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70" r:id="rId11"/>
    <p:sldId id="265" r:id="rId12"/>
    <p:sldId id="266" r:id="rId13"/>
    <p:sldId id="271" r:id="rId14"/>
    <p:sldId id="268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06E68B-7501-49E5-A54F-C77C8614F7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E319EC7-41FB-4C93-BF8D-340859E61DFD}">
      <dgm:prSet/>
      <dgm:spPr/>
      <dgm:t>
        <a:bodyPr/>
        <a:lstStyle/>
        <a:p>
          <a:pPr rtl="1"/>
          <a:r>
            <a:rPr lang="ar-SA" b="1" smtClean="0"/>
            <a:t>قياس الوزن الجاف او الوزن الرطب . </a:t>
          </a:r>
          <a:r>
            <a:rPr lang="en-US" b="1" smtClean="0"/>
            <a:t>)</a:t>
          </a:r>
          <a:r>
            <a:rPr lang="ar-SA" b="1" smtClean="0"/>
            <a:t> يفضل لتلك الانواع الطحلبية الكبيرة في الحجم </a:t>
          </a:r>
          <a:r>
            <a:rPr lang="en-US" b="1" smtClean="0"/>
            <a:t>( </a:t>
          </a:r>
          <a:r>
            <a:rPr lang="ar-SA" b="1" smtClean="0"/>
            <a:t>.</a:t>
          </a:r>
          <a:endParaRPr lang="ar-SA"/>
        </a:p>
      </dgm:t>
    </dgm:pt>
    <dgm:pt modelId="{6D54D960-4CAB-488F-936F-5BBAF6AAB509}" type="parTrans" cxnId="{6489072E-CC40-4F12-A942-5C0800FFE95D}">
      <dgm:prSet/>
      <dgm:spPr/>
      <dgm:t>
        <a:bodyPr/>
        <a:lstStyle/>
        <a:p>
          <a:pPr rtl="1"/>
          <a:endParaRPr lang="ar-SA"/>
        </a:p>
      </dgm:t>
    </dgm:pt>
    <dgm:pt modelId="{46B8C7FC-4D6F-4D91-AD2A-6C767DA37A82}" type="sibTrans" cxnId="{6489072E-CC40-4F12-A942-5C0800FFE95D}">
      <dgm:prSet/>
      <dgm:spPr/>
      <dgm:t>
        <a:bodyPr/>
        <a:lstStyle/>
        <a:p>
          <a:pPr rtl="1"/>
          <a:endParaRPr lang="ar-SA"/>
        </a:p>
      </dgm:t>
    </dgm:pt>
    <dgm:pt modelId="{FED1134E-EDAC-4449-8E27-54BE66250831}">
      <dgm:prSet/>
      <dgm:spPr/>
      <dgm:t>
        <a:bodyPr/>
        <a:lstStyle/>
        <a:p>
          <a:pPr rtl="1"/>
          <a:r>
            <a:rPr lang="ar-SA" b="1" smtClean="0"/>
            <a:t>تقدير العدد الكلي للخلايا الطحلبية . </a:t>
          </a:r>
          <a:r>
            <a:rPr lang="en-US" b="1" smtClean="0"/>
            <a:t>)</a:t>
          </a:r>
          <a:r>
            <a:rPr lang="ar-SA" b="1" smtClean="0"/>
            <a:t> يفضل لتلك الانواع الطحلبية الوحيده الخلية </a:t>
          </a:r>
          <a:r>
            <a:rPr lang="en-US" b="1" smtClean="0"/>
            <a:t>( </a:t>
          </a:r>
          <a:r>
            <a:rPr lang="ar-SA" b="1" smtClean="0"/>
            <a:t> .</a:t>
          </a:r>
          <a:endParaRPr lang="ar-SA"/>
        </a:p>
      </dgm:t>
    </dgm:pt>
    <dgm:pt modelId="{C42CA6C9-83A8-4C72-B473-648C7CA09AC1}" type="parTrans" cxnId="{AA6414F5-5404-4A5E-BD77-2E6D2F31C6C8}">
      <dgm:prSet/>
      <dgm:spPr/>
      <dgm:t>
        <a:bodyPr/>
        <a:lstStyle/>
        <a:p>
          <a:pPr rtl="1"/>
          <a:endParaRPr lang="ar-SA"/>
        </a:p>
      </dgm:t>
    </dgm:pt>
    <dgm:pt modelId="{E175C6E7-9010-4F47-B16F-9DC61BE702D6}" type="sibTrans" cxnId="{AA6414F5-5404-4A5E-BD77-2E6D2F31C6C8}">
      <dgm:prSet/>
      <dgm:spPr/>
      <dgm:t>
        <a:bodyPr/>
        <a:lstStyle/>
        <a:p>
          <a:pPr rtl="1"/>
          <a:endParaRPr lang="ar-SA"/>
        </a:p>
      </dgm:t>
    </dgm:pt>
    <dgm:pt modelId="{30492DDF-C6B6-4A5E-9CC4-3E6F295040D5}">
      <dgm:prSet/>
      <dgm:spPr/>
      <dgm:t>
        <a:bodyPr/>
        <a:lstStyle/>
        <a:p>
          <a:pPr rtl="1"/>
          <a:r>
            <a:rPr lang="ar-SA" b="1" smtClean="0"/>
            <a:t>استخلاص الكلوروفيل وتقديره باستخدام جهاز الطيف.(الطحالب الخيطية).</a:t>
          </a:r>
          <a:endParaRPr lang="ar-SA"/>
        </a:p>
      </dgm:t>
    </dgm:pt>
    <dgm:pt modelId="{18FE1669-D01D-48E1-A0F1-ACF827D4CEDD}" type="parTrans" cxnId="{BC6FF23D-D4FF-4F4B-9E68-8B792DF24FDA}">
      <dgm:prSet/>
      <dgm:spPr/>
      <dgm:t>
        <a:bodyPr/>
        <a:lstStyle/>
        <a:p>
          <a:pPr rtl="1"/>
          <a:endParaRPr lang="ar-SA"/>
        </a:p>
      </dgm:t>
    </dgm:pt>
    <dgm:pt modelId="{44194158-F151-49ED-AF5E-759722E00365}" type="sibTrans" cxnId="{BC6FF23D-D4FF-4F4B-9E68-8B792DF24FDA}">
      <dgm:prSet/>
      <dgm:spPr/>
      <dgm:t>
        <a:bodyPr/>
        <a:lstStyle/>
        <a:p>
          <a:pPr rtl="1"/>
          <a:endParaRPr lang="ar-SA"/>
        </a:p>
      </dgm:t>
    </dgm:pt>
    <dgm:pt modelId="{8E8FA1A6-FDF6-4212-847A-EC97D3E112EE}">
      <dgm:prSet/>
      <dgm:spPr/>
      <dgm:t>
        <a:bodyPr/>
        <a:lstStyle/>
        <a:p>
          <a:pPr rtl="1"/>
          <a:r>
            <a:rPr lang="ar-SA" b="1" smtClean="0"/>
            <a:t>قياس المحتوى البروتيني.</a:t>
          </a:r>
          <a:endParaRPr lang="ar-SA"/>
        </a:p>
      </dgm:t>
    </dgm:pt>
    <dgm:pt modelId="{49101FBC-4FE3-4366-BA80-0FC5FBBBD4E3}" type="parTrans" cxnId="{83FE09C2-C5D3-422C-BAA7-F4D6C817A8D4}">
      <dgm:prSet/>
      <dgm:spPr/>
      <dgm:t>
        <a:bodyPr/>
        <a:lstStyle/>
        <a:p>
          <a:pPr rtl="1"/>
          <a:endParaRPr lang="ar-SA"/>
        </a:p>
      </dgm:t>
    </dgm:pt>
    <dgm:pt modelId="{D32E8E97-E28B-451B-910A-AE3068E01849}" type="sibTrans" cxnId="{83FE09C2-C5D3-422C-BAA7-F4D6C817A8D4}">
      <dgm:prSet/>
      <dgm:spPr/>
      <dgm:t>
        <a:bodyPr/>
        <a:lstStyle/>
        <a:p>
          <a:pPr rtl="1"/>
          <a:endParaRPr lang="ar-SA"/>
        </a:p>
      </dgm:t>
    </dgm:pt>
    <dgm:pt modelId="{731CCF63-0F76-4BCD-A895-2937ADF88F9C}">
      <dgm:prSet/>
      <dgm:spPr/>
      <dgm:t>
        <a:bodyPr/>
        <a:lstStyle/>
        <a:p>
          <a:pPr rtl="1"/>
          <a:r>
            <a:rPr lang="ar-SA" b="1" smtClean="0"/>
            <a:t>قياس المحتوى الصبغي </a:t>
          </a:r>
          <a:r>
            <a:rPr lang="en-US" b="1" smtClean="0"/>
            <a:t>)</a:t>
          </a:r>
          <a:r>
            <a:rPr lang="ar-SA" b="1" smtClean="0"/>
            <a:t> يفضل لتلك الانواع الطحلبية الملونة .</a:t>
          </a:r>
          <a:r>
            <a:rPr lang="en-US" b="1" smtClean="0"/>
            <a:t>(</a:t>
          </a:r>
          <a:endParaRPr lang="ar-SA"/>
        </a:p>
      </dgm:t>
    </dgm:pt>
    <dgm:pt modelId="{02631794-E3D7-43C8-A189-8064D3DBE738}" type="parTrans" cxnId="{50B0DED2-85EC-49BC-BD09-C836B2E7E164}">
      <dgm:prSet/>
      <dgm:spPr/>
      <dgm:t>
        <a:bodyPr/>
        <a:lstStyle/>
        <a:p>
          <a:pPr rtl="1"/>
          <a:endParaRPr lang="ar-SA"/>
        </a:p>
      </dgm:t>
    </dgm:pt>
    <dgm:pt modelId="{188AE261-46DD-4784-9AB1-AA6AAD9ED079}" type="sibTrans" cxnId="{50B0DED2-85EC-49BC-BD09-C836B2E7E164}">
      <dgm:prSet/>
      <dgm:spPr/>
      <dgm:t>
        <a:bodyPr/>
        <a:lstStyle/>
        <a:p>
          <a:pPr rtl="1"/>
          <a:endParaRPr lang="ar-SA"/>
        </a:p>
      </dgm:t>
    </dgm:pt>
    <dgm:pt modelId="{28B3001B-8451-4C87-A89C-B1092A2EC05F}" type="pres">
      <dgm:prSet presAssocID="{4406E68B-7501-49E5-A54F-C77C8614F7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DE85806-9D86-4FF9-9A76-6ECB816529C4}" type="pres">
      <dgm:prSet presAssocID="{7E319EC7-41FB-4C93-BF8D-340859E61DF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1DC59E8-D921-439E-B350-DD1698F380E6}" type="pres">
      <dgm:prSet presAssocID="{46B8C7FC-4D6F-4D91-AD2A-6C767DA37A82}" presName="spacer" presStyleCnt="0"/>
      <dgm:spPr/>
    </dgm:pt>
    <dgm:pt modelId="{64D43CA2-19BE-48D5-9A41-56DFEA5F278E}" type="pres">
      <dgm:prSet presAssocID="{FED1134E-EDAC-4449-8E27-54BE6625083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8FCA5B-C3A3-4A51-AF95-672B5093BCE0}" type="pres">
      <dgm:prSet presAssocID="{E175C6E7-9010-4F47-B16F-9DC61BE702D6}" presName="spacer" presStyleCnt="0"/>
      <dgm:spPr/>
    </dgm:pt>
    <dgm:pt modelId="{6DAAED74-6D8C-4BD4-80DC-0AA73BB5F486}" type="pres">
      <dgm:prSet presAssocID="{30492DDF-C6B6-4A5E-9CC4-3E6F295040D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FB54E8-1F18-4C19-82D6-0AB3D553D93C}" type="pres">
      <dgm:prSet presAssocID="{44194158-F151-49ED-AF5E-759722E00365}" presName="spacer" presStyleCnt="0"/>
      <dgm:spPr/>
    </dgm:pt>
    <dgm:pt modelId="{28A4B4A1-92E2-4766-8862-9AAAE760266F}" type="pres">
      <dgm:prSet presAssocID="{8E8FA1A6-FDF6-4212-847A-EC97D3E112EE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0A759A-E8A5-4B24-8177-D9AF5CBC2840}" type="pres">
      <dgm:prSet presAssocID="{D32E8E97-E28B-451B-910A-AE3068E01849}" presName="spacer" presStyleCnt="0"/>
      <dgm:spPr/>
    </dgm:pt>
    <dgm:pt modelId="{281C87D2-62B4-4EE9-B752-87DB28B408A4}" type="pres">
      <dgm:prSet presAssocID="{731CCF63-0F76-4BCD-A895-2937ADF88F9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703A90D-EF63-423D-B859-7B458BBB91DD}" type="presOf" srcId="{731CCF63-0F76-4BCD-A895-2937ADF88F9C}" destId="{281C87D2-62B4-4EE9-B752-87DB28B408A4}" srcOrd="0" destOrd="0" presId="urn:microsoft.com/office/officeart/2005/8/layout/vList2"/>
    <dgm:cxn modelId="{7B96119A-273D-421F-BF74-34D51630E554}" type="presOf" srcId="{8E8FA1A6-FDF6-4212-847A-EC97D3E112EE}" destId="{28A4B4A1-92E2-4766-8862-9AAAE760266F}" srcOrd="0" destOrd="0" presId="urn:microsoft.com/office/officeart/2005/8/layout/vList2"/>
    <dgm:cxn modelId="{FD69CADD-B97D-40A0-8465-37F8F3354023}" type="presOf" srcId="{4406E68B-7501-49E5-A54F-C77C8614F751}" destId="{28B3001B-8451-4C87-A89C-B1092A2EC05F}" srcOrd="0" destOrd="0" presId="urn:microsoft.com/office/officeart/2005/8/layout/vList2"/>
    <dgm:cxn modelId="{BC6FF23D-D4FF-4F4B-9E68-8B792DF24FDA}" srcId="{4406E68B-7501-49E5-A54F-C77C8614F751}" destId="{30492DDF-C6B6-4A5E-9CC4-3E6F295040D5}" srcOrd="2" destOrd="0" parTransId="{18FE1669-D01D-48E1-A0F1-ACF827D4CEDD}" sibTransId="{44194158-F151-49ED-AF5E-759722E00365}"/>
    <dgm:cxn modelId="{4A738ADE-DFAC-48D5-8928-B7668988BCF3}" type="presOf" srcId="{30492DDF-C6B6-4A5E-9CC4-3E6F295040D5}" destId="{6DAAED74-6D8C-4BD4-80DC-0AA73BB5F486}" srcOrd="0" destOrd="0" presId="urn:microsoft.com/office/officeart/2005/8/layout/vList2"/>
    <dgm:cxn modelId="{83FE09C2-C5D3-422C-BAA7-F4D6C817A8D4}" srcId="{4406E68B-7501-49E5-A54F-C77C8614F751}" destId="{8E8FA1A6-FDF6-4212-847A-EC97D3E112EE}" srcOrd="3" destOrd="0" parTransId="{49101FBC-4FE3-4366-BA80-0FC5FBBBD4E3}" sibTransId="{D32E8E97-E28B-451B-910A-AE3068E01849}"/>
    <dgm:cxn modelId="{50B0DED2-85EC-49BC-BD09-C836B2E7E164}" srcId="{4406E68B-7501-49E5-A54F-C77C8614F751}" destId="{731CCF63-0F76-4BCD-A895-2937ADF88F9C}" srcOrd="4" destOrd="0" parTransId="{02631794-E3D7-43C8-A189-8064D3DBE738}" sibTransId="{188AE261-46DD-4784-9AB1-AA6AAD9ED079}"/>
    <dgm:cxn modelId="{F1E46525-8CDA-4BE9-9D35-690742F294A4}" type="presOf" srcId="{FED1134E-EDAC-4449-8E27-54BE66250831}" destId="{64D43CA2-19BE-48D5-9A41-56DFEA5F278E}" srcOrd="0" destOrd="0" presId="urn:microsoft.com/office/officeart/2005/8/layout/vList2"/>
    <dgm:cxn modelId="{6489072E-CC40-4F12-A942-5C0800FFE95D}" srcId="{4406E68B-7501-49E5-A54F-C77C8614F751}" destId="{7E319EC7-41FB-4C93-BF8D-340859E61DFD}" srcOrd="0" destOrd="0" parTransId="{6D54D960-4CAB-488F-936F-5BBAF6AAB509}" sibTransId="{46B8C7FC-4D6F-4D91-AD2A-6C767DA37A82}"/>
    <dgm:cxn modelId="{AA6414F5-5404-4A5E-BD77-2E6D2F31C6C8}" srcId="{4406E68B-7501-49E5-A54F-C77C8614F751}" destId="{FED1134E-EDAC-4449-8E27-54BE66250831}" srcOrd="1" destOrd="0" parTransId="{C42CA6C9-83A8-4C72-B473-648C7CA09AC1}" sibTransId="{E175C6E7-9010-4F47-B16F-9DC61BE702D6}"/>
    <dgm:cxn modelId="{5243C3D0-50F9-41ED-8BF6-6B823AA52F7E}" type="presOf" srcId="{7E319EC7-41FB-4C93-BF8D-340859E61DFD}" destId="{4DE85806-9D86-4FF9-9A76-6ECB816529C4}" srcOrd="0" destOrd="0" presId="urn:microsoft.com/office/officeart/2005/8/layout/vList2"/>
    <dgm:cxn modelId="{F3D485B6-40E7-48E6-94FB-46DF51D80AD4}" type="presParOf" srcId="{28B3001B-8451-4C87-A89C-B1092A2EC05F}" destId="{4DE85806-9D86-4FF9-9A76-6ECB816529C4}" srcOrd="0" destOrd="0" presId="urn:microsoft.com/office/officeart/2005/8/layout/vList2"/>
    <dgm:cxn modelId="{A471E735-BE08-45C6-BA21-9D7904E572A3}" type="presParOf" srcId="{28B3001B-8451-4C87-A89C-B1092A2EC05F}" destId="{B1DC59E8-D921-439E-B350-DD1698F380E6}" srcOrd="1" destOrd="0" presId="urn:microsoft.com/office/officeart/2005/8/layout/vList2"/>
    <dgm:cxn modelId="{73CF8F72-421C-4357-ACCB-3F64BFA8199F}" type="presParOf" srcId="{28B3001B-8451-4C87-A89C-B1092A2EC05F}" destId="{64D43CA2-19BE-48D5-9A41-56DFEA5F278E}" srcOrd="2" destOrd="0" presId="urn:microsoft.com/office/officeart/2005/8/layout/vList2"/>
    <dgm:cxn modelId="{DE5468C6-B64A-48D1-A9ED-B54A92CD4C86}" type="presParOf" srcId="{28B3001B-8451-4C87-A89C-B1092A2EC05F}" destId="{338FCA5B-C3A3-4A51-AF95-672B5093BCE0}" srcOrd="3" destOrd="0" presId="urn:microsoft.com/office/officeart/2005/8/layout/vList2"/>
    <dgm:cxn modelId="{67070940-31CB-4FE3-8DAF-3455A9D33811}" type="presParOf" srcId="{28B3001B-8451-4C87-A89C-B1092A2EC05F}" destId="{6DAAED74-6D8C-4BD4-80DC-0AA73BB5F486}" srcOrd="4" destOrd="0" presId="urn:microsoft.com/office/officeart/2005/8/layout/vList2"/>
    <dgm:cxn modelId="{0F19B23B-D659-4D94-8255-1F97B0F2628E}" type="presParOf" srcId="{28B3001B-8451-4C87-A89C-B1092A2EC05F}" destId="{58FB54E8-1F18-4C19-82D6-0AB3D553D93C}" srcOrd="5" destOrd="0" presId="urn:microsoft.com/office/officeart/2005/8/layout/vList2"/>
    <dgm:cxn modelId="{ABBA51FA-A4DB-4E35-A9D6-09093D8265E9}" type="presParOf" srcId="{28B3001B-8451-4C87-A89C-B1092A2EC05F}" destId="{28A4B4A1-92E2-4766-8862-9AAAE760266F}" srcOrd="6" destOrd="0" presId="urn:microsoft.com/office/officeart/2005/8/layout/vList2"/>
    <dgm:cxn modelId="{922340A9-EE9E-4C61-A4E5-F3B657726697}" type="presParOf" srcId="{28B3001B-8451-4C87-A89C-B1092A2EC05F}" destId="{630A759A-E8A5-4B24-8177-D9AF5CBC2840}" srcOrd="7" destOrd="0" presId="urn:microsoft.com/office/officeart/2005/8/layout/vList2"/>
    <dgm:cxn modelId="{46E79C01-133D-4564-B140-65A36EEE3CDD}" type="presParOf" srcId="{28B3001B-8451-4C87-A89C-B1092A2EC05F}" destId="{281C87D2-62B4-4EE9-B752-87DB28B408A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BFA5AF-7F39-450D-AD8E-E98FB3C377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EED9C378-F3E6-44C1-B062-9D153AC5FA12}">
      <dgm:prSet/>
      <dgm:spPr/>
      <dgm:t>
        <a:bodyPr/>
        <a:lstStyle/>
        <a:p>
          <a:pPr rtl="1"/>
          <a:r>
            <a:rPr lang="ar-SA" b="1" smtClean="0"/>
            <a:t>قياس المحتوى الكربوهيدراتي.</a:t>
          </a:r>
          <a:endParaRPr lang="ar-SA"/>
        </a:p>
      </dgm:t>
    </dgm:pt>
    <dgm:pt modelId="{4376AFBD-0CAC-4EEA-8252-1E843E024936}" type="parTrans" cxnId="{1209E6A9-17FA-4B45-8BC2-101F1883D5A7}">
      <dgm:prSet/>
      <dgm:spPr/>
      <dgm:t>
        <a:bodyPr/>
        <a:lstStyle/>
        <a:p>
          <a:pPr rtl="1"/>
          <a:endParaRPr lang="ar-SA"/>
        </a:p>
      </dgm:t>
    </dgm:pt>
    <dgm:pt modelId="{BBE3FF75-ADF4-4C4B-AF0E-AFC794B2F01B}" type="sibTrans" cxnId="{1209E6A9-17FA-4B45-8BC2-101F1883D5A7}">
      <dgm:prSet/>
      <dgm:spPr/>
      <dgm:t>
        <a:bodyPr/>
        <a:lstStyle/>
        <a:p>
          <a:pPr rtl="1"/>
          <a:endParaRPr lang="ar-SA"/>
        </a:p>
      </dgm:t>
    </dgm:pt>
    <dgm:pt modelId="{68AEBAD4-6C45-4B9C-8747-AB1A76BB95D9}">
      <dgm:prSet/>
      <dgm:spPr/>
      <dgm:t>
        <a:bodyPr/>
        <a:lstStyle/>
        <a:p>
          <a:pPr rtl="1"/>
          <a:r>
            <a:rPr lang="ar-SA" b="1" smtClean="0"/>
            <a:t>تقدير كمية الدهون في الانسجه الطحلبية.</a:t>
          </a:r>
          <a:endParaRPr lang="ar-SA"/>
        </a:p>
      </dgm:t>
    </dgm:pt>
    <dgm:pt modelId="{B230AC9A-752A-4543-9565-A11282B6BAF9}" type="parTrans" cxnId="{5D4158F5-768E-4D3B-BE11-5A65C0E4EB04}">
      <dgm:prSet/>
      <dgm:spPr/>
      <dgm:t>
        <a:bodyPr/>
        <a:lstStyle/>
        <a:p>
          <a:pPr rtl="1"/>
          <a:endParaRPr lang="ar-SA"/>
        </a:p>
      </dgm:t>
    </dgm:pt>
    <dgm:pt modelId="{FBF3C968-00E7-4FE1-B5DA-6FB8508F29BA}" type="sibTrans" cxnId="{5D4158F5-768E-4D3B-BE11-5A65C0E4EB04}">
      <dgm:prSet/>
      <dgm:spPr/>
      <dgm:t>
        <a:bodyPr/>
        <a:lstStyle/>
        <a:p>
          <a:pPr rtl="1"/>
          <a:endParaRPr lang="ar-SA"/>
        </a:p>
      </dgm:t>
    </dgm:pt>
    <dgm:pt modelId="{B26DBB03-2863-4894-BD28-54E264C1FE4E}">
      <dgm:prSet/>
      <dgm:spPr/>
      <dgm:t>
        <a:bodyPr/>
        <a:lstStyle/>
        <a:p>
          <a:pPr rtl="1"/>
          <a:r>
            <a:rPr lang="ar-SA" b="1" smtClean="0"/>
            <a:t>طريقة منحنى النمو وتستخدم للطحالب البحرية الكبيرة مثل: </a:t>
          </a:r>
          <a:r>
            <a:rPr lang="en-US" b="1" smtClean="0"/>
            <a:t>Ulva</a:t>
          </a:r>
          <a:r>
            <a:rPr lang="ar-SA" b="1" smtClean="0"/>
            <a:t>,</a:t>
          </a:r>
          <a:r>
            <a:rPr lang="en-US" b="1" smtClean="0"/>
            <a:t> Gelidium</a:t>
          </a:r>
          <a:r>
            <a:rPr lang="ar-SA" b="1" smtClean="0"/>
            <a:t>, </a:t>
          </a:r>
          <a:r>
            <a:rPr lang="en-US" b="1" smtClean="0"/>
            <a:t>Sargassum</a:t>
          </a:r>
          <a:r>
            <a:rPr lang="ar-SA" b="1" smtClean="0"/>
            <a:t>.</a:t>
          </a:r>
          <a:endParaRPr lang="ar-SA"/>
        </a:p>
      </dgm:t>
    </dgm:pt>
    <dgm:pt modelId="{B2E824C3-933E-4DB0-9EFC-6385561AF092}" type="parTrans" cxnId="{EE3E6266-747F-40A9-B7EE-4599C8F7F303}">
      <dgm:prSet/>
      <dgm:spPr/>
      <dgm:t>
        <a:bodyPr/>
        <a:lstStyle/>
        <a:p>
          <a:pPr rtl="1"/>
          <a:endParaRPr lang="ar-SA"/>
        </a:p>
      </dgm:t>
    </dgm:pt>
    <dgm:pt modelId="{A635599C-50E3-41F3-B446-61E755AFB35B}" type="sibTrans" cxnId="{EE3E6266-747F-40A9-B7EE-4599C8F7F303}">
      <dgm:prSet/>
      <dgm:spPr/>
      <dgm:t>
        <a:bodyPr/>
        <a:lstStyle/>
        <a:p>
          <a:pPr rtl="1"/>
          <a:endParaRPr lang="ar-SA"/>
        </a:p>
      </dgm:t>
    </dgm:pt>
    <dgm:pt modelId="{2DC7FB50-CE78-40EE-8648-F941B9C1FE48}">
      <dgm:prSet/>
      <dgm:spPr/>
      <dgm:t>
        <a:bodyPr/>
        <a:lstStyle/>
        <a:p>
          <a:pPr rtl="1"/>
          <a:r>
            <a:rPr lang="ar-SA" b="1" smtClean="0"/>
            <a:t>طريقة الفصل الكروماتوغرفي: وتستخدم للطحالب الملونة(بنية,حمراء,ذهبية)</a:t>
          </a:r>
          <a:endParaRPr lang="ar-SA"/>
        </a:p>
      </dgm:t>
    </dgm:pt>
    <dgm:pt modelId="{46B8EAF5-8844-42AC-AB4C-8049F8EFB089}" type="parTrans" cxnId="{588D115C-ACA2-478F-87BB-8F6C6E2DE83D}">
      <dgm:prSet/>
      <dgm:spPr/>
      <dgm:t>
        <a:bodyPr/>
        <a:lstStyle/>
        <a:p>
          <a:pPr rtl="1"/>
          <a:endParaRPr lang="ar-SA"/>
        </a:p>
      </dgm:t>
    </dgm:pt>
    <dgm:pt modelId="{25D5B0B5-8F6B-40A9-9A70-ABE52B34A770}" type="sibTrans" cxnId="{588D115C-ACA2-478F-87BB-8F6C6E2DE83D}">
      <dgm:prSet/>
      <dgm:spPr/>
      <dgm:t>
        <a:bodyPr/>
        <a:lstStyle/>
        <a:p>
          <a:pPr rtl="1"/>
          <a:endParaRPr lang="ar-SA"/>
        </a:p>
      </dgm:t>
    </dgm:pt>
    <dgm:pt modelId="{8A228FAB-4915-4F9D-AF73-C8BE700485CA}" type="pres">
      <dgm:prSet presAssocID="{4CBFA5AF-7F39-450D-AD8E-E98FB3C377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B5E40B1-B811-4FD2-95BC-D0DA28103E72}" type="pres">
      <dgm:prSet presAssocID="{EED9C378-F3E6-44C1-B062-9D153AC5FA1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D1D47B-B5DD-4367-8C0C-398FE5F479B7}" type="pres">
      <dgm:prSet presAssocID="{BBE3FF75-ADF4-4C4B-AF0E-AFC794B2F01B}" presName="spacer" presStyleCnt="0"/>
      <dgm:spPr/>
    </dgm:pt>
    <dgm:pt modelId="{3D4C354E-B66C-4697-B7D2-CE795AC21F56}" type="pres">
      <dgm:prSet presAssocID="{68AEBAD4-6C45-4B9C-8747-AB1A76BB95D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88EF38-4E4C-4F33-BF44-33F5DA11930C}" type="pres">
      <dgm:prSet presAssocID="{FBF3C968-00E7-4FE1-B5DA-6FB8508F29BA}" presName="spacer" presStyleCnt="0"/>
      <dgm:spPr/>
    </dgm:pt>
    <dgm:pt modelId="{9A93CD89-D2B7-40EB-A7C9-A440A3379726}" type="pres">
      <dgm:prSet presAssocID="{B26DBB03-2863-4894-BD28-54E264C1FE4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FECF12-E271-4F8E-92F3-7D7BFBA2C986}" type="pres">
      <dgm:prSet presAssocID="{A635599C-50E3-41F3-B446-61E755AFB35B}" presName="spacer" presStyleCnt="0"/>
      <dgm:spPr/>
    </dgm:pt>
    <dgm:pt modelId="{9049E55B-1824-4171-B1CD-9781174742C8}" type="pres">
      <dgm:prSet presAssocID="{2DC7FB50-CE78-40EE-8648-F941B9C1FE4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209E6A9-17FA-4B45-8BC2-101F1883D5A7}" srcId="{4CBFA5AF-7F39-450D-AD8E-E98FB3C3776B}" destId="{EED9C378-F3E6-44C1-B062-9D153AC5FA12}" srcOrd="0" destOrd="0" parTransId="{4376AFBD-0CAC-4EEA-8252-1E843E024936}" sibTransId="{BBE3FF75-ADF4-4C4B-AF0E-AFC794B2F01B}"/>
    <dgm:cxn modelId="{8BD30BE8-5B7F-405C-937B-D5A7F9A26975}" type="presOf" srcId="{68AEBAD4-6C45-4B9C-8747-AB1A76BB95D9}" destId="{3D4C354E-B66C-4697-B7D2-CE795AC21F56}" srcOrd="0" destOrd="0" presId="urn:microsoft.com/office/officeart/2005/8/layout/vList2"/>
    <dgm:cxn modelId="{588D115C-ACA2-478F-87BB-8F6C6E2DE83D}" srcId="{4CBFA5AF-7F39-450D-AD8E-E98FB3C3776B}" destId="{2DC7FB50-CE78-40EE-8648-F941B9C1FE48}" srcOrd="3" destOrd="0" parTransId="{46B8EAF5-8844-42AC-AB4C-8049F8EFB089}" sibTransId="{25D5B0B5-8F6B-40A9-9A70-ABE52B34A770}"/>
    <dgm:cxn modelId="{5D4158F5-768E-4D3B-BE11-5A65C0E4EB04}" srcId="{4CBFA5AF-7F39-450D-AD8E-E98FB3C3776B}" destId="{68AEBAD4-6C45-4B9C-8747-AB1A76BB95D9}" srcOrd="1" destOrd="0" parTransId="{B230AC9A-752A-4543-9565-A11282B6BAF9}" sibTransId="{FBF3C968-00E7-4FE1-B5DA-6FB8508F29BA}"/>
    <dgm:cxn modelId="{386CBEFE-AB10-4755-B7F8-4B05444A0C2D}" type="presOf" srcId="{2DC7FB50-CE78-40EE-8648-F941B9C1FE48}" destId="{9049E55B-1824-4171-B1CD-9781174742C8}" srcOrd="0" destOrd="0" presId="urn:microsoft.com/office/officeart/2005/8/layout/vList2"/>
    <dgm:cxn modelId="{EE3E6266-747F-40A9-B7EE-4599C8F7F303}" srcId="{4CBFA5AF-7F39-450D-AD8E-E98FB3C3776B}" destId="{B26DBB03-2863-4894-BD28-54E264C1FE4E}" srcOrd="2" destOrd="0" parTransId="{B2E824C3-933E-4DB0-9EFC-6385561AF092}" sibTransId="{A635599C-50E3-41F3-B446-61E755AFB35B}"/>
    <dgm:cxn modelId="{4958D03D-AEB2-42E9-B626-9BFD0BC301EB}" type="presOf" srcId="{EED9C378-F3E6-44C1-B062-9D153AC5FA12}" destId="{6B5E40B1-B811-4FD2-95BC-D0DA28103E72}" srcOrd="0" destOrd="0" presId="urn:microsoft.com/office/officeart/2005/8/layout/vList2"/>
    <dgm:cxn modelId="{67245F23-3A0E-43F8-A73E-0235E46F7D03}" type="presOf" srcId="{4CBFA5AF-7F39-450D-AD8E-E98FB3C3776B}" destId="{8A228FAB-4915-4F9D-AF73-C8BE700485CA}" srcOrd="0" destOrd="0" presId="urn:microsoft.com/office/officeart/2005/8/layout/vList2"/>
    <dgm:cxn modelId="{2D0EA490-D625-4BA2-A961-5CDDEF6613AD}" type="presOf" srcId="{B26DBB03-2863-4894-BD28-54E264C1FE4E}" destId="{9A93CD89-D2B7-40EB-A7C9-A440A3379726}" srcOrd="0" destOrd="0" presId="urn:microsoft.com/office/officeart/2005/8/layout/vList2"/>
    <dgm:cxn modelId="{17935C30-4610-47FE-A915-7546558199F0}" type="presParOf" srcId="{8A228FAB-4915-4F9D-AF73-C8BE700485CA}" destId="{6B5E40B1-B811-4FD2-95BC-D0DA28103E72}" srcOrd="0" destOrd="0" presId="urn:microsoft.com/office/officeart/2005/8/layout/vList2"/>
    <dgm:cxn modelId="{46693D54-6BBD-4CC5-8240-9E26662E9D00}" type="presParOf" srcId="{8A228FAB-4915-4F9D-AF73-C8BE700485CA}" destId="{99D1D47B-B5DD-4367-8C0C-398FE5F479B7}" srcOrd="1" destOrd="0" presId="urn:microsoft.com/office/officeart/2005/8/layout/vList2"/>
    <dgm:cxn modelId="{635EA22E-8EAE-4245-9CA1-DB72F272A269}" type="presParOf" srcId="{8A228FAB-4915-4F9D-AF73-C8BE700485CA}" destId="{3D4C354E-B66C-4697-B7D2-CE795AC21F56}" srcOrd="2" destOrd="0" presId="urn:microsoft.com/office/officeart/2005/8/layout/vList2"/>
    <dgm:cxn modelId="{6E23D4B5-6643-4704-8129-524E2FB15EFD}" type="presParOf" srcId="{8A228FAB-4915-4F9D-AF73-C8BE700485CA}" destId="{6588EF38-4E4C-4F33-BF44-33F5DA11930C}" srcOrd="3" destOrd="0" presId="urn:microsoft.com/office/officeart/2005/8/layout/vList2"/>
    <dgm:cxn modelId="{77B2EDFA-F5C9-41D8-AD83-75758891965E}" type="presParOf" srcId="{8A228FAB-4915-4F9D-AF73-C8BE700485CA}" destId="{9A93CD89-D2B7-40EB-A7C9-A440A3379726}" srcOrd="4" destOrd="0" presId="urn:microsoft.com/office/officeart/2005/8/layout/vList2"/>
    <dgm:cxn modelId="{37456090-E605-4154-ACEC-7BC05D090269}" type="presParOf" srcId="{8A228FAB-4915-4F9D-AF73-C8BE700485CA}" destId="{3BFECF12-E271-4F8E-92F3-7D7BFBA2C986}" srcOrd="5" destOrd="0" presId="urn:microsoft.com/office/officeart/2005/8/layout/vList2"/>
    <dgm:cxn modelId="{B743921D-6D67-49ED-AA42-D5FE187E4763}" type="presParOf" srcId="{8A228FAB-4915-4F9D-AF73-C8BE700485CA}" destId="{9049E55B-1824-4171-B1CD-9781174742C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66B439-6DCF-4D5E-B703-446B4EE04EA3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4D0A914-C210-452A-BE48-12AB1541789B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ينصح قبل العد</a:t>
          </a:r>
          <a:endParaRPr lang="ar-SA" sz="2000" dirty="0">
            <a:solidFill>
              <a:schemeClr val="tx1"/>
            </a:solidFill>
          </a:endParaRPr>
        </a:p>
      </dgm:t>
    </dgm:pt>
    <dgm:pt modelId="{B3891F1E-52EE-4358-9225-2DCE96316E78}" type="parTrans" cxnId="{09BCFD80-21D9-4DFC-9414-835DA76A9A2C}">
      <dgm:prSet/>
      <dgm:spPr/>
      <dgm:t>
        <a:bodyPr/>
        <a:lstStyle/>
        <a:p>
          <a:pPr rtl="1"/>
          <a:endParaRPr lang="ar-SA"/>
        </a:p>
      </dgm:t>
    </dgm:pt>
    <dgm:pt modelId="{4A27EDEA-1FC8-42A0-89E6-A28C22FF5332}" type="sibTrans" cxnId="{09BCFD80-21D9-4DFC-9414-835DA76A9A2C}">
      <dgm:prSet/>
      <dgm:spPr/>
      <dgm:t>
        <a:bodyPr/>
        <a:lstStyle/>
        <a:p>
          <a:pPr rtl="1"/>
          <a:endParaRPr lang="ar-SA"/>
        </a:p>
      </dgm:t>
    </dgm:pt>
    <dgm:pt modelId="{5281428A-35C4-4C93-9113-F6081F4708F1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فحص العينة و التعرف على اكبر عدد من الكائنات قبل البدء في عملية العد.</a:t>
          </a:r>
          <a:endParaRPr lang="ar-SA" dirty="0">
            <a:solidFill>
              <a:schemeClr val="tx1"/>
            </a:solidFill>
          </a:endParaRPr>
        </a:p>
      </dgm:t>
    </dgm:pt>
    <dgm:pt modelId="{D6E9DBFD-6896-437E-810A-C2575142EFF2}" type="parTrans" cxnId="{323B81E0-E533-4981-ACDB-512283E6F3C2}">
      <dgm:prSet/>
      <dgm:spPr/>
      <dgm:t>
        <a:bodyPr/>
        <a:lstStyle/>
        <a:p>
          <a:pPr rtl="1"/>
          <a:endParaRPr lang="ar-SA"/>
        </a:p>
      </dgm:t>
    </dgm:pt>
    <dgm:pt modelId="{F9A4CF20-B640-48E3-901B-813933E851CA}" type="sibTrans" cxnId="{323B81E0-E533-4981-ACDB-512283E6F3C2}">
      <dgm:prSet/>
      <dgm:spPr/>
      <dgm:t>
        <a:bodyPr/>
        <a:lstStyle/>
        <a:p>
          <a:pPr rtl="1"/>
          <a:endParaRPr lang="ar-SA"/>
        </a:p>
      </dgm:t>
    </dgm:pt>
    <dgm:pt modelId="{6C0934C2-000D-4C3C-83E0-BB382AFC2645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رسم </a:t>
          </a:r>
          <a:r>
            <a:rPr lang="ar-SA" b="1" dirty="0" err="1" smtClean="0">
              <a:solidFill>
                <a:schemeClr val="tx1"/>
              </a:solidFill>
            </a:rPr>
            <a:t>الانواع</a:t>
          </a:r>
          <a:r>
            <a:rPr lang="ar-SA" b="1" dirty="0" smtClean="0">
              <a:solidFill>
                <a:schemeClr val="tx1"/>
              </a:solidFill>
            </a:rPr>
            <a:t> المشاهدة على بطاقات وتدبيسها على لوح مسطح ووضعها قريبا من المجهر تساعد هذه الصور على تسريع العد.</a:t>
          </a:r>
          <a:endParaRPr lang="ar-SA" dirty="0">
            <a:solidFill>
              <a:schemeClr val="tx1"/>
            </a:solidFill>
          </a:endParaRPr>
        </a:p>
      </dgm:t>
    </dgm:pt>
    <dgm:pt modelId="{57703825-AB3C-4CD6-A431-51C24E4B665A}" type="parTrans" cxnId="{D1E721A1-5B1C-42D5-AEFB-DE4799CFB721}">
      <dgm:prSet/>
      <dgm:spPr/>
      <dgm:t>
        <a:bodyPr/>
        <a:lstStyle/>
        <a:p>
          <a:pPr rtl="1"/>
          <a:endParaRPr lang="ar-SA"/>
        </a:p>
      </dgm:t>
    </dgm:pt>
    <dgm:pt modelId="{3DECD6A5-AA7C-4890-978A-B55593958D33}" type="sibTrans" cxnId="{D1E721A1-5B1C-42D5-AEFB-DE4799CFB721}">
      <dgm:prSet/>
      <dgm:spPr/>
      <dgm:t>
        <a:bodyPr/>
        <a:lstStyle/>
        <a:p>
          <a:pPr rtl="1"/>
          <a:endParaRPr lang="ar-SA"/>
        </a:p>
      </dgm:t>
    </dgm:pt>
    <dgm:pt modelId="{7D59F212-1F57-4C1A-8A7B-FCABBD45563C}" type="pres">
      <dgm:prSet presAssocID="{C066B439-6DCF-4D5E-B703-446B4EE04EA3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DBD214C-5F13-46B6-AAB4-9299380AF1C2}" type="pres">
      <dgm:prSet presAssocID="{74D0A914-C210-452A-BE48-12AB1541789B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6EFE68-4FCF-4515-A991-29CF210DFD1F}" type="pres">
      <dgm:prSet presAssocID="{4A27EDEA-1FC8-42A0-89E6-A28C22FF5332}" presName="space" presStyleCnt="0"/>
      <dgm:spPr/>
    </dgm:pt>
    <dgm:pt modelId="{9A158871-A799-4C61-95C6-33EFC9F9CB3D}" type="pres">
      <dgm:prSet presAssocID="{5281428A-35C4-4C93-9113-F6081F4708F1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612D83-57E1-47DC-8D71-C1F269F6EAC5}" type="pres">
      <dgm:prSet presAssocID="{F9A4CF20-B640-48E3-901B-813933E851CA}" presName="space" presStyleCnt="0"/>
      <dgm:spPr/>
    </dgm:pt>
    <dgm:pt modelId="{AB3BBBE6-08C4-444F-BD2F-1D6E82BEEEEB}" type="pres">
      <dgm:prSet presAssocID="{6C0934C2-000D-4C3C-83E0-BB382AFC2645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1E721A1-5B1C-42D5-AEFB-DE4799CFB721}" srcId="{C066B439-6DCF-4D5E-B703-446B4EE04EA3}" destId="{6C0934C2-000D-4C3C-83E0-BB382AFC2645}" srcOrd="2" destOrd="0" parTransId="{57703825-AB3C-4CD6-A431-51C24E4B665A}" sibTransId="{3DECD6A5-AA7C-4890-978A-B55593958D33}"/>
    <dgm:cxn modelId="{21BA9889-19E3-4DA0-9436-869AD6E6585F}" type="presOf" srcId="{5281428A-35C4-4C93-9113-F6081F4708F1}" destId="{9A158871-A799-4C61-95C6-33EFC9F9CB3D}" srcOrd="0" destOrd="0" presId="urn:microsoft.com/office/officeart/2005/8/layout/venn3"/>
    <dgm:cxn modelId="{323B81E0-E533-4981-ACDB-512283E6F3C2}" srcId="{C066B439-6DCF-4D5E-B703-446B4EE04EA3}" destId="{5281428A-35C4-4C93-9113-F6081F4708F1}" srcOrd="1" destOrd="0" parTransId="{D6E9DBFD-6896-437E-810A-C2575142EFF2}" sibTransId="{F9A4CF20-B640-48E3-901B-813933E851CA}"/>
    <dgm:cxn modelId="{A05C0DB9-020C-44B1-A95E-762C211CAA69}" type="presOf" srcId="{6C0934C2-000D-4C3C-83E0-BB382AFC2645}" destId="{AB3BBBE6-08C4-444F-BD2F-1D6E82BEEEEB}" srcOrd="0" destOrd="0" presId="urn:microsoft.com/office/officeart/2005/8/layout/venn3"/>
    <dgm:cxn modelId="{09BCFD80-21D9-4DFC-9414-835DA76A9A2C}" srcId="{C066B439-6DCF-4D5E-B703-446B4EE04EA3}" destId="{74D0A914-C210-452A-BE48-12AB1541789B}" srcOrd="0" destOrd="0" parTransId="{B3891F1E-52EE-4358-9225-2DCE96316E78}" sibTransId="{4A27EDEA-1FC8-42A0-89E6-A28C22FF5332}"/>
    <dgm:cxn modelId="{DDE40539-6E11-4AB3-A095-139ECE07DB94}" type="presOf" srcId="{74D0A914-C210-452A-BE48-12AB1541789B}" destId="{2DBD214C-5F13-46B6-AAB4-9299380AF1C2}" srcOrd="0" destOrd="0" presId="urn:microsoft.com/office/officeart/2005/8/layout/venn3"/>
    <dgm:cxn modelId="{36FEAF92-9CF7-4DEB-960D-5C455D93E67E}" type="presOf" srcId="{C066B439-6DCF-4D5E-B703-446B4EE04EA3}" destId="{7D59F212-1F57-4C1A-8A7B-FCABBD45563C}" srcOrd="0" destOrd="0" presId="urn:microsoft.com/office/officeart/2005/8/layout/venn3"/>
    <dgm:cxn modelId="{6DE03F81-AACE-4C28-892A-7532FBE4BF13}" type="presParOf" srcId="{7D59F212-1F57-4C1A-8A7B-FCABBD45563C}" destId="{2DBD214C-5F13-46B6-AAB4-9299380AF1C2}" srcOrd="0" destOrd="0" presId="urn:microsoft.com/office/officeart/2005/8/layout/venn3"/>
    <dgm:cxn modelId="{6F2686B8-8FA7-4D5D-82EA-D2C31B05D47C}" type="presParOf" srcId="{7D59F212-1F57-4C1A-8A7B-FCABBD45563C}" destId="{C76EFE68-4FCF-4515-A991-29CF210DFD1F}" srcOrd="1" destOrd="0" presId="urn:microsoft.com/office/officeart/2005/8/layout/venn3"/>
    <dgm:cxn modelId="{6F702477-482C-4D8A-9FF1-DEBC1DA66B15}" type="presParOf" srcId="{7D59F212-1F57-4C1A-8A7B-FCABBD45563C}" destId="{9A158871-A799-4C61-95C6-33EFC9F9CB3D}" srcOrd="2" destOrd="0" presId="urn:microsoft.com/office/officeart/2005/8/layout/venn3"/>
    <dgm:cxn modelId="{068DE70F-57DB-4ED6-97B5-C091306F7CDA}" type="presParOf" srcId="{7D59F212-1F57-4C1A-8A7B-FCABBD45563C}" destId="{DF612D83-57E1-47DC-8D71-C1F269F6EAC5}" srcOrd="3" destOrd="0" presId="urn:microsoft.com/office/officeart/2005/8/layout/venn3"/>
    <dgm:cxn modelId="{B763D726-0F76-41E1-B1E2-EA2AA97139C5}" type="presParOf" srcId="{7D59F212-1F57-4C1A-8A7B-FCABBD45563C}" destId="{AB3BBBE6-08C4-444F-BD2F-1D6E82BEEEEB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CE0510-033A-41DA-A874-7D05B3548E3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E8BB446-1C5A-42EC-8F36-C62AABF2343C}">
      <dgm:prSet phldrT="[نص]" custT="1"/>
      <dgm:spPr/>
      <dgm:t>
        <a:bodyPr/>
        <a:lstStyle/>
        <a:p>
          <a:pPr rtl="1"/>
          <a:r>
            <a:rPr lang="ar-SA" sz="2400" b="1" dirty="0" err="1" smtClean="0">
              <a:solidFill>
                <a:schemeClr val="tx1"/>
              </a:solidFill>
            </a:rPr>
            <a:t>ماعيب</a:t>
          </a:r>
          <a:r>
            <a:rPr lang="ar-SA" sz="2400" b="1" dirty="0" smtClean="0">
              <a:solidFill>
                <a:schemeClr val="tx1"/>
              </a:solidFill>
            </a:rPr>
            <a:t> تلك الطريقة؟</a:t>
          </a:r>
          <a:endParaRPr lang="ar-SA" sz="2400" dirty="0">
            <a:solidFill>
              <a:schemeClr val="tx1"/>
            </a:solidFill>
          </a:endParaRPr>
        </a:p>
      </dgm:t>
    </dgm:pt>
    <dgm:pt modelId="{8C1D89B0-026B-4880-898B-FADDCAEA7F83}" type="parTrans" cxnId="{99795815-B5A4-48F5-9464-093E7A00C8B6}">
      <dgm:prSet/>
      <dgm:spPr/>
      <dgm:t>
        <a:bodyPr/>
        <a:lstStyle/>
        <a:p>
          <a:pPr rtl="1"/>
          <a:endParaRPr lang="ar-SA"/>
        </a:p>
      </dgm:t>
    </dgm:pt>
    <dgm:pt modelId="{D88CDD6A-7230-4D1F-A28B-63F1D5F1DA76}" type="sibTrans" cxnId="{99795815-B5A4-48F5-9464-093E7A00C8B6}">
      <dgm:prSet/>
      <dgm:spPr/>
      <dgm:t>
        <a:bodyPr/>
        <a:lstStyle/>
        <a:p>
          <a:pPr rtl="1"/>
          <a:endParaRPr lang="ar-SA"/>
        </a:p>
      </dgm:t>
    </dgm:pt>
    <dgm:pt modelId="{935FE70D-0C0D-432E-B89D-FB772A1F23A0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bg1"/>
              </a:solidFill>
            </a:rPr>
            <a:t>عودة تلك المادة للتعلق عند توقف جهاز الطرد المركزي عن الدوران.</a:t>
          </a:r>
          <a:endParaRPr lang="ar-SA" sz="2400" dirty="0">
            <a:solidFill>
              <a:schemeClr val="bg1"/>
            </a:solidFill>
          </a:endParaRPr>
        </a:p>
      </dgm:t>
    </dgm:pt>
    <dgm:pt modelId="{5F560D24-4A50-4A8A-8624-92F24A3DF8B3}" type="parTrans" cxnId="{19187002-C8E8-4EA9-B6C2-68A94FECF251}">
      <dgm:prSet/>
      <dgm:spPr/>
      <dgm:t>
        <a:bodyPr/>
        <a:lstStyle/>
        <a:p>
          <a:pPr rtl="1"/>
          <a:endParaRPr lang="ar-SA"/>
        </a:p>
      </dgm:t>
    </dgm:pt>
    <dgm:pt modelId="{9E1E8043-8CFE-428D-8451-FF3633428115}" type="sibTrans" cxnId="{19187002-C8E8-4EA9-B6C2-68A94FECF251}">
      <dgm:prSet/>
      <dgm:spPr/>
      <dgm:t>
        <a:bodyPr/>
        <a:lstStyle/>
        <a:p>
          <a:pPr rtl="1"/>
          <a:endParaRPr lang="ar-SA"/>
        </a:p>
      </dgm:t>
    </dgm:pt>
    <dgm:pt modelId="{3E5FDCFA-1227-4A92-9DE9-14BCD7FDDB97}" type="pres">
      <dgm:prSet presAssocID="{D3CE0510-033A-41DA-A874-7D05B3548E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FE8B466-4F47-4B1E-AC05-C2F39F14294C}" type="pres">
      <dgm:prSet presAssocID="{7E8BB446-1C5A-42EC-8F36-C62AABF2343C}" presName="composite" presStyleCnt="0"/>
      <dgm:spPr/>
    </dgm:pt>
    <dgm:pt modelId="{937213F1-C57D-4DBB-93AA-3C3D9435771E}" type="pres">
      <dgm:prSet presAssocID="{7E8BB446-1C5A-42EC-8F36-C62AABF2343C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D1104F-E654-40E4-81A2-F120E4E5A12A}" type="pres">
      <dgm:prSet presAssocID="{7E8BB446-1C5A-42EC-8F36-C62AABF2343C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9795815-B5A4-48F5-9464-093E7A00C8B6}" srcId="{D3CE0510-033A-41DA-A874-7D05B3548E3C}" destId="{7E8BB446-1C5A-42EC-8F36-C62AABF2343C}" srcOrd="0" destOrd="0" parTransId="{8C1D89B0-026B-4880-898B-FADDCAEA7F83}" sibTransId="{D88CDD6A-7230-4D1F-A28B-63F1D5F1DA76}"/>
    <dgm:cxn modelId="{19187002-C8E8-4EA9-B6C2-68A94FECF251}" srcId="{7E8BB446-1C5A-42EC-8F36-C62AABF2343C}" destId="{935FE70D-0C0D-432E-B89D-FB772A1F23A0}" srcOrd="0" destOrd="0" parTransId="{5F560D24-4A50-4A8A-8624-92F24A3DF8B3}" sibTransId="{9E1E8043-8CFE-428D-8451-FF3633428115}"/>
    <dgm:cxn modelId="{8B070475-4D60-4C14-AA36-2A778646D270}" type="presOf" srcId="{7E8BB446-1C5A-42EC-8F36-C62AABF2343C}" destId="{937213F1-C57D-4DBB-93AA-3C3D9435771E}" srcOrd="0" destOrd="0" presId="urn:microsoft.com/office/officeart/2005/8/layout/hList1"/>
    <dgm:cxn modelId="{DFE74B9A-4AC8-4F75-BE80-A4A709B3B5AE}" type="presOf" srcId="{935FE70D-0C0D-432E-B89D-FB772A1F23A0}" destId="{00D1104F-E654-40E4-81A2-F120E4E5A12A}" srcOrd="0" destOrd="0" presId="urn:microsoft.com/office/officeart/2005/8/layout/hList1"/>
    <dgm:cxn modelId="{06897BA6-D21B-420A-88C7-D70575081010}" type="presOf" srcId="{D3CE0510-033A-41DA-A874-7D05B3548E3C}" destId="{3E5FDCFA-1227-4A92-9DE9-14BCD7FDDB97}" srcOrd="0" destOrd="0" presId="urn:microsoft.com/office/officeart/2005/8/layout/hList1"/>
    <dgm:cxn modelId="{8CDBFF21-E49E-4706-A64B-C3C03AA02934}" type="presParOf" srcId="{3E5FDCFA-1227-4A92-9DE9-14BCD7FDDB97}" destId="{BFE8B466-4F47-4B1E-AC05-C2F39F14294C}" srcOrd="0" destOrd="0" presId="urn:microsoft.com/office/officeart/2005/8/layout/hList1"/>
    <dgm:cxn modelId="{846CBA1F-E805-40B1-9D4A-9137A04ACE76}" type="presParOf" srcId="{BFE8B466-4F47-4B1E-AC05-C2F39F14294C}" destId="{937213F1-C57D-4DBB-93AA-3C3D9435771E}" srcOrd="0" destOrd="0" presId="urn:microsoft.com/office/officeart/2005/8/layout/hList1"/>
    <dgm:cxn modelId="{B0CDDAAA-EBC6-4111-A82E-9B3F18C426B0}" type="presParOf" srcId="{BFE8B466-4F47-4B1E-AC05-C2F39F14294C}" destId="{00D1104F-E654-40E4-81A2-F120E4E5A12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75BAF3-71F4-4653-95EC-37D67BB43841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3ED5F58-2A2A-445F-957D-BF57495E9C3A}">
      <dgm:prSet phldrT="[نص]" custT="1"/>
      <dgm:spPr/>
      <dgm:t>
        <a:bodyPr/>
        <a:lstStyle/>
        <a:p>
          <a:pPr rtl="1"/>
          <a:r>
            <a:rPr lang="en-US" sz="2400" b="1" dirty="0" smtClean="0">
              <a:solidFill>
                <a:srgbClr val="FFFF00"/>
              </a:solidFill>
            </a:rPr>
            <a:t>Chlorella</a:t>
          </a:r>
          <a:endParaRPr lang="ar-SA" sz="2400" dirty="0"/>
        </a:p>
      </dgm:t>
    </dgm:pt>
    <dgm:pt modelId="{9D598C0B-45F6-47D6-8DA6-80C241D335D7}" type="parTrans" cxnId="{0EF0885E-B44A-4BC9-954A-5DF6F9EF1841}">
      <dgm:prSet/>
      <dgm:spPr/>
      <dgm:t>
        <a:bodyPr/>
        <a:lstStyle/>
        <a:p>
          <a:pPr rtl="1"/>
          <a:endParaRPr lang="ar-SA" sz="2800"/>
        </a:p>
      </dgm:t>
    </dgm:pt>
    <dgm:pt modelId="{0915B072-0484-4C05-8D77-86142E97178F}" type="sibTrans" cxnId="{0EF0885E-B44A-4BC9-954A-5DF6F9EF1841}">
      <dgm:prSet/>
      <dgm:spPr/>
      <dgm:t>
        <a:bodyPr/>
        <a:lstStyle/>
        <a:p>
          <a:pPr rtl="1"/>
          <a:endParaRPr lang="ar-SA" sz="2800"/>
        </a:p>
      </dgm:t>
    </dgm:pt>
    <dgm:pt modelId="{78600787-E883-4440-BC1E-AA2103B3B447}">
      <dgm:prSet phldrT="[نص]" custT="1"/>
      <dgm:spPr/>
      <dgm:t>
        <a:bodyPr/>
        <a:lstStyle/>
        <a:p>
          <a:pPr rtl="1"/>
          <a:r>
            <a:rPr lang="en-US" sz="2400" b="1" dirty="0" err="1" smtClean="0">
              <a:solidFill>
                <a:srgbClr val="FFFF00"/>
              </a:solidFill>
            </a:rPr>
            <a:t>Dunaliella</a:t>
          </a:r>
          <a:endParaRPr lang="en-US" sz="2400" b="1" dirty="0" smtClean="0">
            <a:solidFill>
              <a:srgbClr val="FFFF00"/>
            </a:solidFill>
          </a:endParaRPr>
        </a:p>
      </dgm:t>
    </dgm:pt>
    <dgm:pt modelId="{F6B1FBE2-A547-4A87-8601-86F288D070D3}" type="parTrans" cxnId="{BA0F5C6A-310B-492D-A922-64EED1993EFB}">
      <dgm:prSet/>
      <dgm:spPr/>
      <dgm:t>
        <a:bodyPr/>
        <a:lstStyle/>
        <a:p>
          <a:pPr rtl="1"/>
          <a:endParaRPr lang="ar-SA" sz="2800"/>
        </a:p>
      </dgm:t>
    </dgm:pt>
    <dgm:pt modelId="{6DD7ABDD-9765-4606-B114-A50D5FABEB5B}" type="sibTrans" cxnId="{BA0F5C6A-310B-492D-A922-64EED1993EFB}">
      <dgm:prSet/>
      <dgm:spPr/>
      <dgm:t>
        <a:bodyPr/>
        <a:lstStyle/>
        <a:p>
          <a:pPr rtl="1"/>
          <a:endParaRPr lang="ar-SA" sz="2800"/>
        </a:p>
      </dgm:t>
    </dgm:pt>
    <dgm:pt modelId="{8F43C1EF-3191-40AD-BED0-5BE3520D1763}">
      <dgm:prSet phldrT="[نص]"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dirty="0" smtClean="0">
              <a:solidFill>
                <a:srgbClr val="FFFF00"/>
              </a:solidFill>
            </a:rPr>
            <a:t>Euglena</a:t>
          </a:r>
          <a:endParaRPr lang="ar-SA" sz="2400" dirty="0" smtClean="0"/>
        </a:p>
        <a:p>
          <a:pPr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dirty="0"/>
        </a:p>
      </dgm:t>
    </dgm:pt>
    <dgm:pt modelId="{93D2B8D9-AF6D-4F8D-9EBA-4E05080950D3}" type="parTrans" cxnId="{D5C96D0D-7559-4412-AB05-4AF52BAA7E82}">
      <dgm:prSet/>
      <dgm:spPr/>
      <dgm:t>
        <a:bodyPr/>
        <a:lstStyle/>
        <a:p>
          <a:pPr rtl="1"/>
          <a:endParaRPr lang="ar-SA" sz="2800"/>
        </a:p>
      </dgm:t>
    </dgm:pt>
    <dgm:pt modelId="{274E7540-6CA7-4704-BB87-C7893E73331D}" type="sibTrans" cxnId="{D5C96D0D-7559-4412-AB05-4AF52BAA7E82}">
      <dgm:prSet/>
      <dgm:spPr/>
      <dgm:t>
        <a:bodyPr/>
        <a:lstStyle/>
        <a:p>
          <a:pPr rtl="1"/>
          <a:endParaRPr lang="ar-SA" sz="2800"/>
        </a:p>
      </dgm:t>
    </dgm:pt>
    <dgm:pt modelId="{DF7E388F-C872-4C2E-B529-EF5B15FB3D28}">
      <dgm:prSet custT="1"/>
      <dgm:spPr/>
      <dgm:t>
        <a:bodyPr/>
        <a:lstStyle/>
        <a:p>
          <a:pPr rtl="1"/>
          <a:r>
            <a:rPr lang="ar-SA" sz="2400" b="1" smtClean="0">
              <a:solidFill>
                <a:srgbClr val="FFFF00"/>
              </a:solidFill>
            </a:rPr>
            <a:t>تستعمل لعد الطحالب وحيدة الخلية</a:t>
          </a:r>
          <a:endParaRPr lang="ar-SA" sz="2400"/>
        </a:p>
      </dgm:t>
    </dgm:pt>
    <dgm:pt modelId="{FAA78D79-77B6-4C48-9581-43AD77AF4985}" type="parTrans" cxnId="{010C4ECC-A699-41F4-955E-91D9F8FF27B1}">
      <dgm:prSet/>
      <dgm:spPr/>
      <dgm:t>
        <a:bodyPr/>
        <a:lstStyle/>
        <a:p>
          <a:pPr rtl="1"/>
          <a:endParaRPr lang="ar-SA" sz="2800"/>
        </a:p>
      </dgm:t>
    </dgm:pt>
    <dgm:pt modelId="{90A7B548-DB74-4E14-ADEB-4BB6E02D9EC7}" type="sibTrans" cxnId="{010C4ECC-A699-41F4-955E-91D9F8FF27B1}">
      <dgm:prSet/>
      <dgm:spPr/>
      <dgm:t>
        <a:bodyPr/>
        <a:lstStyle/>
        <a:p>
          <a:pPr rtl="1"/>
          <a:endParaRPr lang="ar-SA" sz="2800"/>
        </a:p>
      </dgm:t>
    </dgm:pt>
    <dgm:pt modelId="{9134C80E-1B53-4622-AF4A-D257BAD76D59}" type="pres">
      <dgm:prSet presAssocID="{7775BAF3-71F4-4653-95EC-37D67BB4384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5529526-F4B1-4DCA-9730-630998539755}" type="pres">
      <dgm:prSet presAssocID="{DF7E388F-C872-4C2E-B529-EF5B15FB3D28}" presName="comp" presStyleCnt="0"/>
      <dgm:spPr/>
    </dgm:pt>
    <dgm:pt modelId="{FFA5C007-2444-40A4-B77D-0D12D2548EF8}" type="pres">
      <dgm:prSet presAssocID="{DF7E388F-C872-4C2E-B529-EF5B15FB3D28}" presName="box" presStyleLbl="node1" presStyleIdx="0" presStyleCnt="4"/>
      <dgm:spPr/>
      <dgm:t>
        <a:bodyPr/>
        <a:lstStyle/>
        <a:p>
          <a:pPr rtl="1"/>
          <a:endParaRPr lang="ar-SA"/>
        </a:p>
      </dgm:t>
    </dgm:pt>
    <dgm:pt modelId="{194A76BB-AA48-45A5-BDBC-1FAEAC86BF20}" type="pres">
      <dgm:prSet presAssocID="{DF7E388F-C872-4C2E-B529-EF5B15FB3D28}" presName="img" presStyleLbl="fgImgPlace1" presStyleIdx="0" presStyleCnt="4"/>
      <dgm:spPr/>
    </dgm:pt>
    <dgm:pt modelId="{685ADBDE-B532-4E93-BE99-C70EDDB06E05}" type="pres">
      <dgm:prSet presAssocID="{DF7E388F-C872-4C2E-B529-EF5B15FB3D28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D52B8B-CF69-4735-B017-09D434675D5B}" type="pres">
      <dgm:prSet presAssocID="{90A7B548-DB74-4E14-ADEB-4BB6E02D9EC7}" presName="spacer" presStyleCnt="0"/>
      <dgm:spPr/>
    </dgm:pt>
    <dgm:pt modelId="{DBDA3759-0014-4D60-8D5B-1CF0D0AFCCB4}" type="pres">
      <dgm:prSet presAssocID="{D3ED5F58-2A2A-445F-957D-BF57495E9C3A}" presName="comp" presStyleCnt="0"/>
      <dgm:spPr/>
    </dgm:pt>
    <dgm:pt modelId="{4DC92172-EDC2-4A6D-BB6C-BF26093C35F5}" type="pres">
      <dgm:prSet presAssocID="{D3ED5F58-2A2A-445F-957D-BF57495E9C3A}" presName="box" presStyleLbl="node1" presStyleIdx="1" presStyleCnt="4"/>
      <dgm:spPr/>
      <dgm:t>
        <a:bodyPr/>
        <a:lstStyle/>
        <a:p>
          <a:pPr rtl="1"/>
          <a:endParaRPr lang="ar-SA"/>
        </a:p>
      </dgm:t>
    </dgm:pt>
    <dgm:pt modelId="{89C84E67-E5A8-4BC0-817B-DF56C84D8B9D}" type="pres">
      <dgm:prSet presAssocID="{D3ED5F58-2A2A-445F-957D-BF57495E9C3A}" presName="img" presStyleLbl="fgImgPlace1" presStyleIdx="1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B68B3BB-79B9-47C1-9B1E-2C0DD7F0E176}" type="pres">
      <dgm:prSet presAssocID="{D3ED5F58-2A2A-445F-957D-BF57495E9C3A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57D154-E715-4B69-8985-70C8E35CEA21}" type="pres">
      <dgm:prSet presAssocID="{0915B072-0484-4C05-8D77-86142E97178F}" presName="spacer" presStyleCnt="0"/>
      <dgm:spPr/>
    </dgm:pt>
    <dgm:pt modelId="{22712405-735A-47A1-9590-AF3AB04E100B}" type="pres">
      <dgm:prSet presAssocID="{78600787-E883-4440-BC1E-AA2103B3B447}" presName="comp" presStyleCnt="0"/>
      <dgm:spPr/>
    </dgm:pt>
    <dgm:pt modelId="{109C3BE9-56AC-43FC-80C8-3E095F3F4E08}" type="pres">
      <dgm:prSet presAssocID="{78600787-E883-4440-BC1E-AA2103B3B447}" presName="box" presStyleLbl="node1" presStyleIdx="2" presStyleCnt="4"/>
      <dgm:spPr/>
      <dgm:t>
        <a:bodyPr/>
        <a:lstStyle/>
        <a:p>
          <a:pPr rtl="1"/>
          <a:endParaRPr lang="ar-SA"/>
        </a:p>
      </dgm:t>
    </dgm:pt>
    <dgm:pt modelId="{8C92C10D-5A17-41EA-B018-3244364B987C}" type="pres">
      <dgm:prSet presAssocID="{78600787-E883-4440-BC1E-AA2103B3B447}" presName="img" presStyleLbl="fgImgPlace1" presStyleIdx="2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489945A-AAB3-4959-A161-1E09962E0F1A}" type="pres">
      <dgm:prSet presAssocID="{78600787-E883-4440-BC1E-AA2103B3B447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E67F7A-8067-4391-B0D7-28B8CE96A8E3}" type="pres">
      <dgm:prSet presAssocID="{6DD7ABDD-9765-4606-B114-A50D5FABEB5B}" presName="spacer" presStyleCnt="0"/>
      <dgm:spPr/>
    </dgm:pt>
    <dgm:pt modelId="{C8767B19-5EAB-4C3E-8201-616A87734E7C}" type="pres">
      <dgm:prSet presAssocID="{8F43C1EF-3191-40AD-BED0-5BE3520D1763}" presName="comp" presStyleCnt="0"/>
      <dgm:spPr/>
    </dgm:pt>
    <dgm:pt modelId="{F21747DE-32CA-43A5-AF68-5FB94EB90BBF}" type="pres">
      <dgm:prSet presAssocID="{8F43C1EF-3191-40AD-BED0-5BE3520D1763}" presName="box" presStyleLbl="node1" presStyleIdx="3" presStyleCnt="4"/>
      <dgm:spPr/>
      <dgm:t>
        <a:bodyPr/>
        <a:lstStyle/>
        <a:p>
          <a:pPr rtl="1"/>
          <a:endParaRPr lang="ar-SA"/>
        </a:p>
      </dgm:t>
    </dgm:pt>
    <dgm:pt modelId="{932CA053-4906-4C73-86E5-9BAE542055D9}" type="pres">
      <dgm:prSet presAssocID="{8F43C1EF-3191-40AD-BED0-5BE3520D1763}" presName="img" presStyleLbl="fgImgPlace1" presStyleIdx="3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D305E45-6193-4282-B1D3-B02238079D15}" type="pres">
      <dgm:prSet presAssocID="{8F43C1EF-3191-40AD-BED0-5BE3520D1763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E45108E-A6F3-44A3-B898-6B4B25F25443}" type="presOf" srcId="{DF7E388F-C872-4C2E-B529-EF5B15FB3D28}" destId="{FFA5C007-2444-40A4-B77D-0D12D2548EF8}" srcOrd="0" destOrd="0" presId="urn:microsoft.com/office/officeart/2005/8/layout/vList4#1"/>
    <dgm:cxn modelId="{91C696A6-A2A2-432F-A473-5D1191B962A1}" type="presOf" srcId="{78600787-E883-4440-BC1E-AA2103B3B447}" destId="{109C3BE9-56AC-43FC-80C8-3E095F3F4E08}" srcOrd="0" destOrd="0" presId="urn:microsoft.com/office/officeart/2005/8/layout/vList4#1"/>
    <dgm:cxn modelId="{160A3AA7-5F78-42BB-AC9C-115507E3C9D2}" type="presOf" srcId="{8F43C1EF-3191-40AD-BED0-5BE3520D1763}" destId="{DD305E45-6193-4282-B1D3-B02238079D15}" srcOrd="1" destOrd="0" presId="urn:microsoft.com/office/officeart/2005/8/layout/vList4#1"/>
    <dgm:cxn modelId="{BA0F5C6A-310B-492D-A922-64EED1993EFB}" srcId="{7775BAF3-71F4-4653-95EC-37D67BB43841}" destId="{78600787-E883-4440-BC1E-AA2103B3B447}" srcOrd="2" destOrd="0" parTransId="{F6B1FBE2-A547-4A87-8601-86F288D070D3}" sibTransId="{6DD7ABDD-9765-4606-B114-A50D5FABEB5B}"/>
    <dgm:cxn modelId="{D5C96D0D-7559-4412-AB05-4AF52BAA7E82}" srcId="{7775BAF3-71F4-4653-95EC-37D67BB43841}" destId="{8F43C1EF-3191-40AD-BED0-5BE3520D1763}" srcOrd="3" destOrd="0" parTransId="{93D2B8D9-AF6D-4F8D-9EBA-4E05080950D3}" sibTransId="{274E7540-6CA7-4704-BB87-C7893E73331D}"/>
    <dgm:cxn modelId="{0EF0885E-B44A-4BC9-954A-5DF6F9EF1841}" srcId="{7775BAF3-71F4-4653-95EC-37D67BB43841}" destId="{D3ED5F58-2A2A-445F-957D-BF57495E9C3A}" srcOrd="1" destOrd="0" parTransId="{9D598C0B-45F6-47D6-8DA6-80C241D335D7}" sibTransId="{0915B072-0484-4C05-8D77-86142E97178F}"/>
    <dgm:cxn modelId="{632E74AD-4D53-47CB-BA5B-60EA9ABA8F60}" type="presOf" srcId="{D3ED5F58-2A2A-445F-957D-BF57495E9C3A}" destId="{5B68B3BB-79B9-47C1-9B1E-2C0DD7F0E176}" srcOrd="1" destOrd="0" presId="urn:microsoft.com/office/officeart/2005/8/layout/vList4#1"/>
    <dgm:cxn modelId="{D68AC4E4-5940-47E4-B28C-660B0C25A59C}" type="presOf" srcId="{D3ED5F58-2A2A-445F-957D-BF57495E9C3A}" destId="{4DC92172-EDC2-4A6D-BB6C-BF26093C35F5}" srcOrd="0" destOrd="0" presId="urn:microsoft.com/office/officeart/2005/8/layout/vList4#1"/>
    <dgm:cxn modelId="{99DB1C73-539F-48B1-A5D3-EDA70712B33C}" type="presOf" srcId="{78600787-E883-4440-BC1E-AA2103B3B447}" destId="{F489945A-AAB3-4959-A161-1E09962E0F1A}" srcOrd="1" destOrd="0" presId="urn:microsoft.com/office/officeart/2005/8/layout/vList4#1"/>
    <dgm:cxn modelId="{9FCEF892-31C0-4F2A-93B5-C054F3C7104D}" type="presOf" srcId="{DF7E388F-C872-4C2E-B529-EF5B15FB3D28}" destId="{685ADBDE-B532-4E93-BE99-C70EDDB06E05}" srcOrd="1" destOrd="0" presId="urn:microsoft.com/office/officeart/2005/8/layout/vList4#1"/>
    <dgm:cxn modelId="{92A321F5-EDA5-4CFF-8F89-7AC2F0B5413C}" type="presOf" srcId="{7775BAF3-71F4-4653-95EC-37D67BB43841}" destId="{9134C80E-1B53-4622-AF4A-D257BAD76D59}" srcOrd="0" destOrd="0" presId="urn:microsoft.com/office/officeart/2005/8/layout/vList4#1"/>
    <dgm:cxn modelId="{010C4ECC-A699-41F4-955E-91D9F8FF27B1}" srcId="{7775BAF3-71F4-4653-95EC-37D67BB43841}" destId="{DF7E388F-C872-4C2E-B529-EF5B15FB3D28}" srcOrd="0" destOrd="0" parTransId="{FAA78D79-77B6-4C48-9581-43AD77AF4985}" sibTransId="{90A7B548-DB74-4E14-ADEB-4BB6E02D9EC7}"/>
    <dgm:cxn modelId="{E5FC11C0-9426-4914-94B0-D731756D287E}" type="presOf" srcId="{8F43C1EF-3191-40AD-BED0-5BE3520D1763}" destId="{F21747DE-32CA-43A5-AF68-5FB94EB90BBF}" srcOrd="0" destOrd="0" presId="urn:microsoft.com/office/officeart/2005/8/layout/vList4#1"/>
    <dgm:cxn modelId="{279F4278-78BA-4992-A264-811637F16FA4}" type="presParOf" srcId="{9134C80E-1B53-4622-AF4A-D257BAD76D59}" destId="{85529526-F4B1-4DCA-9730-630998539755}" srcOrd="0" destOrd="0" presId="urn:microsoft.com/office/officeart/2005/8/layout/vList4#1"/>
    <dgm:cxn modelId="{10012B97-0A8F-4206-9EF6-6CADBF98B142}" type="presParOf" srcId="{85529526-F4B1-4DCA-9730-630998539755}" destId="{FFA5C007-2444-40A4-B77D-0D12D2548EF8}" srcOrd="0" destOrd="0" presId="urn:microsoft.com/office/officeart/2005/8/layout/vList4#1"/>
    <dgm:cxn modelId="{36A0CF40-D535-4D87-BB29-18C7FBBD875C}" type="presParOf" srcId="{85529526-F4B1-4DCA-9730-630998539755}" destId="{194A76BB-AA48-45A5-BDBC-1FAEAC86BF20}" srcOrd="1" destOrd="0" presId="urn:microsoft.com/office/officeart/2005/8/layout/vList4#1"/>
    <dgm:cxn modelId="{65E5B0E0-880C-48B9-937A-C7A7A9C1390E}" type="presParOf" srcId="{85529526-F4B1-4DCA-9730-630998539755}" destId="{685ADBDE-B532-4E93-BE99-C70EDDB06E05}" srcOrd="2" destOrd="0" presId="urn:microsoft.com/office/officeart/2005/8/layout/vList4#1"/>
    <dgm:cxn modelId="{AA2F5C5E-358E-4D87-B47E-667A27FF2638}" type="presParOf" srcId="{9134C80E-1B53-4622-AF4A-D257BAD76D59}" destId="{5DD52B8B-CF69-4735-B017-09D434675D5B}" srcOrd="1" destOrd="0" presId="urn:microsoft.com/office/officeart/2005/8/layout/vList4#1"/>
    <dgm:cxn modelId="{800E5BB6-1773-496E-A800-0E3A6038F12D}" type="presParOf" srcId="{9134C80E-1B53-4622-AF4A-D257BAD76D59}" destId="{DBDA3759-0014-4D60-8D5B-1CF0D0AFCCB4}" srcOrd="2" destOrd="0" presId="urn:microsoft.com/office/officeart/2005/8/layout/vList4#1"/>
    <dgm:cxn modelId="{3D185C26-605D-4F6A-9C0D-DF6E80C754A1}" type="presParOf" srcId="{DBDA3759-0014-4D60-8D5B-1CF0D0AFCCB4}" destId="{4DC92172-EDC2-4A6D-BB6C-BF26093C35F5}" srcOrd="0" destOrd="0" presId="urn:microsoft.com/office/officeart/2005/8/layout/vList4#1"/>
    <dgm:cxn modelId="{564CC4AA-FA78-41A1-995E-0A45F45C3ECA}" type="presParOf" srcId="{DBDA3759-0014-4D60-8D5B-1CF0D0AFCCB4}" destId="{89C84E67-E5A8-4BC0-817B-DF56C84D8B9D}" srcOrd="1" destOrd="0" presId="urn:microsoft.com/office/officeart/2005/8/layout/vList4#1"/>
    <dgm:cxn modelId="{E0AF0081-6872-420C-8120-BDE8DFB13554}" type="presParOf" srcId="{DBDA3759-0014-4D60-8D5B-1CF0D0AFCCB4}" destId="{5B68B3BB-79B9-47C1-9B1E-2C0DD7F0E176}" srcOrd="2" destOrd="0" presId="urn:microsoft.com/office/officeart/2005/8/layout/vList4#1"/>
    <dgm:cxn modelId="{9602501A-02D9-4549-9C2D-3CDA905CCD90}" type="presParOf" srcId="{9134C80E-1B53-4622-AF4A-D257BAD76D59}" destId="{7657D154-E715-4B69-8985-70C8E35CEA21}" srcOrd="3" destOrd="0" presId="urn:microsoft.com/office/officeart/2005/8/layout/vList4#1"/>
    <dgm:cxn modelId="{40C14894-8CCE-442D-9634-C3E7DA493E4A}" type="presParOf" srcId="{9134C80E-1B53-4622-AF4A-D257BAD76D59}" destId="{22712405-735A-47A1-9590-AF3AB04E100B}" srcOrd="4" destOrd="0" presId="urn:microsoft.com/office/officeart/2005/8/layout/vList4#1"/>
    <dgm:cxn modelId="{40D7A0C9-1AAB-4F3C-A930-A2F47B1F9B02}" type="presParOf" srcId="{22712405-735A-47A1-9590-AF3AB04E100B}" destId="{109C3BE9-56AC-43FC-80C8-3E095F3F4E08}" srcOrd="0" destOrd="0" presId="urn:microsoft.com/office/officeart/2005/8/layout/vList4#1"/>
    <dgm:cxn modelId="{B248DC5C-0436-43B0-8454-AA1C73735312}" type="presParOf" srcId="{22712405-735A-47A1-9590-AF3AB04E100B}" destId="{8C92C10D-5A17-41EA-B018-3244364B987C}" srcOrd="1" destOrd="0" presId="urn:microsoft.com/office/officeart/2005/8/layout/vList4#1"/>
    <dgm:cxn modelId="{D018577D-6598-406A-8789-B770845C4959}" type="presParOf" srcId="{22712405-735A-47A1-9590-AF3AB04E100B}" destId="{F489945A-AAB3-4959-A161-1E09962E0F1A}" srcOrd="2" destOrd="0" presId="urn:microsoft.com/office/officeart/2005/8/layout/vList4#1"/>
    <dgm:cxn modelId="{D4173FAA-E5A3-43D7-982A-8AD851A75D0C}" type="presParOf" srcId="{9134C80E-1B53-4622-AF4A-D257BAD76D59}" destId="{A7E67F7A-8067-4391-B0D7-28B8CE96A8E3}" srcOrd="5" destOrd="0" presId="urn:microsoft.com/office/officeart/2005/8/layout/vList4#1"/>
    <dgm:cxn modelId="{DCA3AEEE-F672-461E-8F49-FC78EE15CE3B}" type="presParOf" srcId="{9134C80E-1B53-4622-AF4A-D257BAD76D59}" destId="{C8767B19-5EAB-4C3E-8201-616A87734E7C}" srcOrd="6" destOrd="0" presId="urn:microsoft.com/office/officeart/2005/8/layout/vList4#1"/>
    <dgm:cxn modelId="{66B43A2A-0DB7-4B25-AEDE-FB19BFA80D82}" type="presParOf" srcId="{C8767B19-5EAB-4C3E-8201-616A87734E7C}" destId="{F21747DE-32CA-43A5-AF68-5FB94EB90BBF}" srcOrd="0" destOrd="0" presId="urn:microsoft.com/office/officeart/2005/8/layout/vList4#1"/>
    <dgm:cxn modelId="{41D773A2-8F9A-4F6F-9308-62751866E285}" type="presParOf" srcId="{C8767B19-5EAB-4C3E-8201-616A87734E7C}" destId="{932CA053-4906-4C73-86E5-9BAE542055D9}" srcOrd="1" destOrd="0" presId="urn:microsoft.com/office/officeart/2005/8/layout/vList4#1"/>
    <dgm:cxn modelId="{B46A4E35-FF5F-4EE0-BE18-8E55B6501FFF}" type="presParOf" srcId="{C8767B19-5EAB-4C3E-8201-616A87734E7C}" destId="{DD305E45-6193-4282-B1D3-B02238079D15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E85806-9D86-4FF9-9A76-6ECB816529C4}">
      <dsp:nvSpPr>
        <dsp:cNvPr id="0" name=""/>
        <dsp:cNvSpPr/>
      </dsp:nvSpPr>
      <dsp:spPr>
        <a:xfrm>
          <a:off x="0" y="849260"/>
          <a:ext cx="8229600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smtClean="0"/>
            <a:t>قياس الوزن الجاف او الوزن الرطب . </a:t>
          </a:r>
          <a:r>
            <a:rPr lang="en-US" sz="2200" b="1" kern="1200" smtClean="0"/>
            <a:t>)</a:t>
          </a:r>
          <a:r>
            <a:rPr lang="ar-SA" sz="2200" b="1" kern="1200" smtClean="0"/>
            <a:t> يفضل لتلك الانواع الطحلبية الكبيرة في الحجم </a:t>
          </a:r>
          <a:r>
            <a:rPr lang="en-US" sz="2200" b="1" kern="1200" smtClean="0"/>
            <a:t>( </a:t>
          </a:r>
          <a:r>
            <a:rPr lang="ar-SA" sz="2200" b="1" kern="1200" smtClean="0"/>
            <a:t>.</a:t>
          </a:r>
          <a:endParaRPr lang="ar-SA" sz="2200" kern="1200"/>
        </a:p>
      </dsp:txBody>
      <dsp:txXfrm>
        <a:off x="25130" y="874390"/>
        <a:ext cx="8179340" cy="464540"/>
      </dsp:txXfrm>
    </dsp:sp>
    <dsp:sp modelId="{64D43CA2-19BE-48D5-9A41-56DFEA5F278E}">
      <dsp:nvSpPr>
        <dsp:cNvPr id="0" name=""/>
        <dsp:cNvSpPr/>
      </dsp:nvSpPr>
      <dsp:spPr>
        <a:xfrm>
          <a:off x="0" y="1427420"/>
          <a:ext cx="8229600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smtClean="0"/>
            <a:t>تقدير العدد الكلي للخلايا الطحلبية . </a:t>
          </a:r>
          <a:r>
            <a:rPr lang="en-US" sz="2200" b="1" kern="1200" smtClean="0"/>
            <a:t>)</a:t>
          </a:r>
          <a:r>
            <a:rPr lang="ar-SA" sz="2200" b="1" kern="1200" smtClean="0"/>
            <a:t> يفضل لتلك الانواع الطحلبية الوحيده الخلية </a:t>
          </a:r>
          <a:r>
            <a:rPr lang="en-US" sz="2200" b="1" kern="1200" smtClean="0"/>
            <a:t>( </a:t>
          </a:r>
          <a:r>
            <a:rPr lang="ar-SA" sz="2200" b="1" kern="1200" smtClean="0"/>
            <a:t> .</a:t>
          </a:r>
          <a:endParaRPr lang="ar-SA" sz="2200" kern="1200"/>
        </a:p>
      </dsp:txBody>
      <dsp:txXfrm>
        <a:off x="25130" y="1452550"/>
        <a:ext cx="8179340" cy="464540"/>
      </dsp:txXfrm>
    </dsp:sp>
    <dsp:sp modelId="{6DAAED74-6D8C-4BD4-80DC-0AA73BB5F486}">
      <dsp:nvSpPr>
        <dsp:cNvPr id="0" name=""/>
        <dsp:cNvSpPr/>
      </dsp:nvSpPr>
      <dsp:spPr>
        <a:xfrm>
          <a:off x="0" y="2005581"/>
          <a:ext cx="8229600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smtClean="0"/>
            <a:t>استخلاص الكلوروفيل وتقديره باستخدام جهاز الطيف.(الطحالب الخيطية).</a:t>
          </a:r>
          <a:endParaRPr lang="ar-SA" sz="2200" kern="1200"/>
        </a:p>
      </dsp:txBody>
      <dsp:txXfrm>
        <a:off x="25130" y="2030711"/>
        <a:ext cx="8179340" cy="464540"/>
      </dsp:txXfrm>
    </dsp:sp>
    <dsp:sp modelId="{28A4B4A1-92E2-4766-8862-9AAAE760266F}">
      <dsp:nvSpPr>
        <dsp:cNvPr id="0" name=""/>
        <dsp:cNvSpPr/>
      </dsp:nvSpPr>
      <dsp:spPr>
        <a:xfrm>
          <a:off x="0" y="2583741"/>
          <a:ext cx="8229600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smtClean="0"/>
            <a:t>قياس المحتوى البروتيني.</a:t>
          </a:r>
          <a:endParaRPr lang="ar-SA" sz="2200" kern="1200"/>
        </a:p>
      </dsp:txBody>
      <dsp:txXfrm>
        <a:off x="25130" y="2608871"/>
        <a:ext cx="8179340" cy="464540"/>
      </dsp:txXfrm>
    </dsp:sp>
    <dsp:sp modelId="{281C87D2-62B4-4EE9-B752-87DB28B408A4}">
      <dsp:nvSpPr>
        <dsp:cNvPr id="0" name=""/>
        <dsp:cNvSpPr/>
      </dsp:nvSpPr>
      <dsp:spPr>
        <a:xfrm>
          <a:off x="0" y="3161901"/>
          <a:ext cx="8229600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smtClean="0"/>
            <a:t>قياس المحتوى الصبغي </a:t>
          </a:r>
          <a:r>
            <a:rPr lang="en-US" sz="2200" b="1" kern="1200" smtClean="0"/>
            <a:t>)</a:t>
          </a:r>
          <a:r>
            <a:rPr lang="ar-SA" sz="2200" b="1" kern="1200" smtClean="0"/>
            <a:t> يفضل لتلك الانواع الطحلبية الملونة .</a:t>
          </a:r>
          <a:r>
            <a:rPr lang="en-US" sz="2200" b="1" kern="1200" smtClean="0"/>
            <a:t>(</a:t>
          </a:r>
          <a:endParaRPr lang="ar-SA" sz="2200" kern="1200"/>
        </a:p>
      </dsp:txBody>
      <dsp:txXfrm>
        <a:off x="25130" y="3187031"/>
        <a:ext cx="8179340" cy="4645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5E40B1-B811-4FD2-95BC-D0DA28103E72}">
      <dsp:nvSpPr>
        <dsp:cNvPr id="0" name=""/>
        <dsp:cNvSpPr/>
      </dsp:nvSpPr>
      <dsp:spPr>
        <a:xfrm>
          <a:off x="0" y="53503"/>
          <a:ext cx="8229600" cy="10464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smtClean="0"/>
            <a:t>قياس المحتوى الكربوهيدراتي.</a:t>
          </a:r>
          <a:endParaRPr lang="ar-SA" sz="2700" kern="1200"/>
        </a:p>
      </dsp:txBody>
      <dsp:txXfrm>
        <a:off x="51082" y="104585"/>
        <a:ext cx="8127436" cy="944254"/>
      </dsp:txXfrm>
    </dsp:sp>
    <dsp:sp modelId="{3D4C354E-B66C-4697-B7D2-CE795AC21F56}">
      <dsp:nvSpPr>
        <dsp:cNvPr id="0" name=""/>
        <dsp:cNvSpPr/>
      </dsp:nvSpPr>
      <dsp:spPr>
        <a:xfrm>
          <a:off x="0" y="1177682"/>
          <a:ext cx="8229600" cy="10464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smtClean="0"/>
            <a:t>تقدير كمية الدهون في الانسجه الطحلبية.</a:t>
          </a:r>
          <a:endParaRPr lang="ar-SA" sz="2700" kern="1200"/>
        </a:p>
      </dsp:txBody>
      <dsp:txXfrm>
        <a:off x="51082" y="1228764"/>
        <a:ext cx="8127436" cy="944254"/>
      </dsp:txXfrm>
    </dsp:sp>
    <dsp:sp modelId="{9A93CD89-D2B7-40EB-A7C9-A440A3379726}">
      <dsp:nvSpPr>
        <dsp:cNvPr id="0" name=""/>
        <dsp:cNvSpPr/>
      </dsp:nvSpPr>
      <dsp:spPr>
        <a:xfrm>
          <a:off x="0" y="2301861"/>
          <a:ext cx="8229600" cy="10464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smtClean="0"/>
            <a:t>طريقة منحنى النمو وتستخدم للطحالب البحرية الكبيرة مثل: </a:t>
          </a:r>
          <a:r>
            <a:rPr lang="en-US" sz="2700" b="1" kern="1200" smtClean="0"/>
            <a:t>Ulva</a:t>
          </a:r>
          <a:r>
            <a:rPr lang="ar-SA" sz="2700" b="1" kern="1200" smtClean="0"/>
            <a:t>,</a:t>
          </a:r>
          <a:r>
            <a:rPr lang="en-US" sz="2700" b="1" kern="1200" smtClean="0"/>
            <a:t> Gelidium</a:t>
          </a:r>
          <a:r>
            <a:rPr lang="ar-SA" sz="2700" b="1" kern="1200" smtClean="0"/>
            <a:t>, </a:t>
          </a:r>
          <a:r>
            <a:rPr lang="en-US" sz="2700" b="1" kern="1200" smtClean="0"/>
            <a:t>Sargassum</a:t>
          </a:r>
          <a:r>
            <a:rPr lang="ar-SA" sz="2700" b="1" kern="1200" smtClean="0"/>
            <a:t>.</a:t>
          </a:r>
          <a:endParaRPr lang="ar-SA" sz="2700" kern="1200"/>
        </a:p>
      </dsp:txBody>
      <dsp:txXfrm>
        <a:off x="51082" y="2352943"/>
        <a:ext cx="8127436" cy="944254"/>
      </dsp:txXfrm>
    </dsp:sp>
    <dsp:sp modelId="{9049E55B-1824-4171-B1CD-9781174742C8}">
      <dsp:nvSpPr>
        <dsp:cNvPr id="0" name=""/>
        <dsp:cNvSpPr/>
      </dsp:nvSpPr>
      <dsp:spPr>
        <a:xfrm>
          <a:off x="0" y="3426039"/>
          <a:ext cx="8229600" cy="10464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smtClean="0"/>
            <a:t>طريقة الفصل الكروماتوغرفي: وتستخدم للطحالب الملونة(بنية,حمراء,ذهبية)</a:t>
          </a:r>
          <a:endParaRPr lang="ar-SA" sz="2700" kern="1200"/>
        </a:p>
      </dsp:txBody>
      <dsp:txXfrm>
        <a:off x="51082" y="3477121"/>
        <a:ext cx="8127436" cy="9442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BD214C-5F13-46B6-AAB4-9299380AF1C2}">
      <dsp:nvSpPr>
        <dsp:cNvPr id="0" name=""/>
        <dsp:cNvSpPr/>
      </dsp:nvSpPr>
      <dsp:spPr>
        <a:xfrm>
          <a:off x="3750766" y="900424"/>
          <a:ext cx="2342554" cy="234255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8919" tIns="25400" rIns="128919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tx1"/>
              </a:solidFill>
            </a:rPr>
            <a:t>ينصح قبل العد</a:t>
          </a:r>
          <a:endParaRPr lang="ar-SA" sz="2000" kern="1200" dirty="0">
            <a:solidFill>
              <a:schemeClr val="tx1"/>
            </a:solidFill>
          </a:endParaRPr>
        </a:p>
      </dsp:txBody>
      <dsp:txXfrm>
        <a:off x="4093825" y="1243483"/>
        <a:ext cx="1656436" cy="1656436"/>
      </dsp:txXfrm>
    </dsp:sp>
    <dsp:sp modelId="{9A158871-A799-4C61-95C6-33EFC9F9CB3D}">
      <dsp:nvSpPr>
        <dsp:cNvPr id="0" name=""/>
        <dsp:cNvSpPr/>
      </dsp:nvSpPr>
      <dsp:spPr>
        <a:xfrm>
          <a:off x="1876722" y="900424"/>
          <a:ext cx="2342554" cy="234255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8919" tIns="19050" rIns="128919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>
              <a:solidFill>
                <a:schemeClr val="tx1"/>
              </a:solidFill>
            </a:rPr>
            <a:t>فحص العينة و التعرف على اكبر عدد من الكائنات قبل البدء في عملية العد.</a:t>
          </a:r>
          <a:endParaRPr lang="ar-SA" sz="1500" kern="1200" dirty="0">
            <a:solidFill>
              <a:schemeClr val="tx1"/>
            </a:solidFill>
          </a:endParaRPr>
        </a:p>
      </dsp:txBody>
      <dsp:txXfrm>
        <a:off x="2219781" y="1243483"/>
        <a:ext cx="1656436" cy="1656436"/>
      </dsp:txXfrm>
    </dsp:sp>
    <dsp:sp modelId="{AB3BBBE6-08C4-444F-BD2F-1D6E82BEEEEB}">
      <dsp:nvSpPr>
        <dsp:cNvPr id="0" name=""/>
        <dsp:cNvSpPr/>
      </dsp:nvSpPr>
      <dsp:spPr>
        <a:xfrm>
          <a:off x="2678" y="900424"/>
          <a:ext cx="2342554" cy="234255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8919" tIns="19050" rIns="128919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b="1" kern="1200" dirty="0" smtClean="0">
              <a:solidFill>
                <a:schemeClr val="tx1"/>
              </a:solidFill>
            </a:rPr>
            <a:t>رسم </a:t>
          </a:r>
          <a:r>
            <a:rPr lang="ar-SA" sz="1500" b="1" kern="1200" dirty="0" err="1" smtClean="0">
              <a:solidFill>
                <a:schemeClr val="tx1"/>
              </a:solidFill>
            </a:rPr>
            <a:t>الانواع</a:t>
          </a:r>
          <a:r>
            <a:rPr lang="ar-SA" sz="1500" b="1" kern="1200" dirty="0" smtClean="0">
              <a:solidFill>
                <a:schemeClr val="tx1"/>
              </a:solidFill>
            </a:rPr>
            <a:t> المشاهدة على بطاقات وتدبيسها على لوح مسطح ووضعها قريبا من المجهر تساعد هذه الصور على تسريع العد.</a:t>
          </a:r>
          <a:endParaRPr lang="ar-SA" sz="1500" kern="1200" dirty="0">
            <a:solidFill>
              <a:schemeClr val="tx1"/>
            </a:solidFill>
          </a:endParaRPr>
        </a:p>
      </dsp:txBody>
      <dsp:txXfrm>
        <a:off x="345737" y="1243483"/>
        <a:ext cx="1656436" cy="16564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213F1-C57D-4DBB-93AA-3C3D9435771E}">
      <dsp:nvSpPr>
        <dsp:cNvPr id="0" name=""/>
        <dsp:cNvSpPr/>
      </dsp:nvSpPr>
      <dsp:spPr>
        <a:xfrm>
          <a:off x="0" y="16164"/>
          <a:ext cx="2476496" cy="990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err="1" smtClean="0">
              <a:solidFill>
                <a:schemeClr val="tx1"/>
              </a:solidFill>
            </a:rPr>
            <a:t>ماعيب</a:t>
          </a:r>
          <a:r>
            <a:rPr lang="ar-SA" sz="2400" b="1" kern="1200" dirty="0" smtClean="0">
              <a:solidFill>
                <a:schemeClr val="tx1"/>
              </a:solidFill>
            </a:rPr>
            <a:t> تلك الطريقة؟</a:t>
          </a:r>
          <a:endParaRPr lang="ar-SA" sz="2400" kern="1200" dirty="0">
            <a:solidFill>
              <a:schemeClr val="tx1"/>
            </a:solidFill>
          </a:endParaRPr>
        </a:p>
      </dsp:txBody>
      <dsp:txXfrm>
        <a:off x="0" y="16164"/>
        <a:ext cx="2476496" cy="990598"/>
      </dsp:txXfrm>
    </dsp:sp>
    <dsp:sp modelId="{00D1104F-E654-40E4-81A2-F120E4E5A12A}">
      <dsp:nvSpPr>
        <dsp:cNvPr id="0" name=""/>
        <dsp:cNvSpPr/>
      </dsp:nvSpPr>
      <dsp:spPr>
        <a:xfrm>
          <a:off x="0" y="1006763"/>
          <a:ext cx="2476496" cy="21520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>
              <a:solidFill>
                <a:schemeClr val="bg1"/>
              </a:solidFill>
            </a:rPr>
            <a:t>عودة تلك المادة للتعلق عند توقف جهاز الطرد المركزي عن الدوران.</a:t>
          </a:r>
          <a:endParaRPr lang="ar-SA" sz="2400" kern="1200" dirty="0">
            <a:solidFill>
              <a:schemeClr val="bg1"/>
            </a:solidFill>
          </a:endParaRPr>
        </a:p>
      </dsp:txBody>
      <dsp:txXfrm>
        <a:off x="0" y="1006763"/>
        <a:ext cx="2476496" cy="21520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A5C007-2444-40A4-B77D-0D12D2548EF8}">
      <dsp:nvSpPr>
        <dsp:cNvPr id="0" name=""/>
        <dsp:cNvSpPr/>
      </dsp:nvSpPr>
      <dsp:spPr>
        <a:xfrm>
          <a:off x="0" y="0"/>
          <a:ext cx="8229600" cy="1051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>
              <a:solidFill>
                <a:srgbClr val="FFFF00"/>
              </a:solidFill>
            </a:rPr>
            <a:t>تستعمل لعد الطحالب وحيدة الخلية</a:t>
          </a:r>
          <a:endParaRPr lang="ar-SA" sz="2400" kern="1200"/>
        </a:p>
      </dsp:txBody>
      <dsp:txXfrm>
        <a:off x="1751113" y="0"/>
        <a:ext cx="6478486" cy="1051932"/>
      </dsp:txXfrm>
    </dsp:sp>
    <dsp:sp modelId="{194A76BB-AA48-45A5-BDBC-1FAEAC86BF20}">
      <dsp:nvSpPr>
        <dsp:cNvPr id="0" name=""/>
        <dsp:cNvSpPr/>
      </dsp:nvSpPr>
      <dsp:spPr>
        <a:xfrm>
          <a:off x="105193" y="105193"/>
          <a:ext cx="1645920" cy="84154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C92172-EDC2-4A6D-BB6C-BF26093C35F5}">
      <dsp:nvSpPr>
        <dsp:cNvPr id="0" name=""/>
        <dsp:cNvSpPr/>
      </dsp:nvSpPr>
      <dsp:spPr>
        <a:xfrm>
          <a:off x="0" y="1157125"/>
          <a:ext cx="8229600" cy="1051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FF00"/>
              </a:solidFill>
            </a:rPr>
            <a:t>Chlorella</a:t>
          </a:r>
          <a:endParaRPr lang="ar-SA" sz="2400" kern="1200" dirty="0"/>
        </a:p>
      </dsp:txBody>
      <dsp:txXfrm>
        <a:off x="1751113" y="1157125"/>
        <a:ext cx="6478486" cy="1051932"/>
      </dsp:txXfrm>
    </dsp:sp>
    <dsp:sp modelId="{89C84E67-E5A8-4BC0-817B-DF56C84D8B9D}">
      <dsp:nvSpPr>
        <dsp:cNvPr id="0" name=""/>
        <dsp:cNvSpPr/>
      </dsp:nvSpPr>
      <dsp:spPr>
        <a:xfrm>
          <a:off x="105193" y="1262319"/>
          <a:ext cx="1645920" cy="84154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9C3BE9-56AC-43FC-80C8-3E095F3F4E08}">
      <dsp:nvSpPr>
        <dsp:cNvPr id="0" name=""/>
        <dsp:cNvSpPr/>
      </dsp:nvSpPr>
      <dsp:spPr>
        <a:xfrm>
          <a:off x="0" y="2314251"/>
          <a:ext cx="8229600" cy="1051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>
              <a:solidFill>
                <a:srgbClr val="FFFF00"/>
              </a:solidFill>
            </a:rPr>
            <a:t>Dunaliella</a:t>
          </a:r>
          <a:endParaRPr lang="en-US" sz="2400" b="1" kern="1200" dirty="0" smtClean="0">
            <a:solidFill>
              <a:srgbClr val="FFFF00"/>
            </a:solidFill>
          </a:endParaRPr>
        </a:p>
      </dsp:txBody>
      <dsp:txXfrm>
        <a:off x="1751113" y="2314251"/>
        <a:ext cx="6478486" cy="1051932"/>
      </dsp:txXfrm>
    </dsp:sp>
    <dsp:sp modelId="{8C92C10D-5A17-41EA-B018-3244364B987C}">
      <dsp:nvSpPr>
        <dsp:cNvPr id="0" name=""/>
        <dsp:cNvSpPr/>
      </dsp:nvSpPr>
      <dsp:spPr>
        <a:xfrm>
          <a:off x="105193" y="2419444"/>
          <a:ext cx="1645920" cy="84154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1747DE-32CA-43A5-AF68-5FB94EB90BBF}">
      <dsp:nvSpPr>
        <dsp:cNvPr id="0" name=""/>
        <dsp:cNvSpPr/>
      </dsp:nvSpPr>
      <dsp:spPr>
        <a:xfrm>
          <a:off x="0" y="3471377"/>
          <a:ext cx="8229600" cy="1051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kern="1200" dirty="0" smtClean="0">
              <a:solidFill>
                <a:srgbClr val="FFFF00"/>
              </a:solidFill>
            </a:rPr>
            <a:t>Euglena</a:t>
          </a:r>
          <a:endParaRPr lang="ar-SA" sz="2400" kern="1200" dirty="0" smtClean="0"/>
        </a:p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 dirty="0"/>
        </a:p>
      </dsp:txBody>
      <dsp:txXfrm>
        <a:off x="1751113" y="3471377"/>
        <a:ext cx="6478486" cy="1051932"/>
      </dsp:txXfrm>
    </dsp:sp>
    <dsp:sp modelId="{932CA053-4906-4C73-86E5-9BAE542055D9}">
      <dsp:nvSpPr>
        <dsp:cNvPr id="0" name=""/>
        <dsp:cNvSpPr/>
      </dsp:nvSpPr>
      <dsp:spPr>
        <a:xfrm>
          <a:off x="105193" y="3576570"/>
          <a:ext cx="1645920" cy="84154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ذو زوايا قطرية مستديرة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9" name="عنصر نائب للتاريخ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ذو زوايا قطرية مستديرة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91E0F12-1777-418E-961C-C8B2AEFD99C1}" type="datetimeFigureOut">
              <a:rPr lang="ar-SA" smtClean="0"/>
              <a:pPr/>
              <a:t>23/05/1434</a:t>
            </a:fld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ADE9C84-102A-41FB-AFEF-61DF9E2A98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1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r" rtl="1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rtl="1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4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microsoft.com/office/2007/relationships/diagramDrawing" Target="../diagrams/drawing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الطرق المختلفة لتقدير النمو الطحلبي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1449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طريقة استعمال شريحة العد </a:t>
            </a:r>
            <a:r>
              <a:rPr lang="en-US" sz="3600" b="1" dirty="0" err="1" smtClean="0">
                <a:solidFill>
                  <a:schemeClr val="tx2">
                    <a:lumMod val="75000"/>
                  </a:schemeClr>
                </a:solidFill>
              </a:rPr>
              <a:t>Hemacytometer</a:t>
            </a:r>
            <a:endParaRPr lang="ar-SA" sz="36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/>
          </a:solidFill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ar-SA" sz="2800" b="1" dirty="0" smtClean="0">
                <a:solidFill>
                  <a:srgbClr val="FFFF00"/>
                </a:solidFill>
              </a:rPr>
              <a:t>تقدير العدد الكلي للخلايا الطحلبية باستخدام الشريحة </a:t>
            </a:r>
            <a:r>
              <a:rPr lang="ar-SA" sz="2800" b="1" dirty="0" err="1" smtClean="0">
                <a:solidFill>
                  <a:srgbClr val="FFFF00"/>
                </a:solidFill>
              </a:rPr>
              <a:t>الهيماسيتوميتر</a:t>
            </a:r>
            <a:r>
              <a:rPr lang="ar-SA" sz="2800" b="1" dirty="0" smtClean="0">
                <a:solidFill>
                  <a:srgbClr val="FFFF00"/>
                </a:solidFill>
              </a:rPr>
              <a:t>:</a:t>
            </a:r>
            <a:endParaRPr lang="ar-SA" sz="2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ar-SA" dirty="0" smtClean="0"/>
          </a:p>
          <a:p>
            <a:pPr algn="r"/>
            <a:endParaRPr lang="ar-SA" sz="4000" b="1" dirty="0">
              <a:solidFill>
                <a:srgbClr val="FFC000"/>
              </a:solidFill>
            </a:endParaRPr>
          </a:p>
        </p:txBody>
      </p:sp>
      <p:pic>
        <p:nvPicPr>
          <p:cNvPr id="4" name="Picture 3" descr="ريحة الهيموسيتوميترية.htmشك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047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800"/>
            <a:ext cx="9144000" cy="675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05600" y="1447800"/>
            <a:ext cx="6096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1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1447800"/>
            <a:ext cx="413331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2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6705600" y="4953000"/>
            <a:ext cx="5334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3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1981200" y="5105400"/>
            <a:ext cx="413331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10" name="Freeform 9"/>
          <p:cNvSpPr/>
          <p:nvPr/>
        </p:nvSpPr>
        <p:spPr>
          <a:xfrm>
            <a:off x="7228405" y="1169942"/>
            <a:ext cx="237107" cy="232973"/>
          </a:xfrm>
          <a:custGeom>
            <a:avLst/>
            <a:gdLst>
              <a:gd name="connsiteX0" fmla="*/ 237107 w 237107"/>
              <a:gd name="connsiteY0" fmla="*/ 57609 h 232973"/>
              <a:gd name="connsiteX1" fmla="*/ 36691 w 237107"/>
              <a:gd name="connsiteY1" fmla="*/ 195395 h 232973"/>
              <a:gd name="connsiteX2" fmla="*/ 49217 w 237107"/>
              <a:gd name="connsiteY2" fmla="*/ 232973 h 232973"/>
              <a:gd name="connsiteX3" fmla="*/ 61743 w 237107"/>
              <a:gd name="connsiteY3" fmla="*/ 195395 h 232973"/>
              <a:gd name="connsiteX4" fmla="*/ 49217 w 237107"/>
              <a:gd name="connsiteY4" fmla="*/ 157817 h 232973"/>
              <a:gd name="connsiteX5" fmla="*/ 49217 w 237107"/>
              <a:gd name="connsiteY5" fmla="*/ 107713 h 232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107" h="232973">
                <a:moveTo>
                  <a:pt x="237107" y="57609"/>
                </a:moveTo>
                <a:cubicBezTo>
                  <a:pt x="0" y="71556"/>
                  <a:pt x="6630" y="0"/>
                  <a:pt x="36691" y="195395"/>
                </a:cubicBezTo>
                <a:cubicBezTo>
                  <a:pt x="38699" y="208445"/>
                  <a:pt x="45042" y="220447"/>
                  <a:pt x="49217" y="232973"/>
                </a:cubicBezTo>
                <a:cubicBezTo>
                  <a:pt x="53392" y="220447"/>
                  <a:pt x="61743" y="208599"/>
                  <a:pt x="61743" y="195395"/>
                </a:cubicBezTo>
                <a:cubicBezTo>
                  <a:pt x="61743" y="182191"/>
                  <a:pt x="51084" y="170888"/>
                  <a:pt x="49217" y="157817"/>
                </a:cubicBezTo>
                <a:cubicBezTo>
                  <a:pt x="46855" y="141284"/>
                  <a:pt x="49217" y="124414"/>
                  <a:pt x="49217" y="107713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Freeform 10"/>
          <p:cNvSpPr/>
          <p:nvPr/>
        </p:nvSpPr>
        <p:spPr>
          <a:xfrm>
            <a:off x="6304788" y="1056311"/>
            <a:ext cx="960308" cy="384182"/>
          </a:xfrm>
          <a:custGeom>
            <a:avLst/>
            <a:gdLst>
              <a:gd name="connsiteX0" fmla="*/ 960308 w 960308"/>
              <a:gd name="connsiteY0" fmla="*/ 171240 h 384182"/>
              <a:gd name="connsiteX1" fmla="*/ 922730 w 960308"/>
              <a:gd name="connsiteY1" fmla="*/ 196292 h 384182"/>
              <a:gd name="connsiteX2" fmla="*/ 622105 w 960308"/>
              <a:gd name="connsiteY2" fmla="*/ 171240 h 384182"/>
              <a:gd name="connsiteX3" fmla="*/ 584527 w 960308"/>
              <a:gd name="connsiteY3" fmla="*/ 158714 h 384182"/>
              <a:gd name="connsiteX4" fmla="*/ 70960 w 960308"/>
              <a:gd name="connsiteY4" fmla="*/ 384182 h 38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0308" h="384182">
                <a:moveTo>
                  <a:pt x="960308" y="171240"/>
                </a:moveTo>
                <a:cubicBezTo>
                  <a:pt x="947782" y="179591"/>
                  <a:pt x="937769" y="195608"/>
                  <a:pt x="922730" y="196292"/>
                </a:cubicBezTo>
                <a:cubicBezTo>
                  <a:pt x="838282" y="200131"/>
                  <a:pt x="715786" y="194660"/>
                  <a:pt x="622105" y="171240"/>
                </a:cubicBezTo>
                <a:cubicBezTo>
                  <a:pt x="609296" y="168038"/>
                  <a:pt x="597053" y="162889"/>
                  <a:pt x="584527" y="158714"/>
                </a:cubicBezTo>
                <a:cubicBezTo>
                  <a:pt x="0" y="172971"/>
                  <a:pt x="70960" y="0"/>
                  <a:pt x="70960" y="384182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Freeform 11"/>
          <p:cNvSpPr/>
          <p:nvPr/>
        </p:nvSpPr>
        <p:spPr>
          <a:xfrm>
            <a:off x="7075822" y="1290181"/>
            <a:ext cx="13910" cy="150312"/>
          </a:xfrm>
          <a:custGeom>
            <a:avLst/>
            <a:gdLst>
              <a:gd name="connsiteX0" fmla="*/ 13910 w 13910"/>
              <a:gd name="connsiteY0" fmla="*/ 0 h 150312"/>
              <a:gd name="connsiteX1" fmla="*/ 1383 w 13910"/>
              <a:gd name="connsiteY1" fmla="*/ 150312 h 15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910" h="150312">
                <a:moveTo>
                  <a:pt x="13910" y="0"/>
                </a:moveTo>
                <a:cubicBezTo>
                  <a:pt x="0" y="125183"/>
                  <a:pt x="1383" y="74925"/>
                  <a:pt x="1383" y="150312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Freeform 12"/>
          <p:cNvSpPr/>
          <p:nvPr/>
        </p:nvSpPr>
        <p:spPr>
          <a:xfrm>
            <a:off x="6814159" y="1202499"/>
            <a:ext cx="0" cy="263046"/>
          </a:xfrm>
          <a:custGeom>
            <a:avLst/>
            <a:gdLst>
              <a:gd name="connsiteX0" fmla="*/ 0 w 0"/>
              <a:gd name="connsiteY0" fmla="*/ 0 h 263046"/>
              <a:gd name="connsiteX1" fmla="*/ 0 w 0"/>
              <a:gd name="connsiteY1" fmla="*/ 263046 h 26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63046">
                <a:moveTo>
                  <a:pt x="0" y="0"/>
                </a:moveTo>
                <a:lnTo>
                  <a:pt x="0" y="263046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Freeform 14"/>
          <p:cNvSpPr/>
          <p:nvPr/>
        </p:nvSpPr>
        <p:spPr>
          <a:xfrm>
            <a:off x="6613742" y="1277655"/>
            <a:ext cx="12526" cy="137786"/>
          </a:xfrm>
          <a:custGeom>
            <a:avLst/>
            <a:gdLst>
              <a:gd name="connsiteX0" fmla="*/ 12526 w 12526"/>
              <a:gd name="connsiteY0" fmla="*/ 0 h 137786"/>
              <a:gd name="connsiteX1" fmla="*/ 0 w 12526"/>
              <a:gd name="connsiteY1" fmla="*/ 137786 h 137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26" h="137786">
                <a:moveTo>
                  <a:pt x="12526" y="0"/>
                </a:moveTo>
                <a:lnTo>
                  <a:pt x="0" y="137786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سحابة 13"/>
          <p:cNvSpPr/>
          <p:nvPr/>
        </p:nvSpPr>
        <p:spPr>
          <a:xfrm>
            <a:off x="0" y="285728"/>
            <a:ext cx="2143108" cy="150019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25 مربع كبير</a:t>
            </a:r>
          </a:p>
          <a:p>
            <a:pPr algn="ctr"/>
            <a:r>
              <a:rPr lang="ar-SA" b="1" dirty="0" smtClean="0"/>
              <a:t>16 مربع صغير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xmlns="" val="285510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r"/>
            <a:r>
              <a:rPr lang="ar-SA" sz="2400" dirty="0" smtClean="0">
                <a:solidFill>
                  <a:srgbClr val="C00000"/>
                </a:solidFill>
              </a:rPr>
              <a:t>عيوب استخدامها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ar-SA" b="1" dirty="0" smtClean="0"/>
              <a:t>لا تميز بين الخلايا الحية </a:t>
            </a:r>
            <a:r>
              <a:rPr lang="ar-SA" b="1" dirty="0" err="1" smtClean="0"/>
              <a:t>او</a:t>
            </a:r>
            <a:r>
              <a:rPr lang="ar-SA" b="1" dirty="0" smtClean="0"/>
              <a:t> الميتة , صعب استخدامها مع </a:t>
            </a:r>
            <a:r>
              <a:rPr lang="ar-SA" b="1" dirty="0" err="1" smtClean="0"/>
              <a:t>الانواع</a:t>
            </a:r>
            <a:r>
              <a:rPr lang="ar-SA" b="1" dirty="0" smtClean="0"/>
              <a:t> الطحلبية ذات </a:t>
            </a:r>
            <a:r>
              <a:rPr lang="ar-SA" b="1" dirty="0" err="1" smtClean="0"/>
              <a:t>الاحجام</a:t>
            </a:r>
            <a:r>
              <a:rPr lang="ar-SA" b="1" dirty="0" smtClean="0"/>
              <a:t> الصغيرة جدا , </a:t>
            </a:r>
            <a:r>
              <a:rPr lang="ar-SA" b="1" dirty="0" err="1" smtClean="0"/>
              <a:t>و</a:t>
            </a:r>
            <a:r>
              <a:rPr lang="ar-SA" b="1" dirty="0" smtClean="0"/>
              <a:t> يصعب استخدامها مع العدسة الزيتية نظرا لسماكة الشريحة , </a:t>
            </a:r>
            <a:r>
              <a:rPr lang="ar-SA" b="1" dirty="0" err="1" smtClean="0"/>
              <a:t>و</a:t>
            </a:r>
            <a:r>
              <a:rPr lang="ar-SA" b="1" dirty="0" smtClean="0"/>
              <a:t> من الممكن </a:t>
            </a:r>
            <a:r>
              <a:rPr lang="ar-SA" b="1" dirty="0" err="1" smtClean="0"/>
              <a:t>ان</a:t>
            </a:r>
            <a:r>
              <a:rPr lang="ar-SA" b="1" dirty="0" smtClean="0"/>
              <a:t> تتجمع الخلايا مع بعضها البعض مما ينتج عنه صعوبة في عد الخلايا بصورة مفردة</a:t>
            </a:r>
            <a:r>
              <a:rPr lang="ar-SA" sz="2800" b="1" dirty="0" smtClean="0"/>
              <a:t>.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half" idx="3"/>
          </p:nvPr>
        </p:nvSpPr>
        <p:spPr>
          <a:noFill/>
        </p:spPr>
        <p:txBody>
          <a:bodyPr/>
          <a:lstStyle/>
          <a:p>
            <a:pPr algn="r"/>
            <a:r>
              <a:rPr lang="ar-SA" sz="2400" dirty="0" smtClean="0">
                <a:solidFill>
                  <a:srgbClr val="7030A0"/>
                </a:solidFill>
              </a:rPr>
              <a:t>مميزات استخدامها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sz="2400" b="1" dirty="0" smtClean="0"/>
              <a:t>سريعة النتائج , و تحتاج امكانيات قليلة , كما انها تعتمد على كمية قليلة من المعلق المحتوي على الخلايا الطحلبية.</a:t>
            </a:r>
          </a:p>
          <a:p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/>
          <p:cNvSpPr/>
          <p:nvPr/>
        </p:nvSpPr>
        <p:spPr>
          <a:xfrm>
            <a:off x="5181600" y="762000"/>
            <a:ext cx="3352800" cy="2590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FF00"/>
                </a:solidFill>
              </a:rPr>
              <a:t>للتمييز السريع بين العوالق النباتية الحية والميتة يمكن استعمال مجاهر الفلوروسنت</a:t>
            </a:r>
            <a:endParaRPr lang="ar-SA" b="1" dirty="0">
              <a:solidFill>
                <a:srgbClr val="FFFF00"/>
              </a:solidFill>
            </a:endParaRPr>
          </a:p>
        </p:txBody>
      </p:sp>
      <p:pic>
        <p:nvPicPr>
          <p:cNvPr id="23554" name="Picture 2" descr="http://uqu.edu.sa/files2/tiny_mce/plugins/imagemanager/files/4281680/microscop/fluorescent_microsco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57200"/>
            <a:ext cx="3552825" cy="3657600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>
            <a:stCxn id="2" idx="2"/>
          </p:cNvCxnSpPr>
          <p:nvPr/>
        </p:nvCxnSpPr>
        <p:spPr>
          <a:xfrm flipH="1">
            <a:off x="4267200" y="2057400"/>
            <a:ext cx="924800" cy="152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219200" y="4267200"/>
            <a:ext cx="2651687" cy="369332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lang="ar-SA" b="1" dirty="0" smtClean="0">
                <a:solidFill>
                  <a:srgbClr val="FFFF00"/>
                </a:solidFill>
              </a:rPr>
              <a:t>مجهر فلورسنتي حديث</a:t>
            </a:r>
            <a:endParaRPr lang="ar-SA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14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1"/>
                </a:solidFill>
              </a:rPr>
              <a:t>الطرق المختلفة لتقدير النمو الطحلبي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r">
              <a:buNone/>
            </a:pPr>
            <a:r>
              <a:rPr lang="ar-SA" sz="2800" b="1" dirty="0" smtClean="0">
                <a:solidFill>
                  <a:srgbClr val="00FF00"/>
                </a:solidFill>
              </a:rPr>
              <a:t>عند زراعة الانواع الطحلبية في اوساط غذائية مختلفة او في ظروف نمو مختلفة , فانها اما ان تنمو نمو مثالي او قد يتأثر نموها سلبيا و ذلك باختلاف العامل المؤثر.</a:t>
            </a:r>
          </a:p>
          <a:p>
            <a:pPr marL="0" indent="0" algn="r">
              <a:buNone/>
            </a:pPr>
            <a:r>
              <a:rPr lang="ar-SA" sz="2800" b="1" dirty="0" smtClean="0">
                <a:solidFill>
                  <a:srgbClr val="00FF00"/>
                </a:solidFill>
              </a:rPr>
              <a:t>تقدر مجاميع العوالق النباتية عن طريق :</a:t>
            </a:r>
          </a:p>
          <a:p>
            <a:pPr marL="742950" indent="-742950" algn="r">
              <a:buAutoNum type="arabicParenR"/>
            </a:pPr>
            <a:r>
              <a:rPr lang="ar-SA" sz="2800" b="1" dirty="0" smtClean="0">
                <a:solidFill>
                  <a:schemeClr val="tx2">
                    <a:lumMod val="50000"/>
                  </a:schemeClr>
                </a:solidFill>
              </a:rPr>
              <a:t>طريق العد.</a:t>
            </a:r>
          </a:p>
          <a:p>
            <a:pPr marL="742950" indent="-742950" algn="r">
              <a:buAutoNum type="arabicParenR"/>
            </a:pPr>
            <a:r>
              <a:rPr lang="ar-SA" sz="2800" b="1" dirty="0" smtClean="0">
                <a:solidFill>
                  <a:schemeClr val="tx2">
                    <a:lumMod val="50000"/>
                  </a:schemeClr>
                </a:solidFill>
              </a:rPr>
              <a:t>طريق كتلة الكائنات الحيوية الموجودة في حجم معين من الماء.</a:t>
            </a:r>
          </a:p>
          <a:p>
            <a:pPr algn="r"/>
            <a:endParaRPr lang="ar-SA" sz="2800" dirty="0">
              <a:solidFill>
                <a:srgbClr val="00FF00"/>
              </a:solidFill>
            </a:endParaRPr>
          </a:p>
          <a:p>
            <a:pPr algn="r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332564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anchor="t">
            <a:normAutofit/>
          </a:bodyPr>
          <a:lstStyle/>
          <a:p>
            <a:endParaRPr lang="ar-SA" sz="4000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و لتقدير ذلك التغيير في النمو تستخدم احد المعايير الآتية </a:t>
            </a:r>
            <a:r>
              <a:rPr lang="en-US" dirty="0" smtClean="0"/>
              <a:t> </a:t>
            </a:r>
            <a:r>
              <a:rPr lang="ar-SA" dirty="0" smtClean="0"/>
              <a:t>(</a:t>
            </a:r>
            <a:r>
              <a:rPr lang="ar-SA" b="1" dirty="0" smtClean="0"/>
              <a:t>يمكن استخدام معيار واحد  </a:t>
            </a:r>
            <a:r>
              <a:rPr lang="ar-SA" b="1" dirty="0" err="1" smtClean="0"/>
              <a:t>للانواع</a:t>
            </a:r>
            <a:r>
              <a:rPr lang="ar-SA" b="1" dirty="0" smtClean="0"/>
              <a:t> الطحلبية سواء وحيدة الخلية او تلك الكبيرة في الحجم </a:t>
            </a:r>
            <a:r>
              <a:rPr lang="en-US" b="1" dirty="0" smtClean="0"/>
              <a:t>(</a:t>
            </a:r>
            <a:r>
              <a:rPr lang="ar-SA" b="1" dirty="0" smtClean="0"/>
              <a:t>.  </a:t>
            </a:r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59482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الطرق المختلفة لتقدير النمو الطحلبي</a:t>
            </a:r>
            <a:endParaRPr lang="ar-SA" dirty="0"/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91993171"/>
              </p:ext>
            </p:extLst>
          </p:nvPr>
        </p:nvGraphicFramePr>
        <p:xfrm>
          <a:off x="457200" y="16462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8048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الطرق المختلفة لتقدير النمو الطحلبي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87279423"/>
              </p:ext>
            </p:extLst>
          </p:nvPr>
        </p:nvGraphicFramePr>
        <p:xfrm>
          <a:off x="457200" y="16462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9874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14400"/>
          </a:xfrm>
          <a:noFill/>
        </p:spPr>
        <p:txBody>
          <a:bodyPr>
            <a:normAutofit/>
          </a:bodyPr>
          <a:lstStyle/>
          <a:p>
            <a:pPr algn="r"/>
            <a:r>
              <a:rPr lang="ar-SA" sz="3600" b="1" dirty="0" smtClean="0">
                <a:solidFill>
                  <a:schemeClr val="bg1"/>
                </a:solidFill>
              </a:rPr>
              <a:t>1. العد:  العد المباشر للعوالق النباتية الحية</a:t>
            </a:r>
            <a:endParaRPr lang="ar-SA" sz="36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rgbClr val="002060"/>
                </a:solidFill>
              </a:rPr>
              <a:t>فيها يكون تركيز الكائنات ضروريا قبل بدء عملية العد.</a:t>
            </a:r>
          </a:p>
          <a:p>
            <a:pPr algn="r"/>
            <a:r>
              <a:rPr lang="ar-SA" b="1" dirty="0" smtClean="0">
                <a:solidFill>
                  <a:srgbClr val="002060"/>
                </a:solidFill>
              </a:rPr>
              <a:t>فاحتواء العوالق النباتية على اعداد كبيرة من السوطيات فان الطرد المركزي هو الوسيلة الوحيدة التي يمكن الاعتماد عليها.   </a:t>
            </a:r>
          </a:p>
          <a:p>
            <a:pPr algn="r"/>
            <a:endParaRPr lang="ar-SA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953000" y="3810000"/>
            <a:ext cx="609600" cy="685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رسم تخطيطي 11"/>
          <p:cNvGraphicFramePr/>
          <p:nvPr/>
        </p:nvGraphicFramePr>
        <p:xfrm>
          <a:off x="3048000" y="2428868"/>
          <a:ext cx="6096000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رسم تخطيطي 13"/>
          <p:cNvGraphicFramePr/>
          <p:nvPr/>
        </p:nvGraphicFramePr>
        <p:xfrm>
          <a:off x="285720" y="3286124"/>
          <a:ext cx="2476496" cy="3175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282001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6182" y="304800"/>
            <a:ext cx="5108874" cy="762000"/>
          </a:xfrm>
          <a:solidFill>
            <a:schemeClr val="accent2"/>
          </a:solidFill>
        </p:spPr>
        <p:txBody>
          <a:bodyPr>
            <a:noAutofit/>
          </a:bodyPr>
          <a:lstStyle/>
          <a:p>
            <a:r>
              <a:rPr lang="ar-SA" sz="2800" b="1" dirty="0" smtClean="0"/>
              <a:t>استعمال الهيموسيتوميترات كغرف للعد: </a:t>
            </a:r>
            <a:endParaRPr lang="ar-SA" sz="2800" b="1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>
          <a:xfrm>
            <a:off x="3786182" y="1107560"/>
            <a:ext cx="5108874" cy="10668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FD4715"/>
                </a:solidFill>
              </a:rPr>
              <a:t>في حال غياب الطحالب العالقة  الكبيرة.</a:t>
            </a:r>
          </a:p>
          <a:p>
            <a:endParaRPr lang="ar-SA" sz="2800" dirty="0"/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1790704"/>
          </a:xfrm>
          <a:solidFill>
            <a:schemeClr val="tx2"/>
          </a:solidFill>
        </p:spPr>
        <p:txBody>
          <a:bodyPr/>
          <a:lstStyle/>
          <a:p>
            <a:pPr>
              <a:buNone/>
            </a:pPr>
            <a:r>
              <a:rPr lang="ar-SA" u="sng" dirty="0" smtClean="0">
                <a:solidFill>
                  <a:schemeClr val="bg1"/>
                </a:solidFill>
              </a:rPr>
              <a:t>الهدف من التجربة</a:t>
            </a:r>
          </a:p>
          <a:p>
            <a:pPr marL="514858" indent="-514350">
              <a:buFont typeface="+mj-lt"/>
              <a:buAutoNum type="arabicPeriod"/>
            </a:pPr>
            <a:r>
              <a:rPr lang="ar-SA" dirty="0" smtClean="0">
                <a:solidFill>
                  <a:schemeClr val="bg1"/>
                </a:solidFill>
              </a:rPr>
              <a:t>تقدير نمو الطحالب </a:t>
            </a:r>
            <a:r>
              <a:rPr lang="ar-SA" dirty="0" err="1" smtClean="0">
                <a:solidFill>
                  <a:schemeClr val="bg1"/>
                </a:solidFill>
              </a:rPr>
              <a:t>و</a:t>
            </a:r>
            <a:r>
              <a:rPr lang="ar-SA" dirty="0" smtClean="0">
                <a:solidFill>
                  <a:schemeClr val="bg1"/>
                </a:solidFill>
              </a:rPr>
              <a:t> معرفة عدد الخلايا.</a:t>
            </a:r>
          </a:p>
          <a:p>
            <a:pPr marL="514858" indent="-514350">
              <a:buFont typeface="+mj-lt"/>
              <a:buAutoNum type="arabicPeriod"/>
            </a:pPr>
            <a:r>
              <a:rPr lang="ar-SA" dirty="0" smtClean="0">
                <a:solidFill>
                  <a:schemeClr val="bg1"/>
                </a:solidFill>
              </a:rPr>
              <a:t>لعد الطحالب وحيدة الخلية.</a:t>
            </a:r>
            <a:endParaRPr lang="ar-S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010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ar-SA" sz="2400" dirty="0" smtClean="0"/>
              <a:t>طريقة العمل:</a:t>
            </a:r>
            <a:endParaRPr lang="ar-SA" dirty="0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r"/>
            <a:r>
              <a:rPr lang="ar-SA" sz="2400" dirty="0" err="1" smtClean="0"/>
              <a:t>الادوات</a:t>
            </a:r>
            <a:r>
              <a:rPr lang="ar-SA" sz="2400" dirty="0" smtClean="0"/>
              <a:t>: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marL="742950" indent="-742950" algn="justLow">
              <a:buFont typeface="+mj-lt"/>
              <a:buAutoNum type="arabicPeriod"/>
            </a:pPr>
            <a:r>
              <a:rPr lang="ar-SA" sz="1800" dirty="0" smtClean="0"/>
              <a:t>تحضر العينة المراد عد الطحالب فيها  يؤخذ منها عدة قطرات وتوضع في قناة الشريحة.</a:t>
            </a:r>
          </a:p>
          <a:p>
            <a:pPr marL="742950" indent="-742950" algn="justLow">
              <a:buFont typeface="+mj-lt"/>
              <a:buAutoNum type="arabicPeriod"/>
            </a:pPr>
            <a:r>
              <a:rPr lang="ar-SA" sz="1800" dirty="0" smtClean="0"/>
              <a:t>يوضع غطاء على الشريحة.</a:t>
            </a:r>
          </a:p>
          <a:p>
            <a:pPr marL="742950" indent="-742950" algn="justLow">
              <a:buFont typeface="+mj-lt"/>
              <a:buAutoNum type="arabicPeriod"/>
            </a:pPr>
            <a:r>
              <a:rPr lang="ar-SA" sz="1800" dirty="0" smtClean="0"/>
              <a:t>تفحص الطحالب تحت المجهر بالقوة 10 </a:t>
            </a:r>
            <a:endParaRPr lang="ar-SA" sz="2000" dirty="0" smtClean="0"/>
          </a:p>
          <a:p>
            <a:pPr marL="742950" indent="-742950" algn="justLow">
              <a:buFont typeface="+mj-lt"/>
              <a:buAutoNum type="arabicPeriod"/>
            </a:pPr>
            <a:r>
              <a:rPr lang="ar-SA" sz="1800" dirty="0" smtClean="0"/>
              <a:t>عد الطحالب الموجودة داخل </a:t>
            </a:r>
            <a:r>
              <a:rPr lang="ar-SA" sz="1800" dirty="0" smtClean="0"/>
              <a:t>خمس</a:t>
            </a:r>
            <a:r>
              <a:rPr lang="ar-SA" sz="1800" dirty="0" smtClean="0"/>
              <a:t> مربعات كبيرة بدلا من العد في 25 مربع .</a:t>
            </a:r>
          </a:p>
          <a:p>
            <a:pPr marL="742950" indent="-742950" algn="justLow">
              <a:buFont typeface="+mj-lt"/>
              <a:buAutoNum type="arabicPeriod"/>
            </a:pPr>
            <a:r>
              <a:rPr lang="ar-SA" sz="1800" dirty="0" smtClean="0"/>
              <a:t>في حالة وجود طحالب كثيرة في العينة يجرى تخفيف للعينة .وفي حالة وجود طحالب قليلة يجرى طرد مركزي للعينة ثم تؤخذ الطحالب الموجودة فيها ويتم عدها.</a:t>
            </a:r>
          </a:p>
          <a:p>
            <a:pPr marL="742950" indent="-742950" algn="justLow">
              <a:buFont typeface="+mj-lt"/>
              <a:buAutoNum type="arabicPeriod"/>
            </a:pPr>
            <a:r>
              <a:rPr lang="ar-SA" sz="1800" dirty="0" err="1" smtClean="0"/>
              <a:t>واذا</a:t>
            </a:r>
            <a:r>
              <a:rPr lang="ar-SA" sz="1800" dirty="0" smtClean="0"/>
              <a:t> وجد طحالب تتحرك ذات </a:t>
            </a:r>
            <a:r>
              <a:rPr lang="ar-SA" sz="1800" dirty="0" err="1" smtClean="0"/>
              <a:t>اسواط</a:t>
            </a:r>
            <a:r>
              <a:rPr lang="ar-SA" sz="1800" dirty="0" smtClean="0"/>
              <a:t> يتم </a:t>
            </a:r>
            <a:r>
              <a:rPr lang="ar-SA" sz="1800" dirty="0" err="1" smtClean="0"/>
              <a:t>اضافة</a:t>
            </a:r>
            <a:r>
              <a:rPr lang="ar-SA" sz="1800" dirty="0" smtClean="0"/>
              <a:t> </a:t>
            </a:r>
            <a:r>
              <a:rPr lang="ar-SA" sz="1800" dirty="0" err="1" smtClean="0"/>
              <a:t>الفورمالين</a:t>
            </a:r>
            <a:r>
              <a:rPr lang="ar-SA" sz="1800" dirty="0" smtClean="0"/>
              <a:t> </a:t>
            </a:r>
            <a:r>
              <a:rPr lang="ar-SA" sz="1800" dirty="0" err="1" smtClean="0"/>
              <a:t>لقتهلها</a:t>
            </a:r>
            <a:r>
              <a:rPr lang="ar-SA" sz="1800" dirty="0" smtClean="0"/>
              <a:t>  ليتسنى العد. </a:t>
            </a:r>
            <a:r>
              <a:rPr lang="ar-SA" sz="1800" dirty="0" smtClean="0"/>
              <a:t/>
            </a:r>
            <a:br>
              <a:rPr lang="ar-SA" sz="1800" dirty="0" smtClean="0"/>
            </a:br>
            <a:r>
              <a:rPr lang="ar-SA" sz="1800" dirty="0" smtClean="0"/>
              <a:t/>
            </a:r>
            <a:br>
              <a:rPr lang="ar-SA" sz="1800" dirty="0" smtClean="0"/>
            </a:br>
            <a:endParaRPr lang="ar-SA" sz="1100" dirty="0"/>
          </a:p>
        </p:txBody>
      </p:sp>
      <p:sp>
        <p:nvSpPr>
          <p:cNvPr id="10" name="عنصر نائب للمحتوى 9"/>
          <p:cNvSpPr>
            <a:spLocks noGrp="1"/>
          </p:cNvSpPr>
          <p:nvPr>
            <p:ph sz="quarter" idx="4"/>
          </p:nvPr>
        </p:nvSpPr>
        <p:spPr>
          <a:xfrm>
            <a:off x="4645025" y="2362201"/>
            <a:ext cx="4041775" cy="1423990"/>
          </a:xfrm>
        </p:spPr>
        <p:txBody>
          <a:bodyPr/>
          <a:lstStyle/>
          <a:p>
            <a:r>
              <a:rPr lang="ar-SA" dirty="0" smtClean="0"/>
              <a:t>شريحة العد </a:t>
            </a:r>
            <a:r>
              <a:rPr lang="en-US" dirty="0" err="1" smtClean="0"/>
              <a:t>Hemacytometer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ميكروسكوب</a:t>
            </a:r>
            <a:br>
              <a:rPr lang="ar-SA" dirty="0" smtClean="0"/>
            </a:br>
            <a:r>
              <a:rPr lang="ar-SA" dirty="0" smtClean="0"/>
              <a:t>عينة طحالب متجانسة وحيدة الخلية.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13141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8458200" cy="2338382"/>
          </a:xfrm>
        </p:spPr>
        <p:txBody>
          <a:bodyPr anchor="t">
            <a:normAutofit fontScale="90000"/>
          </a:bodyPr>
          <a:lstStyle/>
          <a:p>
            <a:r>
              <a:rPr lang="ar-SA" sz="3200" dirty="0" smtClean="0">
                <a:solidFill>
                  <a:srgbClr val="FFC000"/>
                </a:solidFill>
              </a:rPr>
              <a:t>يعوض في القانون:</a:t>
            </a:r>
            <a:br>
              <a:rPr lang="ar-SA" sz="3200" dirty="0" smtClean="0">
                <a:solidFill>
                  <a:srgbClr val="FFC000"/>
                </a:solidFill>
              </a:rPr>
            </a:br>
            <a:r>
              <a:rPr lang="ar-SA" sz="3200" dirty="0" smtClean="0">
                <a:solidFill>
                  <a:srgbClr val="FFC000"/>
                </a:solidFill>
              </a:rPr>
              <a:t>عدد الخلايا </a:t>
            </a:r>
            <a:r>
              <a:rPr lang="ar-SA" sz="3200" dirty="0" smtClean="0">
                <a:solidFill>
                  <a:srgbClr val="FF0000"/>
                </a:solidFill>
                <a:latin typeface="Calibri"/>
              </a:rPr>
              <a:t>=(</a:t>
            </a:r>
            <a:r>
              <a:rPr lang="ar-SA" sz="2000" dirty="0" smtClean="0">
                <a:solidFill>
                  <a:srgbClr val="FF0000"/>
                </a:solidFill>
                <a:latin typeface="Calibri"/>
              </a:rPr>
              <a:t>مجموع عدد خلايا الطحلب التي تم عدها في </a:t>
            </a:r>
            <a:r>
              <a:rPr lang="ar-SA" sz="2400" dirty="0" smtClean="0">
                <a:solidFill>
                  <a:srgbClr val="FF0000"/>
                </a:solidFill>
                <a:latin typeface="Calibri"/>
              </a:rPr>
              <a:t>خمس مربعات كبيرة </a:t>
            </a:r>
            <a:r>
              <a:rPr lang="en-US" sz="2800" dirty="0" smtClean="0">
                <a:solidFill>
                  <a:srgbClr val="FF0000"/>
                </a:solidFill>
                <a:latin typeface="Calibri"/>
                <a:cs typeface="Calibri"/>
              </a:rPr>
              <a:t>x</a:t>
            </a:r>
            <a:r>
              <a:rPr lang="ar-SA" sz="2800" dirty="0" smtClean="0">
                <a:solidFill>
                  <a:srgbClr val="FF0000"/>
                </a:solidFill>
                <a:latin typeface="Calibri"/>
                <a:cs typeface="Calibri"/>
              </a:rPr>
              <a:t> نسبة التخفيف </a:t>
            </a:r>
            <a:r>
              <a:rPr lang="en-US" sz="2800" dirty="0" smtClean="0">
                <a:solidFill>
                  <a:srgbClr val="FF0000"/>
                </a:solidFill>
                <a:latin typeface="Calibri"/>
                <a:cs typeface="Calibri"/>
              </a:rPr>
              <a:t>x </a:t>
            </a:r>
            <a:r>
              <a:rPr lang="ar-SA" sz="2800" dirty="0" smtClean="0">
                <a:solidFill>
                  <a:srgbClr val="FF0000"/>
                </a:solidFill>
                <a:latin typeface="Calibri"/>
                <a:cs typeface="Calibri"/>
              </a:rPr>
              <a:t> عدد المربعات </a:t>
            </a:r>
            <a:r>
              <a:rPr lang="ar-SA" sz="2800" dirty="0" smtClean="0">
                <a:solidFill>
                  <a:srgbClr val="FF0000"/>
                </a:solidFill>
                <a:latin typeface="Calibri"/>
                <a:cs typeface="Calibri"/>
              </a:rPr>
              <a:t>الصغيرة في الشريحة كلها (16*25) </a:t>
            </a:r>
            <a:r>
              <a:rPr lang="en-US" sz="2800" dirty="0" smtClean="0">
                <a:solidFill>
                  <a:srgbClr val="FF0000"/>
                </a:solidFill>
                <a:latin typeface="Calibri"/>
                <a:cs typeface="Calibri"/>
              </a:rPr>
              <a:t>x</a:t>
            </a:r>
            <a:r>
              <a:rPr lang="ar-SA" sz="2800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ar-SA" sz="2800" dirty="0" smtClean="0">
                <a:solidFill>
                  <a:srgbClr val="FF0000"/>
                </a:solidFill>
                <a:latin typeface="Calibri"/>
                <a:cs typeface="Calibri"/>
              </a:rPr>
              <a:t>10 </a:t>
            </a: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>/مجموع عدد المربعات الصغيرة داخل المربعات الكبيرة </a:t>
            </a: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>الخمسة التي تم العد </a:t>
            </a:r>
            <a:r>
              <a:rPr lang="ar-SA" sz="2800" dirty="0" err="1" smtClean="0">
                <a:solidFill>
                  <a:srgbClr val="00B050"/>
                </a:solidFill>
                <a:latin typeface="Calibri"/>
                <a:cs typeface="Calibri"/>
              </a:rPr>
              <a:t>بها</a:t>
            </a: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> (16*5).</a:t>
            </a:r>
            <a:b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</a:b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/>
            </a:r>
            <a:b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</a:b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/>
            </a:r>
            <a:b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</a:b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>16= كل مربع كبير </a:t>
            </a:r>
            <a:r>
              <a:rPr lang="ar-SA" sz="2800" dirty="0" err="1" smtClean="0">
                <a:solidFill>
                  <a:srgbClr val="00B050"/>
                </a:solidFill>
                <a:latin typeface="Calibri"/>
                <a:cs typeface="Calibri"/>
              </a:rPr>
              <a:t>يه</a:t>
            </a: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> 16 مربع صغير</a:t>
            </a:r>
            <a:b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</a:b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>25 = </a:t>
            </a:r>
            <a:r>
              <a:rPr lang="ar-SA" sz="2800" dirty="0" err="1" smtClean="0">
                <a:solidFill>
                  <a:srgbClr val="00B050"/>
                </a:solidFill>
                <a:latin typeface="Calibri"/>
                <a:cs typeface="Calibri"/>
              </a:rPr>
              <a:t>اجمالي</a:t>
            </a: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> المربعات الكبيرة</a:t>
            </a:r>
            <a:b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</a:b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>10=لتحويل </a:t>
            </a:r>
            <a:r>
              <a:rPr lang="ar-SA" sz="2800" dirty="0" err="1" smtClean="0">
                <a:solidFill>
                  <a:srgbClr val="00B050"/>
                </a:solidFill>
                <a:latin typeface="Calibri"/>
                <a:cs typeface="Calibri"/>
              </a:rPr>
              <a:t>الى</a:t>
            </a: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> النتائج بالملي متر</a:t>
            </a:r>
            <a:b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</a:b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/>
            </a:r>
            <a:b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</a:b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>ملاحظات: </a:t>
            </a:r>
            <a:r>
              <a:rPr lang="ar-SA" sz="2800" dirty="0" err="1" smtClean="0">
                <a:solidFill>
                  <a:srgbClr val="00B050"/>
                </a:solidFill>
                <a:latin typeface="Calibri"/>
                <a:cs typeface="Calibri"/>
              </a:rPr>
              <a:t>لايحسب</a:t>
            </a: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> عدد الطحالب الموجودة على الخطوط الفاصلة بين المربعات ولكن يحسب فقط الطحالب التي داخل المربع .</a:t>
            </a:r>
            <a: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  <a:t/>
            </a:r>
            <a:br>
              <a:rPr lang="ar-SA" sz="2800" dirty="0" smtClean="0">
                <a:solidFill>
                  <a:srgbClr val="00B050"/>
                </a:solidFill>
                <a:latin typeface="Calibri"/>
                <a:cs typeface="Calibri"/>
              </a:rPr>
            </a:br>
            <a:endParaRPr lang="ar-SA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525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سبوك">
  <a:themeElements>
    <a:clrScheme name="مسبوك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مسبوك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سبوك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144</TotalTime>
  <Words>521</Words>
  <Application>Microsoft Office PowerPoint</Application>
  <PresentationFormat>عرض على الشاشة (3:4)‏</PresentationFormat>
  <Paragraphs>59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مسبوك</vt:lpstr>
      <vt:lpstr>الطرق المختلفة لتقدير النمو الطحلبي</vt:lpstr>
      <vt:lpstr>الطرق المختلفة لتقدير النمو الطحلبي</vt:lpstr>
      <vt:lpstr>الشريحة 3</vt:lpstr>
      <vt:lpstr>الطرق المختلفة لتقدير النمو الطحلبي</vt:lpstr>
      <vt:lpstr>الطرق المختلفة لتقدير النمو الطحلبي </vt:lpstr>
      <vt:lpstr>1. العد:  العد المباشر للعوالق النباتية الحية</vt:lpstr>
      <vt:lpstr>استعمال الهيموسيتوميترات كغرف للعد: </vt:lpstr>
      <vt:lpstr>الشريحة 8</vt:lpstr>
      <vt:lpstr>يعوض في القانون: عدد الخلايا =(مجموع عدد خلايا الطحلب التي تم عدها في خمس مربعات كبيرة x نسبة التخفيف x  عدد المربعات الصغيرة في الشريحة كلها (16*25) x 10 /مجموع عدد المربعات الصغيرة داخل المربعات الكبيرة الخمسة التي تم العد بها (16*5).   16= كل مربع كبير يه 16 مربع صغير 25 = اجمالي المربعات الكبيرة 10=لتحويل الى النتائج بالملي متر  ملاحظات: لايحسب عدد الطحالب الموجودة على الخطوط الفاصلة بين المربعات ولكن يحسب فقط الطحالب التي داخل المربع . </vt:lpstr>
      <vt:lpstr>طريقة استعمال شريحة العد Hemacytometer</vt:lpstr>
      <vt:lpstr>تقدير العدد الكلي للخلايا الطحلبية باستخدام الشريحة الهيماسيتوميتر: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الطرق المختلفة لتقدير النمو الطحلبي</dc:title>
  <dc:creator>العنود</dc:creator>
  <cp:lastModifiedBy>aalfaghom</cp:lastModifiedBy>
  <cp:revision>14</cp:revision>
  <dcterms:created xsi:type="dcterms:W3CDTF">2013-02-25T13:07:11Z</dcterms:created>
  <dcterms:modified xsi:type="dcterms:W3CDTF">2013-04-03T04:48:33Z</dcterms:modified>
</cp:coreProperties>
</file>