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7" r:id="rId3"/>
    <p:sldId id="280" r:id="rId4"/>
    <p:sldId id="258" r:id="rId5"/>
    <p:sldId id="261" r:id="rId6"/>
    <p:sldId id="262" r:id="rId7"/>
    <p:sldId id="263" r:id="rId8"/>
    <p:sldId id="264" r:id="rId9"/>
    <p:sldId id="265" r:id="rId10"/>
    <p:sldId id="266" r:id="rId11"/>
    <p:sldId id="267" r:id="rId12"/>
    <p:sldId id="268" r:id="rId13"/>
    <p:sldId id="270" r:id="rId14"/>
    <p:sldId id="269" r:id="rId15"/>
    <p:sldId id="271" r:id="rId16"/>
    <p:sldId id="272" r:id="rId17"/>
    <p:sldId id="273" r:id="rId18"/>
    <p:sldId id="274" r:id="rId19"/>
    <p:sldId id="275" r:id="rId20"/>
    <p:sldId id="276" r:id="rId21"/>
    <p:sldId id="277" r:id="rId22"/>
    <p:sldId id="278" r:id="rId23"/>
    <p:sldId id="279"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FFFF66"/>
    <a:srgbClr val="33CC33"/>
    <a:srgbClr val="666699"/>
    <a:srgbClr val="6600CC"/>
    <a:srgbClr val="FF9999"/>
    <a:srgbClr val="3399FF"/>
    <a:srgbClr val="A50021"/>
    <a:srgbClr val="800000"/>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54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3DEC1FB0-B05B-4CF2-8C9E-893A51F4B303}" type="datetimeFigureOut">
              <a:rPr lang="en-US" smtClean="0"/>
              <a:pPr/>
              <a:t>11/30/2012</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8B1D909B-497D-4943-AC69-95E47E539A0A}" type="slidenum">
              <a:rPr lang="en-US" smtClean="0"/>
              <a:pPr/>
              <a:t>‹#›</a:t>
            </a:fld>
            <a:endParaRPr lang="en-US" dirty="0"/>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DEC1FB0-B05B-4CF2-8C9E-893A51F4B303}" type="datetimeFigureOut">
              <a:rPr lang="en-US" smtClean="0"/>
              <a:pPr/>
              <a:t>11/30/2012</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8B1D909B-497D-4943-AC69-95E47E539A0A}" type="slidenum">
              <a:rPr lang="en-US" smtClean="0"/>
              <a:pPr/>
              <a:t>‹#›</a:t>
            </a:fld>
            <a:endParaRPr lang="en-US" dirty="0"/>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DEC1FB0-B05B-4CF2-8C9E-893A51F4B303}" type="datetimeFigureOut">
              <a:rPr lang="en-US" smtClean="0"/>
              <a:pPr/>
              <a:t>11/30/2012</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8B1D909B-497D-4943-AC69-95E47E539A0A}" type="slidenum">
              <a:rPr lang="en-US" smtClean="0"/>
              <a:pPr/>
              <a:t>‹#›</a:t>
            </a:fld>
            <a:endParaRPr lang="en-US" dirty="0"/>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DEC1FB0-B05B-4CF2-8C9E-893A51F4B303}" type="datetimeFigureOut">
              <a:rPr lang="en-US" smtClean="0"/>
              <a:pPr/>
              <a:t>11/30/2012</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8B1D909B-497D-4943-AC69-95E47E539A0A}" type="slidenum">
              <a:rPr lang="en-US" smtClean="0"/>
              <a:pPr/>
              <a:t>‹#›</a:t>
            </a:fld>
            <a:endParaRPr lang="en-US" dirty="0"/>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DEC1FB0-B05B-4CF2-8C9E-893A51F4B303}" type="datetimeFigureOut">
              <a:rPr lang="en-US" smtClean="0"/>
              <a:pPr/>
              <a:t>11/30/2012</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8B1D909B-497D-4943-AC69-95E47E539A0A}" type="slidenum">
              <a:rPr lang="en-US" smtClean="0"/>
              <a:pPr/>
              <a:t>‹#›</a:t>
            </a:fld>
            <a:endParaRPr lang="en-US" dirty="0"/>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3DEC1FB0-B05B-4CF2-8C9E-893A51F4B303}" type="datetimeFigureOut">
              <a:rPr lang="en-US" smtClean="0"/>
              <a:pPr/>
              <a:t>11/30/2012</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8B1D909B-497D-4943-AC69-95E47E539A0A}" type="slidenum">
              <a:rPr lang="en-US" smtClean="0"/>
              <a:pPr/>
              <a:t>‹#›</a:t>
            </a:fld>
            <a:endParaRPr lang="en-US" dirty="0"/>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3DEC1FB0-B05B-4CF2-8C9E-893A51F4B303}" type="datetimeFigureOut">
              <a:rPr lang="en-US" smtClean="0"/>
              <a:pPr/>
              <a:t>11/30/2012</a:t>
            </a:fld>
            <a:endParaRPr lang="en-US" dirty="0"/>
          </a:p>
        </p:txBody>
      </p:sp>
      <p:sp>
        <p:nvSpPr>
          <p:cNvPr id="8" name="عنصر نائب للتذييل 7"/>
          <p:cNvSpPr>
            <a:spLocks noGrp="1"/>
          </p:cNvSpPr>
          <p:nvPr>
            <p:ph type="ftr" sz="quarter" idx="11"/>
          </p:nvPr>
        </p:nvSpPr>
        <p:spPr/>
        <p:txBody>
          <a:bodyPr/>
          <a:lstStyle/>
          <a:p>
            <a:endParaRPr lang="en-US" dirty="0"/>
          </a:p>
        </p:txBody>
      </p:sp>
      <p:sp>
        <p:nvSpPr>
          <p:cNvPr id="9" name="عنصر نائب لرقم الشريحة 8"/>
          <p:cNvSpPr>
            <a:spLocks noGrp="1"/>
          </p:cNvSpPr>
          <p:nvPr>
            <p:ph type="sldNum" sz="quarter" idx="12"/>
          </p:nvPr>
        </p:nvSpPr>
        <p:spPr/>
        <p:txBody>
          <a:bodyPr/>
          <a:lstStyle/>
          <a:p>
            <a:fld id="{8B1D909B-497D-4943-AC69-95E47E539A0A}" type="slidenum">
              <a:rPr lang="en-US" smtClean="0"/>
              <a:pPr/>
              <a:t>‹#›</a:t>
            </a:fld>
            <a:endParaRPr lang="en-US" dirty="0"/>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3DEC1FB0-B05B-4CF2-8C9E-893A51F4B303}" type="datetimeFigureOut">
              <a:rPr lang="en-US" smtClean="0"/>
              <a:pPr/>
              <a:t>11/30/2012</a:t>
            </a:fld>
            <a:endParaRPr lang="en-US" dirty="0"/>
          </a:p>
        </p:txBody>
      </p:sp>
      <p:sp>
        <p:nvSpPr>
          <p:cNvPr id="4" name="عنصر نائب للتذييل 3"/>
          <p:cNvSpPr>
            <a:spLocks noGrp="1"/>
          </p:cNvSpPr>
          <p:nvPr>
            <p:ph type="ftr" sz="quarter" idx="11"/>
          </p:nvPr>
        </p:nvSpPr>
        <p:spPr/>
        <p:txBody>
          <a:bodyPr/>
          <a:lstStyle/>
          <a:p>
            <a:endParaRPr lang="en-US" dirty="0"/>
          </a:p>
        </p:txBody>
      </p:sp>
      <p:sp>
        <p:nvSpPr>
          <p:cNvPr id="5" name="عنصر نائب لرقم الشريحة 4"/>
          <p:cNvSpPr>
            <a:spLocks noGrp="1"/>
          </p:cNvSpPr>
          <p:nvPr>
            <p:ph type="sldNum" sz="quarter" idx="12"/>
          </p:nvPr>
        </p:nvSpPr>
        <p:spPr/>
        <p:txBody>
          <a:bodyPr/>
          <a:lstStyle/>
          <a:p>
            <a:fld id="{8B1D909B-497D-4943-AC69-95E47E539A0A}" type="slidenum">
              <a:rPr lang="en-US" smtClean="0"/>
              <a:pPr/>
              <a:t>‹#›</a:t>
            </a:fld>
            <a:endParaRPr lang="en-US" dirty="0"/>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DEC1FB0-B05B-4CF2-8C9E-893A51F4B303}" type="datetimeFigureOut">
              <a:rPr lang="en-US" smtClean="0"/>
              <a:pPr/>
              <a:t>11/30/2012</a:t>
            </a:fld>
            <a:endParaRPr lang="en-US" dirty="0"/>
          </a:p>
        </p:txBody>
      </p:sp>
      <p:sp>
        <p:nvSpPr>
          <p:cNvPr id="3" name="عنصر نائب للتذييل 2"/>
          <p:cNvSpPr>
            <a:spLocks noGrp="1"/>
          </p:cNvSpPr>
          <p:nvPr>
            <p:ph type="ftr" sz="quarter" idx="11"/>
          </p:nvPr>
        </p:nvSpPr>
        <p:spPr/>
        <p:txBody>
          <a:bodyPr/>
          <a:lstStyle/>
          <a:p>
            <a:endParaRPr lang="en-US" dirty="0"/>
          </a:p>
        </p:txBody>
      </p:sp>
      <p:sp>
        <p:nvSpPr>
          <p:cNvPr id="4" name="عنصر نائب لرقم الشريحة 3"/>
          <p:cNvSpPr>
            <a:spLocks noGrp="1"/>
          </p:cNvSpPr>
          <p:nvPr>
            <p:ph type="sldNum" sz="quarter" idx="12"/>
          </p:nvPr>
        </p:nvSpPr>
        <p:spPr/>
        <p:txBody>
          <a:bodyPr/>
          <a:lstStyle/>
          <a:p>
            <a:fld id="{8B1D909B-497D-4943-AC69-95E47E539A0A}" type="slidenum">
              <a:rPr lang="en-US" smtClean="0"/>
              <a:pPr/>
              <a:t>‹#›</a:t>
            </a:fld>
            <a:endParaRPr lang="en-US" dirty="0"/>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DEC1FB0-B05B-4CF2-8C9E-893A51F4B303}" type="datetimeFigureOut">
              <a:rPr lang="en-US" smtClean="0"/>
              <a:pPr/>
              <a:t>11/30/2012</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8B1D909B-497D-4943-AC69-95E47E539A0A}" type="slidenum">
              <a:rPr lang="en-US" smtClean="0"/>
              <a:pPr/>
              <a:t>‹#›</a:t>
            </a:fld>
            <a:endParaRPr lang="en-US" dirty="0"/>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DEC1FB0-B05B-4CF2-8C9E-893A51F4B303}" type="datetimeFigureOut">
              <a:rPr lang="en-US" smtClean="0"/>
              <a:pPr/>
              <a:t>11/30/2012</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8B1D909B-497D-4943-AC69-95E47E539A0A}" type="slidenum">
              <a:rPr lang="en-US" smtClean="0"/>
              <a:pPr/>
              <a:t>‹#›</a:t>
            </a:fld>
            <a:endParaRPr lang="en-US" dirty="0"/>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EC1FB0-B05B-4CF2-8C9E-893A51F4B303}" type="datetimeFigureOut">
              <a:rPr lang="en-US" smtClean="0"/>
              <a:pPr/>
              <a:t>11/30/2012</a:t>
            </a:fld>
            <a:endParaRPr lang="en-US"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1D909B-497D-4943-AC69-95E47E539A0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www.9or.cc/img8750.htm" TargetMode="Externa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t0.gstatic.com/images?q=tbn:ANd9GcSO-lOx0ukoJjpGbJW9G6Gs8Po8P-nSZisLqiqTFST3hxtCKTUI"/>
          <p:cNvPicPr>
            <a:picLocks noChangeAspect="1" noChangeArrowheads="1"/>
          </p:cNvPicPr>
          <p:nvPr/>
        </p:nvPicPr>
        <p:blipFill>
          <a:blip r:embed="rId2" cstate="print"/>
          <a:srcRect/>
          <a:stretch>
            <a:fillRect/>
          </a:stretch>
        </p:blipFill>
        <p:spPr bwMode="auto">
          <a:xfrm rot="20697467">
            <a:off x="816020" y="3171401"/>
            <a:ext cx="2228850" cy="2729328"/>
          </a:xfrm>
          <a:prstGeom prst="rect">
            <a:avLst/>
          </a:prstGeom>
          <a:noFill/>
        </p:spPr>
      </p:pic>
      <p:pic>
        <p:nvPicPr>
          <p:cNvPr id="8" name="Picture 4" descr="http://t0.gstatic.com/images?q=tbn:ANd9GcSO-lOx0ukoJjpGbJW9G6Gs8Po8P-nSZisLqiqTFST3hxtCKTUI"/>
          <p:cNvPicPr>
            <a:picLocks noChangeAspect="1" noChangeArrowheads="1"/>
          </p:cNvPicPr>
          <p:nvPr/>
        </p:nvPicPr>
        <p:blipFill>
          <a:blip r:embed="rId2" cstate="print"/>
          <a:srcRect/>
          <a:stretch>
            <a:fillRect/>
          </a:stretch>
        </p:blipFill>
        <p:spPr bwMode="auto">
          <a:xfrm rot="20697467">
            <a:off x="6030994" y="3099963"/>
            <a:ext cx="2228850" cy="2729328"/>
          </a:xfrm>
          <a:prstGeom prst="rect">
            <a:avLst/>
          </a:prstGeom>
          <a:noFill/>
        </p:spPr>
      </p:pic>
      <p:sp>
        <p:nvSpPr>
          <p:cNvPr id="9" name="مستطيل مستدير الزوايا 8"/>
          <p:cNvSpPr/>
          <p:nvPr/>
        </p:nvSpPr>
        <p:spPr>
          <a:xfrm>
            <a:off x="500034" y="857232"/>
            <a:ext cx="8143932" cy="1643074"/>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800" b="1" cap="none" spc="50" dirty="0" smtClean="0">
                <a:ln w="11430"/>
                <a:solidFill>
                  <a:schemeClr val="bg1">
                    <a:lumMod val="95000"/>
                  </a:schemeClr>
                </a:solidFill>
                <a:effectLst>
                  <a:outerShdw blurRad="76200" dist="50800" dir="5400000" algn="tl" rotWithShape="0">
                    <a:srgbClr val="000000">
                      <a:alpha val="65000"/>
                    </a:srgbClr>
                  </a:outerShdw>
                </a:effectLst>
              </a:rPr>
              <a:t>حيوية المعلم وتنويع المثيرات </a:t>
            </a:r>
          </a:p>
          <a:p>
            <a:pPr algn="ctr"/>
            <a:r>
              <a:rPr lang="ar-SA" sz="4800" b="1" spc="50" dirty="0" smtClean="0">
                <a:ln w="11430"/>
                <a:solidFill>
                  <a:schemeClr val="bg1">
                    <a:lumMod val="95000"/>
                  </a:schemeClr>
                </a:solidFill>
                <a:effectLst>
                  <a:outerShdw blurRad="76200" dist="50800" dir="5400000" algn="tl" rotWithShape="0">
                    <a:srgbClr val="000000">
                      <a:alpha val="65000"/>
                    </a:srgbClr>
                  </a:outerShdw>
                </a:effectLst>
              </a:rPr>
              <a:t>واستثارة الدافعية</a:t>
            </a:r>
            <a:endParaRPr lang="ar-SA" sz="4800" b="1" cap="none" spc="50" dirty="0">
              <a:ln w="11430"/>
              <a:solidFill>
                <a:schemeClr val="bg1">
                  <a:lumMod val="95000"/>
                </a:schemeClr>
              </a:solidFill>
              <a:effectLst>
                <a:outerShdw blurRad="76200" dist="50800" dir="5400000" algn="tl" rotWithShape="0">
                  <a:srgbClr val="000000">
                    <a:alpha val="65000"/>
                  </a:srgbClr>
                </a:outerShdw>
              </a:effectLst>
            </a:endParaRP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http://t1.gstatic.com/images?q=tbn:ANd9GcSBwhpRtyqwrjPEPNN44sEDedEHOzzqPaFqaQq3N4-NxyXdE3AhAw"/>
          <p:cNvPicPr>
            <a:picLocks noChangeAspect="1" noChangeArrowheads="1"/>
          </p:cNvPicPr>
          <p:nvPr/>
        </p:nvPicPr>
        <p:blipFill>
          <a:blip r:embed="rId2" cstate="print"/>
          <a:srcRect/>
          <a:stretch>
            <a:fillRect/>
          </a:stretch>
        </p:blipFill>
        <p:spPr bwMode="auto">
          <a:xfrm>
            <a:off x="0" y="4505324"/>
            <a:ext cx="1643042" cy="2352676"/>
          </a:xfrm>
          <a:prstGeom prst="rect">
            <a:avLst/>
          </a:prstGeom>
          <a:noFill/>
        </p:spPr>
      </p:pic>
      <p:sp>
        <p:nvSpPr>
          <p:cNvPr id="6" name="مستطيل مستدير الزوايا 5"/>
          <p:cNvSpPr/>
          <p:nvPr/>
        </p:nvSpPr>
        <p:spPr>
          <a:xfrm>
            <a:off x="571472" y="214290"/>
            <a:ext cx="8272991" cy="1285884"/>
          </a:xfrm>
          <a:prstGeom prst="roundRect">
            <a:avLst/>
          </a:prstGeom>
          <a:solidFill>
            <a:schemeClr val="accent4">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400" b="1" dirty="0" smtClean="0"/>
              <a:t>تتضمن مهارة حيوية المعلم قدرته على : </a:t>
            </a:r>
            <a:endParaRPr lang="en-US" sz="4400" b="1" dirty="0"/>
          </a:p>
        </p:txBody>
      </p:sp>
      <p:sp>
        <p:nvSpPr>
          <p:cNvPr id="7" name="مستطيل مستدير الزوايا 6"/>
          <p:cNvSpPr/>
          <p:nvPr/>
        </p:nvSpPr>
        <p:spPr>
          <a:xfrm>
            <a:off x="1785918" y="1643050"/>
            <a:ext cx="7143800" cy="5000660"/>
          </a:xfrm>
          <a:prstGeom prst="round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rtl="1" eaLnBrk="0" fontAlgn="base" hangingPunct="0">
              <a:spcBef>
                <a:spcPct val="0"/>
              </a:spcBef>
              <a:spcAft>
                <a:spcPct val="0"/>
              </a:spcAft>
              <a:buFont typeface="Wingdings" pitchFamily="2" charset="2"/>
              <a:buChar char="ü"/>
            </a:pPr>
            <a:endParaRPr lang="ar-SA" sz="4000" dirty="0" smtClean="0">
              <a:solidFill>
                <a:schemeClr val="bg1"/>
              </a:solidFill>
              <a:latin typeface="Calibri" pitchFamily="34" charset="0"/>
              <a:ea typeface="Calibri" pitchFamily="34" charset="0"/>
              <a:cs typeface="Arial" pitchFamily="34" charset="0"/>
            </a:endParaRPr>
          </a:p>
          <a:p>
            <a:pPr lvl="0" algn="r" rtl="1" eaLnBrk="0" fontAlgn="base" hangingPunct="0">
              <a:spcBef>
                <a:spcPct val="0"/>
              </a:spcBef>
              <a:spcAft>
                <a:spcPct val="0"/>
              </a:spcAft>
              <a:buFont typeface="Wingdings" pitchFamily="2" charset="2"/>
              <a:buChar char="ü"/>
            </a:pPr>
            <a:r>
              <a:rPr lang="ar-SA" sz="4000" dirty="0" smtClean="0">
                <a:solidFill>
                  <a:schemeClr val="bg1"/>
                </a:solidFill>
                <a:latin typeface="Calibri" pitchFamily="34" charset="0"/>
                <a:ea typeface="Calibri" pitchFamily="34" charset="0"/>
                <a:cs typeface="Arial" pitchFamily="34" charset="0"/>
              </a:rPr>
              <a:t>تنويع أساليب الاتصال فهناك الاتصال ذو الاتجاه الواحد والاتصال ذا الاتجاهين والاتصال متعدد الاتجاهات .</a:t>
            </a:r>
            <a:endParaRPr lang="en-US" sz="4000" dirty="0" smtClean="0">
              <a:solidFill>
                <a:schemeClr val="bg1"/>
              </a:solidFill>
              <a:latin typeface="Arial" pitchFamily="34" charset="0"/>
              <a:cs typeface="Arial" pitchFamily="34" charset="0"/>
            </a:endParaRPr>
          </a:p>
          <a:p>
            <a:pPr lvl="0" algn="r" rtl="1" eaLnBrk="0" fontAlgn="base" hangingPunct="0">
              <a:spcBef>
                <a:spcPct val="0"/>
              </a:spcBef>
              <a:spcAft>
                <a:spcPct val="0"/>
              </a:spcAft>
              <a:buFont typeface="Wingdings" pitchFamily="2" charset="2"/>
              <a:buChar char="ü"/>
            </a:pPr>
            <a:r>
              <a:rPr lang="ar-SA" sz="4000" dirty="0" smtClean="0">
                <a:solidFill>
                  <a:schemeClr val="bg1"/>
                </a:solidFill>
                <a:latin typeface="Calibri" pitchFamily="34" charset="0"/>
                <a:ea typeface="Calibri" pitchFamily="34" charset="0"/>
                <a:cs typeface="Arial" pitchFamily="34" charset="0"/>
              </a:rPr>
              <a:t>كما يعد اطلاع المعلم وقراءته الخارجية مصدرا هاما يساعد على إبراز الحيوية في أداء الدرس من خلال ما يقدمه من معلومات غير تقليدية أو أفكار جديدة .</a:t>
            </a:r>
            <a:endParaRPr lang="en-US" sz="4000" dirty="0" smtClean="0">
              <a:solidFill>
                <a:schemeClr val="bg1"/>
              </a:solidFill>
              <a:latin typeface="Arial" pitchFamily="34" charset="0"/>
              <a:cs typeface="Arial" pitchFamily="34" charset="0"/>
            </a:endParaRPr>
          </a:p>
          <a:p>
            <a:pPr algn="r" rtl="1"/>
            <a:endParaRPr lang="en-US" sz="4000" b="1" dirty="0"/>
          </a:p>
        </p:txBody>
      </p:sp>
      <p:pic>
        <p:nvPicPr>
          <p:cNvPr id="9" name="Picture 4" descr="http://t1.gstatic.com/images?q=tbn:ANd9GcSBwhpRtyqwrjPEPNN44sEDedEHOzzqPaFqaQq3N4-NxyXdE3AhAw"/>
          <p:cNvPicPr>
            <a:picLocks noChangeAspect="1" noChangeArrowheads="1"/>
          </p:cNvPicPr>
          <p:nvPr/>
        </p:nvPicPr>
        <p:blipFill>
          <a:blip r:embed="rId2" cstate="print"/>
          <a:srcRect/>
          <a:stretch>
            <a:fillRect/>
          </a:stretch>
        </p:blipFill>
        <p:spPr bwMode="auto">
          <a:xfrm>
            <a:off x="0" y="2000240"/>
            <a:ext cx="1643042" cy="2352676"/>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t2.gstatic.com/images?q=tbn:ANd9GcQc3fwuuuCUXrJXFLlIwCrE4Kku8ReLItWedL0IVFHidh8VV49_"/>
          <p:cNvPicPr>
            <a:picLocks noChangeAspect="1" noChangeArrowheads="1"/>
          </p:cNvPicPr>
          <p:nvPr/>
        </p:nvPicPr>
        <p:blipFill>
          <a:blip r:embed="rId2" cstate="print"/>
          <a:srcRect/>
          <a:stretch>
            <a:fillRect/>
          </a:stretch>
        </p:blipFill>
        <p:spPr bwMode="auto">
          <a:xfrm>
            <a:off x="6953250" y="2000240"/>
            <a:ext cx="2190750" cy="4857760"/>
          </a:xfrm>
          <a:prstGeom prst="rect">
            <a:avLst/>
          </a:prstGeom>
          <a:noFill/>
        </p:spPr>
      </p:pic>
      <p:sp>
        <p:nvSpPr>
          <p:cNvPr id="3" name="مستطيل مستدير الزوايا 2"/>
          <p:cNvSpPr/>
          <p:nvPr/>
        </p:nvSpPr>
        <p:spPr>
          <a:xfrm>
            <a:off x="571472" y="214290"/>
            <a:ext cx="8272991" cy="1285884"/>
          </a:xfrm>
          <a:prstGeom prst="roundRect">
            <a:avLst/>
          </a:prstGeom>
          <a:solidFill>
            <a:schemeClr val="bg1">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400" b="1" dirty="0" smtClean="0"/>
              <a:t>تتضمن مهارة حيوية المعلم قدرته على : </a:t>
            </a:r>
            <a:endParaRPr lang="en-US" sz="4400" b="1" dirty="0"/>
          </a:p>
        </p:txBody>
      </p:sp>
      <p:sp>
        <p:nvSpPr>
          <p:cNvPr id="5" name="مستطيل مستدير الزوايا 4"/>
          <p:cNvSpPr/>
          <p:nvPr/>
        </p:nvSpPr>
        <p:spPr>
          <a:xfrm>
            <a:off x="214282" y="1928802"/>
            <a:ext cx="6715172" cy="4714908"/>
          </a:xfrm>
          <a:prstGeom prst="roundRect">
            <a:avLst/>
          </a:prstGeom>
          <a:solidFill>
            <a:schemeClr val="tx1">
              <a:lumMod val="65000"/>
              <a:lumOff val="3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buFont typeface="Wingdings" pitchFamily="2" charset="2"/>
              <a:buChar char="ü"/>
            </a:pPr>
            <a:r>
              <a:rPr lang="ar-SA" sz="3600" b="1" dirty="0" smtClean="0">
                <a:solidFill>
                  <a:schemeClr val="bg1"/>
                </a:solidFill>
                <a:latin typeface="Calibri" pitchFamily="34" charset="0"/>
                <a:ea typeface="Calibri" pitchFamily="34" charset="0"/>
                <a:cs typeface="Arial" pitchFamily="34" charset="0"/>
              </a:rPr>
              <a:t>على المعلم أن يهتم ببؤرة الدرس وعدم الخروج إلى هامش الدرس والبعد عن التكلف اللغوي أو الخروج عن الدرس بحديث عن ذاته وإمكانياته </a:t>
            </a:r>
          </a:p>
          <a:p>
            <a:pPr algn="r" rtl="1">
              <a:buFont typeface="Wingdings" pitchFamily="2" charset="2"/>
              <a:buChar char="ü"/>
            </a:pPr>
            <a:r>
              <a:rPr lang="ar-SA" sz="3600" b="1" dirty="0" smtClean="0">
                <a:solidFill>
                  <a:schemeClr val="bg1"/>
                </a:solidFill>
                <a:latin typeface="Calibri" pitchFamily="34" charset="0"/>
                <a:ea typeface="Calibri" pitchFamily="34" charset="0"/>
                <a:cs typeface="Arial" pitchFamily="34" charset="0"/>
              </a:rPr>
              <a:t>ألا يدعو التلاميذ بصفاتهم ولكن بأسمائهم</a:t>
            </a:r>
            <a:endParaRPr lang="en-US" sz="3600" b="1" dirty="0"/>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t1.gstatic.com/images?q=tbn:ANd9GcTeE2VAQOTDNkAQBO9dXsUUoSAzwXtsjc13EcsaBOIcwPI5CaSq"/>
          <p:cNvPicPr>
            <a:picLocks noChangeAspect="1" noChangeArrowheads="1"/>
          </p:cNvPicPr>
          <p:nvPr/>
        </p:nvPicPr>
        <p:blipFill>
          <a:blip r:embed="rId2" cstate="print"/>
          <a:srcRect/>
          <a:stretch>
            <a:fillRect/>
          </a:stretch>
        </p:blipFill>
        <p:spPr bwMode="auto">
          <a:xfrm>
            <a:off x="285720" y="4071942"/>
            <a:ext cx="2071670" cy="2357430"/>
          </a:xfrm>
          <a:prstGeom prst="rect">
            <a:avLst/>
          </a:prstGeom>
          <a:noFill/>
        </p:spPr>
      </p:pic>
      <p:sp>
        <p:nvSpPr>
          <p:cNvPr id="3" name="مستطيل مستدير الزوايا 2"/>
          <p:cNvSpPr/>
          <p:nvPr/>
        </p:nvSpPr>
        <p:spPr>
          <a:xfrm>
            <a:off x="571472" y="214290"/>
            <a:ext cx="8272991" cy="1285884"/>
          </a:xfrm>
          <a:prstGeom prst="roundRect">
            <a:avLst/>
          </a:prstGeom>
          <a:solidFill>
            <a:srgbClr val="008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400" b="1" dirty="0" smtClean="0"/>
              <a:t>تتضمن مهارة حيوية المعلم قدرته على : </a:t>
            </a:r>
            <a:endParaRPr lang="en-US" sz="4400" b="1" dirty="0"/>
          </a:p>
        </p:txBody>
      </p:sp>
      <p:sp>
        <p:nvSpPr>
          <p:cNvPr id="4" name="مستطيل مستدير الزوايا 3"/>
          <p:cNvSpPr/>
          <p:nvPr/>
        </p:nvSpPr>
        <p:spPr>
          <a:xfrm>
            <a:off x="2571736" y="1714488"/>
            <a:ext cx="6357982" cy="4714908"/>
          </a:xfrm>
          <a:prstGeom prst="roundRect">
            <a:avLst/>
          </a:prstGeom>
          <a:solidFill>
            <a:srgbClr val="0033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rtl="1">
              <a:buFont typeface="Wingdings" pitchFamily="2" charset="2"/>
              <a:buChar char="ü"/>
            </a:pPr>
            <a:r>
              <a:rPr lang="ar-SA" sz="4000" b="1" dirty="0" smtClean="0">
                <a:solidFill>
                  <a:schemeClr val="bg1"/>
                </a:solidFill>
                <a:latin typeface="Calibri" pitchFamily="34" charset="0"/>
                <a:ea typeface="Calibri" pitchFamily="34" charset="0"/>
                <a:cs typeface="Arial" pitchFamily="34" charset="0"/>
              </a:rPr>
              <a:t>مراعاة أن تتخلل حصة الدرس أوقات يقوم التلاميذ أثناءها بإبداء آرائهم الخاصة دون النظر لصحتها أو خطئها .</a:t>
            </a:r>
            <a:endParaRPr lang="ar-SA" sz="4000" b="1" dirty="0" smtClean="0">
              <a:solidFill>
                <a:schemeClr val="bg1"/>
              </a:solidFill>
              <a:latin typeface="Arial" pitchFamily="34" charset="0"/>
              <a:cs typeface="Arial" pitchFamily="34" charset="0"/>
            </a:endParaRPr>
          </a:p>
          <a:p>
            <a:pPr algn="r" rtl="1"/>
            <a:endParaRPr lang="en-US" sz="4000" b="1" dirty="0"/>
          </a:p>
        </p:txBody>
      </p:sp>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t1.gstatic.com/images?q=tbn:ANd9GcQ52fSHSddAkU_rrbA3LzRJRg9MS8auSLouTJ2XqtCF3VigNk-r"/>
          <p:cNvPicPr>
            <a:picLocks noChangeAspect="1" noChangeArrowheads="1"/>
          </p:cNvPicPr>
          <p:nvPr/>
        </p:nvPicPr>
        <p:blipFill>
          <a:blip r:embed="rId2" cstate="print"/>
          <a:srcRect/>
          <a:stretch>
            <a:fillRect/>
          </a:stretch>
        </p:blipFill>
        <p:spPr bwMode="auto">
          <a:xfrm>
            <a:off x="6800850" y="3429000"/>
            <a:ext cx="2343150" cy="3429000"/>
          </a:xfrm>
          <a:prstGeom prst="rect">
            <a:avLst/>
          </a:prstGeom>
          <a:noFill/>
        </p:spPr>
      </p:pic>
      <p:sp>
        <p:nvSpPr>
          <p:cNvPr id="3" name="مستطيل مستدير الزوايا 2"/>
          <p:cNvSpPr/>
          <p:nvPr/>
        </p:nvSpPr>
        <p:spPr>
          <a:xfrm>
            <a:off x="642910" y="357166"/>
            <a:ext cx="8001056" cy="1000132"/>
          </a:xfrm>
          <a:prstGeom prst="roundRect">
            <a:avLst/>
          </a:prstGeom>
          <a:solidFill>
            <a:schemeClr val="tx2">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6600" b="1" dirty="0" smtClean="0"/>
              <a:t>ندى الشمراخ </a:t>
            </a:r>
            <a:endParaRPr lang="en-US" sz="6600" b="1" dirty="0"/>
          </a:p>
        </p:txBody>
      </p:sp>
      <p:sp>
        <p:nvSpPr>
          <p:cNvPr id="4" name="مستطيل مستدير الزوايا 3"/>
          <p:cNvSpPr/>
          <p:nvPr/>
        </p:nvSpPr>
        <p:spPr>
          <a:xfrm>
            <a:off x="1714480" y="1643050"/>
            <a:ext cx="6072230" cy="1000132"/>
          </a:xfrm>
          <a:prstGeom prst="roundRect">
            <a:avLst/>
          </a:prstGeom>
          <a:solidFill>
            <a:schemeClr val="tx2">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800" b="1" dirty="0" smtClean="0"/>
              <a:t>سنتعرف في هذه المحاضرة</a:t>
            </a:r>
            <a:endParaRPr lang="en-US" sz="4800" b="1" dirty="0"/>
          </a:p>
        </p:txBody>
      </p:sp>
      <p:sp>
        <p:nvSpPr>
          <p:cNvPr id="5" name="مستطيل مستدير الزوايا 4"/>
          <p:cNvSpPr/>
          <p:nvPr/>
        </p:nvSpPr>
        <p:spPr>
          <a:xfrm>
            <a:off x="214282" y="2857496"/>
            <a:ext cx="6429420" cy="1143008"/>
          </a:xfrm>
          <a:prstGeom prst="roundRect">
            <a:avLst/>
          </a:prstGeom>
          <a:solidFill>
            <a:schemeClr val="accent1">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000" b="1" dirty="0" smtClean="0"/>
              <a:t>الإشارات اللفظية التي تصدر من المعلم </a:t>
            </a:r>
            <a:endParaRPr lang="en-US" sz="4000" b="1" dirty="0"/>
          </a:p>
        </p:txBody>
      </p:sp>
      <p:sp>
        <p:nvSpPr>
          <p:cNvPr id="6" name="مستطيل مستدير الزوايا 5"/>
          <p:cNvSpPr/>
          <p:nvPr/>
        </p:nvSpPr>
        <p:spPr>
          <a:xfrm>
            <a:off x="357158" y="4286256"/>
            <a:ext cx="6286544" cy="1071570"/>
          </a:xfrm>
          <a:prstGeom prst="roundRect">
            <a:avLst/>
          </a:prstGeom>
          <a:solidFill>
            <a:schemeClr val="tx2">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000" b="1" dirty="0" smtClean="0"/>
              <a:t>ماذا يفعل المعلم مع التلاميذ الغير منتبهين</a:t>
            </a:r>
            <a:endParaRPr lang="en-US" sz="4000" b="1" dirty="0"/>
          </a:p>
        </p:txBody>
      </p:sp>
      <p:sp>
        <p:nvSpPr>
          <p:cNvPr id="7" name="مستطيل مستدير الزوايا 6"/>
          <p:cNvSpPr/>
          <p:nvPr/>
        </p:nvSpPr>
        <p:spPr>
          <a:xfrm>
            <a:off x="285720" y="5572140"/>
            <a:ext cx="6429420" cy="1000132"/>
          </a:xfrm>
          <a:prstGeom prst="roundRect">
            <a:avLst/>
          </a:prstGeom>
          <a:solidFill>
            <a:schemeClr val="accent1">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سيكولوجية بتن المعلم والتلميذ</a:t>
            </a:r>
            <a:endParaRPr lang="en-US" sz="3600" b="1" dirty="0"/>
          </a:p>
        </p:txBody>
      </p:sp>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571472" y="214290"/>
            <a:ext cx="8272991" cy="1285884"/>
          </a:xfrm>
          <a:prstGeom prst="roundRect">
            <a:avLst/>
          </a:prstGeom>
          <a:solidFill>
            <a:srgbClr val="FF66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4400" b="1" dirty="0" smtClean="0">
              <a:solidFill>
                <a:schemeClr val="bg1">
                  <a:lumMod val="95000"/>
                </a:schemeClr>
              </a:solidFill>
            </a:endParaRPr>
          </a:p>
          <a:p>
            <a:pPr algn="ctr"/>
            <a:r>
              <a:rPr lang="ar-SA" sz="4400" b="1" dirty="0" smtClean="0">
                <a:solidFill>
                  <a:schemeClr val="bg1">
                    <a:lumMod val="95000"/>
                  </a:schemeClr>
                </a:solidFill>
              </a:rPr>
              <a:t>أبرز الإشارات الغير لفظية التي يمكن أن تصدر من المعلم  داخل الفصل </a:t>
            </a:r>
          </a:p>
          <a:p>
            <a:pPr algn="ctr"/>
            <a:endParaRPr lang="en-US" sz="4400" b="1" dirty="0">
              <a:solidFill>
                <a:schemeClr val="bg1">
                  <a:lumMod val="95000"/>
                </a:schemeClr>
              </a:solidFill>
            </a:endParaRPr>
          </a:p>
        </p:txBody>
      </p:sp>
      <p:pic>
        <p:nvPicPr>
          <p:cNvPr id="9" name="Picture 2" descr="http://t2.gstatic.com/images?q=tbn:ANd9GcQDB3s-0DqGZYMGXvroev8KwYU78s57nIq7K0gvPWfy4hUhyB9I"/>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5720" y="4572008"/>
            <a:ext cx="2143140" cy="2014088"/>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مستطيل مستدير الزوايا 9"/>
          <p:cNvSpPr/>
          <p:nvPr/>
        </p:nvSpPr>
        <p:spPr>
          <a:xfrm>
            <a:off x="6858016" y="1714488"/>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b="1" dirty="0" smtClean="0"/>
              <a:t>رفع الحاجبين</a:t>
            </a:r>
            <a:endParaRPr lang="en-US" sz="3200" b="1" dirty="0"/>
          </a:p>
        </p:txBody>
      </p:sp>
      <p:sp>
        <p:nvSpPr>
          <p:cNvPr id="12" name="مستطيل مستدير الزوايا 11"/>
          <p:cNvSpPr/>
          <p:nvPr/>
        </p:nvSpPr>
        <p:spPr>
          <a:xfrm>
            <a:off x="4714876" y="1714488"/>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b="1" dirty="0" smtClean="0"/>
              <a:t>الطرف بالعين</a:t>
            </a:r>
            <a:endParaRPr lang="en-US" sz="3200" b="1" dirty="0"/>
          </a:p>
        </p:txBody>
      </p:sp>
      <p:sp>
        <p:nvSpPr>
          <p:cNvPr id="13" name="مستطيل مستدير الزوايا 12"/>
          <p:cNvSpPr/>
          <p:nvPr/>
        </p:nvSpPr>
        <p:spPr>
          <a:xfrm>
            <a:off x="2571736" y="1714488"/>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حركة الرأس</a:t>
            </a:r>
            <a:endParaRPr lang="en-US" sz="3600" b="1" dirty="0"/>
          </a:p>
        </p:txBody>
      </p:sp>
      <p:sp>
        <p:nvSpPr>
          <p:cNvPr id="14" name="مستطيل مستدير الزوايا 13"/>
          <p:cNvSpPr/>
          <p:nvPr/>
        </p:nvSpPr>
        <p:spPr>
          <a:xfrm>
            <a:off x="428596" y="1714488"/>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تشابك اليدين</a:t>
            </a:r>
            <a:endParaRPr lang="en-US" sz="3600" b="1" dirty="0"/>
          </a:p>
        </p:txBody>
      </p:sp>
      <p:sp>
        <p:nvSpPr>
          <p:cNvPr id="15" name="مستطيل مستدير الزوايا 14"/>
          <p:cNvSpPr/>
          <p:nvPr/>
        </p:nvSpPr>
        <p:spPr>
          <a:xfrm>
            <a:off x="6929454" y="3071810"/>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800" b="1" dirty="0" smtClean="0"/>
              <a:t>ضرب الأرض بالقدم</a:t>
            </a:r>
            <a:endParaRPr lang="en-US" sz="2800" b="1" dirty="0"/>
          </a:p>
        </p:txBody>
      </p:sp>
      <p:sp>
        <p:nvSpPr>
          <p:cNvPr id="16" name="مستطيل مستدير الزوايا 15"/>
          <p:cNvSpPr/>
          <p:nvPr/>
        </p:nvSpPr>
        <p:spPr>
          <a:xfrm>
            <a:off x="4786314" y="3071810"/>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b="1" dirty="0" smtClean="0"/>
              <a:t>عبوس الوجه</a:t>
            </a:r>
            <a:endParaRPr lang="en-US" sz="3200" b="1" dirty="0"/>
          </a:p>
        </p:txBody>
      </p:sp>
      <p:sp>
        <p:nvSpPr>
          <p:cNvPr id="17" name="مستطيل مستدير الزوايا 16"/>
          <p:cNvSpPr/>
          <p:nvPr/>
        </p:nvSpPr>
        <p:spPr>
          <a:xfrm>
            <a:off x="2571736" y="3071810"/>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800" b="1" dirty="0" smtClean="0"/>
              <a:t>الضغط على الآذن</a:t>
            </a:r>
            <a:endParaRPr lang="en-US" sz="2800" b="1" dirty="0"/>
          </a:p>
        </p:txBody>
      </p:sp>
      <p:sp>
        <p:nvSpPr>
          <p:cNvPr id="18" name="مستطيل مستدير الزوايا 17"/>
          <p:cNvSpPr/>
          <p:nvPr/>
        </p:nvSpPr>
        <p:spPr>
          <a:xfrm>
            <a:off x="357158" y="3071810"/>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طي الذراعين</a:t>
            </a:r>
            <a:endParaRPr lang="en-US" sz="3600" b="1" dirty="0"/>
          </a:p>
        </p:txBody>
      </p:sp>
      <p:sp>
        <p:nvSpPr>
          <p:cNvPr id="19" name="مستطيل مستدير الزوايا 18"/>
          <p:cNvSpPr/>
          <p:nvPr/>
        </p:nvSpPr>
        <p:spPr>
          <a:xfrm>
            <a:off x="6929454" y="4429132"/>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b="1" dirty="0" smtClean="0"/>
              <a:t>حك الأنف</a:t>
            </a:r>
            <a:endParaRPr lang="en-US" sz="3200" b="1" dirty="0"/>
          </a:p>
        </p:txBody>
      </p:sp>
      <p:sp>
        <p:nvSpPr>
          <p:cNvPr id="20" name="مستطيل مستدير الزوايا 19"/>
          <p:cNvSpPr/>
          <p:nvPr/>
        </p:nvSpPr>
        <p:spPr>
          <a:xfrm>
            <a:off x="4786314" y="4429132"/>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b="1" dirty="0" smtClean="0"/>
              <a:t>زم الشفتين</a:t>
            </a:r>
            <a:endParaRPr lang="en-US" sz="3200" b="1" dirty="0"/>
          </a:p>
        </p:txBody>
      </p:sp>
      <p:sp>
        <p:nvSpPr>
          <p:cNvPr id="21" name="مستطيل مستدير الزوايا 20"/>
          <p:cNvSpPr/>
          <p:nvPr/>
        </p:nvSpPr>
        <p:spPr>
          <a:xfrm>
            <a:off x="2643174" y="4429132"/>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الابتسامة</a:t>
            </a:r>
            <a:endParaRPr lang="en-US" sz="3600" b="1" dirty="0"/>
          </a:p>
        </p:txBody>
      </p:sp>
      <p:sp>
        <p:nvSpPr>
          <p:cNvPr id="22" name="مستطيل مستدير الزوايا 21"/>
          <p:cNvSpPr/>
          <p:nvPr/>
        </p:nvSpPr>
        <p:spPr>
          <a:xfrm>
            <a:off x="6215074" y="5643578"/>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800" b="1" dirty="0" smtClean="0"/>
              <a:t>شد الأذن والنظر للبعيد</a:t>
            </a:r>
            <a:endParaRPr lang="en-US" sz="2800" b="1" dirty="0"/>
          </a:p>
        </p:txBody>
      </p:sp>
      <p:sp>
        <p:nvSpPr>
          <p:cNvPr id="23" name="مستطيل مستدير الزوايا 22"/>
          <p:cNvSpPr/>
          <p:nvPr/>
        </p:nvSpPr>
        <p:spPr>
          <a:xfrm>
            <a:off x="3571868" y="5572140"/>
            <a:ext cx="2000264" cy="107157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b="1" dirty="0" smtClean="0"/>
              <a:t>هز الرأس بمعنى لا</a:t>
            </a:r>
            <a:endParaRPr lang="en-US" sz="3200" b="1" dirty="0"/>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t3.gstatic.com/images?q=tbn:ANd9GcR5D6aLgZqMZm6eZZoJMDPTYYZLhTvVn8mX7MQcv-2547YUnROH"/>
          <p:cNvPicPr>
            <a:picLocks noChangeAspect="1" noChangeArrowheads="1"/>
          </p:cNvPicPr>
          <p:nvPr/>
        </p:nvPicPr>
        <p:blipFill>
          <a:blip r:embed="rId2" cstate="print"/>
          <a:srcRect/>
          <a:stretch>
            <a:fillRect/>
          </a:stretch>
        </p:blipFill>
        <p:spPr bwMode="auto">
          <a:xfrm>
            <a:off x="0" y="2071678"/>
            <a:ext cx="2571736" cy="4786322"/>
          </a:xfrm>
          <a:prstGeom prst="rect">
            <a:avLst/>
          </a:prstGeom>
          <a:noFill/>
        </p:spPr>
      </p:pic>
      <p:sp>
        <p:nvSpPr>
          <p:cNvPr id="3" name="مستطيل مستدير الزوايا 2"/>
          <p:cNvSpPr/>
          <p:nvPr/>
        </p:nvSpPr>
        <p:spPr>
          <a:xfrm>
            <a:off x="571472" y="214290"/>
            <a:ext cx="8272991" cy="1285884"/>
          </a:xfrm>
          <a:prstGeom prst="roundRect">
            <a:avLst/>
          </a:prstGeom>
          <a:solidFill>
            <a:srgbClr val="FF5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400" b="1" dirty="0" smtClean="0"/>
              <a:t>ماذا يفعل المعلم مع التلاميذ غير المنتبهين داخل الفصل</a:t>
            </a:r>
            <a:endParaRPr lang="en-US" sz="4400" b="1" dirty="0"/>
          </a:p>
        </p:txBody>
      </p:sp>
      <p:sp>
        <p:nvSpPr>
          <p:cNvPr id="4" name="مستطيل مستدير الزوايا 3"/>
          <p:cNvSpPr/>
          <p:nvPr/>
        </p:nvSpPr>
        <p:spPr>
          <a:xfrm>
            <a:off x="2571736" y="1714488"/>
            <a:ext cx="6357982" cy="4714908"/>
          </a:xfrm>
          <a:prstGeom prst="roundRect">
            <a:avLst/>
          </a:prstGeom>
          <a:solidFill>
            <a:srgbClr val="FF7C8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buFont typeface="Wingdings" pitchFamily="2" charset="2"/>
              <a:buChar char="v"/>
            </a:pPr>
            <a:r>
              <a:rPr lang="ar-SA" sz="4800" b="1" dirty="0" smtClean="0"/>
              <a:t> توجية السؤال </a:t>
            </a:r>
          </a:p>
          <a:p>
            <a:pPr algn="r" rtl="1">
              <a:buFont typeface="Wingdings" pitchFamily="2" charset="2"/>
              <a:buChar char="v"/>
            </a:pPr>
            <a:r>
              <a:rPr lang="ar-SA" sz="4800" b="1" dirty="0" smtClean="0"/>
              <a:t> إصدار الأوامر </a:t>
            </a:r>
          </a:p>
          <a:p>
            <a:pPr algn="r" rtl="1">
              <a:buFont typeface="Wingdings" pitchFamily="2" charset="2"/>
              <a:buChar char="v"/>
            </a:pPr>
            <a:r>
              <a:rPr lang="ar-SA" sz="4800" b="1" dirty="0" smtClean="0"/>
              <a:t> السخرية المعتدلة</a:t>
            </a:r>
          </a:p>
          <a:p>
            <a:pPr algn="r" rtl="1">
              <a:buFont typeface="Wingdings" pitchFamily="2" charset="2"/>
              <a:buChar char="v"/>
            </a:pPr>
            <a:r>
              <a:rPr lang="ar-SA" sz="4800" b="1" dirty="0" smtClean="0"/>
              <a:t> التنافس </a:t>
            </a:r>
          </a:p>
          <a:p>
            <a:pPr algn="r" rtl="1">
              <a:buFont typeface="Wingdings" pitchFamily="2" charset="2"/>
              <a:buChar char="v"/>
            </a:pPr>
            <a:r>
              <a:rPr lang="ar-SA" sz="4800" b="1" dirty="0" smtClean="0"/>
              <a:t> الدافعية </a:t>
            </a:r>
          </a:p>
          <a:p>
            <a:pPr algn="r" rtl="1">
              <a:buFont typeface="Wingdings" pitchFamily="2" charset="2"/>
              <a:buChar char="v"/>
            </a:pPr>
            <a:r>
              <a:rPr lang="ar-SA" sz="4800" b="1" dirty="0" smtClean="0"/>
              <a:t> الإيحاءات </a:t>
            </a:r>
          </a:p>
        </p:txBody>
      </p:sp>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571472" y="214290"/>
            <a:ext cx="8272991" cy="1285884"/>
          </a:xfrm>
          <a:prstGeom prst="roundRect">
            <a:avLst/>
          </a:prstGeom>
          <a:solidFill>
            <a:schemeClr val="accent5">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400" b="1" dirty="0" smtClean="0"/>
              <a:t>ماذا يفعل المعلم مع التلاميذ غير المنتبهين داخل الفصل</a:t>
            </a:r>
            <a:endParaRPr lang="en-US" sz="4400" b="1" dirty="0"/>
          </a:p>
        </p:txBody>
      </p:sp>
      <p:sp>
        <p:nvSpPr>
          <p:cNvPr id="4" name="مستطيل مستدير الزوايا 3"/>
          <p:cNvSpPr/>
          <p:nvPr/>
        </p:nvSpPr>
        <p:spPr>
          <a:xfrm>
            <a:off x="2571736" y="1714488"/>
            <a:ext cx="6357982" cy="4714908"/>
          </a:xfrm>
          <a:prstGeom prst="roundRect">
            <a:avLst/>
          </a:prstGeom>
          <a:solidFill>
            <a:schemeClr val="tx2"/>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buFont typeface="Wingdings" pitchFamily="2" charset="2"/>
              <a:buChar char="v"/>
            </a:pPr>
            <a:r>
              <a:rPr lang="ar-SA" sz="4800" b="1" dirty="0" smtClean="0"/>
              <a:t>الاستدعاء</a:t>
            </a:r>
          </a:p>
          <a:p>
            <a:pPr algn="r" rtl="1">
              <a:buFont typeface="Wingdings" pitchFamily="2" charset="2"/>
              <a:buChar char="v"/>
            </a:pPr>
            <a:r>
              <a:rPr lang="ar-SA" sz="4800" b="1" dirty="0" smtClean="0"/>
              <a:t>الملامسة </a:t>
            </a:r>
          </a:p>
          <a:p>
            <a:pPr algn="r" rtl="1">
              <a:buFont typeface="Wingdings" pitchFamily="2" charset="2"/>
              <a:buChar char="v"/>
            </a:pPr>
            <a:r>
              <a:rPr lang="ar-SA" sz="4800" b="1" dirty="0" smtClean="0"/>
              <a:t>الاقتراب </a:t>
            </a:r>
          </a:p>
          <a:p>
            <a:pPr algn="r" rtl="1">
              <a:buFont typeface="Wingdings" pitchFamily="2" charset="2"/>
              <a:buChar char="v"/>
            </a:pPr>
            <a:r>
              <a:rPr lang="ar-SA" sz="4800" b="1" dirty="0" smtClean="0"/>
              <a:t>العقوبة </a:t>
            </a:r>
          </a:p>
          <a:p>
            <a:pPr algn="r" rtl="1">
              <a:buFont typeface="Wingdings" pitchFamily="2" charset="2"/>
              <a:buChar char="v"/>
            </a:pPr>
            <a:r>
              <a:rPr lang="ar-SA" sz="4800" b="1" dirty="0" smtClean="0"/>
              <a:t>الإطراء </a:t>
            </a:r>
          </a:p>
          <a:p>
            <a:pPr algn="r" rtl="1">
              <a:buFont typeface="Wingdings" pitchFamily="2" charset="2"/>
              <a:buChar char="v"/>
            </a:pPr>
            <a:r>
              <a:rPr lang="ar-SA" sz="4800" b="1" dirty="0" smtClean="0"/>
              <a:t>الإشارات </a:t>
            </a:r>
            <a:r>
              <a:rPr lang="ar-SA" sz="4800" b="1" dirty="0" err="1" smtClean="0"/>
              <a:t>المكتوبه</a:t>
            </a:r>
            <a:endParaRPr lang="ar-SA" sz="4800" b="1" dirty="0" smtClean="0"/>
          </a:p>
        </p:txBody>
      </p:sp>
      <p:pic>
        <p:nvPicPr>
          <p:cNvPr id="32770" name="Picture 2" descr="http://t2.gstatic.com/images?q=tbn:ANd9GcQ53djqgt81MvxH7D-2muoNr3d3yIIAYE087-a4yZrs2VB7uNwbkKFOnVpxWw"/>
          <p:cNvPicPr>
            <a:picLocks noChangeAspect="1" noChangeArrowheads="1"/>
          </p:cNvPicPr>
          <p:nvPr/>
        </p:nvPicPr>
        <p:blipFill>
          <a:blip r:embed="rId2" cstate="print"/>
          <a:srcRect/>
          <a:stretch>
            <a:fillRect/>
          </a:stretch>
        </p:blipFill>
        <p:spPr bwMode="auto">
          <a:xfrm>
            <a:off x="214282" y="4786322"/>
            <a:ext cx="2071670" cy="1895476"/>
          </a:xfrm>
          <a:prstGeom prst="rect">
            <a:avLst/>
          </a:prstGeom>
          <a:noFill/>
        </p:spPr>
      </p:pic>
      <p:pic>
        <p:nvPicPr>
          <p:cNvPr id="6" name="Picture 2" descr="http://t2.gstatic.com/images?q=tbn:ANd9GcQ53djqgt81MvxH7D-2muoNr3d3yIIAYE087-a4yZrs2VB7uNwbkKFOnVpxWw"/>
          <p:cNvPicPr>
            <a:picLocks noChangeAspect="1" noChangeArrowheads="1"/>
          </p:cNvPicPr>
          <p:nvPr/>
        </p:nvPicPr>
        <p:blipFill>
          <a:blip r:embed="rId2" cstate="print"/>
          <a:srcRect/>
          <a:stretch>
            <a:fillRect/>
          </a:stretch>
        </p:blipFill>
        <p:spPr bwMode="auto">
          <a:xfrm>
            <a:off x="214282" y="2500306"/>
            <a:ext cx="2071670" cy="1895476"/>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714612" y="214290"/>
            <a:ext cx="3886000" cy="923330"/>
          </a:xfrm>
          <a:prstGeom prst="rect">
            <a:avLst/>
          </a:prstGeom>
          <a:noFill/>
        </p:spPr>
        <p:txBody>
          <a:bodyPr wrap="none" lIns="91440" tIns="45720" rIns="91440" bIns="45720">
            <a:spAutoFit/>
          </a:bodyPr>
          <a:lstStyle/>
          <a:p>
            <a:pPr algn="ctr"/>
            <a:r>
              <a:rPr lang="ar-SA"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فاصــــــــــــــــــل</a:t>
            </a:r>
            <a:endParaRPr lang="ar-SA"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 name="Picture 4" descr="http://t3.gstatic.com/images?q=tbn:ANd9GcSo6U6m8ENwLSvlmBWXAx8DAfOik514fqGm1ToZoBS5yin4ODrq"/>
          <p:cNvPicPr>
            <a:picLocks noChangeAspect="1" noChangeArrowheads="1"/>
          </p:cNvPicPr>
          <p:nvPr/>
        </p:nvPicPr>
        <p:blipFill>
          <a:blip r:embed="rId2" cstate="print">
            <a:biLevel thresh="50000"/>
            <a:extLst>
              <a:ext uri="{28A0092B-C50C-407E-A947-70E740481C1C}">
                <a14:useLocalDpi xmlns:a14="http://schemas.microsoft.com/office/drawing/2010/main" xmlns="" val="0"/>
              </a:ext>
            </a:extLst>
          </a:blip>
          <a:srcRect/>
          <a:stretch>
            <a:fillRect/>
          </a:stretch>
        </p:blipFill>
        <p:spPr bwMode="auto">
          <a:xfrm>
            <a:off x="0" y="2643182"/>
            <a:ext cx="3500461" cy="345524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مستطيل 3"/>
          <p:cNvSpPr/>
          <p:nvPr/>
        </p:nvSpPr>
        <p:spPr>
          <a:xfrm>
            <a:off x="1714480" y="1071546"/>
            <a:ext cx="5575565" cy="1569660"/>
          </a:xfrm>
          <a:prstGeom prst="rect">
            <a:avLst/>
          </a:prstGeom>
          <a:noFill/>
        </p:spPr>
        <p:txBody>
          <a:bodyPr wrap="none" lIns="91440" tIns="45720" rIns="91440" bIns="45720">
            <a:spAutoFit/>
          </a:bodyPr>
          <a:lstStyle/>
          <a:p>
            <a:pPr algn="ctr"/>
            <a:r>
              <a:rPr lang="ar-SA" sz="4800" b="1" dirty="0" smtClean="0">
                <a:solidFill>
                  <a:schemeClr val="tx1">
                    <a:lumMod val="95000"/>
                    <a:lumOff val="5000"/>
                  </a:schemeClr>
                </a:solidFill>
              </a:rPr>
              <a:t>كم مرة يلتقي عقربا الساعة</a:t>
            </a:r>
          </a:p>
          <a:p>
            <a:pPr algn="ctr"/>
            <a:r>
              <a:rPr lang="ar-SA" sz="4800" b="1" dirty="0" smtClean="0">
                <a:solidFill>
                  <a:schemeClr val="tx1">
                    <a:lumMod val="95000"/>
                    <a:lumOff val="5000"/>
                  </a:schemeClr>
                </a:solidFill>
              </a:rPr>
              <a:t> خلال 12 ساعة ؟</a:t>
            </a:r>
          </a:p>
        </p:txBody>
      </p:sp>
      <p:sp>
        <p:nvSpPr>
          <p:cNvPr id="5" name="مستطيل 4"/>
          <p:cNvSpPr/>
          <p:nvPr/>
        </p:nvSpPr>
        <p:spPr>
          <a:xfrm>
            <a:off x="3286116" y="2571744"/>
            <a:ext cx="5543572" cy="4401205"/>
          </a:xfrm>
          <a:prstGeom prst="rect">
            <a:avLst/>
          </a:prstGeom>
          <a:noFill/>
        </p:spPr>
        <p:txBody>
          <a:bodyPr wrap="square" lIns="91440" tIns="45720" rIns="91440" bIns="45720">
            <a:spAutoFit/>
          </a:bodyPr>
          <a:lstStyle/>
          <a:p>
            <a:pPr algn="ctr"/>
            <a:r>
              <a:rPr lang="ar-SA" sz="2800" b="1" dirty="0" smtClean="0"/>
              <a:t>الاجابه 11 مرة ويلتقي عقربا الساعة في الأوقات التالية </a:t>
            </a:r>
            <a:br>
              <a:rPr lang="ar-SA" sz="2800" b="1" dirty="0" smtClean="0"/>
            </a:br>
            <a:r>
              <a:rPr lang="ar-SA" sz="2800" b="1" dirty="0" smtClean="0"/>
              <a:t>* الساعة 12            *الساعة 1:6</a:t>
            </a:r>
            <a:br>
              <a:rPr lang="ar-SA" sz="2800" b="1" dirty="0" smtClean="0"/>
            </a:br>
            <a:r>
              <a:rPr lang="ar-SA" sz="2800" b="1" dirty="0" smtClean="0"/>
              <a:t>*الساعة 2:7          *الساعة 3:16</a:t>
            </a:r>
            <a:br>
              <a:rPr lang="ar-SA" sz="2800" b="1" dirty="0" smtClean="0"/>
            </a:br>
            <a:r>
              <a:rPr lang="ar-SA" sz="2800" b="1" dirty="0" smtClean="0"/>
              <a:t>*الساعة 4:22          *الساعة 5:28</a:t>
            </a:r>
            <a:br>
              <a:rPr lang="ar-SA" sz="2800" b="1" dirty="0" smtClean="0"/>
            </a:br>
            <a:r>
              <a:rPr lang="ar-SA" sz="2800" b="1" dirty="0" smtClean="0"/>
              <a:t>*الساعة 6:33         *الساعة 7:39</a:t>
            </a:r>
            <a:br>
              <a:rPr lang="ar-SA" sz="2800" b="1" dirty="0" smtClean="0"/>
            </a:br>
            <a:r>
              <a:rPr lang="ar-SA" sz="2800" b="1" dirty="0" smtClean="0"/>
              <a:t>* الساعة 8:44          *الساعة 9:49</a:t>
            </a:r>
            <a:br>
              <a:rPr lang="ar-SA" sz="2800" b="1" dirty="0" smtClean="0"/>
            </a:br>
            <a:r>
              <a:rPr lang="ar-SA" sz="2800" b="1" dirty="0" smtClean="0"/>
              <a:t>*الساعة 10:54</a:t>
            </a:r>
          </a:p>
          <a:p>
            <a:pPr algn="ctr"/>
            <a:endParaRPr lang="ar-SA" sz="2800" b="1" dirty="0" smtClean="0"/>
          </a:p>
          <a:p>
            <a:pPr algn="ctr"/>
            <a:endParaRPr lang="ar-SA"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571472" y="214290"/>
            <a:ext cx="8272991" cy="1285884"/>
          </a:xfrm>
          <a:prstGeom prst="roundRect">
            <a:avLst/>
          </a:prstGeom>
          <a:solidFill>
            <a:srgbClr val="7030A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4400" b="1" dirty="0" smtClean="0">
              <a:solidFill>
                <a:srgbClr val="FF0066"/>
              </a:solidFill>
            </a:endParaRPr>
          </a:p>
          <a:p>
            <a:pPr algn="ctr"/>
            <a:r>
              <a:rPr lang="ar-SA" sz="4400" b="1" dirty="0" smtClean="0">
                <a:solidFill>
                  <a:schemeClr val="bg1"/>
                </a:solidFill>
              </a:rPr>
              <a:t>مباريات سيكولوجية بتن المعلم والتلاميذ : </a:t>
            </a:r>
          </a:p>
          <a:p>
            <a:pPr algn="ctr"/>
            <a:endParaRPr lang="en-US" sz="4400" b="1" dirty="0"/>
          </a:p>
        </p:txBody>
      </p:sp>
      <p:pic>
        <p:nvPicPr>
          <p:cNvPr id="4" name="Picture 4" descr="http://t0.gstatic.com/images?q=tbn:ANd9GcT0Jv5m5W1M-WMXecKTBtDrUUzPwFh3P1ZXhjyi_wItUB2kBmh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4282" y="1643050"/>
            <a:ext cx="2643206" cy="521495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مستطيل مستدير الزوايا 4"/>
          <p:cNvSpPr/>
          <p:nvPr/>
        </p:nvSpPr>
        <p:spPr>
          <a:xfrm>
            <a:off x="3000364" y="1714488"/>
            <a:ext cx="5929354" cy="4929222"/>
          </a:xfrm>
          <a:prstGeom prst="roundRect">
            <a:avLst/>
          </a:prstGeom>
          <a:solidFill>
            <a:schemeClr val="accent4">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4000" b="1" dirty="0" smtClean="0">
                <a:solidFill>
                  <a:schemeClr val="bg1"/>
                </a:solidFill>
              </a:rPr>
              <a:t>أشكال التلاميذ : </a:t>
            </a:r>
          </a:p>
          <a:p>
            <a:pPr marL="285750" indent="-285750" algn="r" rtl="1">
              <a:buFont typeface="Wingdings" pitchFamily="2" charset="2"/>
              <a:buChar char="Ø"/>
            </a:pPr>
            <a:r>
              <a:rPr lang="ar-SA" sz="4000" b="1" dirty="0" smtClean="0">
                <a:solidFill>
                  <a:schemeClr val="bg1"/>
                </a:solidFill>
              </a:rPr>
              <a:t>المنتظرون عقلياً </a:t>
            </a:r>
          </a:p>
          <a:p>
            <a:pPr marL="285750" indent="-285750" algn="r" rtl="1">
              <a:buFont typeface="Wingdings" pitchFamily="2" charset="2"/>
              <a:buChar char="Ø"/>
            </a:pPr>
            <a:r>
              <a:rPr lang="ar-SA" sz="4000" b="1" dirty="0" smtClean="0">
                <a:solidFill>
                  <a:schemeClr val="bg1"/>
                </a:solidFill>
              </a:rPr>
              <a:t>المشكلات </a:t>
            </a:r>
          </a:p>
          <a:p>
            <a:pPr marL="285750" indent="-285750" algn="r" rtl="1">
              <a:buFont typeface="Wingdings" pitchFamily="2" charset="2"/>
              <a:buChar char="Ø"/>
            </a:pPr>
            <a:r>
              <a:rPr lang="ar-SA" sz="4000" b="1" dirty="0" smtClean="0">
                <a:solidFill>
                  <a:schemeClr val="bg1"/>
                </a:solidFill>
              </a:rPr>
              <a:t>المتوقعون </a:t>
            </a:r>
          </a:p>
          <a:p>
            <a:pPr marL="285750" indent="-285750" algn="r" rtl="1">
              <a:buFont typeface="Wingdings" pitchFamily="2" charset="2"/>
              <a:buChar char="Ø"/>
            </a:pPr>
            <a:r>
              <a:rPr lang="ar-SA" sz="4000" b="1" dirty="0" smtClean="0">
                <a:solidFill>
                  <a:schemeClr val="bg1"/>
                </a:solidFill>
              </a:rPr>
              <a:t>غير مستمعين </a:t>
            </a:r>
          </a:p>
          <a:p>
            <a:pPr marL="285750" indent="-285750" algn="r" rtl="1">
              <a:buFont typeface="Wingdings" pitchFamily="2" charset="2"/>
              <a:buChar char="Ø"/>
            </a:pPr>
            <a:r>
              <a:rPr lang="ar-SA" sz="4000" b="1" dirty="0" smtClean="0">
                <a:solidFill>
                  <a:schemeClr val="bg1"/>
                </a:solidFill>
              </a:rPr>
              <a:t>السرحان </a:t>
            </a:r>
          </a:p>
          <a:p>
            <a:pPr algn="r" rtl="1">
              <a:buFont typeface="Wingdings" pitchFamily="2" charset="2"/>
              <a:buChar char="Ø"/>
            </a:pPr>
            <a:endParaRPr lang="ar-SA" sz="4000" b="1" dirty="0" smtClean="0"/>
          </a:p>
        </p:txBody>
      </p:sp>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loverofexcellentportfolio1432.files.wordpress.com/2011/04/q51.jpg?w=268&amp;h=196"/>
          <p:cNvPicPr>
            <a:picLocks noChangeAspect="1" noChangeArrowheads="1"/>
          </p:cNvPicPr>
          <p:nvPr/>
        </p:nvPicPr>
        <p:blipFill>
          <a:blip r:embed="rId2" cstate="print"/>
          <a:srcRect/>
          <a:stretch>
            <a:fillRect/>
          </a:stretch>
        </p:blipFill>
        <p:spPr bwMode="auto">
          <a:xfrm>
            <a:off x="0" y="4857749"/>
            <a:ext cx="2552700" cy="2000251"/>
          </a:xfrm>
          <a:prstGeom prst="rect">
            <a:avLst/>
          </a:prstGeom>
          <a:noFill/>
        </p:spPr>
      </p:pic>
      <p:pic>
        <p:nvPicPr>
          <p:cNvPr id="3" name="Picture 2" descr="http://loverofexcellentportfolio1432.files.wordpress.com/2011/04/q51.jpg?w=268&amp;h=196"/>
          <p:cNvPicPr>
            <a:picLocks noChangeAspect="1" noChangeArrowheads="1"/>
          </p:cNvPicPr>
          <p:nvPr/>
        </p:nvPicPr>
        <p:blipFill>
          <a:blip r:embed="rId2" cstate="print"/>
          <a:srcRect/>
          <a:stretch>
            <a:fillRect/>
          </a:stretch>
        </p:blipFill>
        <p:spPr bwMode="auto">
          <a:xfrm>
            <a:off x="6591300" y="0"/>
            <a:ext cx="2552700" cy="2000251"/>
          </a:xfrm>
          <a:prstGeom prst="rect">
            <a:avLst/>
          </a:prstGeom>
          <a:noFill/>
        </p:spPr>
      </p:pic>
      <p:sp>
        <p:nvSpPr>
          <p:cNvPr id="4" name="مستطيل مستدير الزوايا 3"/>
          <p:cNvSpPr/>
          <p:nvPr/>
        </p:nvSpPr>
        <p:spPr>
          <a:xfrm>
            <a:off x="571473" y="214290"/>
            <a:ext cx="5786478" cy="1285884"/>
          </a:xfrm>
          <a:prstGeom prst="round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4400" b="1" dirty="0" smtClean="0">
              <a:solidFill>
                <a:srgbClr val="FF0066"/>
              </a:solidFill>
            </a:endParaRPr>
          </a:p>
          <a:p>
            <a:pPr algn="ctr"/>
            <a:r>
              <a:rPr lang="ar-SA" sz="4400" b="1" dirty="0" smtClean="0">
                <a:solidFill>
                  <a:schemeClr val="bg1"/>
                </a:solidFill>
              </a:rPr>
              <a:t>مباريات سيكولوجية بتن المعلم والتلاميذ : </a:t>
            </a:r>
          </a:p>
          <a:p>
            <a:pPr algn="ctr"/>
            <a:endParaRPr lang="en-US" sz="4400" b="1" dirty="0"/>
          </a:p>
        </p:txBody>
      </p:sp>
      <p:sp>
        <p:nvSpPr>
          <p:cNvPr id="5" name="مستطيل مستدير الزوايا 4"/>
          <p:cNvSpPr/>
          <p:nvPr/>
        </p:nvSpPr>
        <p:spPr>
          <a:xfrm>
            <a:off x="3000364" y="2214554"/>
            <a:ext cx="5643602" cy="4214842"/>
          </a:xfrm>
          <a:prstGeom prst="roundRect">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SA" sz="4000" b="1" dirty="0" smtClean="0">
                <a:solidFill>
                  <a:schemeClr val="bg1"/>
                </a:solidFill>
              </a:rPr>
              <a:t>صور السرحان : </a:t>
            </a:r>
          </a:p>
          <a:p>
            <a:pPr marL="285750" indent="-285750" algn="r">
              <a:buFont typeface="Arial" pitchFamily="34" charset="0"/>
              <a:buChar char="•"/>
            </a:pPr>
            <a:r>
              <a:rPr lang="ar-SA" sz="4000" b="1" dirty="0" smtClean="0">
                <a:solidFill>
                  <a:schemeClr val="bg1"/>
                </a:solidFill>
              </a:rPr>
              <a:t>سرحان العيون </a:t>
            </a:r>
          </a:p>
          <a:p>
            <a:pPr marL="285750" indent="-285750" algn="r">
              <a:buFont typeface="Arial" pitchFamily="34" charset="0"/>
              <a:buChar char="•"/>
            </a:pPr>
            <a:r>
              <a:rPr lang="ar-SA" sz="4000" b="1" dirty="0" smtClean="0">
                <a:solidFill>
                  <a:schemeClr val="bg1"/>
                </a:solidFill>
              </a:rPr>
              <a:t>معاكسة الأقران </a:t>
            </a:r>
          </a:p>
          <a:p>
            <a:pPr marL="285750" indent="-285750" algn="r">
              <a:buFont typeface="Arial" pitchFamily="34" charset="0"/>
              <a:buChar char="•"/>
            </a:pPr>
            <a:r>
              <a:rPr lang="ar-SA" sz="4000" b="1" dirty="0" smtClean="0">
                <a:solidFill>
                  <a:schemeClr val="bg1"/>
                </a:solidFill>
              </a:rPr>
              <a:t>النظر من نافذة الفصل </a:t>
            </a:r>
          </a:p>
          <a:p>
            <a:pPr marL="285750" indent="-285750" algn="r">
              <a:buFont typeface="Arial" pitchFamily="34" charset="0"/>
              <a:buChar char="•"/>
            </a:pPr>
            <a:r>
              <a:rPr lang="ar-SA" sz="4000" b="1" dirty="0" smtClean="0">
                <a:solidFill>
                  <a:schemeClr val="bg1"/>
                </a:solidFill>
              </a:rPr>
              <a:t>الاعتداء على ممتلكات الزملاء </a:t>
            </a:r>
          </a:p>
          <a:p>
            <a:pPr algn="r"/>
            <a:endParaRPr lang="en-US" sz="4000" b="1" dirty="0"/>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AutoShape 2" descr="data:image/jpeg;base64,/9j/4AAQSkZJRgABAQAAAQABAAD/2wCEAAkGBwgHBgkIBwgKCgkLDRYPDQwMDRsUFRAWIB0iIiAdHx8kKDQsJCYxJx8fLT0tMTU3Ojo6Iys/RD84QzQ5OjcBCgoKDQwNGg8PGjclHyU3Nzc3Nzc3Nzc3Nzc3Nzc3Nzc3Nzc3Nzc3Nzc3Nzc3Nzc3Nzc3Nzc3Nzc3Nzc3Nzc3N//AABEIAJIAhQMBIgACEQEDEQH/xAAcAAACAgMBAQAAAAAAAAAAAAAABgQFAgMHAQj/xABHEAABAwMBBQQFCAYHCQAAAAABAgMEAAURIQYSMUFREyJhcRQygZHBBxUjQlKhsdEzYnKSsuE0Q1Njc4LwFiVEVJOio7Px/8QAGwEAAgMBAQEAAAAAAAAAAAAABAUAAgMGAQf/xAAtEQACAgEDAgUDBAMBAAAAAAABAgADEQQhMRJBBRMiMlFhcaEGQoHBJJGxFP/aAAwDAQACEQMRAD8A7fRRRVZ5Ciiq663di3Iws7zp9VtJ19vSqu6oMtJJ61pQCVKAA4knhVNO2khsHdYy+r9Q9330r3C5yp6yXnMI5Np0SPzqom3GPE7qzvOfZTxpXZr2Y9NQmTWgRnf2nnLJLSW2h+zmqm4bRXtTrMK3uqfuUolLDWAEpxxWsgaITzPs4mqKFcXZkwZKWmG0lah4eJpt+TmCl+G5tE8FdvcR9AFf1ccHuAdN71z+0OleU+a7ZsOwkqYvJL+yFzmQ20ytsb0mTjLi45bbQVc8JCcge2vG9hFNRUJa2o2gEtJyJJl72vigjdI8MU2JV1rPeGKaBwRNsROXf7vstup2rY9MgZwLvCaOGx1fb+p+0nI8qbIUyNPjNyYUhp9hwbyHGlhSVDwIqs2i2htliihy6O4DpKW2UILjjx5hKAMnx5VyuLfGrDcmrrYY8+3WO4PllcOTHKAzI1IUgcChQByBwIqF/SSJDsMzt1FUlj2hj3JKUKUlLpGmD3V+X5Vdg5qV2K4ys8BzxCiiiryQoooqSQooqFdp6bfEU8rVXBCftGvGYKMmSRb9eE29vs2sGQoaD7I6mkl51bq1OvLJUdVKUaykPLkvLdeVlxZyTS5ebl2qjHZPcSe8ofWPSkVtr6mz6Qa2zEzuV3JJahq3RzcHE+VUxUcknUk6k8TXlA40QiBBgQNmLGev9oLLd+y3t8QXMY5V2axSIcfZi3PpeaRDRDbUHVLAQEbo1ya5O3H+cWIlhiL7KTeHFtLfIyGm0jKz4nd4Dxp9jxo2wuyMmLdHHLja46ymI12JcdUhWobUOBO9kA8MY4YoikZX7mMNMMJPZHyn7JML3TcluJ3twONMLWhSuiVAYPsqBcvlZsDLe5bm5k2UshLLfYFpKlngCteAB1qFbG/nx6LfpgY3A3/u+HHILURBHhopZHE8uAq0VaXXJ4kqnykoAx6OCns/dj41oWRTiGrUSMzC1wnEOuXm+vsvXKQjvuhWGozfENtk8E9T9Y69KT9srqm5XS12xpaXI8Fl2UpSVZCnFuKSnh+qCf8ANTjfGnX2jCZmuwkmOp0OMpTkBBAI1BAHeFc4K0zLnIuLf6B1plmOACPo0IAzr1OTXnV6S0y1hCV4EnQJz0J0KaJ3c6pzp/Kup7K7RouLSGX3MucErPM9D41yLnU21TVQpIUCQgnv4P3jxoXJQ9axXTaUM7xRVRs5dPnGLhxQLzfrEfWHI1b0yrcWL1CMQc7woooq8kKRdo55mzylCvomu6noTzNNN+mehW1xaThahuIx1POufOOpabW6s6JBJJpX4hadqxM7GwMSuvc0sM9g0r6RwakfVHOl2t0l5Uh9bq/WWc46DlWms6k6Fi5m6jCiij2j31pKzVKElaY7sJ8sS4ryX2HM6BY+BGhrotp+UqC/FQm9QJsWUlOXEtMF5tWBqUlOdPOkeHFcluhCNE81kaJFaDKcultnLsKGlQ2QUOKUd+RIT9fcAPd7ucZ41tUWb0gZh2lNrelRtL7ZWM3YY3pC+1RAuSjIAWO7FUpRIB+yFJKR4FOvGniQ6tpkuMx3JCtMNNlIUf3iB99V8Z6PLhtPMKS5GdbBRjUKSR+VL90vE3ZOVDZYjCZapBKEoUvdVFIH2tRuY68OuMVCPMY/Mb+xfpNV8vrBjrjtRpLc15tbCFrkJdCGyQXNUKUEnGMDy5ClwAIASgYSBgAcqsr8p6VNjzXyrdfiAtM4H0J7RYUnTTkNdc1X4NeWbHES6y0u+O08ooNFZQSNmx11XGdQSrPYnUfaQeX+vCurtuJdbS4g5SoZB6iuD2p8x5zSvqk7qvI11zZKX20JUZZypg4H7J4VfTP0WFOxh2mfIwZfUUUUyhMVNspGXWI4PqgrP4D40jbQvbkZDIOrhyfIfzpo2jc7W8SMcEYR93/2kW9PdpPWBwQAgfGkLHzNST8QS9pBJJ415RRRMDhUx7cgsR91gSJb6StKVq3UNpH1lczxGlQ8b2nU1LuOu0EsD1WmGW0+GilH8RVW5jTwjSJqtUtb8SFJYlzxu3CatbX/AC8f6Jr3DU+0msUhNpkx7jGSlpLBSh1KRgFonBB64zn2VMUtKChKjqs4Hnx+Fa5jXpER9n+0bUnXxFeJcysDO/Ph2nSlkqXBjnZmfmi7PWh5QMeUky4JGcDX6Vv2EhQ8FeFbLwAi7WWO8gKalSHWFAjIILK9PupfVevn62sQ1RJsa72xpuWHWj3VJRgOhCknI3klQAPXnThtHs7a4tnevzT8tycwyFQ5TshSy0VYA3QdMHIB01BpmawX6xOQsYoSpE5lCUhmx2yJGm9iqKXUpaJCgpLhSe8DxG8F/vHFYsyw886wtoNPMYC9wkoXkZBGdU8DprT5KskK2Wv0WC3JbZeO48GIgkLdzzXlJPt4CudhKok+fnfJU8UgrQUK3U90byTwOhOPGsGXr3mOv8j/AM/tw2fxJmaKjiR1HurMPg8c1j5bfEQzaCRw48q6TsjM3bgwc9yQ3g+eMiuaBxB5047PP9nHhvD+rUNR0Boe3KMrfWb0HDTq1FeDUUU553jGc6uas3GUo8e1V+NIbyt95xZOd5RNPF3OJU09Fr+NInEe6kVHuYxffzCisFOpRxrQt0r8BRioWg8ltrSl5vJ4qHDzqXMIN7uWOS2x/wCNNVcJO9MYTnOXU/jU5xe/erseXpCQPY2iqWp0n+P7nRfpkf5n8GQr6stQw+k6tLSv7xn7iasFa5GdDzqDfU79qkj+7Jqag5SPKsv2Cd2uRc32H9xg+Tr0QKntvJxc1ry4lXBbIzubngNc888eVXVxucaPsYm0LcC5TUxq3ttDvKVhaVJ0/wALCieFIElxTJakR1rbltrBjLb1UV8AkDnngRzBNNkOImK9K2jv/YMTnGgXdw9yMgJAKQeZ6nnw4UxrvBqG285TxPS+XdjOe837U3SFAixlTxIVvrU2kMOOJJTjKjhB1wBp444ca546+7KcU++6XlrOe0UACpIACc40zgDJ5nNWUq6yr1eFOyY3YRUR0rhtKPeKHCe8odVBIOOQ86pYBHoLIGoSndyfDSqpsSsU+J1EadLOzE/ibxRRRWkRw0pzsGfmdnyP4mkynezp3bTGGMZbz79aB15wg+81p5nWIxzHbJ4lI/CivIv9Ga/YH4V7TNT6RGc59tC32c+cjqSfeM1zdb+m6n311na5jcuQXjR5A940/KuRupKHVoI1Sop9xpXQgFrgxfqBvMScnJryiij4PJlnT2l0ip/vAfdWUVapN1ubMSNIkPiWsrS02cJ5DJOANB1qLHWW321JJBChqPOnzZ9KRcr2RjKn2c/9JNDWAdZz8Rx4PqGouLJzEnaRudDt6kybfJaS8Q0lfcIyrloo1vSFrfTGjtKekr9RtPEjmT0A5mmLaZD1/fZtNqdSlUaQl2Y+pOUs4BwjxWSc45Y1xmrm02mLamezipJWr13l6rcPiengNKq1ahROkTxS09RPu/EgbP7PiAsTJ6kPTyMJxndZB4pRzPiePlSttXdGdoLuLe6XDYIrm5KcaXulx3gFeKEEgn2+FXe2V/cZPzLal4mvIy86P+Gb6/tHl040rvsNw7Q41HSEoS3uoSeGTpr7TVg/QR8zOjStq+qyw7Dv8maPneXNYlXSSGfSpCksNJb0RlICE48CdawZZTHabYQre3EhO99rHE+2rWxWJi4XJmA4p1EWBHDh7NW6VLJ3U6+xRq4l7EKBKrdcO7/ZykZ9m+nH8JrRWXJJ7xX4rTbZ00rwg/PeKtFXI2R2i5RoK/BEw5+9AqFMs93hOpZfhM9qobyUCa0CR4bxGa1BB4iM6W4ftkRCS4tLY4rO6PM10JhrCW2U8gEDp0pDsD3bX1MUxJS5LCtWWmS6d7lqnKcZPEnArqVv2PfuSt+/4ah6FMFtern+KocRw7idOOSeFCaih7nC9hL01MOZfWraa1T3H2Ij6lIjhOHin6N0HIyhX1hlKhkaZFFJ+20v5s2oDTCEJR83MAJB3QkBx7AA6V7TEDENjbtdF7WAh9I7zKsnH2Tx+FcavzHo91eSBos749v86+gH2kvMracGULSQoeFcd23ta4yyojvMK3VHqgnQ/wCutA2L5d4fsYLqVyMxRooFFEwGeoUEqSo8AcmneyO7m0t4iq0DzLEhHiMFCv4R76RyAQR1pjiPuThGmQXG27tCSUhDnqvNnik+B015EUPds2TxC9HYEs3jdbLdGtcNEOE3uMpJOCrJJJySSeJzzqk2n2nTblG32wJkXRY0TxSwD9ZfwHOqCTtZers6/DjxxZ0MLLb7ocDrhUOKUnAA89ajxozTCShhG6FHKjnKlHqTzNZOwTnczrtFoG1ADcL/ANmu3QzHC1uOqekOq7R95XrOK/Lwry7YWiM1/aSUDzwd74VOAwMVEmI35cH9V0r9yT+dYqxZ+ozorKlro6E42k6zXN2BeZqWmY7inI7J+mf7LGFL4aHPGr21Xe9XS+x7ZHjWpJdStanEyVu9khI4kBI0yQOPOke6oKLlEfHBaFtK8/WH4Gmr5O71C2ZXcZd3gzwqWtKWpLMVTqOySOHdyR3io8KMpVWAJ4nF+KWWV6507cx2Xs1tEo9y62psdfQXFH/2is1bKXR2MtqZcbfLB4NPQD2efLfqVH+UDZN/AF+hNKP1X3OyP/dirOPtDZJIBj3i3Og/YlIV+BokVr2EC8xj3idbdmtqoT8dmA3abRFTISt4w5bq0qQFZUlLRQEje199dDHCq2RtHYoozJvVtZHVyW2n8TUVe2WzaQNy9Qnyr1RHdDxPsRmr4lScxeuthZ2h22uin20KTFhxWk5HMl1R/iFFMOykZ0JuFzfS4hy5yi+lDgwpDQSlDYIPA7qQcct6ivZJe0ubYWlM2Ip8J3ilO64n7Sf5Ux14QDxFZW1ixekypGRifOtwiLhSlsr1APdV9odaj11DbnZXtWzIjJwkHKeiD0PgfurmTra2XFNOpKVpOCDWFbn2tyIutrKGYVsZkCGVzHM7sZPaYBxvHglPtVge+tdeyWO1VbY4OQpapbo/VQd1A9pyau5GN5po6DfetY7mS4Mcx46UrO86o77qua1q1UffUtIwMVi2M5NZ0rYljmfWaqxWgUdoVpdGZUb/ADH7q3Vpc/pUfPRX4VF5ks4/1I17GYC3ObJS6nH6p1+7NeRp0qMB6NIcQk6gBWR7jUic2XYEhsfWaUPuqqsqHZkOIlpJW6tpGAPLU0Xp+k1nq4nE/qqrFyOO4l01dpshxLCmo8hajgJW0Dnzq9+YrU4lKn7Vb1uY1IjIxnnyos9qRb2yteFSFjvKHAeApis9rcuUgJGUsp/SL+A8aCsc2WBKZz9QbvMtkdkbQXfTlWiAlCf0eIqNTzPCnhmOyyAGmW2wOG4kCsmWkMtpbbSEpSMADkKzpzTWa0wTmFjYQooorWSFFFFSSYuIS4goWkKSoYII40g7XbFof3n4qTgdOKPzFdAorOyoP95V1DjBnztcLdJgqKXkd3gFp1B9tWrsKPfoDDkN30WfETuoVjPmlQ5pNdbuuzsO4bygnsnFcSBorzFJdy2Mchu9sy2tojg7EP4jHwoG4WqNxx3EwRHpfrQxGS89EcEW6sCJIJwDnLbnilXwOtS6ZlMB1gsTEtvjgoLQMK8wap3tl4ySVW+TIha/o21b7f7qs49hFBi2tudjOp0n6iZVC3rn6iQajPLxPip6pX8Klrst9Qd1qTbHxn1nULaP3ZFY/wCz11fksPvSoUbs0qH0W85vZx9oCtF6M+4RjZ47pGT0k527TxQykjqMVYbEsMtbNQFIa3VrZG+SNSfyqTB2Bl3BQLs2e62eIG6y2R5gZ9xroNm2ThwGW23AFpbSEoaSMISBwGOdX8l7E6UiHxfXJrivljGPmU1osr9wWlagW4+dV44+VOsWM1FYSywndQkYHjW1KQkAJAAHIV7R+n0yUjbmK1AEKKKKInsKKKKkkKKKKkkKKKKkkKxPE15RU7SSLNjsuIy4y2s/rJBpMntNofIS2lPkKKKSa3mZvNbCEEpylJ16U4W2LHS2lSWGgrHEIGa9oqmi90rXLBPrDyrOiiny+2bwoooqTyFFFFSSFFFFSSf/2Q=="/>
          <p:cNvSpPr>
            <a:spLocks noChangeAspect="1" noChangeArrowheads="1"/>
          </p:cNvSpPr>
          <p:nvPr/>
        </p:nvSpPr>
        <p:spPr bwMode="auto">
          <a:xfrm>
            <a:off x="9525" y="-1065213"/>
            <a:ext cx="1990725" cy="21907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49156" name="AutoShape 4" descr="data:image/jpeg;base64,/9j/4AAQSkZJRgABAQAAAQABAAD/2wCEAAkGBwgHBgkIBwgKCgkLDRYPDQwMDRsUFRAWIB0iIiAdHx8kKDQsJCYxJx8fLT0tMTU3Ojo6Iys/RD84QzQ5OjcBCgoKDQwNGg8PGjclHyU3Nzc3Nzc3Nzc3Nzc3Nzc3Nzc3Nzc3Nzc3Nzc3Nzc3Nzc3Nzc3Nzc3Nzc3Nzc3Nzc3N//AABEIAJIAhQMBIgACEQEDEQH/xAAcAAACAgMBAQAAAAAAAAAAAAAABgQFAgMHAQj/xABHEAABAwMBBQQFCAYHCQAAAAABAgMEAAURIQYSMUFREyJhcRQygZHBBxUjQlKhsdEzYnKSsuE0Q1Njc4LwFiVEVJOio7Px/8QAGwEAAgMBAQEAAAAAAAAAAAAABAUAAgMGAQf/xAAtEQACAgEDAgUDBAMBAAAAAAABAgADEQQhMRJBBRMiMlFhcaEGQoHBJJGxFP/aAAwDAQACEQMRAD8A7fRRRVZ5Ciiq663di3Iws7zp9VtJ19vSqu6oMtJJ61pQCVKAA4knhVNO2khsHdYy+r9Q9330r3C5yp6yXnMI5Np0SPzqom3GPE7qzvOfZTxpXZr2Y9NQmTWgRnf2nnLJLSW2h+zmqm4bRXtTrMK3uqfuUolLDWAEpxxWsgaITzPs4mqKFcXZkwZKWmG0lah4eJpt+TmCl+G5tE8FdvcR9AFf1ccHuAdN71z+0OleU+a7ZsOwkqYvJL+yFzmQ20ytsb0mTjLi45bbQVc8JCcge2vG9hFNRUJa2o2gEtJyJJl72vigjdI8MU2JV1rPeGKaBwRNsROXf7vstup2rY9MgZwLvCaOGx1fb+p+0nI8qbIUyNPjNyYUhp9hwbyHGlhSVDwIqs2i2htliihy6O4DpKW2UILjjx5hKAMnx5VyuLfGrDcmrrYY8+3WO4PllcOTHKAzI1IUgcChQByBwIqF/SSJDsMzt1FUlj2hj3JKUKUlLpGmD3V+X5Vdg5qV2K4ys8BzxCiiiryQoooqSQooqFdp6bfEU8rVXBCftGvGYKMmSRb9eE29vs2sGQoaD7I6mkl51bq1OvLJUdVKUaykPLkvLdeVlxZyTS5ebl2qjHZPcSe8ofWPSkVtr6mz6Qa2zEzuV3JJahq3RzcHE+VUxUcknUk6k8TXlA40QiBBgQNmLGev9oLLd+y3t8QXMY5V2axSIcfZi3PpeaRDRDbUHVLAQEbo1ya5O3H+cWIlhiL7KTeHFtLfIyGm0jKz4nd4Dxp9jxo2wuyMmLdHHLja46ymI12JcdUhWobUOBO9kA8MY4YoikZX7mMNMMJPZHyn7JML3TcluJ3twONMLWhSuiVAYPsqBcvlZsDLe5bm5k2UshLLfYFpKlngCteAB1qFbG/nx6LfpgY3A3/u+HHILURBHhopZHE8uAq0VaXXJ4kqnykoAx6OCns/dj41oWRTiGrUSMzC1wnEOuXm+vsvXKQjvuhWGozfENtk8E9T9Y69KT9srqm5XS12xpaXI8Fl2UpSVZCnFuKSnh+qCf8ANTjfGnX2jCZmuwkmOp0OMpTkBBAI1BAHeFc4K0zLnIuLf6B1plmOACPo0IAzr1OTXnV6S0y1hCV4EnQJz0J0KaJ3c6pzp/Kup7K7RouLSGX3MucErPM9D41yLnU21TVQpIUCQgnv4P3jxoXJQ9axXTaUM7xRVRs5dPnGLhxQLzfrEfWHI1b0yrcWL1CMQc7woooq8kKRdo55mzylCvomu6noTzNNN+mehW1xaThahuIx1POufOOpabW6s6JBJJpX4hadqxM7GwMSuvc0sM9g0r6RwakfVHOl2t0l5Uh9bq/WWc46DlWms6k6Fi5m6jCiij2j31pKzVKElaY7sJ8sS4ryX2HM6BY+BGhrotp+UqC/FQm9QJsWUlOXEtMF5tWBqUlOdPOkeHFcluhCNE81kaJFaDKcultnLsKGlQ2QUOKUd+RIT9fcAPd7ucZ41tUWb0gZh2lNrelRtL7ZWM3YY3pC+1RAuSjIAWO7FUpRIB+yFJKR4FOvGniQ6tpkuMx3JCtMNNlIUf3iB99V8Z6PLhtPMKS5GdbBRjUKSR+VL90vE3ZOVDZYjCZapBKEoUvdVFIH2tRuY68OuMVCPMY/Mb+xfpNV8vrBjrjtRpLc15tbCFrkJdCGyQXNUKUEnGMDy5ClwAIASgYSBgAcqsr8p6VNjzXyrdfiAtM4H0J7RYUnTTkNdc1X4NeWbHES6y0u+O08ooNFZQSNmx11XGdQSrPYnUfaQeX+vCurtuJdbS4g5SoZB6iuD2p8x5zSvqk7qvI11zZKX20JUZZypg4H7J4VfTP0WFOxh2mfIwZfUUUUyhMVNspGXWI4PqgrP4D40jbQvbkZDIOrhyfIfzpo2jc7W8SMcEYR93/2kW9PdpPWBwQAgfGkLHzNST8QS9pBJJ415RRRMDhUx7cgsR91gSJb6StKVq3UNpH1lczxGlQ8b2nU1LuOu0EsD1WmGW0+GilH8RVW5jTwjSJqtUtb8SFJYlzxu3CatbX/AC8f6Jr3DU+0msUhNpkx7jGSlpLBSh1KRgFonBB64zn2VMUtKChKjqs4Hnx+Fa5jXpER9n+0bUnXxFeJcysDO/Ph2nSlkqXBjnZmfmi7PWh5QMeUky4JGcDX6Vv2EhQ8FeFbLwAi7WWO8gKalSHWFAjIILK9PupfVevn62sQ1RJsa72xpuWHWj3VJRgOhCknI3klQAPXnThtHs7a4tnevzT8tycwyFQ5TshSy0VYA3QdMHIB01BpmawX6xOQsYoSpE5lCUhmx2yJGm9iqKXUpaJCgpLhSe8DxG8F/vHFYsyw886wtoNPMYC9wkoXkZBGdU8DprT5KskK2Wv0WC3JbZeO48GIgkLdzzXlJPt4CudhKok+fnfJU8UgrQUK3U90byTwOhOPGsGXr3mOv8j/AM/tw2fxJmaKjiR1HurMPg8c1j5bfEQzaCRw48q6TsjM3bgwc9yQ3g+eMiuaBxB5047PP9nHhvD+rUNR0Boe3KMrfWb0HDTq1FeDUUU553jGc6uas3GUo8e1V+NIbyt95xZOd5RNPF3OJU09Fr+NInEe6kVHuYxffzCisFOpRxrQt0r8BRioWg8ltrSl5vJ4qHDzqXMIN7uWOS2x/wCNNVcJO9MYTnOXU/jU5xe/erseXpCQPY2iqWp0n+P7nRfpkf5n8GQr6stQw+k6tLSv7xn7iasFa5GdDzqDfU79qkj+7Jqag5SPKsv2Cd2uRc32H9xg+Tr0QKntvJxc1ry4lXBbIzubngNc888eVXVxucaPsYm0LcC5TUxq3ttDvKVhaVJ0/wALCieFIElxTJakR1rbltrBjLb1UV8AkDnngRzBNNkOImK9K2jv/YMTnGgXdw9yMgJAKQeZ6nnw4UxrvBqG285TxPS+XdjOe837U3SFAixlTxIVvrU2kMOOJJTjKjhB1wBp444ca546+7KcU++6XlrOe0UACpIACc40zgDJ5nNWUq6yr1eFOyY3YRUR0rhtKPeKHCe8odVBIOOQ86pYBHoLIGoSndyfDSqpsSsU+J1EadLOzE/ibxRRRWkRw0pzsGfmdnyP4mkynezp3bTGGMZbz79aB15wg+81p5nWIxzHbJ4lI/CivIv9Ga/YH4V7TNT6RGc59tC32c+cjqSfeM1zdb+m6n311na5jcuQXjR5A940/KuRupKHVoI1Sop9xpXQgFrgxfqBvMScnJryiij4PJlnT2l0ip/vAfdWUVapN1ubMSNIkPiWsrS02cJ5DJOANB1qLHWW321JJBChqPOnzZ9KRcr2RjKn2c/9JNDWAdZz8Rx4PqGouLJzEnaRudDt6kybfJaS8Q0lfcIyrloo1vSFrfTGjtKekr9RtPEjmT0A5mmLaZD1/fZtNqdSlUaQl2Y+pOUs4BwjxWSc45Y1xmrm02mLamezipJWr13l6rcPiengNKq1ahROkTxS09RPu/EgbP7PiAsTJ6kPTyMJxndZB4pRzPiePlSttXdGdoLuLe6XDYIrm5KcaXulx3gFeKEEgn2+FXe2V/cZPzLal4mvIy86P+Gb6/tHl040rvsNw7Q41HSEoS3uoSeGTpr7TVg/QR8zOjStq+qyw7Dv8maPneXNYlXSSGfSpCksNJb0RlICE48CdawZZTHabYQre3EhO99rHE+2rWxWJi4XJmA4p1EWBHDh7NW6VLJ3U6+xRq4l7EKBKrdcO7/ZykZ9m+nH8JrRWXJJ7xX4rTbZ00rwg/PeKtFXI2R2i5RoK/BEw5+9AqFMs93hOpZfhM9qobyUCa0CR4bxGa1BB4iM6W4ftkRCS4tLY4rO6PM10JhrCW2U8gEDp0pDsD3bX1MUxJS5LCtWWmS6d7lqnKcZPEnArqVv2PfuSt+/4ah6FMFtern+KocRw7idOOSeFCaih7nC9hL01MOZfWraa1T3H2Ij6lIjhOHin6N0HIyhX1hlKhkaZFFJ+20v5s2oDTCEJR83MAJB3QkBx7AA6V7TEDENjbtdF7WAh9I7zKsnH2Tx+FcavzHo91eSBos749v86+gH2kvMracGULSQoeFcd23ta4yyojvMK3VHqgnQ/wCutA2L5d4fsYLqVyMxRooFFEwGeoUEqSo8AcmneyO7m0t4iq0DzLEhHiMFCv4R76RyAQR1pjiPuThGmQXG27tCSUhDnqvNnik+B015EUPds2TxC9HYEs3jdbLdGtcNEOE3uMpJOCrJJJySSeJzzqk2n2nTblG32wJkXRY0TxSwD9ZfwHOqCTtZers6/DjxxZ0MLLb7ocDrhUOKUnAA89ajxozTCShhG6FHKjnKlHqTzNZOwTnczrtFoG1ADcL/ANmu3QzHC1uOqekOq7R95XrOK/Lwry7YWiM1/aSUDzwd74VOAwMVEmI35cH9V0r9yT+dYqxZ+ozorKlro6E42k6zXN2BeZqWmY7inI7J+mf7LGFL4aHPGr21Xe9XS+x7ZHjWpJdStanEyVu9khI4kBI0yQOPOke6oKLlEfHBaFtK8/WH4Gmr5O71C2ZXcZd3gzwqWtKWpLMVTqOySOHdyR3io8KMpVWAJ4nF+KWWV6507cx2Xs1tEo9y62psdfQXFH/2is1bKXR2MtqZcbfLB4NPQD2efLfqVH+UDZN/AF+hNKP1X3OyP/dirOPtDZJIBj3i3Og/YlIV+BokVr2EC8xj3idbdmtqoT8dmA3abRFTISt4w5bq0qQFZUlLRQEje199dDHCq2RtHYoozJvVtZHVyW2n8TUVe2WzaQNy9Qnyr1RHdDxPsRmr4lScxeuthZ2h22uin20KTFhxWk5HMl1R/iFFMOykZ0JuFzfS4hy5yi+lDgwpDQSlDYIPA7qQcct6ivZJe0ubYWlM2Ip8J3ilO64n7Sf5Ux14QDxFZW1ixekypGRifOtwiLhSlsr1APdV9odaj11DbnZXtWzIjJwkHKeiD0PgfurmTra2XFNOpKVpOCDWFbn2tyIutrKGYVsZkCGVzHM7sZPaYBxvHglPtVge+tdeyWO1VbY4OQpapbo/VQd1A9pyau5GN5po6DfetY7mS4Mcx46UrO86o77qua1q1UffUtIwMVi2M5NZ0rYljmfWaqxWgUdoVpdGZUb/ADH7q3Vpc/pUfPRX4VF5ks4/1I17GYC3ObJS6nH6p1+7NeRp0qMB6NIcQk6gBWR7jUic2XYEhsfWaUPuqqsqHZkOIlpJW6tpGAPLU0Xp+k1nq4nE/qqrFyOO4l01dpshxLCmo8hajgJW0Dnzq9+YrU4lKn7Vb1uY1IjIxnnyos9qRb2yteFSFjvKHAeApis9rcuUgJGUsp/SL+A8aCsc2WBKZz9QbvMtkdkbQXfTlWiAlCf0eIqNTzPCnhmOyyAGmW2wOG4kCsmWkMtpbbSEpSMADkKzpzTWa0wTmFjYQooorWSFFFFSSYuIS4goWkKSoYII40g7XbFof3n4qTgdOKPzFdAorOyoP95V1DjBnztcLdJgqKXkd3gFp1B9tWrsKPfoDDkN30WfETuoVjPmlQ5pNdbuuzsO4bygnsnFcSBorzFJdy2Mchu9sy2tojg7EP4jHwoG4WqNxx3EwRHpfrQxGS89EcEW6sCJIJwDnLbnilXwOtS6ZlMB1gsTEtvjgoLQMK8wap3tl4ySVW+TIha/o21b7f7qs49hFBi2tudjOp0n6iZVC3rn6iQajPLxPip6pX8Klrst9Qd1qTbHxn1nULaP3ZFY/wCz11fksPvSoUbs0qH0W85vZx9oCtF6M+4RjZ47pGT0k527TxQykjqMVYbEsMtbNQFIa3VrZG+SNSfyqTB2Bl3BQLs2e62eIG6y2R5gZ9xroNm2ThwGW23AFpbSEoaSMISBwGOdX8l7E6UiHxfXJrivljGPmU1osr9wWlagW4+dV44+VOsWM1FYSywndQkYHjW1KQkAJAAHIV7R+n0yUjbmK1AEKKKKInsKKKKkkKKKKkkKKKKkkKxPE15RU7SSLNjsuIy4y2s/rJBpMntNofIS2lPkKKKSa3mZvNbCEEpylJ16U4W2LHS2lSWGgrHEIGa9oqmi90rXLBPrDyrOiiny+2bwoooqTyFFFFSSFFFFSSf/2Q=="/>
          <p:cNvSpPr>
            <a:spLocks noChangeAspect="1" noChangeArrowheads="1"/>
          </p:cNvSpPr>
          <p:nvPr/>
        </p:nvSpPr>
        <p:spPr bwMode="auto">
          <a:xfrm>
            <a:off x="9525" y="-1065213"/>
            <a:ext cx="1990725" cy="21907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49158" name="AutoShape 6" descr="data:image/jpeg;base64,/9j/4AAQSkZJRgABAQAAAQABAAD/2wCEAAkGBwgHBgkIBwgKCgkLDRYPDQwMDRsUFRAWIB0iIiAdHx8kKDQsJCYxJx8fLT0tMTU3Ojo6Iys/RD84QzQ5OjcBCgoKDQwNGg8PGjclHyU3Nzc3Nzc3Nzc3Nzc3Nzc3Nzc3Nzc3Nzc3Nzc3Nzc3Nzc3Nzc3Nzc3Nzc3Nzc3Nzc3N//AABEIAJIAhQMBIgACEQEDEQH/xAAcAAACAgMBAQAAAAAAAAAAAAAABgQFAgMHAQj/xABHEAABAwMBBQQFCAYHCQAAAAABAgMEAAURIQYSMUFREyJhcRQygZHBBxUjQlKhsdEzYnKSsuE0Q1Njc4LwFiVEVJOio7Px/8QAGwEAAgMBAQEAAAAAAAAAAAAABAUAAgMGAQf/xAAtEQACAgEDAgUDBAMBAAAAAAABAgADEQQhMRJBBRMiMlFhcaEGQoHBJJGxFP/aAAwDAQACEQMRAD8A7fRRRVZ5Ciiq663di3Iws7zp9VtJ19vSqu6oMtJJ61pQCVKAA4knhVNO2khsHdYy+r9Q9330r3C5yp6yXnMI5Np0SPzqom3GPE7qzvOfZTxpXZr2Y9NQmTWgRnf2nnLJLSW2h+zmqm4bRXtTrMK3uqfuUolLDWAEpxxWsgaITzPs4mqKFcXZkwZKWmG0lah4eJpt+TmCl+G5tE8FdvcR9AFf1ccHuAdN71z+0OleU+a7ZsOwkqYvJL+yFzmQ20ytsb0mTjLi45bbQVc8JCcge2vG9hFNRUJa2o2gEtJyJJl72vigjdI8MU2JV1rPeGKaBwRNsROXf7vstup2rY9MgZwLvCaOGx1fb+p+0nI8qbIUyNPjNyYUhp9hwbyHGlhSVDwIqs2i2htliihy6O4DpKW2UILjjx5hKAMnx5VyuLfGrDcmrrYY8+3WO4PllcOTHKAzI1IUgcChQByBwIqF/SSJDsMzt1FUlj2hj3JKUKUlLpGmD3V+X5Vdg5qV2K4ys8BzxCiiiryQoooqSQooqFdp6bfEU8rVXBCftGvGYKMmSRb9eE29vs2sGQoaD7I6mkl51bq1OvLJUdVKUaykPLkvLdeVlxZyTS5ebl2qjHZPcSe8ofWPSkVtr6mz6Qa2zEzuV3JJahq3RzcHE+VUxUcknUk6k8TXlA40QiBBgQNmLGev9oLLd+y3t8QXMY5V2axSIcfZi3PpeaRDRDbUHVLAQEbo1ya5O3H+cWIlhiL7KTeHFtLfIyGm0jKz4nd4Dxp9jxo2wuyMmLdHHLja46ymI12JcdUhWobUOBO9kA8MY4YoikZX7mMNMMJPZHyn7JML3TcluJ3twONMLWhSuiVAYPsqBcvlZsDLe5bm5k2UshLLfYFpKlngCteAB1qFbG/nx6LfpgY3A3/u+HHILURBHhopZHE8uAq0VaXXJ4kqnykoAx6OCns/dj41oWRTiGrUSMzC1wnEOuXm+vsvXKQjvuhWGozfENtk8E9T9Y69KT9srqm5XS12xpaXI8Fl2UpSVZCnFuKSnh+qCf8ANTjfGnX2jCZmuwkmOp0OMpTkBBAI1BAHeFc4K0zLnIuLf6B1plmOACPo0IAzr1OTXnV6S0y1hCV4EnQJz0J0KaJ3c6pzp/Kup7K7RouLSGX3MucErPM9D41yLnU21TVQpIUCQgnv4P3jxoXJQ9axXTaUM7xRVRs5dPnGLhxQLzfrEfWHI1b0yrcWL1CMQc7woooq8kKRdo55mzylCvomu6noTzNNN+mehW1xaThahuIx1POufOOpabW6s6JBJJpX4hadqxM7GwMSuvc0sM9g0r6RwakfVHOl2t0l5Uh9bq/WWc46DlWms6k6Fi5m6jCiij2j31pKzVKElaY7sJ8sS4ryX2HM6BY+BGhrotp+UqC/FQm9QJsWUlOXEtMF5tWBqUlOdPOkeHFcluhCNE81kaJFaDKcultnLsKGlQ2QUOKUd+RIT9fcAPd7ucZ41tUWb0gZh2lNrelRtL7ZWM3YY3pC+1RAuSjIAWO7FUpRIB+yFJKR4FOvGniQ6tpkuMx3JCtMNNlIUf3iB99V8Z6PLhtPMKS5GdbBRjUKSR+VL90vE3ZOVDZYjCZapBKEoUvdVFIH2tRuY68OuMVCPMY/Mb+xfpNV8vrBjrjtRpLc15tbCFrkJdCGyQXNUKUEnGMDy5ClwAIASgYSBgAcqsr8p6VNjzXyrdfiAtM4H0J7RYUnTTkNdc1X4NeWbHES6y0u+O08ooNFZQSNmx11XGdQSrPYnUfaQeX+vCurtuJdbS4g5SoZB6iuD2p8x5zSvqk7qvI11zZKX20JUZZypg4H7J4VfTP0WFOxh2mfIwZfUUUUyhMVNspGXWI4PqgrP4D40jbQvbkZDIOrhyfIfzpo2jc7W8SMcEYR93/2kW9PdpPWBwQAgfGkLHzNST8QS9pBJJ415RRRMDhUx7cgsR91gSJb6StKVq3UNpH1lczxGlQ8b2nU1LuOu0EsD1WmGW0+GilH8RVW5jTwjSJqtUtb8SFJYlzxu3CatbX/AC8f6Jr3DU+0msUhNpkx7jGSlpLBSh1KRgFonBB64zn2VMUtKChKjqs4Hnx+Fa5jXpER9n+0bUnXxFeJcysDO/Ph2nSlkqXBjnZmfmi7PWh5QMeUky4JGcDX6Vv2EhQ8FeFbLwAi7WWO8gKalSHWFAjIILK9PupfVevn62sQ1RJsa72xpuWHWj3VJRgOhCknI3klQAPXnThtHs7a4tnevzT8tycwyFQ5TshSy0VYA3QdMHIB01BpmawX6xOQsYoSpE5lCUhmx2yJGm9iqKXUpaJCgpLhSe8DxG8F/vHFYsyw886wtoNPMYC9wkoXkZBGdU8DprT5KskK2Wv0WC3JbZeO48GIgkLdzzXlJPt4CudhKok+fnfJU8UgrQUK3U90byTwOhOPGsGXr3mOv8j/AM/tw2fxJmaKjiR1HurMPg8c1j5bfEQzaCRw48q6TsjM3bgwc9yQ3g+eMiuaBxB5047PP9nHhvD+rUNR0Boe3KMrfWb0HDTq1FeDUUU553jGc6uas3GUo8e1V+NIbyt95xZOd5RNPF3OJU09Fr+NInEe6kVHuYxffzCisFOpRxrQt0r8BRioWg8ltrSl5vJ4qHDzqXMIN7uWOS2x/wCNNVcJO9MYTnOXU/jU5xe/erseXpCQPY2iqWp0n+P7nRfpkf5n8GQr6stQw+k6tLSv7xn7iasFa5GdDzqDfU79qkj+7Jqag5SPKsv2Cd2uRc32H9xg+Tr0QKntvJxc1ry4lXBbIzubngNc888eVXVxucaPsYm0LcC5TUxq3ttDvKVhaVJ0/wALCieFIElxTJakR1rbltrBjLb1UV8AkDnngRzBNNkOImK9K2jv/YMTnGgXdw9yMgJAKQeZ6nnw4UxrvBqG285TxPS+XdjOe837U3SFAixlTxIVvrU2kMOOJJTjKjhB1wBp444ca546+7KcU++6XlrOe0UACpIACc40zgDJ5nNWUq6yr1eFOyY3YRUR0rhtKPeKHCe8odVBIOOQ86pYBHoLIGoSndyfDSqpsSsU+J1EadLOzE/ibxRRRWkRw0pzsGfmdnyP4mkynezp3bTGGMZbz79aB15wg+81p5nWIxzHbJ4lI/CivIv9Ga/YH4V7TNT6RGc59tC32c+cjqSfeM1zdb+m6n311na5jcuQXjR5A940/KuRupKHVoI1Sop9xpXQgFrgxfqBvMScnJryiij4PJlnT2l0ip/vAfdWUVapN1ubMSNIkPiWsrS02cJ5DJOANB1qLHWW321JJBChqPOnzZ9KRcr2RjKn2c/9JNDWAdZz8Rx4PqGouLJzEnaRudDt6kybfJaS8Q0lfcIyrloo1vSFrfTGjtKekr9RtPEjmT0A5mmLaZD1/fZtNqdSlUaQl2Y+pOUs4BwjxWSc45Y1xmrm02mLamezipJWr13l6rcPiengNKq1ahROkTxS09RPu/EgbP7PiAsTJ6kPTyMJxndZB4pRzPiePlSttXdGdoLuLe6XDYIrm5KcaXulx3gFeKEEgn2+FXe2V/cZPzLal4mvIy86P+Gb6/tHl040rvsNw7Q41HSEoS3uoSeGTpr7TVg/QR8zOjStq+qyw7Dv8maPneXNYlXSSGfSpCksNJb0RlICE48CdawZZTHabYQre3EhO99rHE+2rWxWJi4XJmA4p1EWBHDh7NW6VLJ3U6+xRq4l7EKBKrdcO7/ZykZ9m+nH8JrRWXJJ7xX4rTbZ00rwg/PeKtFXI2R2i5RoK/BEw5+9AqFMs93hOpZfhM9qobyUCa0CR4bxGa1BB4iM6W4ftkRCS4tLY4rO6PM10JhrCW2U8gEDp0pDsD3bX1MUxJS5LCtWWmS6d7lqnKcZPEnArqVv2PfuSt+/4ah6FMFtern+KocRw7idOOSeFCaih7nC9hL01MOZfWraa1T3H2Ij6lIjhOHin6N0HIyhX1hlKhkaZFFJ+20v5s2oDTCEJR83MAJB3QkBx7AA6V7TEDENjbtdF7WAh9I7zKsnH2Tx+FcavzHo91eSBos749v86+gH2kvMracGULSQoeFcd23ta4yyojvMK3VHqgnQ/wCutA2L5d4fsYLqVyMxRooFFEwGeoUEqSo8AcmneyO7m0t4iq0DzLEhHiMFCv4R76RyAQR1pjiPuThGmQXG27tCSUhDnqvNnik+B015EUPds2TxC9HYEs3jdbLdGtcNEOE3uMpJOCrJJJySSeJzzqk2n2nTblG32wJkXRY0TxSwD9ZfwHOqCTtZers6/DjxxZ0MLLb7ocDrhUOKUnAA89ajxozTCShhG6FHKjnKlHqTzNZOwTnczrtFoG1ADcL/ANmu3QzHC1uOqekOq7R95XrOK/Lwry7YWiM1/aSUDzwd74VOAwMVEmI35cH9V0r9yT+dYqxZ+ozorKlro6E42k6zXN2BeZqWmY7inI7J+mf7LGFL4aHPGr21Xe9XS+x7ZHjWpJdStanEyVu9khI4kBI0yQOPOke6oKLlEfHBaFtK8/WH4Gmr5O71C2ZXcZd3gzwqWtKWpLMVTqOySOHdyR3io8KMpVWAJ4nF+KWWV6507cx2Xs1tEo9y62psdfQXFH/2is1bKXR2MtqZcbfLB4NPQD2efLfqVH+UDZN/AF+hNKP1X3OyP/dirOPtDZJIBj3i3Og/YlIV+BokVr2EC8xj3idbdmtqoT8dmA3abRFTISt4w5bq0qQFZUlLRQEje199dDHCq2RtHYoozJvVtZHVyW2n8TUVe2WzaQNy9Qnyr1RHdDxPsRmr4lScxeuthZ2h22uin20KTFhxWk5HMl1R/iFFMOykZ0JuFzfS4hy5yi+lDgwpDQSlDYIPA7qQcct6ivZJe0ubYWlM2Ip8J3ilO64n7Sf5Ux14QDxFZW1ixekypGRifOtwiLhSlsr1APdV9odaj11DbnZXtWzIjJwkHKeiD0PgfurmTra2XFNOpKVpOCDWFbn2tyIutrKGYVsZkCGVzHM7sZPaYBxvHglPtVge+tdeyWO1VbY4OQpapbo/VQd1A9pyau5GN5po6DfetY7mS4Mcx46UrO86o77qua1q1UffUtIwMVi2M5NZ0rYljmfWaqxWgUdoVpdGZUb/ADH7q3Vpc/pUfPRX4VF5ks4/1I17GYC3ObJS6nH6p1+7NeRp0qMB6NIcQk6gBWR7jUic2XYEhsfWaUPuqqsqHZkOIlpJW6tpGAPLU0Xp+k1nq4nE/qqrFyOO4l01dpshxLCmo8hajgJW0Dnzq9+YrU4lKn7Vb1uY1IjIxnnyos9qRb2yteFSFjvKHAeApis9rcuUgJGUsp/SL+A8aCsc2WBKZz9QbvMtkdkbQXfTlWiAlCf0eIqNTzPCnhmOyyAGmW2wOG4kCsmWkMtpbbSEpSMADkKzpzTWa0wTmFjYQooorWSFFFFSSYuIS4goWkKSoYII40g7XbFof3n4qTgdOKPzFdAorOyoP95V1DjBnztcLdJgqKXkd3gFp1B9tWrsKPfoDDkN30WfETuoVjPmlQ5pNdbuuzsO4bygnsnFcSBorzFJdy2Mchu9sy2tojg7EP4jHwoG4WqNxx3EwRHpfrQxGS89EcEW6sCJIJwDnLbnilXwOtS6ZlMB1gsTEtvjgoLQMK8wap3tl4ySVW+TIha/o21b7f7qs49hFBi2tudjOp0n6iZVC3rn6iQajPLxPip6pX8Klrst9Qd1qTbHxn1nULaP3ZFY/wCz11fksPvSoUbs0qH0W85vZx9oCtF6M+4RjZ47pGT0k527TxQykjqMVYbEsMtbNQFIa3VrZG+SNSfyqTB2Bl3BQLs2e62eIG6y2R5gZ9xroNm2ThwGW23AFpbSEoaSMISBwGOdX8l7E6UiHxfXJrivljGPmU1osr9wWlagW4+dV44+VOsWM1FYSywndQkYHjW1KQkAJAAHIV7R+n0yUjbmK1AEKKKKInsKKKKkkKKKKkkKKKKkkKxPE15RU7SSLNjsuIy4y2s/rJBpMntNofIS2lPkKKKSa3mZvNbCEEpylJ16U4W2LHS2lSWGgrHEIGa9oqmi90rXLBPrDyrOiiny+2bwoooqTyFFFFSSFFFFSSf/2Q=="/>
          <p:cNvSpPr>
            <a:spLocks noChangeAspect="1" noChangeArrowheads="1"/>
          </p:cNvSpPr>
          <p:nvPr/>
        </p:nvSpPr>
        <p:spPr bwMode="auto">
          <a:xfrm>
            <a:off x="9525" y="-1065213"/>
            <a:ext cx="1990725" cy="21907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49160" name="Picture 8" descr="http://www.katakeet.com/SiteData/stories/102671145.jpg"/>
          <p:cNvPicPr>
            <a:picLocks noChangeAspect="1" noChangeArrowheads="1"/>
          </p:cNvPicPr>
          <p:nvPr/>
        </p:nvPicPr>
        <p:blipFill>
          <a:blip r:embed="rId2" cstate="print"/>
          <a:srcRect/>
          <a:stretch>
            <a:fillRect/>
          </a:stretch>
        </p:blipFill>
        <p:spPr bwMode="auto">
          <a:xfrm rot="20912299">
            <a:off x="345710" y="4194740"/>
            <a:ext cx="2181821" cy="2260769"/>
          </a:xfrm>
          <a:prstGeom prst="rect">
            <a:avLst/>
          </a:prstGeom>
          <a:ln>
            <a:noFill/>
          </a:ln>
          <a:effectLst>
            <a:softEdge rad="112500"/>
          </a:effectLst>
        </p:spPr>
      </p:pic>
      <p:sp>
        <p:nvSpPr>
          <p:cNvPr id="8" name="مستطيل مستدير الزوايا 7"/>
          <p:cNvSpPr/>
          <p:nvPr/>
        </p:nvSpPr>
        <p:spPr>
          <a:xfrm>
            <a:off x="642910" y="357166"/>
            <a:ext cx="8001056" cy="1000132"/>
          </a:xfrm>
          <a:prstGeom prst="round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6600" b="1" dirty="0" smtClean="0"/>
              <a:t>هيّا العبودي</a:t>
            </a:r>
            <a:endParaRPr lang="en-US" sz="6600" b="1" dirty="0"/>
          </a:p>
        </p:txBody>
      </p:sp>
      <p:sp>
        <p:nvSpPr>
          <p:cNvPr id="9" name="مستطيل مستدير الزوايا 8"/>
          <p:cNvSpPr/>
          <p:nvPr/>
        </p:nvSpPr>
        <p:spPr>
          <a:xfrm>
            <a:off x="2857488" y="2071678"/>
            <a:ext cx="6072230" cy="1000132"/>
          </a:xfrm>
          <a:prstGeom prst="roundRect">
            <a:avLst/>
          </a:prstGeom>
          <a:solidFill>
            <a:srgbClr val="66FF33"/>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800" b="1" dirty="0" smtClean="0"/>
              <a:t>سنتعرف في هذه المحاضرة</a:t>
            </a:r>
            <a:endParaRPr lang="en-US" sz="4800" b="1" dirty="0"/>
          </a:p>
        </p:txBody>
      </p:sp>
      <p:sp>
        <p:nvSpPr>
          <p:cNvPr id="10" name="مستطيل مستدير الزوايا 9"/>
          <p:cNvSpPr/>
          <p:nvPr/>
        </p:nvSpPr>
        <p:spPr>
          <a:xfrm>
            <a:off x="2857488" y="3357562"/>
            <a:ext cx="6143668" cy="1000132"/>
          </a:xfrm>
          <a:prstGeom prst="roundRect">
            <a:avLst/>
          </a:prstGeom>
          <a:solidFill>
            <a:srgbClr val="3366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800" b="1" dirty="0" smtClean="0"/>
              <a:t>حيوية المعلم وتنويع المثيرات</a:t>
            </a:r>
            <a:endParaRPr lang="en-US" sz="4800" b="1" dirty="0"/>
          </a:p>
        </p:txBody>
      </p:sp>
      <p:sp>
        <p:nvSpPr>
          <p:cNvPr id="11" name="مستطيل مستدير الزوايا 10"/>
          <p:cNvSpPr/>
          <p:nvPr/>
        </p:nvSpPr>
        <p:spPr>
          <a:xfrm>
            <a:off x="2857488" y="4643446"/>
            <a:ext cx="6143668" cy="1071570"/>
          </a:xfrm>
          <a:prstGeom prst="round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400" b="1" dirty="0" smtClean="0"/>
              <a:t>مكونات مهارة حيوية المعلم</a:t>
            </a:r>
            <a:endParaRPr lang="en-US" sz="4400" b="1" dirty="0"/>
          </a:p>
        </p:txBody>
      </p:sp>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t1.gstatic.com/images?q=tbn:ANd9GcSEW77hjJOifCs86HvXHP0048lO8LrIG636oLkmfK_dHV6qXVZFneDKL_FT"/>
          <p:cNvPicPr>
            <a:picLocks noChangeAspect="1" noChangeArrowheads="1"/>
          </p:cNvPicPr>
          <p:nvPr/>
        </p:nvPicPr>
        <p:blipFill>
          <a:blip r:embed="rId2" cstate="print"/>
          <a:srcRect/>
          <a:stretch>
            <a:fillRect/>
          </a:stretch>
        </p:blipFill>
        <p:spPr bwMode="auto">
          <a:xfrm>
            <a:off x="285720" y="2071678"/>
            <a:ext cx="2571736" cy="4572032"/>
          </a:xfrm>
          <a:prstGeom prst="rect">
            <a:avLst/>
          </a:prstGeom>
          <a:noFill/>
        </p:spPr>
      </p:pic>
      <p:sp>
        <p:nvSpPr>
          <p:cNvPr id="3" name="مستطيل مستدير الزوايا 2"/>
          <p:cNvSpPr/>
          <p:nvPr/>
        </p:nvSpPr>
        <p:spPr>
          <a:xfrm>
            <a:off x="571472" y="214290"/>
            <a:ext cx="8272991" cy="1285884"/>
          </a:xfrm>
          <a:prstGeom prst="roundRect">
            <a:avLst/>
          </a:prstGeom>
          <a:solidFill>
            <a:srgbClr val="A5002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4400" b="1" dirty="0" smtClean="0">
              <a:solidFill>
                <a:srgbClr val="FF0066"/>
              </a:solidFill>
            </a:endParaRPr>
          </a:p>
          <a:p>
            <a:pPr algn="ctr"/>
            <a:r>
              <a:rPr lang="ar-SA" sz="4400" b="1" dirty="0" smtClean="0">
                <a:solidFill>
                  <a:schemeClr val="bg1"/>
                </a:solidFill>
              </a:rPr>
              <a:t>مباريات سيكولوجية بتن المعلم والتلاميذ : </a:t>
            </a:r>
          </a:p>
          <a:p>
            <a:pPr algn="ctr"/>
            <a:endParaRPr lang="en-US" sz="4400" b="1" dirty="0"/>
          </a:p>
        </p:txBody>
      </p:sp>
      <p:sp>
        <p:nvSpPr>
          <p:cNvPr id="4" name="مستطيل مستدير الزوايا 3"/>
          <p:cNvSpPr/>
          <p:nvPr/>
        </p:nvSpPr>
        <p:spPr>
          <a:xfrm>
            <a:off x="3286116" y="1785926"/>
            <a:ext cx="5643602" cy="4786346"/>
          </a:xfrm>
          <a:prstGeom prst="roundRect">
            <a:avLst/>
          </a:prstGeom>
          <a:solidFill>
            <a:srgbClr val="FF7C8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SA" sz="4000" b="1" dirty="0" smtClean="0">
                <a:solidFill>
                  <a:schemeClr val="bg1"/>
                </a:solidFill>
              </a:rPr>
              <a:t>يتضح من ذلك أن المعلم الذي يتميز بالحيوية ولديه القدرة على تنويع المثيرات يستطيع أن ينأى بتلاميذه وتدريسه عن كثير من المشكلات الصفية ومعالجتها حين ظهورها وبما لايؤثر على سير الدرس </a:t>
            </a:r>
          </a:p>
          <a:p>
            <a:pPr algn="r"/>
            <a:endParaRPr lang="en-US" sz="4000" b="1" dirty="0"/>
          </a:p>
        </p:txBody>
      </p:sp>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t2.gstatic.com/images?q=tbn:ANd9GcQMu3W6Tam09KoC09KkQdWrrQmkyELI-4IUvJo3E-Liy7gojuURL3MPFJjfnw"/>
          <p:cNvPicPr>
            <a:picLocks noChangeAspect="1" noChangeArrowheads="1"/>
          </p:cNvPicPr>
          <p:nvPr/>
        </p:nvPicPr>
        <p:blipFill>
          <a:blip r:embed="rId2" cstate="print"/>
          <a:srcRect/>
          <a:stretch>
            <a:fillRect/>
          </a:stretch>
        </p:blipFill>
        <p:spPr bwMode="auto">
          <a:xfrm>
            <a:off x="0" y="4000505"/>
            <a:ext cx="2857488" cy="2857496"/>
          </a:xfrm>
          <a:prstGeom prst="rect">
            <a:avLst/>
          </a:prstGeom>
          <a:noFill/>
        </p:spPr>
      </p:pic>
      <p:sp>
        <p:nvSpPr>
          <p:cNvPr id="3" name="مستطيل مستدير الزوايا 2"/>
          <p:cNvSpPr/>
          <p:nvPr/>
        </p:nvSpPr>
        <p:spPr>
          <a:xfrm>
            <a:off x="642910" y="357166"/>
            <a:ext cx="8001056" cy="1000132"/>
          </a:xfrm>
          <a:prstGeom prst="roundRect">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6600" b="1" dirty="0" smtClean="0"/>
              <a:t>مها شبنات </a:t>
            </a:r>
            <a:endParaRPr lang="en-US" sz="6600" b="1" dirty="0"/>
          </a:p>
        </p:txBody>
      </p:sp>
      <p:sp>
        <p:nvSpPr>
          <p:cNvPr id="4" name="مستطيل مستدير الزوايا 3"/>
          <p:cNvSpPr/>
          <p:nvPr/>
        </p:nvSpPr>
        <p:spPr>
          <a:xfrm>
            <a:off x="928662" y="1643050"/>
            <a:ext cx="8001056" cy="1000132"/>
          </a:xfrm>
          <a:prstGeom prst="roundRect">
            <a:avLst/>
          </a:prstGeom>
          <a:solidFill>
            <a:schemeClr val="bg1">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6600" b="1" dirty="0" smtClean="0"/>
              <a:t>سنتعرف في هذه المحاضرة </a:t>
            </a:r>
            <a:endParaRPr lang="en-US" sz="6600" b="1" dirty="0"/>
          </a:p>
        </p:txBody>
      </p:sp>
      <p:sp>
        <p:nvSpPr>
          <p:cNvPr id="5" name="مستطيل مستدير الزوايا 4"/>
          <p:cNvSpPr/>
          <p:nvPr/>
        </p:nvSpPr>
        <p:spPr>
          <a:xfrm>
            <a:off x="285720" y="2786058"/>
            <a:ext cx="8001056" cy="1000132"/>
          </a:xfrm>
          <a:prstGeom prst="roundRect">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6600" b="1" dirty="0" smtClean="0"/>
              <a:t>استثارة الدافعية</a:t>
            </a:r>
            <a:endParaRPr lang="en-US" sz="6600" b="1" dirty="0"/>
          </a:p>
        </p:txBody>
      </p:sp>
      <p:sp>
        <p:nvSpPr>
          <p:cNvPr id="6" name="مستطيل مستدير الزوايا 5"/>
          <p:cNvSpPr/>
          <p:nvPr/>
        </p:nvSpPr>
        <p:spPr>
          <a:xfrm>
            <a:off x="2857488" y="4000504"/>
            <a:ext cx="6072198" cy="1000132"/>
          </a:xfrm>
          <a:prstGeom prst="roundRect">
            <a:avLst/>
          </a:prstGeom>
          <a:solidFill>
            <a:schemeClr val="bg1">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800" b="1" dirty="0" smtClean="0"/>
              <a:t>الدافعية والتعلم</a:t>
            </a:r>
            <a:endParaRPr lang="en-US" sz="4800" b="1" dirty="0"/>
          </a:p>
        </p:txBody>
      </p:sp>
      <p:sp>
        <p:nvSpPr>
          <p:cNvPr id="7" name="مستطيل مستدير الزوايا 6"/>
          <p:cNvSpPr/>
          <p:nvPr/>
        </p:nvSpPr>
        <p:spPr>
          <a:xfrm>
            <a:off x="3071802" y="5214950"/>
            <a:ext cx="5857916" cy="1000132"/>
          </a:xfrm>
          <a:prstGeom prst="roundRect">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6600" b="1" dirty="0" smtClean="0"/>
              <a:t>أنواع الدافعية</a:t>
            </a:r>
            <a:endParaRPr lang="en-US" sz="6600" b="1" dirty="0"/>
          </a:p>
        </p:txBody>
      </p:sp>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bvsd.org/schools/mesa/Grade/PublishingImages/animated%20gif%20Teacher.gif"/>
          <p:cNvPicPr>
            <a:picLocks noChangeAspect="1" noChangeArrowheads="1" noCrop="1"/>
          </p:cNvPicPr>
          <p:nvPr/>
        </p:nvPicPr>
        <p:blipFill>
          <a:blip r:embed="rId2" cstate="print"/>
          <a:srcRect/>
          <a:stretch>
            <a:fillRect/>
          </a:stretch>
        </p:blipFill>
        <p:spPr bwMode="auto">
          <a:xfrm rot="538646">
            <a:off x="5711715" y="3724056"/>
            <a:ext cx="2857500" cy="2928934"/>
          </a:xfrm>
          <a:prstGeom prst="rect">
            <a:avLst/>
          </a:prstGeom>
          <a:noFill/>
        </p:spPr>
      </p:pic>
      <p:sp>
        <p:nvSpPr>
          <p:cNvPr id="3" name="مستطيل مستدير الزوايا 2"/>
          <p:cNvSpPr/>
          <p:nvPr/>
        </p:nvSpPr>
        <p:spPr>
          <a:xfrm>
            <a:off x="642910" y="357166"/>
            <a:ext cx="8001056" cy="1214446"/>
          </a:xfrm>
          <a:prstGeom prst="roundRect">
            <a:avLst/>
          </a:prstGeom>
          <a:solidFill>
            <a:schemeClr val="tx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b="1" dirty="0" smtClean="0">
              <a:solidFill>
                <a:srgbClr val="FF0066"/>
              </a:solidFill>
            </a:endParaRPr>
          </a:p>
          <a:p>
            <a:pPr algn="ctr"/>
            <a:r>
              <a:rPr lang="ar-SA" sz="3600" b="1" dirty="0" smtClean="0">
                <a:solidFill>
                  <a:schemeClr val="bg1">
                    <a:lumMod val="95000"/>
                  </a:schemeClr>
                </a:solidFill>
              </a:rPr>
              <a:t>يوضح الرسم التالي مراحل وعوامل عملية الدافعية لدى المتعلم :</a:t>
            </a:r>
          </a:p>
          <a:p>
            <a:pPr algn="ctr"/>
            <a:endParaRPr lang="en-US" sz="3600" b="1" dirty="0"/>
          </a:p>
        </p:txBody>
      </p:sp>
      <p:sp>
        <p:nvSpPr>
          <p:cNvPr id="4" name="مخطط انسيابي: رابط 3"/>
          <p:cNvSpPr/>
          <p:nvPr/>
        </p:nvSpPr>
        <p:spPr>
          <a:xfrm>
            <a:off x="7643834" y="2143116"/>
            <a:ext cx="1357322" cy="1671646"/>
          </a:xfrm>
          <a:prstGeom prst="flowChartConnector">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t>وجود الحاجة</a:t>
            </a:r>
            <a:endParaRPr lang="ar-SA" sz="2800" b="1" dirty="0"/>
          </a:p>
        </p:txBody>
      </p:sp>
      <p:sp>
        <p:nvSpPr>
          <p:cNvPr id="5" name="سهم إلى اليسار 4"/>
          <p:cNvSpPr/>
          <p:nvPr/>
        </p:nvSpPr>
        <p:spPr>
          <a:xfrm>
            <a:off x="6429388" y="2643182"/>
            <a:ext cx="857256" cy="428628"/>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خطط انسيابي: رابط 6"/>
          <p:cNvSpPr/>
          <p:nvPr/>
        </p:nvSpPr>
        <p:spPr>
          <a:xfrm>
            <a:off x="4572000" y="2000240"/>
            <a:ext cx="1714512" cy="1671646"/>
          </a:xfrm>
          <a:prstGeom prst="flowChartConnector">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t>حافز لتحقيق الحاجة</a:t>
            </a:r>
            <a:endParaRPr lang="ar-SA" sz="2800" b="1" dirty="0"/>
          </a:p>
        </p:txBody>
      </p:sp>
      <p:sp>
        <p:nvSpPr>
          <p:cNvPr id="8" name="سهم إلى اليسار 7"/>
          <p:cNvSpPr/>
          <p:nvPr/>
        </p:nvSpPr>
        <p:spPr>
          <a:xfrm>
            <a:off x="3500430" y="2643182"/>
            <a:ext cx="857256" cy="428628"/>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خطط انسيابي: رابط 8"/>
          <p:cNvSpPr/>
          <p:nvPr/>
        </p:nvSpPr>
        <p:spPr>
          <a:xfrm>
            <a:off x="2000232" y="2000240"/>
            <a:ext cx="1357322" cy="1671646"/>
          </a:xfrm>
          <a:prstGeom prst="flowChartConnector">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t>سلوك</a:t>
            </a:r>
            <a:endParaRPr lang="ar-SA" sz="2800" b="1" dirty="0"/>
          </a:p>
        </p:txBody>
      </p:sp>
      <p:sp>
        <p:nvSpPr>
          <p:cNvPr id="11" name="سهم منحني إلى اليمين 10"/>
          <p:cNvSpPr/>
          <p:nvPr/>
        </p:nvSpPr>
        <p:spPr>
          <a:xfrm>
            <a:off x="500034" y="2714620"/>
            <a:ext cx="1357322" cy="2643206"/>
          </a:xfrm>
          <a:prstGeom prst="curved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مخطط انسيابي: رابط 11"/>
          <p:cNvSpPr/>
          <p:nvPr/>
        </p:nvSpPr>
        <p:spPr>
          <a:xfrm>
            <a:off x="2071670" y="4429132"/>
            <a:ext cx="1357322" cy="1671646"/>
          </a:xfrm>
          <a:prstGeom prst="flowChartConnector">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t>تحقيق إشباع</a:t>
            </a:r>
            <a:endParaRPr lang="ar-SA" sz="2800" b="1" dirty="0"/>
          </a:p>
        </p:txBody>
      </p:sp>
    </p:spTree>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t1.gstatic.com/images?q=tbn:ANd9GcTuiB1GDm8pUamq_XRJJvB_GCL1HLGbGte7Q40UcaWbgH2AEPAxQzePgDhq"/>
          <p:cNvPicPr>
            <a:picLocks noChangeAspect="1" noChangeArrowheads="1"/>
          </p:cNvPicPr>
          <p:nvPr/>
        </p:nvPicPr>
        <p:blipFill>
          <a:blip r:embed="rId2" cstate="print"/>
          <a:srcRect/>
          <a:stretch>
            <a:fillRect/>
          </a:stretch>
        </p:blipFill>
        <p:spPr bwMode="auto">
          <a:xfrm>
            <a:off x="6429386" y="4071942"/>
            <a:ext cx="2500300" cy="2500330"/>
          </a:xfrm>
          <a:prstGeom prst="rect">
            <a:avLst/>
          </a:prstGeom>
          <a:noFill/>
        </p:spPr>
      </p:pic>
      <p:sp>
        <p:nvSpPr>
          <p:cNvPr id="4" name="مستطيل مستدير الزوايا 3"/>
          <p:cNvSpPr/>
          <p:nvPr/>
        </p:nvSpPr>
        <p:spPr>
          <a:xfrm>
            <a:off x="571472" y="142852"/>
            <a:ext cx="8358246" cy="1143008"/>
          </a:xfrm>
          <a:prstGeom prst="roundRect">
            <a:avLst/>
          </a:prstGeom>
          <a:solidFill>
            <a:srgbClr val="FF99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5400" b="1" dirty="0" smtClean="0"/>
              <a:t>تعريف دافعية التعلم</a:t>
            </a:r>
            <a:endParaRPr lang="en-US" sz="5400" b="1" dirty="0"/>
          </a:p>
        </p:txBody>
      </p:sp>
      <p:sp>
        <p:nvSpPr>
          <p:cNvPr id="5" name="مستطيل مستدير الزوايا 4"/>
          <p:cNvSpPr/>
          <p:nvPr/>
        </p:nvSpPr>
        <p:spPr>
          <a:xfrm rot="247739">
            <a:off x="489896" y="1921003"/>
            <a:ext cx="5866023" cy="3146537"/>
          </a:xfrm>
          <a:prstGeom prst="roundRect">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4000" dirty="0" smtClean="0">
              <a:solidFill>
                <a:schemeClr val="bg1"/>
              </a:solidFill>
            </a:endParaRPr>
          </a:p>
          <a:p>
            <a:pPr algn="ctr"/>
            <a:r>
              <a:rPr lang="ar-SA" sz="4000" dirty="0" smtClean="0">
                <a:solidFill>
                  <a:schemeClr val="bg1"/>
                </a:solidFill>
              </a:rPr>
              <a:t>هي حالة المتعلم الداخلية التي تحرك سلوكه وأدائه وتعمل على استمرار السلوك وتوجيهه نحو تحقيق هدف معين أو غاية محددة . </a:t>
            </a:r>
          </a:p>
          <a:p>
            <a:pPr algn="ctr"/>
            <a:endParaRPr lang="en-US" sz="4000" b="1" dirty="0"/>
          </a:p>
        </p:txBody>
      </p:sp>
    </p:spTree>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357158" y="285728"/>
            <a:ext cx="8572560" cy="1143008"/>
          </a:xfrm>
          <a:prstGeom prst="roundRect">
            <a:avLst/>
          </a:prstGeom>
          <a:solidFill>
            <a:schemeClr val="accent2">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5400" b="1" dirty="0" smtClean="0"/>
              <a:t>وتعرف الدافعية</a:t>
            </a:r>
            <a:endParaRPr lang="en-US" sz="5400" b="1" dirty="0"/>
          </a:p>
        </p:txBody>
      </p:sp>
      <p:sp>
        <p:nvSpPr>
          <p:cNvPr id="3" name="مستطيل مستدير الزوايا 2"/>
          <p:cNvSpPr/>
          <p:nvPr/>
        </p:nvSpPr>
        <p:spPr>
          <a:xfrm>
            <a:off x="3071802" y="1643050"/>
            <a:ext cx="5715040" cy="4500594"/>
          </a:xfrm>
          <a:prstGeom prst="roundRect">
            <a:avLst/>
          </a:prstGeom>
          <a:solidFill>
            <a:schemeClr val="accent2">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000" b="1" dirty="0" smtClean="0">
                <a:solidFill>
                  <a:schemeClr val="bg1"/>
                </a:solidFill>
              </a:rPr>
              <a:t>تشير لحالة داخلية في المتعلم توجهه إلى الانتباه في الموقف التعليمي والقيام بنشاط موجه والاستمرار في هذا النشاط حتى يتحقق التعلم كهدف</a:t>
            </a:r>
            <a:endParaRPr lang="en-US" sz="4000" b="1" dirty="0"/>
          </a:p>
        </p:txBody>
      </p:sp>
      <p:pic>
        <p:nvPicPr>
          <p:cNvPr id="6146" name="Picture 2" descr="http://t3.gstatic.com/images?q=tbn:ANd9GcR5D6aLgZqMZm6eZZoJMDPTYYZLhTvVn8mX7MQcv-2547YUnROH"/>
          <p:cNvPicPr>
            <a:picLocks noChangeAspect="1" noChangeArrowheads="1"/>
          </p:cNvPicPr>
          <p:nvPr/>
        </p:nvPicPr>
        <p:blipFill>
          <a:blip r:embed="rId2" cstate="print"/>
          <a:srcRect/>
          <a:stretch>
            <a:fillRect/>
          </a:stretch>
        </p:blipFill>
        <p:spPr bwMode="auto">
          <a:xfrm>
            <a:off x="357158" y="1785926"/>
            <a:ext cx="2347916" cy="4500594"/>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t3.gstatic.com/images?q=tbn:ANd9GcR5tV_YdH6ZlqyLP3NPggA8D7DywIf2C7xTQED-uUUYwLJt-zUn"/>
          <p:cNvPicPr>
            <a:picLocks noChangeAspect="1" noChangeArrowheads="1"/>
          </p:cNvPicPr>
          <p:nvPr/>
        </p:nvPicPr>
        <p:blipFill>
          <a:blip r:embed="rId2" cstate="print"/>
          <a:srcRect/>
          <a:stretch>
            <a:fillRect/>
          </a:stretch>
        </p:blipFill>
        <p:spPr bwMode="auto">
          <a:xfrm>
            <a:off x="-7051" y="4925319"/>
            <a:ext cx="2114550" cy="1932464"/>
          </a:xfrm>
          <a:prstGeom prst="rect">
            <a:avLst/>
          </a:prstGeom>
          <a:noFill/>
        </p:spPr>
      </p:pic>
      <p:sp>
        <p:nvSpPr>
          <p:cNvPr id="3" name="مستطيل مستدير الزوايا 2"/>
          <p:cNvSpPr/>
          <p:nvPr/>
        </p:nvSpPr>
        <p:spPr>
          <a:xfrm>
            <a:off x="357158" y="285728"/>
            <a:ext cx="8572560" cy="857256"/>
          </a:xfrm>
          <a:prstGeom prst="roundRect">
            <a:avLst/>
          </a:prstGeom>
          <a:solidFill>
            <a:schemeClr val="bg2">
              <a:lumMod val="1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5400" b="1" dirty="0" smtClean="0"/>
              <a:t>الدافعية والتعلم</a:t>
            </a:r>
            <a:endParaRPr lang="en-US" sz="5400" b="1" dirty="0"/>
          </a:p>
        </p:txBody>
      </p:sp>
      <p:sp>
        <p:nvSpPr>
          <p:cNvPr id="5" name="مستطيل مستدير الزوايا 4"/>
          <p:cNvSpPr/>
          <p:nvPr/>
        </p:nvSpPr>
        <p:spPr>
          <a:xfrm>
            <a:off x="357158" y="1357298"/>
            <a:ext cx="8501122" cy="1000132"/>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3600" b="1" dirty="0" smtClean="0">
              <a:solidFill>
                <a:schemeClr val="bg1"/>
              </a:solidFill>
            </a:endParaRPr>
          </a:p>
          <a:p>
            <a:pPr algn="ctr"/>
            <a:r>
              <a:rPr lang="ar-SA" sz="3600" b="1" dirty="0" smtClean="0">
                <a:solidFill>
                  <a:schemeClr val="bg1"/>
                </a:solidFill>
              </a:rPr>
              <a:t>يذكر لوجان أن غياب الدافعية أو الحافز يؤدي إلى نتيجة سلبية للتعلم </a:t>
            </a:r>
          </a:p>
          <a:p>
            <a:pPr algn="ctr"/>
            <a:endParaRPr lang="en-US" sz="3600" b="1" dirty="0"/>
          </a:p>
        </p:txBody>
      </p:sp>
      <p:sp>
        <p:nvSpPr>
          <p:cNvPr id="6" name="مستطيل مستدير الزوايا 5"/>
          <p:cNvSpPr/>
          <p:nvPr/>
        </p:nvSpPr>
        <p:spPr>
          <a:xfrm>
            <a:off x="285720" y="2571744"/>
            <a:ext cx="8501122" cy="571504"/>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3600" b="1" dirty="0" smtClean="0"/>
              <a:t>دافعيه </a:t>
            </a:r>
            <a:r>
              <a:rPr lang="en-US" sz="3600" b="1" dirty="0" smtClean="0">
                <a:solidFill>
                  <a:schemeClr val="bg1"/>
                </a:solidFill>
              </a:rPr>
              <a:t>x </a:t>
            </a:r>
            <a:r>
              <a:rPr lang="ar-SA" sz="3600" b="1" dirty="0" smtClean="0">
                <a:solidFill>
                  <a:schemeClr val="bg1"/>
                </a:solidFill>
              </a:rPr>
              <a:t> عدم دراية التلميذ لما يقوم به = صفراً</a:t>
            </a:r>
            <a:endParaRPr lang="en-US" sz="3600" b="1" dirty="0"/>
          </a:p>
        </p:txBody>
      </p:sp>
      <p:sp>
        <p:nvSpPr>
          <p:cNvPr id="8" name="مستطيل مستدير الزوايا 7"/>
          <p:cNvSpPr/>
          <p:nvPr/>
        </p:nvSpPr>
        <p:spPr>
          <a:xfrm>
            <a:off x="285720" y="3286124"/>
            <a:ext cx="8501122" cy="642942"/>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3600" b="1" dirty="0" smtClean="0"/>
              <a:t>عدم توافر الدافعية </a:t>
            </a:r>
            <a:r>
              <a:rPr lang="en-US" sz="3600" b="1" dirty="0" smtClean="0">
                <a:solidFill>
                  <a:schemeClr val="bg1"/>
                </a:solidFill>
              </a:rPr>
              <a:t> x</a:t>
            </a:r>
            <a:r>
              <a:rPr lang="ar-SA" sz="3600" b="1" dirty="0" smtClean="0">
                <a:solidFill>
                  <a:schemeClr val="bg1"/>
                </a:solidFill>
              </a:rPr>
              <a:t> دراية التلميذ لما يقوم به = صفراً</a:t>
            </a:r>
            <a:r>
              <a:rPr lang="ar-SA" sz="3600" b="1" dirty="0" smtClean="0"/>
              <a:t> </a:t>
            </a:r>
            <a:endParaRPr lang="en-US" sz="3600" b="1" dirty="0"/>
          </a:p>
        </p:txBody>
      </p:sp>
      <p:sp>
        <p:nvSpPr>
          <p:cNvPr id="9" name="مستطيل مستدير الزوايا 8"/>
          <p:cNvSpPr/>
          <p:nvPr/>
        </p:nvSpPr>
        <p:spPr>
          <a:xfrm>
            <a:off x="357158" y="4143380"/>
            <a:ext cx="8501122" cy="642942"/>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3600" b="1" dirty="0" smtClean="0"/>
              <a:t>دافعية </a:t>
            </a:r>
            <a:r>
              <a:rPr lang="en-US" sz="3600" b="1" dirty="0" smtClean="0">
                <a:solidFill>
                  <a:schemeClr val="bg1"/>
                </a:solidFill>
              </a:rPr>
              <a:t>x</a:t>
            </a:r>
            <a:r>
              <a:rPr lang="ar-SA" sz="3600" b="1" dirty="0" smtClean="0">
                <a:solidFill>
                  <a:schemeClr val="bg1"/>
                </a:solidFill>
              </a:rPr>
              <a:t> دراية التلميذ لما يقوم به = صفراً</a:t>
            </a:r>
            <a:r>
              <a:rPr lang="ar-SA" sz="3600" b="1" dirty="0" smtClean="0"/>
              <a:t> </a:t>
            </a:r>
            <a:endParaRPr lang="en-US" sz="3600" b="1" dirty="0"/>
          </a:p>
        </p:txBody>
      </p:sp>
    </p:spTree>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t3.gstatic.com/images?q=tbn:ANd9GcQkIHJUU-us6PhTlCVtthTnfAR2izTQ7EkxjIk43pk8NSQhTkw1"/>
          <p:cNvPicPr>
            <a:picLocks noChangeAspect="1" noChangeArrowheads="1"/>
          </p:cNvPicPr>
          <p:nvPr/>
        </p:nvPicPr>
        <p:blipFill>
          <a:blip r:embed="rId2" cstate="print"/>
          <a:srcRect/>
          <a:stretch>
            <a:fillRect/>
          </a:stretch>
        </p:blipFill>
        <p:spPr bwMode="auto">
          <a:xfrm>
            <a:off x="6286512" y="3286124"/>
            <a:ext cx="2643174" cy="3357562"/>
          </a:xfrm>
          <a:prstGeom prst="rect">
            <a:avLst/>
          </a:prstGeom>
          <a:noFill/>
        </p:spPr>
      </p:pic>
      <p:sp>
        <p:nvSpPr>
          <p:cNvPr id="3" name="مستطيل مستدير الزوايا 2"/>
          <p:cNvSpPr/>
          <p:nvPr/>
        </p:nvSpPr>
        <p:spPr>
          <a:xfrm>
            <a:off x="357158" y="285728"/>
            <a:ext cx="8572560" cy="857256"/>
          </a:xfrm>
          <a:prstGeom prst="roundRect">
            <a:avLst/>
          </a:prstGeom>
          <a:solidFill>
            <a:srgbClr val="FFCC6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5400" b="1" dirty="0" smtClean="0"/>
              <a:t>أنواع الدافعية</a:t>
            </a:r>
            <a:endParaRPr lang="en-US" sz="5400" b="1" dirty="0"/>
          </a:p>
        </p:txBody>
      </p:sp>
      <p:sp>
        <p:nvSpPr>
          <p:cNvPr id="4" name="مستطيل مستدير الزوايا 3"/>
          <p:cNvSpPr/>
          <p:nvPr/>
        </p:nvSpPr>
        <p:spPr>
          <a:xfrm>
            <a:off x="5000628" y="1357298"/>
            <a:ext cx="4000528" cy="1571636"/>
          </a:xfrm>
          <a:prstGeom prst="roundRect">
            <a:avLst/>
          </a:prstGeom>
          <a:solidFill>
            <a:srgbClr val="FF9933"/>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solidFill>
              </a:rPr>
              <a:t>تنقسم الدافعية حسب مصادرها إلى : </a:t>
            </a:r>
          </a:p>
          <a:p>
            <a:pPr algn="ctr"/>
            <a:endParaRPr lang="en-US" sz="2400" b="1" dirty="0"/>
          </a:p>
        </p:txBody>
      </p:sp>
      <p:sp>
        <p:nvSpPr>
          <p:cNvPr id="6" name="مستطيل مستدير الزوايا 5"/>
          <p:cNvSpPr/>
          <p:nvPr/>
        </p:nvSpPr>
        <p:spPr>
          <a:xfrm>
            <a:off x="2000232" y="3071810"/>
            <a:ext cx="4000528" cy="1571636"/>
          </a:xfrm>
          <a:prstGeom prst="round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000" b="1" dirty="0" smtClean="0">
                <a:solidFill>
                  <a:schemeClr val="bg1"/>
                </a:solidFill>
              </a:rPr>
              <a:t>دوافع داخلية ذاتية فسيولوجية</a:t>
            </a:r>
            <a:endParaRPr lang="en-US" sz="4000" b="1" dirty="0"/>
          </a:p>
        </p:txBody>
      </p:sp>
      <p:sp>
        <p:nvSpPr>
          <p:cNvPr id="7" name="مستطيل مستدير الزوايا 6"/>
          <p:cNvSpPr/>
          <p:nvPr/>
        </p:nvSpPr>
        <p:spPr>
          <a:xfrm>
            <a:off x="500034" y="5000636"/>
            <a:ext cx="4000528" cy="1571636"/>
          </a:xfrm>
          <a:prstGeom prst="round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800" b="1" dirty="0" smtClean="0">
                <a:solidFill>
                  <a:schemeClr val="bg1"/>
                </a:solidFill>
              </a:rPr>
              <a:t>دوافع خارجية </a:t>
            </a:r>
            <a:endParaRPr lang="en-US" sz="4800" b="1" dirty="0"/>
          </a:p>
        </p:txBody>
      </p:sp>
      <p:pic>
        <p:nvPicPr>
          <p:cNvPr id="8" name="Picture 2" descr="http://t3.gstatic.com/images?q=tbn:ANd9GcQkIHJUU-us6PhTlCVtthTnfAR2izTQ7EkxjIk43pk8NSQhTkw1"/>
          <p:cNvPicPr>
            <a:picLocks noChangeAspect="1" noChangeArrowheads="1"/>
          </p:cNvPicPr>
          <p:nvPr/>
        </p:nvPicPr>
        <p:blipFill>
          <a:blip r:embed="rId2" cstate="print"/>
          <a:srcRect/>
          <a:stretch>
            <a:fillRect/>
          </a:stretch>
        </p:blipFill>
        <p:spPr bwMode="auto">
          <a:xfrm>
            <a:off x="214282" y="1428736"/>
            <a:ext cx="1785950" cy="1857388"/>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357158" y="285728"/>
            <a:ext cx="8572560" cy="857256"/>
          </a:xfrm>
          <a:prstGeom prst="roundRect">
            <a:avLst/>
          </a:prstGeom>
          <a:solidFill>
            <a:schemeClr val="bg1">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5400" b="1" dirty="0" smtClean="0"/>
              <a:t>أنواع الدافعية</a:t>
            </a:r>
            <a:endParaRPr lang="en-US" sz="5400" b="1" dirty="0"/>
          </a:p>
        </p:txBody>
      </p:sp>
      <p:sp>
        <p:nvSpPr>
          <p:cNvPr id="3" name="مستطيل مستدير الزوايا 2"/>
          <p:cNvSpPr/>
          <p:nvPr/>
        </p:nvSpPr>
        <p:spPr>
          <a:xfrm rot="203178">
            <a:off x="2049519" y="1587280"/>
            <a:ext cx="6783758" cy="4918425"/>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3600" b="1" dirty="0" smtClean="0">
              <a:solidFill>
                <a:schemeClr val="bg1"/>
              </a:solidFill>
            </a:endParaRPr>
          </a:p>
          <a:p>
            <a:pPr algn="ctr"/>
            <a:r>
              <a:rPr lang="ar-SA" sz="3600" b="1" dirty="0" smtClean="0">
                <a:solidFill>
                  <a:schemeClr val="bg1"/>
                </a:solidFill>
              </a:rPr>
              <a:t>ومن أهم التصنيفات التي تناولت تبويب وتصنيف الدافعية تصنيف موراي للحاجات والأنماط السلوكية الدالة عليها </a:t>
            </a:r>
          </a:p>
          <a:p>
            <a:pPr algn="ctr"/>
            <a:r>
              <a:rPr lang="ar-SA" sz="3600" b="1" dirty="0" smtClean="0">
                <a:solidFill>
                  <a:schemeClr val="bg1"/>
                </a:solidFill>
              </a:rPr>
              <a:t>وهناك أيضاً تصنيف ماسلو ويتكون من ستة أنواع من الحاجات تبدأ بالحاجات المادية وتنتهي بالنفسية الذاتية وكل نوع من هذه الحاجات يعتمد على سابقة في تحققه لدى الفرد (التلميذ ).</a:t>
            </a:r>
          </a:p>
          <a:p>
            <a:pPr algn="ctr"/>
            <a:endParaRPr lang="en-US" sz="3600" b="1" dirty="0"/>
          </a:p>
        </p:txBody>
      </p:sp>
      <p:pic>
        <p:nvPicPr>
          <p:cNvPr id="3074" name="Picture 2" descr="http://t0.gstatic.com/images?q=tbn:ANd9GcROP5d9_ManNyvmnAwOAw4mJEhZ9rCItypVpQ6lJqq4Ff9eDPEaU_RZiDu0mw"/>
          <p:cNvPicPr>
            <a:picLocks noChangeAspect="1" noChangeArrowheads="1"/>
          </p:cNvPicPr>
          <p:nvPr/>
        </p:nvPicPr>
        <p:blipFill>
          <a:blip r:embed="rId2" cstate="print"/>
          <a:srcRect/>
          <a:stretch>
            <a:fillRect/>
          </a:stretch>
        </p:blipFill>
        <p:spPr bwMode="auto">
          <a:xfrm rot="21233910">
            <a:off x="285720" y="1357298"/>
            <a:ext cx="1571604" cy="2428892"/>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1.gstatic.com/images?q=tbn:ANd9GcT-hjtZY5nZ9ndAYlp8lhXso1uwgWso7xAnr5Wq2sKJJ-FflOyn3ODmw5bFzQ"/>
          <p:cNvPicPr>
            <a:picLocks noChangeAspect="1" noChangeArrowheads="1"/>
          </p:cNvPicPr>
          <p:nvPr/>
        </p:nvPicPr>
        <p:blipFill>
          <a:blip r:embed="rId2" cstate="print"/>
          <a:srcRect/>
          <a:stretch>
            <a:fillRect/>
          </a:stretch>
        </p:blipFill>
        <p:spPr bwMode="auto">
          <a:xfrm rot="772505">
            <a:off x="855322" y="1687760"/>
            <a:ext cx="2143140" cy="4071942"/>
          </a:xfrm>
          <a:prstGeom prst="rect">
            <a:avLst/>
          </a:prstGeom>
          <a:noFill/>
        </p:spPr>
      </p:pic>
      <p:sp>
        <p:nvSpPr>
          <p:cNvPr id="3" name="مستطيل مستدير الزوايا 2"/>
          <p:cNvSpPr/>
          <p:nvPr/>
        </p:nvSpPr>
        <p:spPr>
          <a:xfrm>
            <a:off x="357158" y="285728"/>
            <a:ext cx="8572560" cy="857256"/>
          </a:xfrm>
          <a:prstGeom prst="roundRect">
            <a:avLst/>
          </a:prstGeom>
          <a:solidFill>
            <a:schemeClr val="accent4">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5400" dirty="0" smtClean="0">
              <a:solidFill>
                <a:srgbClr val="FF0066"/>
              </a:solidFill>
            </a:endParaRPr>
          </a:p>
          <a:p>
            <a:pPr algn="ctr"/>
            <a:r>
              <a:rPr lang="ar-SA" sz="5400" dirty="0" smtClean="0">
                <a:solidFill>
                  <a:schemeClr val="bg1">
                    <a:lumMod val="95000"/>
                  </a:schemeClr>
                </a:solidFill>
              </a:rPr>
              <a:t>سلم الحاجات عند ماسلو : </a:t>
            </a:r>
          </a:p>
          <a:p>
            <a:pPr algn="ctr"/>
            <a:endParaRPr lang="en-US" sz="5400" b="1" dirty="0"/>
          </a:p>
        </p:txBody>
      </p:sp>
      <p:sp>
        <p:nvSpPr>
          <p:cNvPr id="5" name="مثلث متساوي الساقين 4"/>
          <p:cNvSpPr/>
          <p:nvPr/>
        </p:nvSpPr>
        <p:spPr>
          <a:xfrm>
            <a:off x="2143108" y="1357298"/>
            <a:ext cx="6775744" cy="5286412"/>
          </a:xfrm>
          <a:prstGeom prst="triangle">
            <a:avLst>
              <a:gd name="adj" fmla="val 49784"/>
            </a:avLst>
          </a:prstGeom>
          <a:solidFill>
            <a:schemeClr val="accent4">
              <a:lumMod val="75000"/>
            </a:schemeClr>
          </a:solidFill>
          <a:ln/>
        </p:spPr>
        <p:style>
          <a:lnRef idx="0">
            <a:schemeClr val="accent4"/>
          </a:lnRef>
          <a:fillRef idx="3">
            <a:schemeClr val="accent4"/>
          </a:fillRef>
          <a:effectRef idx="3">
            <a:schemeClr val="accent4"/>
          </a:effectRef>
          <a:fontRef idx="minor">
            <a:schemeClr val="lt1"/>
          </a:fontRef>
        </p:style>
        <p:txBody>
          <a:bodyPr rtlCol="1" anchor="ctr"/>
          <a:lstStyle/>
          <a:p>
            <a:pPr algn="ctr"/>
            <a:endParaRPr lang="ar-SA" sz="2400" dirty="0"/>
          </a:p>
        </p:txBody>
      </p:sp>
      <p:sp>
        <p:nvSpPr>
          <p:cNvPr id="6" name="مربع نص 5"/>
          <p:cNvSpPr txBox="1"/>
          <p:nvPr/>
        </p:nvSpPr>
        <p:spPr>
          <a:xfrm>
            <a:off x="5000628" y="1643050"/>
            <a:ext cx="928694" cy="954107"/>
          </a:xfrm>
          <a:prstGeom prst="rect">
            <a:avLst/>
          </a:prstGeom>
          <a:noFill/>
        </p:spPr>
        <p:txBody>
          <a:bodyPr wrap="square" rtlCol="1">
            <a:spAutoFit/>
          </a:bodyPr>
          <a:lstStyle/>
          <a:p>
            <a:pPr algn="ctr"/>
            <a:r>
              <a:rPr lang="ar-SA" sz="2800" b="1" dirty="0" smtClean="0">
                <a:solidFill>
                  <a:schemeClr val="bg1">
                    <a:lumMod val="95000"/>
                  </a:schemeClr>
                </a:solidFill>
              </a:rPr>
              <a:t>تحقيق الذات </a:t>
            </a:r>
            <a:endParaRPr lang="ar-SA" sz="2800" b="1" dirty="0">
              <a:solidFill>
                <a:schemeClr val="bg1">
                  <a:lumMod val="95000"/>
                </a:schemeClr>
              </a:solidFill>
            </a:endParaRPr>
          </a:p>
        </p:txBody>
      </p:sp>
      <p:cxnSp>
        <p:nvCxnSpPr>
          <p:cNvPr id="8" name="رابط مستقيم 7"/>
          <p:cNvCxnSpPr/>
          <p:nvPr/>
        </p:nvCxnSpPr>
        <p:spPr>
          <a:xfrm rot="10800000">
            <a:off x="4786314" y="2571744"/>
            <a:ext cx="1428760" cy="1588"/>
          </a:xfrm>
          <a:prstGeom prst="line">
            <a:avLst/>
          </a:prstGeom>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4357686" y="2571744"/>
            <a:ext cx="2071702" cy="954107"/>
          </a:xfrm>
          <a:prstGeom prst="rect">
            <a:avLst/>
          </a:prstGeom>
          <a:noFill/>
        </p:spPr>
        <p:txBody>
          <a:bodyPr wrap="square" rtlCol="1">
            <a:spAutoFit/>
          </a:bodyPr>
          <a:lstStyle/>
          <a:p>
            <a:pPr algn="ctr"/>
            <a:r>
              <a:rPr lang="ar-SA" sz="2800" b="1" dirty="0" smtClean="0">
                <a:solidFill>
                  <a:schemeClr val="bg1">
                    <a:lumMod val="95000"/>
                  </a:schemeClr>
                </a:solidFill>
              </a:rPr>
              <a:t>الحاجة </a:t>
            </a:r>
          </a:p>
          <a:p>
            <a:pPr algn="ctr"/>
            <a:r>
              <a:rPr lang="ar-SA" sz="2800" b="1" dirty="0" smtClean="0">
                <a:solidFill>
                  <a:schemeClr val="bg1">
                    <a:lumMod val="95000"/>
                  </a:schemeClr>
                </a:solidFill>
              </a:rPr>
              <a:t>للاستقلال </a:t>
            </a:r>
            <a:endParaRPr lang="ar-SA" sz="2800" b="1" dirty="0">
              <a:solidFill>
                <a:schemeClr val="bg1">
                  <a:lumMod val="95000"/>
                </a:schemeClr>
              </a:solidFill>
            </a:endParaRPr>
          </a:p>
        </p:txBody>
      </p:sp>
      <p:cxnSp>
        <p:nvCxnSpPr>
          <p:cNvPr id="10" name="رابط مستقيم 9"/>
          <p:cNvCxnSpPr/>
          <p:nvPr/>
        </p:nvCxnSpPr>
        <p:spPr>
          <a:xfrm rot="10800000">
            <a:off x="4214810" y="3500438"/>
            <a:ext cx="2571768" cy="1588"/>
          </a:xfrm>
          <a:prstGeom prst="line">
            <a:avLst/>
          </a:prstGeom>
        </p:spPr>
        <p:style>
          <a:lnRef idx="1">
            <a:schemeClr val="accent1"/>
          </a:lnRef>
          <a:fillRef idx="0">
            <a:schemeClr val="accent1"/>
          </a:fillRef>
          <a:effectRef idx="0">
            <a:schemeClr val="accent1"/>
          </a:effectRef>
          <a:fontRef idx="minor">
            <a:schemeClr val="tx1"/>
          </a:fontRef>
        </p:style>
      </p:cxnSp>
      <p:sp>
        <p:nvSpPr>
          <p:cNvPr id="12" name="مربع نص 11"/>
          <p:cNvSpPr txBox="1"/>
          <p:nvPr/>
        </p:nvSpPr>
        <p:spPr>
          <a:xfrm>
            <a:off x="4214810" y="3571876"/>
            <a:ext cx="2357454" cy="954107"/>
          </a:xfrm>
          <a:prstGeom prst="rect">
            <a:avLst/>
          </a:prstGeom>
          <a:noFill/>
        </p:spPr>
        <p:txBody>
          <a:bodyPr wrap="square" rtlCol="1">
            <a:spAutoFit/>
          </a:bodyPr>
          <a:lstStyle/>
          <a:p>
            <a:pPr algn="ctr"/>
            <a:r>
              <a:rPr lang="ar-SA" sz="2800" b="1" dirty="0" smtClean="0">
                <a:solidFill>
                  <a:schemeClr val="bg1">
                    <a:lumMod val="95000"/>
                  </a:schemeClr>
                </a:solidFill>
              </a:rPr>
              <a:t>الحاجات الفردية الذاتية </a:t>
            </a:r>
            <a:endParaRPr lang="ar-SA" sz="2800" b="1" dirty="0">
              <a:solidFill>
                <a:schemeClr val="bg1">
                  <a:lumMod val="95000"/>
                </a:schemeClr>
              </a:solidFill>
            </a:endParaRPr>
          </a:p>
        </p:txBody>
      </p:sp>
      <p:cxnSp>
        <p:nvCxnSpPr>
          <p:cNvPr id="13" name="رابط مستقيم 12"/>
          <p:cNvCxnSpPr/>
          <p:nvPr/>
        </p:nvCxnSpPr>
        <p:spPr>
          <a:xfrm rot="10800000">
            <a:off x="3500430" y="4572008"/>
            <a:ext cx="4000528"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مربع نص 13"/>
          <p:cNvSpPr txBox="1"/>
          <p:nvPr/>
        </p:nvSpPr>
        <p:spPr>
          <a:xfrm>
            <a:off x="3571868" y="4643446"/>
            <a:ext cx="3571900" cy="523220"/>
          </a:xfrm>
          <a:prstGeom prst="rect">
            <a:avLst/>
          </a:prstGeom>
          <a:noFill/>
        </p:spPr>
        <p:txBody>
          <a:bodyPr wrap="square" rtlCol="1">
            <a:spAutoFit/>
          </a:bodyPr>
          <a:lstStyle/>
          <a:p>
            <a:pPr algn="ctr"/>
            <a:r>
              <a:rPr lang="ar-SA" sz="2800" b="1" dirty="0" smtClean="0">
                <a:solidFill>
                  <a:schemeClr val="bg1">
                    <a:lumMod val="95000"/>
                  </a:schemeClr>
                </a:solidFill>
              </a:rPr>
              <a:t>الحاجات الاجتماعية </a:t>
            </a:r>
            <a:endParaRPr lang="ar-SA" sz="2800" b="1" dirty="0">
              <a:solidFill>
                <a:schemeClr val="bg1">
                  <a:lumMod val="95000"/>
                </a:schemeClr>
              </a:solidFill>
            </a:endParaRPr>
          </a:p>
        </p:txBody>
      </p:sp>
      <p:cxnSp>
        <p:nvCxnSpPr>
          <p:cNvPr id="15" name="رابط مستقيم 14"/>
          <p:cNvCxnSpPr/>
          <p:nvPr/>
        </p:nvCxnSpPr>
        <p:spPr>
          <a:xfrm rot="10800000">
            <a:off x="3143240" y="5214950"/>
            <a:ext cx="478634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7" name="مربع نص 16"/>
          <p:cNvSpPr txBox="1"/>
          <p:nvPr/>
        </p:nvSpPr>
        <p:spPr>
          <a:xfrm>
            <a:off x="3786182" y="5357826"/>
            <a:ext cx="2857520" cy="523220"/>
          </a:xfrm>
          <a:prstGeom prst="rect">
            <a:avLst/>
          </a:prstGeom>
          <a:noFill/>
        </p:spPr>
        <p:txBody>
          <a:bodyPr wrap="square" rtlCol="1">
            <a:spAutoFit/>
          </a:bodyPr>
          <a:lstStyle/>
          <a:p>
            <a:r>
              <a:rPr lang="ar-SA" sz="2800" b="1" dirty="0" smtClean="0">
                <a:solidFill>
                  <a:schemeClr val="bg1">
                    <a:lumMod val="95000"/>
                  </a:schemeClr>
                </a:solidFill>
              </a:rPr>
              <a:t>حاجات الأمن والسلامة </a:t>
            </a:r>
            <a:endParaRPr lang="ar-SA" sz="2800" b="1" dirty="0">
              <a:solidFill>
                <a:schemeClr val="bg1">
                  <a:lumMod val="95000"/>
                </a:schemeClr>
              </a:solidFill>
            </a:endParaRPr>
          </a:p>
        </p:txBody>
      </p:sp>
      <p:cxnSp>
        <p:nvCxnSpPr>
          <p:cNvPr id="18" name="رابط مستقيم 17"/>
          <p:cNvCxnSpPr/>
          <p:nvPr/>
        </p:nvCxnSpPr>
        <p:spPr>
          <a:xfrm rot="10800000">
            <a:off x="2571736" y="6000768"/>
            <a:ext cx="5786478" cy="1588"/>
          </a:xfrm>
          <a:prstGeom prst="line">
            <a:avLst/>
          </a:prstGeom>
        </p:spPr>
        <p:style>
          <a:lnRef idx="1">
            <a:schemeClr val="accent1"/>
          </a:lnRef>
          <a:fillRef idx="0">
            <a:schemeClr val="accent1"/>
          </a:fillRef>
          <a:effectRef idx="0">
            <a:schemeClr val="accent1"/>
          </a:effectRef>
          <a:fontRef idx="minor">
            <a:schemeClr val="tx1"/>
          </a:fontRef>
        </p:style>
      </p:cxnSp>
      <p:sp>
        <p:nvSpPr>
          <p:cNvPr id="20" name="مربع نص 19"/>
          <p:cNvSpPr txBox="1"/>
          <p:nvPr/>
        </p:nvSpPr>
        <p:spPr>
          <a:xfrm>
            <a:off x="3428992" y="6072206"/>
            <a:ext cx="3643338" cy="523220"/>
          </a:xfrm>
          <a:prstGeom prst="rect">
            <a:avLst/>
          </a:prstGeom>
          <a:noFill/>
        </p:spPr>
        <p:txBody>
          <a:bodyPr wrap="square" rtlCol="1">
            <a:spAutoFit/>
          </a:bodyPr>
          <a:lstStyle/>
          <a:p>
            <a:pPr algn="ctr"/>
            <a:r>
              <a:rPr lang="ar-SA" sz="2800" b="1" dirty="0" smtClean="0">
                <a:solidFill>
                  <a:schemeClr val="bg1">
                    <a:lumMod val="95000"/>
                  </a:schemeClr>
                </a:solidFill>
              </a:rPr>
              <a:t>حاجات بيولوجية </a:t>
            </a:r>
            <a:endParaRPr lang="ar-SA" sz="2800" b="1" dirty="0">
              <a:solidFill>
                <a:schemeClr val="bg1">
                  <a:lumMod val="95000"/>
                </a:schemeClr>
              </a:solidFill>
            </a:endParaRPr>
          </a:p>
        </p:txBody>
      </p:sp>
    </p:spTree>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2.gstatic.com/images?q=tbn:ANd9GcRs-Ryo56zz8xhCzpmCSG4eDz1YufuYgMwuoVQQrSLEgTUBuaDOzmIjqyDl"/>
          <p:cNvPicPr>
            <a:picLocks noChangeAspect="1" noChangeArrowheads="1"/>
          </p:cNvPicPr>
          <p:nvPr/>
        </p:nvPicPr>
        <p:blipFill>
          <a:blip r:embed="rId2" cstate="print"/>
          <a:srcRect/>
          <a:stretch>
            <a:fillRect/>
          </a:stretch>
        </p:blipFill>
        <p:spPr bwMode="auto">
          <a:xfrm>
            <a:off x="6643703" y="0"/>
            <a:ext cx="2500298" cy="6858000"/>
          </a:xfrm>
          <a:prstGeom prst="rect">
            <a:avLst/>
          </a:prstGeom>
          <a:noFill/>
        </p:spPr>
      </p:pic>
      <p:sp>
        <p:nvSpPr>
          <p:cNvPr id="3" name="مستطيل مستدير الزوايا 2"/>
          <p:cNvSpPr/>
          <p:nvPr/>
        </p:nvSpPr>
        <p:spPr>
          <a:xfrm>
            <a:off x="357158" y="214290"/>
            <a:ext cx="6215106" cy="1285884"/>
          </a:xfrm>
          <a:prstGeom prst="roundRect">
            <a:avLst/>
          </a:prstGeom>
          <a:solidFill>
            <a:schemeClr val="tx2">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4400" b="1" dirty="0" smtClean="0">
              <a:solidFill>
                <a:srgbClr val="FF0066"/>
              </a:solidFill>
            </a:endParaRPr>
          </a:p>
          <a:p>
            <a:pPr algn="ctr"/>
            <a:r>
              <a:rPr lang="ar-SA" sz="4400" b="1" dirty="0" smtClean="0">
                <a:solidFill>
                  <a:schemeClr val="bg1">
                    <a:lumMod val="95000"/>
                  </a:schemeClr>
                </a:solidFill>
              </a:rPr>
              <a:t>الحاجات المستنتجة من قائمة موراي : </a:t>
            </a:r>
          </a:p>
          <a:p>
            <a:pPr algn="ctr"/>
            <a:endParaRPr lang="en-US" sz="4400" b="1" dirty="0"/>
          </a:p>
        </p:txBody>
      </p:sp>
      <p:sp>
        <p:nvSpPr>
          <p:cNvPr id="4" name="مستطيل مستدير الزوايا 3"/>
          <p:cNvSpPr/>
          <p:nvPr/>
        </p:nvSpPr>
        <p:spPr>
          <a:xfrm>
            <a:off x="3929058" y="1785926"/>
            <a:ext cx="2500330" cy="1000132"/>
          </a:xfrm>
          <a:prstGeom prst="round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000" b="1" dirty="0" smtClean="0">
                <a:solidFill>
                  <a:schemeClr val="tx1">
                    <a:lumMod val="75000"/>
                    <a:lumOff val="25000"/>
                  </a:schemeClr>
                </a:solidFill>
              </a:rPr>
              <a:t>الانجاز</a:t>
            </a:r>
            <a:endParaRPr lang="en-US" sz="4000" b="1" dirty="0">
              <a:solidFill>
                <a:schemeClr val="tx1">
                  <a:lumMod val="75000"/>
                  <a:lumOff val="25000"/>
                </a:schemeClr>
              </a:solidFill>
            </a:endParaRPr>
          </a:p>
        </p:txBody>
      </p:sp>
      <p:sp>
        <p:nvSpPr>
          <p:cNvPr id="5" name="مستطيل مستدير الزوايا 4"/>
          <p:cNvSpPr/>
          <p:nvPr/>
        </p:nvSpPr>
        <p:spPr>
          <a:xfrm>
            <a:off x="571472" y="1857364"/>
            <a:ext cx="2500330" cy="1000132"/>
          </a:xfrm>
          <a:prstGeom prst="round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000" b="1" dirty="0" smtClean="0">
                <a:solidFill>
                  <a:schemeClr val="tx1">
                    <a:lumMod val="75000"/>
                    <a:lumOff val="25000"/>
                  </a:schemeClr>
                </a:solidFill>
              </a:rPr>
              <a:t>الفهم</a:t>
            </a:r>
            <a:endParaRPr lang="en-US" sz="4000" b="1" dirty="0">
              <a:solidFill>
                <a:schemeClr val="tx1">
                  <a:lumMod val="75000"/>
                  <a:lumOff val="25000"/>
                </a:schemeClr>
              </a:solidFill>
            </a:endParaRPr>
          </a:p>
        </p:txBody>
      </p:sp>
      <p:sp>
        <p:nvSpPr>
          <p:cNvPr id="6" name="مستطيل مستدير الزوايا 5"/>
          <p:cNvSpPr/>
          <p:nvPr/>
        </p:nvSpPr>
        <p:spPr>
          <a:xfrm>
            <a:off x="2143108" y="3143248"/>
            <a:ext cx="2500330" cy="1000132"/>
          </a:xfrm>
          <a:prstGeom prst="round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tx1">
                    <a:lumMod val="75000"/>
                    <a:lumOff val="25000"/>
                  </a:schemeClr>
                </a:solidFill>
              </a:rPr>
              <a:t>استقلال الذات</a:t>
            </a:r>
            <a:endParaRPr lang="en-US" sz="3600" b="1" dirty="0">
              <a:solidFill>
                <a:schemeClr val="tx1">
                  <a:lumMod val="75000"/>
                  <a:lumOff val="25000"/>
                </a:schemeClr>
              </a:solidFill>
            </a:endParaRPr>
          </a:p>
        </p:txBody>
      </p:sp>
      <p:sp>
        <p:nvSpPr>
          <p:cNvPr id="7" name="مستطيل مستدير الزوايا 6"/>
          <p:cNvSpPr/>
          <p:nvPr/>
        </p:nvSpPr>
        <p:spPr>
          <a:xfrm>
            <a:off x="285720" y="4429132"/>
            <a:ext cx="2500330" cy="1000132"/>
          </a:xfrm>
          <a:prstGeom prst="round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tx1">
                    <a:lumMod val="75000"/>
                    <a:lumOff val="25000"/>
                  </a:schemeClr>
                </a:solidFill>
              </a:rPr>
              <a:t>السيطرة</a:t>
            </a:r>
            <a:endParaRPr lang="en-US" sz="3600" b="1" dirty="0">
              <a:solidFill>
                <a:schemeClr val="tx1">
                  <a:lumMod val="75000"/>
                  <a:lumOff val="25000"/>
                </a:schemeClr>
              </a:solidFill>
            </a:endParaRPr>
          </a:p>
        </p:txBody>
      </p:sp>
      <p:sp>
        <p:nvSpPr>
          <p:cNvPr id="8" name="مستطيل مستدير الزوايا 7"/>
          <p:cNvSpPr/>
          <p:nvPr/>
        </p:nvSpPr>
        <p:spPr>
          <a:xfrm>
            <a:off x="3571868" y="4357694"/>
            <a:ext cx="2500330" cy="1000132"/>
          </a:xfrm>
          <a:prstGeom prst="round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tx1">
                    <a:lumMod val="75000"/>
                    <a:lumOff val="25000"/>
                  </a:schemeClr>
                </a:solidFill>
              </a:rPr>
              <a:t>الخضوع</a:t>
            </a:r>
            <a:endParaRPr lang="en-US" sz="3600" b="1" dirty="0">
              <a:solidFill>
                <a:schemeClr val="tx1">
                  <a:lumMod val="75000"/>
                  <a:lumOff val="25000"/>
                </a:schemeClr>
              </a:solidFill>
            </a:endParaRPr>
          </a:p>
        </p:txBody>
      </p:sp>
      <p:sp>
        <p:nvSpPr>
          <p:cNvPr id="9" name="مستطيل مستدير الزوايا 8"/>
          <p:cNvSpPr/>
          <p:nvPr/>
        </p:nvSpPr>
        <p:spPr>
          <a:xfrm>
            <a:off x="2000232" y="5643578"/>
            <a:ext cx="2500330" cy="1000132"/>
          </a:xfrm>
          <a:prstGeom prst="round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tx1">
                    <a:lumMod val="75000"/>
                    <a:lumOff val="25000"/>
                  </a:schemeClr>
                </a:solidFill>
              </a:rPr>
              <a:t>التواد</a:t>
            </a:r>
            <a:endParaRPr lang="en-US" sz="3600" b="1" dirty="0">
              <a:solidFill>
                <a:schemeClr val="tx1">
                  <a:lumMod val="75000"/>
                  <a:lumOff val="25000"/>
                </a:schemeClr>
              </a:solidFill>
            </a:endParaRPr>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rot="21010795">
            <a:off x="0" y="857232"/>
            <a:ext cx="8977138" cy="2308324"/>
          </a:xfrm>
          <a:prstGeom prst="rect">
            <a:avLst/>
          </a:prstGeom>
          <a:noFill/>
        </p:spPr>
        <p:txBody>
          <a:bodyPr wrap="none" lIns="91440" tIns="45720" rIns="91440" bIns="45720">
            <a:spAutoFit/>
          </a:bodyPr>
          <a:lstStyle/>
          <a:p>
            <a:pPr algn="ctr"/>
            <a:r>
              <a:rPr lang="ar-SA" sz="7200" b="1" dirty="0" smtClean="0"/>
              <a:t>لو كنتِ معلمة كيف تستثيرين </a:t>
            </a:r>
          </a:p>
          <a:p>
            <a:pPr algn="ctr"/>
            <a:r>
              <a:rPr lang="ar-SA" sz="7200" b="1" dirty="0" smtClean="0"/>
              <a:t>طلباتك للدرس ؟</a:t>
            </a:r>
            <a:endParaRPr lang="ar-SA" sz="7200" b="1" dirty="0"/>
          </a:p>
        </p:txBody>
      </p:sp>
      <p:pic>
        <p:nvPicPr>
          <p:cNvPr id="36868" name="Picture 4" descr="http://t3.gstatic.com/images?q=tbn:ANd9GcRoNzls921SmLzIfjpP1SDEGoJpU-0wHEB6CN2LJOKfi3YpnLdE"/>
          <p:cNvPicPr>
            <a:picLocks noChangeAspect="1" noChangeArrowheads="1"/>
          </p:cNvPicPr>
          <p:nvPr/>
        </p:nvPicPr>
        <p:blipFill>
          <a:blip r:embed="rId2" cstate="print"/>
          <a:srcRect/>
          <a:stretch>
            <a:fillRect/>
          </a:stretch>
        </p:blipFill>
        <p:spPr bwMode="auto">
          <a:xfrm>
            <a:off x="4643438" y="3286124"/>
            <a:ext cx="3862399" cy="3128971"/>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maha\Desktop\imagesCA7SP4P3.jpg"/>
          <p:cNvPicPr>
            <a:picLocks noChangeAspect="1" noChangeArrowheads="1"/>
          </p:cNvPicPr>
          <p:nvPr/>
        </p:nvPicPr>
        <p:blipFill>
          <a:blip r:embed="rId2" cstate="print"/>
          <a:srcRect/>
          <a:stretch>
            <a:fillRect/>
          </a:stretch>
        </p:blipFill>
        <p:spPr bwMode="auto">
          <a:xfrm>
            <a:off x="285720" y="3500438"/>
            <a:ext cx="3214710" cy="3065622"/>
          </a:xfrm>
          <a:prstGeom prst="rect">
            <a:avLst/>
          </a:prstGeom>
          <a:noFill/>
        </p:spPr>
      </p:pic>
      <p:sp>
        <p:nvSpPr>
          <p:cNvPr id="3" name="وسيلة شرح بيضاوية 2"/>
          <p:cNvSpPr/>
          <p:nvPr/>
        </p:nvSpPr>
        <p:spPr>
          <a:xfrm rot="873539">
            <a:off x="1428728" y="642918"/>
            <a:ext cx="7143800" cy="3714776"/>
          </a:xfrm>
          <a:prstGeom prst="wedgeEllipseCallout">
            <a:avLst>
              <a:gd name="adj1" fmla="val -24453"/>
              <a:gd name="adj2" fmla="val 63932"/>
            </a:avLst>
          </a:prstGeom>
          <a:solidFill>
            <a:schemeClr val="bg1"/>
          </a:solidFill>
          <a:ln w="8890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chemeClr val="tx2">
                    <a:lumMod val="50000"/>
                  </a:schemeClr>
                </a:solidFill>
              </a:rPr>
              <a:t>كيف تحددي كمعلمة العوامل المشجعة للتلاميذ كأفراد كي يقبلوا على المشاركة في أنشطة التعليم والتعلم ؟ ؟ ؟  </a:t>
            </a:r>
          </a:p>
          <a:p>
            <a:pPr algn="ctr"/>
            <a:endParaRPr lang="ar-SA" sz="4000" b="1" dirty="0">
              <a:solidFill>
                <a:schemeClr val="tx2">
                  <a:lumMod val="50000"/>
                </a:schemeClr>
              </a:solidFill>
            </a:endParaRPr>
          </a:p>
        </p:txBody>
      </p:sp>
    </p:spTree>
  </p:cSld>
  <p:clrMapOvr>
    <a:masterClrMapping/>
  </p:clrMapOvr>
  <p:transition spd="med">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t0.gstatic.com/images?q=tbn:ANd9GcSwo9BapJpDRynNr8vcfUJI8yS2q4RDaDjjboFllaSq4H_s-VNDW2c3Qv6gBw"/>
          <p:cNvPicPr>
            <a:picLocks noChangeAspect="1" noChangeArrowheads="1"/>
          </p:cNvPicPr>
          <p:nvPr/>
        </p:nvPicPr>
        <p:blipFill>
          <a:blip r:embed="rId2" cstate="print"/>
          <a:srcRect/>
          <a:stretch>
            <a:fillRect/>
          </a:stretch>
        </p:blipFill>
        <p:spPr bwMode="auto">
          <a:xfrm>
            <a:off x="238713" y="5066404"/>
            <a:ext cx="3690345" cy="1564957"/>
          </a:xfrm>
          <a:prstGeom prst="rect">
            <a:avLst/>
          </a:prstGeom>
          <a:noFill/>
        </p:spPr>
      </p:pic>
      <p:sp>
        <p:nvSpPr>
          <p:cNvPr id="4" name="مستطيل مستدير الزوايا 3"/>
          <p:cNvSpPr/>
          <p:nvPr/>
        </p:nvSpPr>
        <p:spPr>
          <a:xfrm>
            <a:off x="714348" y="357166"/>
            <a:ext cx="7929618" cy="1000132"/>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6600" b="1" dirty="0" smtClean="0"/>
              <a:t>أمل القاسم</a:t>
            </a:r>
            <a:endParaRPr lang="en-US" sz="6600" b="1" dirty="0"/>
          </a:p>
        </p:txBody>
      </p:sp>
      <p:sp>
        <p:nvSpPr>
          <p:cNvPr id="5" name="مستطيل مستدير الزوايا 4"/>
          <p:cNvSpPr/>
          <p:nvPr/>
        </p:nvSpPr>
        <p:spPr>
          <a:xfrm>
            <a:off x="928662" y="1643050"/>
            <a:ext cx="8001056" cy="1000132"/>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800" b="1" dirty="0" smtClean="0"/>
              <a:t>سنتعرف في هذه المحاضرة:</a:t>
            </a:r>
            <a:endParaRPr lang="en-US" sz="4800" b="1" dirty="0"/>
          </a:p>
        </p:txBody>
      </p:sp>
      <p:sp>
        <p:nvSpPr>
          <p:cNvPr id="6" name="مستطيل مستدير الزوايا 5"/>
          <p:cNvSpPr/>
          <p:nvPr/>
        </p:nvSpPr>
        <p:spPr>
          <a:xfrm>
            <a:off x="4643438" y="2786058"/>
            <a:ext cx="4214842" cy="1071570"/>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الحوافز الدافعية للتعلم من خلال التدريس</a:t>
            </a:r>
            <a:endParaRPr lang="en-US" sz="3600" b="1" dirty="0"/>
          </a:p>
        </p:txBody>
      </p:sp>
      <p:sp>
        <p:nvSpPr>
          <p:cNvPr id="7" name="مستطيل مستدير الزوايا 6"/>
          <p:cNvSpPr/>
          <p:nvPr/>
        </p:nvSpPr>
        <p:spPr>
          <a:xfrm>
            <a:off x="285720" y="2786058"/>
            <a:ext cx="4071966" cy="1071570"/>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معوقات دافعية الانجاز والتحصيل الدراسي</a:t>
            </a:r>
            <a:endParaRPr lang="en-US" sz="3600" b="1" dirty="0"/>
          </a:p>
        </p:txBody>
      </p:sp>
      <p:sp>
        <p:nvSpPr>
          <p:cNvPr id="8" name="مستطيل مستدير الزوايا 7"/>
          <p:cNvSpPr/>
          <p:nvPr/>
        </p:nvSpPr>
        <p:spPr>
          <a:xfrm>
            <a:off x="4643438" y="3929066"/>
            <a:ext cx="4214842" cy="1071570"/>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استراتيجيات الدافعية</a:t>
            </a:r>
            <a:endParaRPr lang="en-US" sz="3600" b="1" dirty="0"/>
          </a:p>
        </p:txBody>
      </p:sp>
      <p:sp>
        <p:nvSpPr>
          <p:cNvPr id="9" name="مستطيل مستدير الزوايا 8"/>
          <p:cNvSpPr/>
          <p:nvPr/>
        </p:nvSpPr>
        <p:spPr>
          <a:xfrm>
            <a:off x="214282" y="3929066"/>
            <a:ext cx="4214842" cy="1071570"/>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وظيفة الدافعية في التعلم</a:t>
            </a:r>
            <a:endParaRPr lang="en-US" sz="3600" b="1" dirty="0"/>
          </a:p>
        </p:txBody>
      </p:sp>
      <p:sp>
        <p:nvSpPr>
          <p:cNvPr id="10" name="مستطيل مستدير الزوايا 9"/>
          <p:cNvSpPr/>
          <p:nvPr/>
        </p:nvSpPr>
        <p:spPr>
          <a:xfrm>
            <a:off x="4714876" y="5286388"/>
            <a:ext cx="4214842" cy="1071570"/>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العوامل المؤثرة في قوة الدافع </a:t>
            </a:r>
            <a:endParaRPr lang="en-US" sz="3600" b="1" dirty="0"/>
          </a:p>
        </p:txBody>
      </p:sp>
    </p:spTree>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642910" y="285728"/>
            <a:ext cx="8001056" cy="1000132"/>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800" b="1" dirty="0" smtClean="0"/>
              <a:t>وأيضاً : </a:t>
            </a:r>
            <a:endParaRPr lang="en-US" sz="4800" b="1" dirty="0"/>
          </a:p>
        </p:txBody>
      </p:sp>
      <p:sp>
        <p:nvSpPr>
          <p:cNvPr id="4" name="مستطيل مستدير الزوايا 3"/>
          <p:cNvSpPr/>
          <p:nvPr/>
        </p:nvSpPr>
        <p:spPr>
          <a:xfrm>
            <a:off x="4714876" y="1571612"/>
            <a:ext cx="4214842" cy="1071570"/>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مظاهر ضعف الدافعية</a:t>
            </a:r>
            <a:endParaRPr lang="en-US" sz="3600" b="1" dirty="0"/>
          </a:p>
        </p:txBody>
      </p:sp>
      <p:sp>
        <p:nvSpPr>
          <p:cNvPr id="5" name="مستطيل مستدير الزوايا 4"/>
          <p:cNvSpPr/>
          <p:nvPr/>
        </p:nvSpPr>
        <p:spPr>
          <a:xfrm>
            <a:off x="285720" y="1571612"/>
            <a:ext cx="4214842" cy="1071570"/>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أسباب انخفاض الدافعية</a:t>
            </a:r>
            <a:endParaRPr lang="en-US" sz="3600" b="1" dirty="0"/>
          </a:p>
        </p:txBody>
      </p:sp>
      <p:sp>
        <p:nvSpPr>
          <p:cNvPr id="6" name="مستطيل مستدير الزوايا 5"/>
          <p:cNvSpPr/>
          <p:nvPr/>
        </p:nvSpPr>
        <p:spPr>
          <a:xfrm>
            <a:off x="4714876" y="2928934"/>
            <a:ext cx="4214842" cy="1071570"/>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أساليب استخدام الدافعية </a:t>
            </a:r>
            <a:endParaRPr lang="en-US" sz="3600" b="1" dirty="0"/>
          </a:p>
        </p:txBody>
      </p:sp>
      <p:sp>
        <p:nvSpPr>
          <p:cNvPr id="7" name="مستطيل مستدير الزوايا 6"/>
          <p:cNvSpPr/>
          <p:nvPr/>
        </p:nvSpPr>
        <p:spPr>
          <a:xfrm>
            <a:off x="214282" y="2928934"/>
            <a:ext cx="4214842" cy="1071570"/>
          </a:xfrm>
          <a:prstGeom prst="roundRect">
            <a:avLst/>
          </a:prstGeom>
          <a:solidFill>
            <a:schemeClr val="tx1">
              <a:lumMod val="75000"/>
              <a:lumOff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العوامل التي تساعد على تحسين الدافعية</a:t>
            </a:r>
            <a:endParaRPr lang="en-US" sz="3600" b="1" dirty="0"/>
          </a:p>
        </p:txBody>
      </p:sp>
      <p:pic>
        <p:nvPicPr>
          <p:cNvPr id="8" name="Picture 2" descr="http://t0.gstatic.com/images?q=tbn:ANd9GcSwo9BapJpDRynNr8vcfUJI8yS2q4RDaDjjboFllaSq4H_s-VNDW2c3Qv6gBw"/>
          <p:cNvPicPr>
            <a:picLocks noChangeAspect="1" noChangeArrowheads="1"/>
          </p:cNvPicPr>
          <p:nvPr/>
        </p:nvPicPr>
        <p:blipFill>
          <a:blip r:embed="rId2" cstate="print"/>
          <a:srcRect/>
          <a:stretch>
            <a:fillRect/>
          </a:stretch>
        </p:blipFill>
        <p:spPr bwMode="auto">
          <a:xfrm>
            <a:off x="238713" y="4286256"/>
            <a:ext cx="3190279" cy="2345105"/>
          </a:xfrm>
          <a:prstGeom prst="rect">
            <a:avLst/>
          </a:prstGeom>
          <a:noFill/>
        </p:spPr>
      </p:pic>
      <p:pic>
        <p:nvPicPr>
          <p:cNvPr id="9" name="Picture 2" descr="http://t0.gstatic.com/images?q=tbn:ANd9GcSwo9BapJpDRynNr8vcfUJI8yS2q4RDaDjjboFllaSq4H_s-VNDW2c3Qv6gBw"/>
          <p:cNvPicPr>
            <a:picLocks noChangeAspect="1" noChangeArrowheads="1"/>
          </p:cNvPicPr>
          <p:nvPr/>
        </p:nvPicPr>
        <p:blipFill>
          <a:blip r:embed="rId2" cstate="print"/>
          <a:srcRect/>
          <a:stretch>
            <a:fillRect/>
          </a:stretch>
        </p:blipFill>
        <p:spPr bwMode="auto">
          <a:xfrm>
            <a:off x="5715008" y="4286256"/>
            <a:ext cx="3190279" cy="2345105"/>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714348" y="285728"/>
            <a:ext cx="7929618" cy="1000132"/>
          </a:xfrm>
          <a:prstGeom prst="roundRect">
            <a:avLst/>
          </a:prstGeom>
          <a:solidFill>
            <a:srgbClr val="FF99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الحوافز الدافعية للتعلم من خلال التدريس</a:t>
            </a:r>
            <a:endParaRPr lang="en-US" sz="3600" b="1" dirty="0"/>
          </a:p>
        </p:txBody>
      </p:sp>
      <p:sp>
        <p:nvSpPr>
          <p:cNvPr id="3" name="مستطيل مستدير الزوايا 2"/>
          <p:cNvSpPr/>
          <p:nvPr/>
        </p:nvSpPr>
        <p:spPr>
          <a:xfrm>
            <a:off x="5143504" y="2500306"/>
            <a:ext cx="3571900" cy="1000132"/>
          </a:xfrm>
          <a:prstGeom prst="roundRect">
            <a:avLst/>
          </a:prstGeom>
          <a:solidFill>
            <a:schemeClr val="bg1">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حوافز اجتماعيه</a:t>
            </a:r>
            <a:endParaRPr lang="en-US" sz="3600" b="1" dirty="0"/>
          </a:p>
        </p:txBody>
      </p:sp>
      <p:sp>
        <p:nvSpPr>
          <p:cNvPr id="4" name="مستطيل مستدير الزوايا 3"/>
          <p:cNvSpPr/>
          <p:nvPr/>
        </p:nvSpPr>
        <p:spPr>
          <a:xfrm>
            <a:off x="4429124" y="4143380"/>
            <a:ext cx="3300841" cy="1000132"/>
          </a:xfrm>
          <a:prstGeom prst="roundRect">
            <a:avLst>
              <a:gd name="adj" fmla="val 26586"/>
            </a:avLst>
          </a:prstGeom>
          <a:solidFill>
            <a:schemeClr val="bg1">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حوافز تحصيليه</a:t>
            </a:r>
            <a:endParaRPr lang="en-US" sz="3600" b="1" dirty="0"/>
          </a:p>
        </p:txBody>
      </p:sp>
      <p:pic>
        <p:nvPicPr>
          <p:cNvPr id="5" name="Picture 2" descr="http://dps-nga.wikispaces.com/file/view/Student_Cartoon.jpg/76397917/Student_Cartoon.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8596" y="1928802"/>
            <a:ext cx="3429024" cy="428628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spd="med">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mawhopon.net/upload/image/basic_photo/_taxidermyshop020(6).jpg"/>
          <p:cNvPicPr>
            <a:picLocks noChangeAspect="1" noChangeArrowheads="1"/>
          </p:cNvPicPr>
          <p:nvPr/>
        </p:nvPicPr>
        <p:blipFill>
          <a:blip r:embed="rId2" cstate="print">
            <a:extLst>
              <a:ext uri="{BEBA8EAE-BF5A-486C-A8C5-ECC9F3942E4B}">
                <a14:imgProps xmlns:a14="http://schemas.microsoft.com/office/drawing/2010/main" xmlns="">
                  <a14:imgLayer r:embed="">
                    <a14:imgEffect>
                      <a14:artisticTexturizer/>
                    </a14:imgEffect>
                  </a14:imgLayer>
                </a14:imgProps>
              </a:ext>
              <a:ext uri="{28A0092B-C50C-407E-A947-70E740481C1C}">
                <a14:useLocalDpi xmlns:a14="http://schemas.microsoft.com/office/drawing/2010/main" xmlns="" val="0"/>
              </a:ext>
            </a:extLst>
          </a:blip>
          <a:srcRect/>
          <a:stretch>
            <a:fillRect/>
          </a:stretch>
        </p:blipFill>
        <p:spPr bwMode="auto">
          <a:xfrm>
            <a:off x="214282" y="3857628"/>
            <a:ext cx="2000232" cy="249756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مستطيل مستدير الزوايا 2"/>
          <p:cNvSpPr/>
          <p:nvPr/>
        </p:nvSpPr>
        <p:spPr>
          <a:xfrm>
            <a:off x="714348" y="285728"/>
            <a:ext cx="7929618" cy="1000132"/>
          </a:xfrm>
          <a:prstGeom prst="roundRect">
            <a:avLst/>
          </a:prstGeom>
          <a:solidFill>
            <a:schemeClr val="bg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tx2">
                    <a:lumMod val="50000"/>
                  </a:schemeClr>
                </a:solidFill>
              </a:rPr>
              <a:t>الحوافز الدافعية للتعلم من خلال التدريس</a:t>
            </a:r>
            <a:endParaRPr lang="en-US" sz="3600" b="1" dirty="0">
              <a:solidFill>
                <a:schemeClr val="tx2">
                  <a:lumMod val="50000"/>
                </a:schemeClr>
              </a:solidFill>
            </a:endParaRPr>
          </a:p>
        </p:txBody>
      </p:sp>
      <p:sp>
        <p:nvSpPr>
          <p:cNvPr id="4" name="مستطيل مستدير الزوايا 3"/>
          <p:cNvSpPr/>
          <p:nvPr/>
        </p:nvSpPr>
        <p:spPr>
          <a:xfrm>
            <a:off x="500034" y="1500174"/>
            <a:ext cx="8358246" cy="2286016"/>
          </a:xfrm>
          <a:prstGeom prst="roundRect">
            <a:avLst/>
          </a:prstGeom>
          <a:solidFill>
            <a:schemeClr val="bg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tx2">
                    <a:lumMod val="50000"/>
                  </a:schemeClr>
                </a:solidFill>
              </a:rPr>
              <a:t>الحوافز الاجتماعية : </a:t>
            </a:r>
          </a:p>
          <a:p>
            <a:pPr algn="ctr"/>
            <a:r>
              <a:rPr lang="ar-SA" sz="3600" b="1" dirty="0" smtClean="0">
                <a:solidFill>
                  <a:schemeClr val="tx2">
                    <a:lumMod val="50000"/>
                  </a:schemeClr>
                </a:solidFill>
              </a:rPr>
              <a:t>مجموعة الأحاسيس والانطباعات والسلوك التي يبديها التلميذ وتشير إلى حاجته للانتماء للآخرين والتواصل والتعاون معهم </a:t>
            </a:r>
            <a:endParaRPr lang="en-US" sz="3600" b="1" dirty="0">
              <a:solidFill>
                <a:schemeClr val="tx2">
                  <a:lumMod val="50000"/>
                </a:schemeClr>
              </a:solidFill>
            </a:endParaRPr>
          </a:p>
        </p:txBody>
      </p:sp>
      <p:sp>
        <p:nvSpPr>
          <p:cNvPr id="5" name="مستطيل مستدير الزوايا 4"/>
          <p:cNvSpPr/>
          <p:nvPr/>
        </p:nvSpPr>
        <p:spPr>
          <a:xfrm>
            <a:off x="2714612" y="4357694"/>
            <a:ext cx="5857916" cy="2143140"/>
          </a:xfrm>
          <a:prstGeom prst="roundRect">
            <a:avLst/>
          </a:prstGeom>
          <a:solidFill>
            <a:schemeClr val="bg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tx2">
                    <a:lumMod val="50000"/>
                  </a:schemeClr>
                </a:solidFill>
              </a:rPr>
              <a:t>تتآثر من خلال عاملان هما : </a:t>
            </a:r>
          </a:p>
          <a:p>
            <a:pPr algn="ctr"/>
            <a:r>
              <a:rPr lang="ar-SA" sz="3600" b="1" dirty="0" smtClean="0">
                <a:solidFill>
                  <a:schemeClr val="tx2">
                    <a:lumMod val="50000"/>
                  </a:schemeClr>
                </a:solidFill>
              </a:rPr>
              <a:t>1- جو الفرقة الدراسية ( الفصل الدراسي ) </a:t>
            </a:r>
          </a:p>
          <a:p>
            <a:pPr algn="ctr"/>
            <a:r>
              <a:rPr lang="ar-SA" sz="3600" b="1" dirty="0" smtClean="0">
                <a:solidFill>
                  <a:schemeClr val="tx2">
                    <a:lumMod val="50000"/>
                  </a:schemeClr>
                </a:solidFill>
              </a:rPr>
              <a:t>2- تفاعل المعلم مع التلميذ اجتماعياًً</a:t>
            </a:r>
          </a:p>
        </p:txBody>
      </p:sp>
    </p:spTree>
  </p:cSld>
  <p:clrMapOvr>
    <a:masterClrMapping/>
  </p:clrMapOvr>
  <p:transition spd="med">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714348" y="285728"/>
            <a:ext cx="7929618" cy="1000132"/>
          </a:xfrm>
          <a:prstGeom prst="roundRect">
            <a:avLst/>
          </a:prstGeom>
          <a:solidFill>
            <a:schemeClr val="accent3">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الحوافز الدافعية للتعلم من خلال التدريس</a:t>
            </a:r>
            <a:endParaRPr lang="en-US" sz="3600" b="1" dirty="0">
              <a:solidFill>
                <a:schemeClr val="bg1">
                  <a:lumMod val="95000"/>
                </a:schemeClr>
              </a:solidFill>
            </a:endParaRPr>
          </a:p>
        </p:txBody>
      </p:sp>
      <p:pic>
        <p:nvPicPr>
          <p:cNvPr id="46082" name="Picture 2" descr="http://t0.gstatic.com/images?q=tbn:ANd9GcTqYos2rIc3L61FETjx5fXH709KflgLlDsEGf8mWzkmhXTFIhyU9w"/>
          <p:cNvPicPr>
            <a:picLocks noChangeAspect="1" noChangeArrowheads="1"/>
          </p:cNvPicPr>
          <p:nvPr/>
        </p:nvPicPr>
        <p:blipFill>
          <a:blip r:embed="rId2" cstate="print"/>
          <a:srcRect/>
          <a:stretch>
            <a:fillRect/>
          </a:stretch>
        </p:blipFill>
        <p:spPr bwMode="auto">
          <a:xfrm rot="21152641">
            <a:off x="419886" y="2424780"/>
            <a:ext cx="2314575" cy="2938486"/>
          </a:xfrm>
          <a:prstGeom prst="rect">
            <a:avLst/>
          </a:prstGeom>
          <a:noFill/>
        </p:spPr>
      </p:pic>
      <p:sp>
        <p:nvSpPr>
          <p:cNvPr id="4" name="مستطيل مستدير الزوايا 3"/>
          <p:cNvSpPr/>
          <p:nvPr/>
        </p:nvSpPr>
        <p:spPr>
          <a:xfrm>
            <a:off x="3357554" y="1571612"/>
            <a:ext cx="5286412" cy="4572032"/>
          </a:xfrm>
          <a:prstGeom prst="roundRect">
            <a:avLst/>
          </a:prstGeom>
          <a:solidFill>
            <a:schemeClr val="accent3">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الحوافز التحصيليه : </a:t>
            </a:r>
          </a:p>
          <a:p>
            <a:pPr algn="ctr"/>
            <a:r>
              <a:rPr lang="ar-SA" sz="3600" b="1" dirty="0" smtClean="0"/>
              <a:t>هي صفات شخصيه تتكون من مزيج من الإحساس والتخطيط والمثابرة والسلوك العملي يتميز بها الفرد المكافح للحصول على مستوى عال من الإتقان من اجل الرضا الذاتي </a:t>
            </a:r>
          </a:p>
          <a:p>
            <a:pPr algn="ctr"/>
            <a:endParaRPr lang="en-US" sz="3600" b="1" dirty="0">
              <a:solidFill>
                <a:schemeClr val="bg1">
                  <a:lumMod val="95000"/>
                </a:schemeClr>
              </a:solidFill>
            </a:endParaRPr>
          </a:p>
        </p:txBody>
      </p:sp>
    </p:spTree>
  </p:cSld>
  <p:clrMapOvr>
    <a:masterClrMapping/>
  </p:clrMapOvr>
  <p:transition spd="med">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ttp://t1.gstatic.com/images?q=tbn:ANd9GcRMcOFJi-Y06YULL7-NrG_43jXTRrgUu9tdgqPtxuj-rmZKmpcpmA"/>
          <p:cNvPicPr>
            <a:picLocks noChangeAspect="1" noChangeArrowheads="1"/>
          </p:cNvPicPr>
          <p:nvPr/>
        </p:nvPicPr>
        <p:blipFill>
          <a:blip r:embed="rId2" cstate="print"/>
          <a:srcRect/>
          <a:stretch>
            <a:fillRect/>
          </a:stretch>
        </p:blipFill>
        <p:spPr bwMode="auto">
          <a:xfrm>
            <a:off x="0" y="3786190"/>
            <a:ext cx="2200275" cy="3071810"/>
          </a:xfrm>
          <a:prstGeom prst="rect">
            <a:avLst/>
          </a:prstGeom>
          <a:noFill/>
        </p:spPr>
      </p:pic>
      <p:sp>
        <p:nvSpPr>
          <p:cNvPr id="3" name="مستطيل مستدير الزوايا 2"/>
          <p:cNvSpPr/>
          <p:nvPr/>
        </p:nvSpPr>
        <p:spPr>
          <a:xfrm>
            <a:off x="714348" y="285728"/>
            <a:ext cx="7929618" cy="1000132"/>
          </a:xfrm>
          <a:prstGeom prst="roundRect">
            <a:avLst/>
          </a:prstGeom>
          <a:solidFill>
            <a:schemeClr val="accent6">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كيف ينمى المعلم الحوافز التحصيليه للتلميذ</a:t>
            </a:r>
            <a:endParaRPr lang="en-US" sz="3600" b="1" dirty="0">
              <a:solidFill>
                <a:schemeClr val="bg1">
                  <a:lumMod val="95000"/>
                </a:schemeClr>
              </a:solidFill>
            </a:endParaRPr>
          </a:p>
        </p:txBody>
      </p:sp>
      <p:sp>
        <p:nvSpPr>
          <p:cNvPr id="4" name="مستطيل مستدير الزوايا 3"/>
          <p:cNvSpPr/>
          <p:nvPr/>
        </p:nvSpPr>
        <p:spPr>
          <a:xfrm>
            <a:off x="4643438" y="1571612"/>
            <a:ext cx="4286280" cy="1000132"/>
          </a:xfrm>
          <a:prstGeom prst="round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جذب انتباه التلاميذ</a:t>
            </a:r>
            <a:endParaRPr lang="en-US" sz="3600" b="1" dirty="0">
              <a:solidFill>
                <a:schemeClr val="bg1">
                  <a:lumMod val="95000"/>
                </a:schemeClr>
              </a:solidFill>
            </a:endParaRPr>
          </a:p>
        </p:txBody>
      </p:sp>
      <p:sp>
        <p:nvSpPr>
          <p:cNvPr id="5" name="مستطيل مستدير الزوايا 4"/>
          <p:cNvSpPr/>
          <p:nvPr/>
        </p:nvSpPr>
        <p:spPr>
          <a:xfrm>
            <a:off x="357158" y="2571744"/>
            <a:ext cx="4286280" cy="1000132"/>
          </a:xfrm>
          <a:prstGeom prst="round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تزويد التلاميذ الخبرات المفيدة</a:t>
            </a:r>
            <a:endParaRPr lang="en-US" sz="3600" b="1" dirty="0">
              <a:solidFill>
                <a:schemeClr val="bg1">
                  <a:lumMod val="95000"/>
                </a:schemeClr>
              </a:solidFill>
            </a:endParaRPr>
          </a:p>
        </p:txBody>
      </p:sp>
      <p:sp>
        <p:nvSpPr>
          <p:cNvPr id="6" name="مستطيل مستدير الزوايا 5"/>
          <p:cNvSpPr/>
          <p:nvPr/>
        </p:nvSpPr>
        <p:spPr>
          <a:xfrm>
            <a:off x="4643438" y="3714752"/>
            <a:ext cx="4286280" cy="1000132"/>
          </a:xfrm>
          <a:prstGeom prst="round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مساعدة التلاميذ على إدراك قدراتهم </a:t>
            </a:r>
            <a:endParaRPr lang="en-US" sz="3600" b="1" dirty="0">
              <a:solidFill>
                <a:schemeClr val="bg1">
                  <a:lumMod val="95000"/>
                </a:schemeClr>
              </a:solidFill>
            </a:endParaRPr>
          </a:p>
        </p:txBody>
      </p:sp>
      <p:sp>
        <p:nvSpPr>
          <p:cNvPr id="7" name="مستطيل مستدير الزوايا 6"/>
          <p:cNvSpPr/>
          <p:nvPr/>
        </p:nvSpPr>
        <p:spPr>
          <a:xfrm>
            <a:off x="2285984" y="5000636"/>
            <a:ext cx="4286280" cy="1000132"/>
          </a:xfrm>
          <a:prstGeom prst="round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ربط حوافز التحصيل بمظاهر الحياة الخاصه</a:t>
            </a:r>
            <a:endParaRPr lang="en-US" sz="3600" b="1" dirty="0">
              <a:solidFill>
                <a:schemeClr val="bg1">
                  <a:lumMod val="95000"/>
                </a:schemeClr>
              </a:solidFill>
            </a:endParaRPr>
          </a:p>
        </p:txBody>
      </p:sp>
    </p:spTree>
  </p:cSld>
  <p:clrMapOvr>
    <a:masterClrMapping/>
  </p:clrMapOvr>
  <p:transition spd="med">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t1.gstatic.com/images?q=tbn:ANd9GcSIVaVzmNfiqmCqJychFHxOqMiFEeH2yh_Xdp9gzZFR9stw6OHWuEQygkcK"/>
          <p:cNvPicPr>
            <a:picLocks noChangeAspect="1" noChangeArrowheads="1"/>
          </p:cNvPicPr>
          <p:nvPr/>
        </p:nvPicPr>
        <p:blipFill>
          <a:blip r:embed="rId2" cstate="print"/>
          <a:srcRect/>
          <a:stretch>
            <a:fillRect/>
          </a:stretch>
        </p:blipFill>
        <p:spPr bwMode="auto">
          <a:xfrm>
            <a:off x="0" y="0"/>
            <a:ext cx="2286016" cy="2285992"/>
          </a:xfrm>
          <a:prstGeom prst="rect">
            <a:avLst/>
          </a:prstGeom>
          <a:noFill/>
        </p:spPr>
      </p:pic>
      <p:sp>
        <p:nvSpPr>
          <p:cNvPr id="3" name="مستطيل مستدير الزوايا 2"/>
          <p:cNvSpPr/>
          <p:nvPr/>
        </p:nvSpPr>
        <p:spPr>
          <a:xfrm>
            <a:off x="2571736" y="285728"/>
            <a:ext cx="6072230" cy="1000132"/>
          </a:xfrm>
          <a:prstGeom prst="round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معوقات دافعية الانجاز والتحصيل الدراسي لدى التلاميذ</a:t>
            </a:r>
            <a:endParaRPr lang="en-US" sz="3600" b="1" dirty="0">
              <a:solidFill>
                <a:schemeClr val="bg1">
                  <a:lumMod val="95000"/>
                </a:schemeClr>
              </a:solidFill>
            </a:endParaRPr>
          </a:p>
        </p:txBody>
      </p:sp>
      <p:sp>
        <p:nvSpPr>
          <p:cNvPr id="4" name="مستطيل مستدير الزوايا 3"/>
          <p:cNvSpPr/>
          <p:nvPr/>
        </p:nvSpPr>
        <p:spPr>
          <a:xfrm>
            <a:off x="4786314" y="1714488"/>
            <a:ext cx="4214842" cy="1000132"/>
          </a:xfrm>
          <a:prstGeom prst="roundRect">
            <a:avLst/>
          </a:prstGeom>
          <a:solidFill>
            <a:schemeClr val="accent4">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 التنشئة الاجتماعية في الاسره والبيئة</a:t>
            </a:r>
            <a:endParaRPr lang="en-US" sz="3600" b="1" dirty="0">
              <a:solidFill>
                <a:schemeClr val="bg1">
                  <a:lumMod val="95000"/>
                </a:schemeClr>
              </a:solidFill>
            </a:endParaRPr>
          </a:p>
        </p:txBody>
      </p:sp>
      <p:sp>
        <p:nvSpPr>
          <p:cNvPr id="5" name="مستطيل مستدير الزوايا 4"/>
          <p:cNvSpPr/>
          <p:nvPr/>
        </p:nvSpPr>
        <p:spPr>
          <a:xfrm>
            <a:off x="500034" y="2571744"/>
            <a:ext cx="4214842" cy="1000132"/>
          </a:xfrm>
          <a:prstGeom prst="round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شخصية المعلم وتقبله العاطفي لتلاميذه</a:t>
            </a:r>
            <a:endParaRPr lang="en-US" sz="3600" b="1" dirty="0">
              <a:solidFill>
                <a:schemeClr val="bg1">
                  <a:lumMod val="95000"/>
                </a:schemeClr>
              </a:solidFill>
            </a:endParaRPr>
          </a:p>
        </p:txBody>
      </p:sp>
      <p:sp>
        <p:nvSpPr>
          <p:cNvPr id="6" name="مستطيل مستدير الزوايا 5"/>
          <p:cNvSpPr/>
          <p:nvPr/>
        </p:nvSpPr>
        <p:spPr>
          <a:xfrm>
            <a:off x="4786314" y="3857628"/>
            <a:ext cx="4214842" cy="1000132"/>
          </a:xfrm>
          <a:prstGeom prst="roundRect">
            <a:avLst/>
          </a:prstGeom>
          <a:solidFill>
            <a:schemeClr val="accent4">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شعور التلاميذ بحاجة للإنجاز والفهم</a:t>
            </a:r>
            <a:endParaRPr lang="en-US" sz="3600" b="1" dirty="0">
              <a:solidFill>
                <a:schemeClr val="bg1">
                  <a:lumMod val="95000"/>
                </a:schemeClr>
              </a:solidFill>
            </a:endParaRPr>
          </a:p>
        </p:txBody>
      </p:sp>
      <p:sp>
        <p:nvSpPr>
          <p:cNvPr id="7" name="مستطيل مستدير الزوايا 6"/>
          <p:cNvSpPr/>
          <p:nvPr/>
        </p:nvSpPr>
        <p:spPr>
          <a:xfrm>
            <a:off x="500034" y="4857760"/>
            <a:ext cx="4214842" cy="1000132"/>
          </a:xfrm>
          <a:prstGeom prst="round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أسلوب التفاعل الصفي والاداره المدرسية</a:t>
            </a:r>
            <a:endParaRPr lang="en-US" sz="3600" b="1" dirty="0">
              <a:solidFill>
                <a:schemeClr val="bg1">
                  <a:lumMod val="95000"/>
                </a:schemeClr>
              </a:solidFill>
            </a:endParaRPr>
          </a:p>
        </p:txBody>
      </p:sp>
      <p:pic>
        <p:nvPicPr>
          <p:cNvPr id="8" name="Picture 2" descr="http://t1.gstatic.com/images?q=tbn:ANd9GcSIVaVzmNfiqmCqJychFHxOqMiFEeH2yh_Xdp9gzZFR9stw6OHWuEQygkcK"/>
          <p:cNvPicPr>
            <a:picLocks noChangeAspect="1" noChangeArrowheads="1"/>
          </p:cNvPicPr>
          <p:nvPr/>
        </p:nvPicPr>
        <p:blipFill>
          <a:blip r:embed="rId2" cstate="print"/>
          <a:srcRect/>
          <a:stretch>
            <a:fillRect/>
          </a:stretch>
        </p:blipFill>
        <p:spPr bwMode="auto">
          <a:xfrm>
            <a:off x="6857984" y="5072074"/>
            <a:ext cx="2286016" cy="1785926"/>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714348" y="285728"/>
            <a:ext cx="7929618" cy="1000132"/>
          </a:xfrm>
          <a:prstGeom prst="roundRect">
            <a:avLst/>
          </a:prstGeom>
          <a:solidFill>
            <a:schemeClr val="accent1">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استراتيجيات الدافعية خلال الموقف التدريسي</a:t>
            </a:r>
            <a:endParaRPr lang="en-US" sz="3600" b="1" dirty="0">
              <a:solidFill>
                <a:schemeClr val="bg1">
                  <a:lumMod val="95000"/>
                </a:schemeClr>
              </a:solidFill>
            </a:endParaRPr>
          </a:p>
        </p:txBody>
      </p:sp>
      <p:sp>
        <p:nvSpPr>
          <p:cNvPr id="3" name="مستطيل مستدير الزوايا 2"/>
          <p:cNvSpPr/>
          <p:nvPr/>
        </p:nvSpPr>
        <p:spPr>
          <a:xfrm>
            <a:off x="6929454" y="1643050"/>
            <a:ext cx="1857388" cy="49292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smtClean="0">
                <a:solidFill>
                  <a:schemeClr val="bg1">
                    <a:lumMod val="95000"/>
                  </a:schemeClr>
                </a:solidFill>
              </a:rPr>
              <a:t>دراسة خصائص التلاميذ ونوع حافزهم المناسب ( حوافز ذاتيه أو خارجية ) </a:t>
            </a:r>
            <a:endParaRPr lang="en-US" sz="2400" b="1" dirty="0">
              <a:solidFill>
                <a:schemeClr val="bg1">
                  <a:lumMod val="95000"/>
                </a:schemeClr>
              </a:solidFill>
            </a:endParaRPr>
          </a:p>
        </p:txBody>
      </p:sp>
      <p:sp>
        <p:nvSpPr>
          <p:cNvPr id="4" name="مستطيل مستدير الزوايا 3"/>
          <p:cNvSpPr/>
          <p:nvPr/>
        </p:nvSpPr>
        <p:spPr>
          <a:xfrm>
            <a:off x="4786314" y="1643050"/>
            <a:ext cx="1857388" cy="49292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smtClean="0">
                <a:solidFill>
                  <a:schemeClr val="bg1">
                    <a:lumMod val="95000"/>
                  </a:schemeClr>
                </a:solidFill>
              </a:rPr>
              <a:t>استخدام أساليب ملائمة لزيادة الدافعية لدى التلاميذ وتحفيزهم نحو الأداء</a:t>
            </a:r>
            <a:endParaRPr lang="en-US" sz="2400" b="1" dirty="0">
              <a:solidFill>
                <a:schemeClr val="bg1">
                  <a:lumMod val="95000"/>
                </a:schemeClr>
              </a:solidFill>
            </a:endParaRPr>
          </a:p>
        </p:txBody>
      </p:sp>
      <p:sp>
        <p:nvSpPr>
          <p:cNvPr id="5" name="مستطيل مستدير الزوايا 4"/>
          <p:cNvSpPr/>
          <p:nvPr/>
        </p:nvSpPr>
        <p:spPr>
          <a:xfrm>
            <a:off x="2643174" y="1643050"/>
            <a:ext cx="1857388" cy="49292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smtClean="0">
                <a:solidFill>
                  <a:schemeClr val="bg1">
                    <a:lumMod val="95000"/>
                  </a:schemeClr>
                </a:solidFill>
              </a:rPr>
              <a:t>مراعاة طبيعة بيئة التعلم ومناخ التعلم السائد في الفصل الدراسي </a:t>
            </a:r>
            <a:endParaRPr lang="en-US" sz="2400" b="1" dirty="0">
              <a:solidFill>
                <a:schemeClr val="bg1">
                  <a:lumMod val="95000"/>
                </a:schemeClr>
              </a:solidFill>
            </a:endParaRPr>
          </a:p>
        </p:txBody>
      </p:sp>
      <p:sp>
        <p:nvSpPr>
          <p:cNvPr id="6" name="مستطيل مستدير الزوايا 5"/>
          <p:cNvSpPr/>
          <p:nvPr/>
        </p:nvSpPr>
        <p:spPr>
          <a:xfrm>
            <a:off x="571472" y="1643050"/>
            <a:ext cx="1857388" cy="49292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smtClean="0">
                <a:solidFill>
                  <a:schemeClr val="bg1">
                    <a:lumMod val="95000"/>
                  </a:schemeClr>
                </a:solidFill>
              </a:rPr>
              <a:t>الاستجابة البناءة لميول التلاميذ نحو التعلم ونحو المادة الدراسية</a:t>
            </a:r>
            <a:endParaRPr lang="en-US" sz="2400" b="1" dirty="0">
              <a:solidFill>
                <a:schemeClr val="bg1">
                  <a:lumMod val="95000"/>
                </a:schemeClr>
              </a:solidFill>
            </a:endParaRPr>
          </a:p>
        </p:txBody>
      </p:sp>
    </p:spTree>
  </p:cSld>
  <p:clrMapOvr>
    <a:masterClrMapping/>
  </p:clrMapOvr>
  <p:transition spd="med">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714348" y="285728"/>
            <a:ext cx="7929618" cy="1000132"/>
          </a:xfrm>
          <a:prstGeom prst="roundRect">
            <a:avLst/>
          </a:prstGeom>
          <a:solidFill>
            <a:schemeClr val="bg2">
              <a:lumMod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وظيفة الدافعية نحو التعلم </a:t>
            </a:r>
            <a:endParaRPr lang="en-US" sz="3600" b="1" dirty="0">
              <a:solidFill>
                <a:schemeClr val="bg1">
                  <a:lumMod val="95000"/>
                </a:schemeClr>
              </a:solidFill>
            </a:endParaRPr>
          </a:p>
        </p:txBody>
      </p:sp>
      <p:sp>
        <p:nvSpPr>
          <p:cNvPr id="3" name="مستطيل مستدير الزوايا 2"/>
          <p:cNvSpPr/>
          <p:nvPr/>
        </p:nvSpPr>
        <p:spPr>
          <a:xfrm>
            <a:off x="1643042" y="1500174"/>
            <a:ext cx="7143800" cy="5143536"/>
          </a:xfrm>
          <a:prstGeom prst="roundRect">
            <a:avLst/>
          </a:prstGeom>
          <a:solidFill>
            <a:schemeClr val="bg2">
              <a:lumMod val="2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 </a:t>
            </a:r>
          </a:p>
          <a:p>
            <a:pPr algn="ctr"/>
            <a:r>
              <a:rPr lang="ar-SA" sz="3600" b="1" dirty="0" smtClean="0">
                <a:solidFill>
                  <a:schemeClr val="bg1">
                    <a:lumMod val="95000"/>
                  </a:schemeClr>
                </a:solidFill>
              </a:rPr>
              <a:t>لاتعلم بدون دافع معين ويتحدد بنشاط الفرد وتعلمه وفقا للظروف المحفزة الموجودة في موقف التعلم وتؤدي الدافعية دوراً من خلال : </a:t>
            </a:r>
          </a:p>
          <a:p>
            <a:pPr algn="ctr" rtl="1">
              <a:buFontTx/>
              <a:buChar char="-"/>
            </a:pPr>
            <a:r>
              <a:rPr lang="ar-SA" sz="3600" b="1" dirty="0" smtClean="0">
                <a:solidFill>
                  <a:schemeClr val="bg1">
                    <a:lumMod val="95000"/>
                  </a:schemeClr>
                </a:solidFill>
              </a:rPr>
              <a:t> تحرير طاقة التلاميذ الانفعالية والتي تثير نشاطا معينا لديه</a:t>
            </a:r>
          </a:p>
          <a:p>
            <a:pPr algn="ctr" rtl="1">
              <a:buFontTx/>
              <a:buChar char="-"/>
            </a:pPr>
            <a:r>
              <a:rPr lang="ar-SA" sz="3600" b="1" dirty="0" smtClean="0">
                <a:solidFill>
                  <a:schemeClr val="bg1">
                    <a:lumMod val="95000"/>
                  </a:schemeClr>
                </a:solidFill>
              </a:rPr>
              <a:t> تجعل التلميذ يستجيب لموقف معين </a:t>
            </a:r>
          </a:p>
          <a:p>
            <a:pPr algn="ctr" rtl="1">
              <a:buFontTx/>
              <a:buChar char="-"/>
            </a:pPr>
            <a:r>
              <a:rPr lang="ar-SA" sz="3600" b="1" dirty="0" smtClean="0">
                <a:solidFill>
                  <a:schemeClr val="bg1">
                    <a:lumMod val="95000"/>
                  </a:schemeClr>
                </a:solidFill>
              </a:rPr>
              <a:t> تجعل التلميذ يوجه نشاطه نحو هدف محدد </a:t>
            </a:r>
          </a:p>
          <a:p>
            <a:pPr algn="ctr">
              <a:buFontTx/>
              <a:buChar char="-"/>
            </a:pPr>
            <a:endParaRPr lang="en-US" sz="3600" b="1" dirty="0">
              <a:solidFill>
                <a:schemeClr val="bg1">
                  <a:lumMod val="95000"/>
                </a:schemeClr>
              </a:solidFill>
            </a:endParaRPr>
          </a:p>
        </p:txBody>
      </p:sp>
      <p:pic>
        <p:nvPicPr>
          <p:cNvPr id="53250" name="Picture 2" descr="http://t1.gstatic.com/images?q=tbn:ANd9GcQDmJ47h3DxFMPnxhyEbWOsu221bfLNMYjhjDkmcDdw7iW5mrMr"/>
          <p:cNvPicPr>
            <a:picLocks noChangeAspect="1" noChangeArrowheads="1"/>
          </p:cNvPicPr>
          <p:nvPr/>
        </p:nvPicPr>
        <p:blipFill>
          <a:blip r:embed="rId2" cstate="print"/>
          <a:srcRect/>
          <a:stretch>
            <a:fillRect/>
          </a:stretch>
        </p:blipFill>
        <p:spPr bwMode="auto">
          <a:xfrm>
            <a:off x="214282" y="1500174"/>
            <a:ext cx="1357322" cy="5072098"/>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642910" y="357166"/>
            <a:ext cx="8001056" cy="1000132"/>
          </a:xfrm>
          <a:prstGeom prst="roundRect">
            <a:avLst/>
          </a:prstGeom>
          <a:solidFill>
            <a:schemeClr val="tx2">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4400" b="1" dirty="0" smtClean="0">
              <a:solidFill>
                <a:srgbClr val="FF0066"/>
              </a:solidFill>
              <a:effectLst>
                <a:outerShdw blurRad="38100" dist="38100" dir="2700000" algn="tl">
                  <a:srgbClr val="000000">
                    <a:alpha val="43137"/>
                  </a:srgbClr>
                </a:outerShdw>
              </a:effectLst>
              <a:latin typeface="Calibri" pitchFamily="34" charset="0"/>
              <a:ea typeface="Calibri" pitchFamily="34" charset="0"/>
              <a:cs typeface="Arial" pitchFamily="34" charset="0"/>
            </a:endParaRPr>
          </a:p>
          <a:p>
            <a:pPr lvl="0" algn="ctr"/>
            <a:r>
              <a:rPr lang="ar-SA" sz="4400" b="1" dirty="0" smtClean="0">
                <a:solidFill>
                  <a:schemeClr val="bg1">
                    <a:lumMod val="95000"/>
                  </a:schemeClr>
                </a:solidFill>
                <a:effectLst>
                  <a:outerShdw blurRad="38100" dist="38100" dir="2700000" algn="tl">
                    <a:srgbClr val="000000">
                      <a:alpha val="43137"/>
                    </a:srgbClr>
                  </a:outerShdw>
                </a:effectLst>
                <a:latin typeface="Calibri" pitchFamily="34" charset="0"/>
                <a:ea typeface="Calibri" pitchFamily="34" charset="0"/>
                <a:cs typeface="Arial" pitchFamily="34" charset="0"/>
              </a:rPr>
              <a:t>حيوية المعلم وتنوع المثيرات: </a:t>
            </a:r>
          </a:p>
          <a:p>
            <a:pPr algn="ctr"/>
            <a:endParaRPr lang="en-US" sz="4400" b="1" dirty="0"/>
          </a:p>
        </p:txBody>
      </p:sp>
      <p:sp>
        <p:nvSpPr>
          <p:cNvPr id="4" name="مستطيل مستدير الزوايا 3"/>
          <p:cNvSpPr/>
          <p:nvPr/>
        </p:nvSpPr>
        <p:spPr>
          <a:xfrm>
            <a:off x="3500430" y="1714488"/>
            <a:ext cx="5072098" cy="4857784"/>
          </a:xfrm>
          <a:prstGeom prst="roundRect">
            <a:avLst/>
          </a:prstGeom>
          <a:solidFill>
            <a:schemeClr val="accent1">
              <a:lumMod val="75000"/>
            </a:schemeClr>
          </a:solid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b="1" dirty="0" smtClean="0">
              <a:solidFill>
                <a:schemeClr val="bg1"/>
              </a:solidFill>
              <a:effectLst>
                <a:outerShdw blurRad="38100" dist="38100" dir="2700000" algn="tl">
                  <a:srgbClr val="000000">
                    <a:alpha val="43137"/>
                  </a:srgbClr>
                </a:outerShdw>
              </a:effectLst>
              <a:latin typeface="Calibri" pitchFamily="34" charset="0"/>
              <a:ea typeface="Calibri" pitchFamily="34" charset="0"/>
              <a:cs typeface="Arial" pitchFamily="34" charset="0"/>
            </a:endParaRPr>
          </a:p>
          <a:p>
            <a:pPr algn="ctr"/>
            <a:r>
              <a:rPr lang="ar-SA" sz="3600" b="1" dirty="0" smtClean="0">
                <a:solidFill>
                  <a:schemeClr val="bg1"/>
                </a:solidFill>
                <a:effectLst>
                  <a:outerShdw blurRad="38100" dist="38100" dir="2700000" algn="tl">
                    <a:srgbClr val="000000">
                      <a:alpha val="43137"/>
                    </a:srgbClr>
                  </a:outerShdw>
                </a:effectLst>
                <a:latin typeface="Calibri" pitchFamily="34" charset="0"/>
                <a:ea typeface="Calibri" pitchFamily="34" charset="0"/>
                <a:cs typeface="Arial" pitchFamily="34" charset="0"/>
              </a:rPr>
              <a:t>وتظهر في قدرة المعلم على تنويع أساليب الاتصال والمشاركة , والتفاعل مع التلاميذ , مثل استخدام الأساليب اللفظية كالكلمات , أو الأساليب غير اللفظية كالإشارات بأجزاء الجسم المختلفة وذلك بغرض الانتباه للتأكيد  على إجابة معينة .</a:t>
            </a:r>
            <a:endParaRPr lang="ar-SA" sz="36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a:endParaRPr lang="en-US" sz="3600" dirty="0"/>
          </a:p>
        </p:txBody>
      </p:sp>
      <p:pic>
        <p:nvPicPr>
          <p:cNvPr id="5" name="Picture 2" descr="http://t2.gstatic.com/images?q=tbn:ANd9GcQCCuAjlpdOo_bWSgPR5ZdcbTIwdUFtmrLI4UCLCUYwMsKkjCW1eg"/>
          <p:cNvPicPr>
            <a:picLocks noChangeAspect="1" noChangeArrowheads="1"/>
          </p:cNvPicPr>
          <p:nvPr/>
        </p:nvPicPr>
        <p:blipFill>
          <a:blip r:embed="rId2" cstate="print"/>
          <a:srcRect/>
          <a:stretch>
            <a:fillRect/>
          </a:stretch>
        </p:blipFill>
        <p:spPr bwMode="auto">
          <a:xfrm rot="21052339">
            <a:off x="526222" y="1945216"/>
            <a:ext cx="2219325" cy="4170265"/>
          </a:xfrm>
          <a:prstGeom prst="rect">
            <a:avLst/>
          </a:prstGeom>
          <a:ln>
            <a:noFill/>
          </a:ln>
          <a:effectLst>
            <a:softEdge rad="112500"/>
          </a:effectLst>
        </p:spPr>
      </p:pic>
    </p:spTree>
  </p:cSld>
  <p:clrMapOvr>
    <a:masterClrMapping/>
  </p:clrMapOvr>
  <p:transition spd="med">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642910" y="142852"/>
            <a:ext cx="7929618" cy="1000132"/>
          </a:xfrm>
          <a:prstGeom prst="roundRect">
            <a:avLst/>
          </a:prstGeom>
          <a:solidFill>
            <a:schemeClr val="tx2">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العوامل المؤثرة في قوة الدافع نحو التعلم </a:t>
            </a:r>
            <a:endParaRPr lang="en-US" sz="3600" b="1" dirty="0">
              <a:solidFill>
                <a:schemeClr val="bg1">
                  <a:lumMod val="95000"/>
                </a:schemeClr>
              </a:solidFill>
            </a:endParaRPr>
          </a:p>
        </p:txBody>
      </p:sp>
      <p:sp>
        <p:nvSpPr>
          <p:cNvPr id="3" name="مستطيل مستدير الزوايا 2"/>
          <p:cNvSpPr/>
          <p:nvPr/>
        </p:nvSpPr>
        <p:spPr>
          <a:xfrm>
            <a:off x="6143636" y="1214422"/>
            <a:ext cx="2714644" cy="5429264"/>
          </a:xfrm>
          <a:prstGeom prst="roundRect">
            <a:avLst/>
          </a:prstGeom>
          <a:solidFill>
            <a:schemeClr val="accent1">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تحديد المعلم لخبرات التعلم وأنشطته بصوره تساعد التلميذ على فهم المطلوب ويزيد من إثارة نشاطه نحو تحقيق هدف معين</a:t>
            </a:r>
            <a:endParaRPr lang="en-US" sz="3600" b="1" dirty="0">
              <a:solidFill>
                <a:schemeClr val="bg1">
                  <a:lumMod val="95000"/>
                </a:schemeClr>
              </a:solidFill>
            </a:endParaRPr>
          </a:p>
        </p:txBody>
      </p:sp>
      <p:pic>
        <p:nvPicPr>
          <p:cNvPr id="52226" name="Picture 2" descr="http://t2.gstatic.com/images?q=tbn:ANd9GcQE2U6OWUC862rBr9Hv1zV7922Ggyh3m22_QycBMufeQlE_DrqFKw"/>
          <p:cNvPicPr>
            <a:picLocks noChangeAspect="1" noChangeArrowheads="1"/>
          </p:cNvPicPr>
          <p:nvPr/>
        </p:nvPicPr>
        <p:blipFill>
          <a:blip r:embed="rId2" cstate="print"/>
          <a:srcRect/>
          <a:stretch>
            <a:fillRect/>
          </a:stretch>
        </p:blipFill>
        <p:spPr bwMode="auto">
          <a:xfrm>
            <a:off x="3500430" y="1357298"/>
            <a:ext cx="2362200" cy="5500702"/>
          </a:xfrm>
          <a:prstGeom prst="rect">
            <a:avLst/>
          </a:prstGeom>
          <a:noFill/>
        </p:spPr>
      </p:pic>
      <p:sp>
        <p:nvSpPr>
          <p:cNvPr id="5" name="مستطيل مستدير الزوايا 4"/>
          <p:cNvSpPr/>
          <p:nvPr/>
        </p:nvSpPr>
        <p:spPr>
          <a:xfrm>
            <a:off x="357158" y="1214422"/>
            <a:ext cx="2714644" cy="5429264"/>
          </a:xfrm>
          <a:prstGeom prst="roundRect">
            <a:avLst/>
          </a:prstGeom>
          <a:solidFill>
            <a:schemeClr val="accent1">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تعزيز انجازات التلميذ ومن الطرق المساعدة في تحقيق هذا الجانب استخدام أساليب التعزيز اللفظي</a:t>
            </a:r>
            <a:endParaRPr lang="en-US" sz="3600" b="1" dirty="0">
              <a:solidFill>
                <a:schemeClr val="bg1">
                  <a:lumMod val="95000"/>
                </a:schemeClr>
              </a:solidFill>
            </a:endParaRPr>
          </a:p>
        </p:txBody>
      </p:sp>
    </p:spTree>
  </p:cSld>
  <p:clrMapOvr>
    <a:masterClrMapping/>
  </p:clrMapOvr>
  <p:transition spd="med">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642910" y="142852"/>
            <a:ext cx="7929618" cy="1000132"/>
          </a:xfrm>
          <a:prstGeom prst="roundRect">
            <a:avLst/>
          </a:prstGeom>
          <a:solidFill>
            <a:srgbClr val="800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مظاهر ضعف الدافعية لدى التلاميذ</a:t>
            </a:r>
            <a:endParaRPr lang="en-US" sz="3600" b="1" dirty="0">
              <a:solidFill>
                <a:schemeClr val="bg1">
                  <a:lumMod val="95000"/>
                </a:schemeClr>
              </a:solidFill>
            </a:endParaRPr>
          </a:p>
        </p:txBody>
      </p:sp>
      <p:sp>
        <p:nvSpPr>
          <p:cNvPr id="3" name="مستطيل مستدير الزوايا 2"/>
          <p:cNvSpPr/>
          <p:nvPr/>
        </p:nvSpPr>
        <p:spPr>
          <a:xfrm>
            <a:off x="2714612" y="1428736"/>
            <a:ext cx="6286544" cy="1000132"/>
          </a:xfrm>
          <a:prstGeom prst="roundRect">
            <a:avLst/>
          </a:prstGeom>
          <a:solidFill>
            <a:srgbClr val="A5002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انشغال التلاميذ بالكتب والأدوات المدرسية</a:t>
            </a:r>
            <a:endParaRPr lang="en-US" sz="3600" b="1" dirty="0">
              <a:solidFill>
                <a:schemeClr val="bg1">
                  <a:lumMod val="95000"/>
                </a:schemeClr>
              </a:solidFill>
            </a:endParaRPr>
          </a:p>
        </p:txBody>
      </p:sp>
      <p:sp>
        <p:nvSpPr>
          <p:cNvPr id="4" name="مستطيل مستدير الزوايا 3"/>
          <p:cNvSpPr/>
          <p:nvPr/>
        </p:nvSpPr>
        <p:spPr>
          <a:xfrm>
            <a:off x="214282" y="2571744"/>
            <a:ext cx="5286380" cy="1000132"/>
          </a:xfrm>
          <a:prstGeom prst="roundRect">
            <a:avLst/>
          </a:prstGeom>
          <a:solidFill>
            <a:srgbClr val="A5002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المشكلات السلوكية داخل الفصل</a:t>
            </a:r>
            <a:endParaRPr lang="en-US" sz="3600" b="1" dirty="0">
              <a:solidFill>
                <a:schemeClr val="bg1">
                  <a:lumMod val="95000"/>
                </a:schemeClr>
              </a:solidFill>
            </a:endParaRPr>
          </a:p>
        </p:txBody>
      </p:sp>
      <p:sp>
        <p:nvSpPr>
          <p:cNvPr id="5" name="مستطيل مستدير الزوايا 4"/>
          <p:cNvSpPr/>
          <p:nvPr/>
        </p:nvSpPr>
        <p:spPr>
          <a:xfrm>
            <a:off x="3571868" y="3786190"/>
            <a:ext cx="5286380" cy="1000132"/>
          </a:xfrm>
          <a:prstGeom prst="roundRect">
            <a:avLst/>
          </a:prstGeom>
          <a:solidFill>
            <a:srgbClr val="A5002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الأحجام عن المشاركة في الدرس</a:t>
            </a:r>
            <a:endParaRPr lang="en-US" sz="3600" b="1" dirty="0">
              <a:solidFill>
                <a:schemeClr val="bg1">
                  <a:lumMod val="95000"/>
                </a:schemeClr>
              </a:solidFill>
            </a:endParaRPr>
          </a:p>
        </p:txBody>
      </p:sp>
      <p:sp>
        <p:nvSpPr>
          <p:cNvPr id="6" name="مستطيل مستدير الزوايا 5"/>
          <p:cNvSpPr/>
          <p:nvPr/>
        </p:nvSpPr>
        <p:spPr>
          <a:xfrm>
            <a:off x="214282" y="5000636"/>
            <a:ext cx="5286380" cy="1000132"/>
          </a:xfrm>
          <a:prstGeom prst="roundRect">
            <a:avLst/>
          </a:prstGeom>
          <a:solidFill>
            <a:srgbClr val="A5002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السرحان والابتعاد عن موضوع الدرس</a:t>
            </a:r>
            <a:endParaRPr lang="en-US" sz="3600" b="1" dirty="0">
              <a:solidFill>
                <a:schemeClr val="bg1">
                  <a:lumMod val="95000"/>
                </a:schemeClr>
              </a:solidFill>
            </a:endParaRPr>
          </a:p>
        </p:txBody>
      </p:sp>
      <p:pic>
        <p:nvPicPr>
          <p:cNvPr id="51202" name="Picture 2" descr="http://t2.gstatic.com/images?q=tbn:ANd9GcRglwwkc_dkXUHyo9qcyx6v_LoXxJT1inf0ixv4FMRndy43V2YkRjudFQbZJg"/>
          <p:cNvPicPr>
            <a:picLocks noChangeAspect="1" noChangeArrowheads="1"/>
          </p:cNvPicPr>
          <p:nvPr/>
        </p:nvPicPr>
        <p:blipFill>
          <a:blip r:embed="rId2" cstate="print"/>
          <a:srcRect/>
          <a:stretch>
            <a:fillRect/>
          </a:stretch>
        </p:blipFill>
        <p:spPr bwMode="auto">
          <a:xfrm>
            <a:off x="714348" y="1357298"/>
            <a:ext cx="1123950" cy="1123950"/>
          </a:xfrm>
          <a:prstGeom prst="rect">
            <a:avLst/>
          </a:prstGeom>
          <a:noFill/>
        </p:spPr>
      </p:pic>
      <p:pic>
        <p:nvPicPr>
          <p:cNvPr id="51204" name="Picture 4" descr="http://t2.gstatic.com/images?q=tbn:ANd9GcRglwwkc_dkXUHyo9qcyx6v_LoXxJT1inf0ixv4FMRndy43V2YkRjudFQbZJg"/>
          <p:cNvPicPr>
            <a:picLocks noChangeAspect="1" noChangeArrowheads="1"/>
          </p:cNvPicPr>
          <p:nvPr/>
        </p:nvPicPr>
        <p:blipFill>
          <a:blip r:embed="rId2" cstate="print"/>
          <a:srcRect/>
          <a:stretch>
            <a:fillRect/>
          </a:stretch>
        </p:blipFill>
        <p:spPr bwMode="auto">
          <a:xfrm>
            <a:off x="6643702" y="2571744"/>
            <a:ext cx="1123950" cy="1123950"/>
          </a:xfrm>
          <a:prstGeom prst="rect">
            <a:avLst/>
          </a:prstGeom>
          <a:noFill/>
        </p:spPr>
      </p:pic>
      <p:pic>
        <p:nvPicPr>
          <p:cNvPr id="51206" name="Picture 6" descr="http://t2.gstatic.com/images?q=tbn:ANd9GcRglwwkc_dkXUHyo9qcyx6v_LoXxJT1inf0ixv4FMRndy43V2YkRjudFQbZJg"/>
          <p:cNvPicPr>
            <a:picLocks noChangeAspect="1" noChangeArrowheads="1"/>
          </p:cNvPicPr>
          <p:nvPr/>
        </p:nvPicPr>
        <p:blipFill>
          <a:blip r:embed="rId2" cstate="print"/>
          <a:srcRect/>
          <a:stretch>
            <a:fillRect/>
          </a:stretch>
        </p:blipFill>
        <p:spPr bwMode="auto">
          <a:xfrm>
            <a:off x="857224" y="3643314"/>
            <a:ext cx="1123950" cy="1123950"/>
          </a:xfrm>
          <a:prstGeom prst="rect">
            <a:avLst/>
          </a:prstGeom>
          <a:noFill/>
        </p:spPr>
      </p:pic>
      <p:pic>
        <p:nvPicPr>
          <p:cNvPr id="51208" name="Picture 8" descr="http://t2.gstatic.com/images?q=tbn:ANd9GcRglwwkc_dkXUHyo9qcyx6v_LoXxJT1inf0ixv4FMRndy43V2YkRjudFQbZJg"/>
          <p:cNvPicPr>
            <a:picLocks noChangeAspect="1" noChangeArrowheads="1"/>
          </p:cNvPicPr>
          <p:nvPr/>
        </p:nvPicPr>
        <p:blipFill>
          <a:blip r:embed="rId2" cstate="print"/>
          <a:srcRect/>
          <a:stretch>
            <a:fillRect/>
          </a:stretch>
        </p:blipFill>
        <p:spPr bwMode="auto">
          <a:xfrm>
            <a:off x="7072298" y="4929198"/>
            <a:ext cx="2071702" cy="1928802"/>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t3.gstatic.com/images?q=tbn:ANd9GcRrTrugDOH6uNIRtIfG2OHjiovU6nanGlM0aKUMMTYgyzTNEFNw"/>
          <p:cNvPicPr>
            <a:picLocks noChangeAspect="1" noChangeArrowheads="1"/>
          </p:cNvPicPr>
          <p:nvPr/>
        </p:nvPicPr>
        <p:blipFill>
          <a:blip r:embed="rId2" cstate="print"/>
          <a:srcRect/>
          <a:stretch>
            <a:fillRect/>
          </a:stretch>
        </p:blipFill>
        <p:spPr bwMode="auto">
          <a:xfrm>
            <a:off x="6858000" y="0"/>
            <a:ext cx="2286000" cy="1524001"/>
          </a:xfrm>
          <a:prstGeom prst="rect">
            <a:avLst/>
          </a:prstGeom>
          <a:noFill/>
        </p:spPr>
      </p:pic>
      <p:sp>
        <p:nvSpPr>
          <p:cNvPr id="3" name="مستطيل مستدير الزوايا 2"/>
          <p:cNvSpPr/>
          <p:nvPr/>
        </p:nvSpPr>
        <p:spPr>
          <a:xfrm>
            <a:off x="357158" y="142852"/>
            <a:ext cx="6357982" cy="1000132"/>
          </a:xfrm>
          <a:prstGeom prst="roundRect">
            <a:avLst/>
          </a:prstGeom>
          <a:solidFill>
            <a:schemeClr val="bg1">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أسباب انخفاض الدافعية عند التلاميذ</a:t>
            </a:r>
            <a:endParaRPr lang="en-US" sz="3600" b="1" dirty="0">
              <a:solidFill>
                <a:schemeClr val="bg1">
                  <a:lumMod val="95000"/>
                </a:schemeClr>
              </a:solidFill>
            </a:endParaRPr>
          </a:p>
        </p:txBody>
      </p:sp>
      <p:sp>
        <p:nvSpPr>
          <p:cNvPr id="4" name="مستطيل مستدير الزوايا 3"/>
          <p:cNvSpPr/>
          <p:nvPr/>
        </p:nvSpPr>
        <p:spPr>
          <a:xfrm>
            <a:off x="4786314" y="1643050"/>
            <a:ext cx="4214842" cy="1357322"/>
          </a:xfrm>
          <a:prstGeom prst="roundRect">
            <a:avLst/>
          </a:prstGeom>
          <a:solidFill>
            <a:srgbClr val="FF99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التزام المعلم بإلالقاء في التدريس</a:t>
            </a:r>
            <a:endParaRPr lang="en-US" sz="3600" b="1" dirty="0">
              <a:solidFill>
                <a:schemeClr val="bg1">
                  <a:lumMod val="95000"/>
                </a:schemeClr>
              </a:solidFill>
            </a:endParaRPr>
          </a:p>
        </p:txBody>
      </p:sp>
      <p:sp>
        <p:nvSpPr>
          <p:cNvPr id="5" name="مستطيل مستدير الزوايا 4"/>
          <p:cNvSpPr/>
          <p:nvPr/>
        </p:nvSpPr>
        <p:spPr>
          <a:xfrm>
            <a:off x="285720" y="1643050"/>
            <a:ext cx="4214842" cy="1357322"/>
          </a:xfrm>
          <a:prstGeom prst="roundRect">
            <a:avLst/>
          </a:prstGeom>
          <a:solidFill>
            <a:srgbClr val="FF99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عدم إلمام المعلم بعناصر الاثاره في الدرس</a:t>
            </a:r>
            <a:endParaRPr lang="en-US" sz="3600" b="1" dirty="0">
              <a:solidFill>
                <a:schemeClr val="bg1">
                  <a:lumMod val="95000"/>
                </a:schemeClr>
              </a:solidFill>
            </a:endParaRPr>
          </a:p>
        </p:txBody>
      </p:sp>
      <p:sp>
        <p:nvSpPr>
          <p:cNvPr id="6" name="مستطيل مستدير الزوايا 5"/>
          <p:cNvSpPr/>
          <p:nvPr/>
        </p:nvSpPr>
        <p:spPr>
          <a:xfrm>
            <a:off x="4714876" y="3214686"/>
            <a:ext cx="4214842" cy="1357322"/>
          </a:xfrm>
          <a:prstGeom prst="roundRect">
            <a:avLst/>
          </a:prstGeom>
          <a:solidFill>
            <a:srgbClr val="FF99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عدم تنويع المثيرات من قبل المعلم</a:t>
            </a:r>
            <a:endParaRPr lang="en-US" sz="3600" b="1" dirty="0">
              <a:solidFill>
                <a:schemeClr val="bg1">
                  <a:lumMod val="95000"/>
                </a:schemeClr>
              </a:solidFill>
            </a:endParaRPr>
          </a:p>
        </p:txBody>
      </p:sp>
      <p:sp>
        <p:nvSpPr>
          <p:cNvPr id="7" name="مستطيل مستدير الزوايا 6"/>
          <p:cNvSpPr/>
          <p:nvPr/>
        </p:nvSpPr>
        <p:spPr>
          <a:xfrm>
            <a:off x="214282" y="3214686"/>
            <a:ext cx="4214842" cy="1357322"/>
          </a:xfrm>
          <a:prstGeom prst="roundRect">
            <a:avLst/>
          </a:prstGeom>
          <a:solidFill>
            <a:srgbClr val="FF99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عدم التخطيط الجيد للدرس</a:t>
            </a:r>
            <a:endParaRPr lang="en-US" sz="3600" b="1" dirty="0">
              <a:solidFill>
                <a:schemeClr val="bg1">
                  <a:lumMod val="95000"/>
                </a:schemeClr>
              </a:solidFill>
            </a:endParaRPr>
          </a:p>
        </p:txBody>
      </p:sp>
      <p:sp>
        <p:nvSpPr>
          <p:cNvPr id="8" name="مستطيل مستدير الزوايا 7"/>
          <p:cNvSpPr/>
          <p:nvPr/>
        </p:nvSpPr>
        <p:spPr>
          <a:xfrm>
            <a:off x="2428860" y="4929198"/>
            <a:ext cx="4214842" cy="1357322"/>
          </a:xfrm>
          <a:prstGeom prst="roundRect">
            <a:avLst/>
          </a:prstGeom>
          <a:solidFill>
            <a:srgbClr val="FF99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ضعف الاستعداد العام للدرس</a:t>
            </a:r>
            <a:endParaRPr lang="en-US" sz="3600" b="1" dirty="0">
              <a:solidFill>
                <a:schemeClr val="bg1">
                  <a:lumMod val="95000"/>
                </a:schemeClr>
              </a:solidFill>
            </a:endParaRPr>
          </a:p>
        </p:txBody>
      </p:sp>
      <p:pic>
        <p:nvPicPr>
          <p:cNvPr id="9" name="Picture 2" descr="http://t3.gstatic.com/images?q=tbn:ANd9GcRrTrugDOH6uNIRtIfG2OHjiovU6nanGlM0aKUMMTYgyzTNEFNw"/>
          <p:cNvPicPr>
            <a:picLocks noChangeAspect="1" noChangeArrowheads="1"/>
          </p:cNvPicPr>
          <p:nvPr/>
        </p:nvPicPr>
        <p:blipFill>
          <a:blip r:embed="rId2" cstate="print"/>
          <a:srcRect/>
          <a:stretch>
            <a:fillRect/>
          </a:stretch>
        </p:blipFill>
        <p:spPr bwMode="auto">
          <a:xfrm>
            <a:off x="0" y="5333999"/>
            <a:ext cx="2286000" cy="1524001"/>
          </a:xfrm>
          <a:prstGeom prst="rect">
            <a:avLst/>
          </a:prstGeom>
          <a:noFill/>
        </p:spPr>
      </p:pic>
      <p:pic>
        <p:nvPicPr>
          <p:cNvPr id="10" name="Picture 2" descr="http://t3.gstatic.com/images?q=tbn:ANd9GcRrTrugDOH6uNIRtIfG2OHjiovU6nanGlM0aKUMMTYgyzTNEFNw"/>
          <p:cNvPicPr>
            <a:picLocks noChangeAspect="1" noChangeArrowheads="1"/>
          </p:cNvPicPr>
          <p:nvPr/>
        </p:nvPicPr>
        <p:blipFill>
          <a:blip r:embed="rId2" cstate="print"/>
          <a:srcRect/>
          <a:stretch>
            <a:fillRect/>
          </a:stretch>
        </p:blipFill>
        <p:spPr bwMode="auto">
          <a:xfrm>
            <a:off x="6858000" y="5333999"/>
            <a:ext cx="2286000" cy="1524001"/>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357158" y="142852"/>
            <a:ext cx="8358246" cy="1000132"/>
          </a:xfrm>
          <a:prstGeom prst="roundRect">
            <a:avLst/>
          </a:prstGeom>
          <a:solidFill>
            <a:srgbClr val="6600C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أساليب استخدام الدافعية في زيادة التعلم الصفي</a:t>
            </a:r>
            <a:endParaRPr lang="en-US" sz="3600" b="1" dirty="0">
              <a:solidFill>
                <a:schemeClr val="bg1">
                  <a:lumMod val="95000"/>
                </a:schemeClr>
              </a:solidFill>
            </a:endParaRPr>
          </a:p>
        </p:txBody>
      </p:sp>
      <p:sp>
        <p:nvSpPr>
          <p:cNvPr id="3" name="مستطيل مستدير الزوايا 2"/>
          <p:cNvSpPr/>
          <p:nvPr/>
        </p:nvSpPr>
        <p:spPr>
          <a:xfrm>
            <a:off x="6500826" y="1285860"/>
            <a:ext cx="2428892" cy="1000132"/>
          </a:xfrm>
          <a:prstGeom prst="roundRect">
            <a:avLst/>
          </a:prstGeom>
          <a:solidFill>
            <a:srgbClr val="6666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إثارة اهتمام التلاميذ</a:t>
            </a:r>
            <a:endParaRPr lang="en-US" sz="3600" b="1" dirty="0">
              <a:solidFill>
                <a:schemeClr val="bg1">
                  <a:lumMod val="95000"/>
                </a:schemeClr>
              </a:solidFill>
            </a:endParaRPr>
          </a:p>
        </p:txBody>
      </p:sp>
      <p:sp>
        <p:nvSpPr>
          <p:cNvPr id="4" name="مستطيل مستدير الزوايا 3"/>
          <p:cNvSpPr/>
          <p:nvPr/>
        </p:nvSpPr>
        <p:spPr>
          <a:xfrm>
            <a:off x="3571868" y="1285860"/>
            <a:ext cx="2357454" cy="1000132"/>
          </a:xfrm>
          <a:prstGeom prst="roundRect">
            <a:avLst/>
          </a:prstGeom>
          <a:solidFill>
            <a:srgbClr val="6666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المحافظة على انتباه التلاميذ</a:t>
            </a:r>
            <a:endParaRPr lang="en-US" sz="3600" b="1" dirty="0">
              <a:solidFill>
                <a:schemeClr val="bg1">
                  <a:lumMod val="95000"/>
                </a:schemeClr>
              </a:solidFill>
            </a:endParaRPr>
          </a:p>
        </p:txBody>
      </p:sp>
      <p:sp>
        <p:nvSpPr>
          <p:cNvPr id="5" name="مستطيل مستدير الزوايا 4"/>
          <p:cNvSpPr/>
          <p:nvPr/>
        </p:nvSpPr>
        <p:spPr>
          <a:xfrm>
            <a:off x="500034" y="1285860"/>
            <a:ext cx="2428892" cy="1000132"/>
          </a:xfrm>
          <a:prstGeom prst="roundRect">
            <a:avLst/>
          </a:prstGeom>
          <a:solidFill>
            <a:srgbClr val="6666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إشراك التلاميذ في الدرس</a:t>
            </a:r>
            <a:endParaRPr lang="en-US" sz="3600" b="1" dirty="0">
              <a:solidFill>
                <a:schemeClr val="bg1">
                  <a:lumMod val="95000"/>
                </a:schemeClr>
              </a:solidFill>
            </a:endParaRPr>
          </a:p>
        </p:txBody>
      </p:sp>
      <p:pic>
        <p:nvPicPr>
          <p:cNvPr id="55298" name="Picture 2" descr="http://t1.gstatic.com/images?q=tbn:ANd9GcSftDBju4eKL-JNEOLmM2nZyaHGh1fQEoMnBmpGkM8GFNcb0qJODw"/>
          <p:cNvPicPr>
            <a:picLocks noChangeAspect="1" noChangeArrowheads="1"/>
          </p:cNvPicPr>
          <p:nvPr/>
        </p:nvPicPr>
        <p:blipFill>
          <a:blip r:embed="rId2" cstate="print"/>
          <a:srcRect/>
          <a:stretch>
            <a:fillRect/>
          </a:stretch>
        </p:blipFill>
        <p:spPr bwMode="auto">
          <a:xfrm>
            <a:off x="6972300" y="2500306"/>
            <a:ext cx="2171700" cy="4357694"/>
          </a:xfrm>
          <a:prstGeom prst="rect">
            <a:avLst/>
          </a:prstGeom>
          <a:noFill/>
        </p:spPr>
      </p:pic>
      <p:sp>
        <p:nvSpPr>
          <p:cNvPr id="7" name="مستطيل مستدير الزوايا 6"/>
          <p:cNvSpPr/>
          <p:nvPr/>
        </p:nvSpPr>
        <p:spPr>
          <a:xfrm>
            <a:off x="357158" y="2428868"/>
            <a:ext cx="8358246" cy="1000132"/>
          </a:xfrm>
          <a:prstGeom prst="roundRect">
            <a:avLst/>
          </a:prstGeom>
          <a:solidFill>
            <a:srgbClr val="6600C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يتم تحقيق تلك الجوانب : </a:t>
            </a:r>
            <a:endParaRPr lang="en-US" sz="3600" b="1" dirty="0">
              <a:solidFill>
                <a:schemeClr val="bg1">
                  <a:lumMod val="95000"/>
                </a:schemeClr>
              </a:solidFill>
            </a:endParaRPr>
          </a:p>
        </p:txBody>
      </p:sp>
      <p:sp>
        <p:nvSpPr>
          <p:cNvPr id="8" name="مستطيل مستدير الزوايا 7"/>
          <p:cNvSpPr/>
          <p:nvPr/>
        </p:nvSpPr>
        <p:spPr>
          <a:xfrm>
            <a:off x="4643438" y="3571876"/>
            <a:ext cx="2428892" cy="1000132"/>
          </a:xfrm>
          <a:prstGeom prst="roundRect">
            <a:avLst/>
          </a:prstGeom>
          <a:solidFill>
            <a:srgbClr val="6666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إثارة اهتمام التلاميذ</a:t>
            </a:r>
            <a:endParaRPr lang="en-US" sz="3600" b="1" dirty="0">
              <a:solidFill>
                <a:schemeClr val="bg1">
                  <a:lumMod val="95000"/>
                </a:schemeClr>
              </a:solidFill>
            </a:endParaRPr>
          </a:p>
        </p:txBody>
      </p:sp>
      <p:sp>
        <p:nvSpPr>
          <p:cNvPr id="9" name="سهم إلى اليسار 8"/>
          <p:cNvSpPr/>
          <p:nvPr/>
        </p:nvSpPr>
        <p:spPr>
          <a:xfrm>
            <a:off x="3357554" y="3857628"/>
            <a:ext cx="1143008"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مستدير الزوايا 9"/>
          <p:cNvSpPr/>
          <p:nvPr/>
        </p:nvSpPr>
        <p:spPr>
          <a:xfrm>
            <a:off x="285720" y="3571876"/>
            <a:ext cx="2928958" cy="1000132"/>
          </a:xfrm>
          <a:prstGeom prst="roundRect">
            <a:avLst/>
          </a:prstGeom>
          <a:solidFill>
            <a:srgbClr val="6666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بتوضيح أهمية الأهداف التعليمية</a:t>
            </a:r>
            <a:endParaRPr lang="en-US" sz="3600" b="1" dirty="0">
              <a:solidFill>
                <a:schemeClr val="bg1">
                  <a:lumMod val="95000"/>
                </a:schemeClr>
              </a:solidFill>
            </a:endParaRPr>
          </a:p>
        </p:txBody>
      </p:sp>
      <p:sp>
        <p:nvSpPr>
          <p:cNvPr id="12" name="مستطيل مستدير الزوايا 11"/>
          <p:cNvSpPr/>
          <p:nvPr/>
        </p:nvSpPr>
        <p:spPr>
          <a:xfrm>
            <a:off x="4643438" y="4643446"/>
            <a:ext cx="2357454" cy="1000132"/>
          </a:xfrm>
          <a:prstGeom prst="roundRect">
            <a:avLst/>
          </a:prstGeom>
          <a:solidFill>
            <a:srgbClr val="6666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المحافظة على انتباه التلاميذ</a:t>
            </a:r>
            <a:endParaRPr lang="en-US" sz="3600" b="1" dirty="0">
              <a:solidFill>
                <a:schemeClr val="bg1">
                  <a:lumMod val="95000"/>
                </a:schemeClr>
              </a:solidFill>
            </a:endParaRPr>
          </a:p>
        </p:txBody>
      </p:sp>
      <p:sp>
        <p:nvSpPr>
          <p:cNvPr id="13" name="سهم إلى اليسار 12"/>
          <p:cNvSpPr/>
          <p:nvPr/>
        </p:nvSpPr>
        <p:spPr>
          <a:xfrm>
            <a:off x="3357554" y="4929198"/>
            <a:ext cx="1143008"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مستطيل مستدير الزوايا 13"/>
          <p:cNvSpPr/>
          <p:nvPr/>
        </p:nvSpPr>
        <p:spPr>
          <a:xfrm>
            <a:off x="285720" y="4643446"/>
            <a:ext cx="2928958" cy="1000132"/>
          </a:xfrm>
          <a:prstGeom prst="roundRect">
            <a:avLst/>
          </a:prstGeom>
          <a:solidFill>
            <a:srgbClr val="6666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تنويع الانشطه التعليمية </a:t>
            </a:r>
            <a:endParaRPr lang="en-US" sz="3600" b="1" dirty="0">
              <a:solidFill>
                <a:schemeClr val="bg1">
                  <a:lumMod val="95000"/>
                </a:schemeClr>
              </a:solidFill>
            </a:endParaRPr>
          </a:p>
        </p:txBody>
      </p:sp>
      <p:sp>
        <p:nvSpPr>
          <p:cNvPr id="15" name="مستطيل مستدير الزوايا 14"/>
          <p:cNvSpPr/>
          <p:nvPr/>
        </p:nvSpPr>
        <p:spPr>
          <a:xfrm>
            <a:off x="4572000" y="5715016"/>
            <a:ext cx="2428892" cy="1000132"/>
          </a:xfrm>
          <a:prstGeom prst="roundRect">
            <a:avLst/>
          </a:prstGeom>
          <a:solidFill>
            <a:srgbClr val="6666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إشراك التلاميذ في الدرس</a:t>
            </a:r>
            <a:endParaRPr lang="en-US" sz="3600" b="1" dirty="0">
              <a:solidFill>
                <a:schemeClr val="bg1">
                  <a:lumMod val="95000"/>
                </a:schemeClr>
              </a:solidFill>
            </a:endParaRPr>
          </a:p>
        </p:txBody>
      </p:sp>
      <p:sp>
        <p:nvSpPr>
          <p:cNvPr id="16" name="سهم إلى اليسار 15"/>
          <p:cNvSpPr/>
          <p:nvPr/>
        </p:nvSpPr>
        <p:spPr>
          <a:xfrm>
            <a:off x="3286116" y="6000768"/>
            <a:ext cx="1143008"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مستطيل مستدير الزوايا 16"/>
          <p:cNvSpPr/>
          <p:nvPr/>
        </p:nvSpPr>
        <p:spPr>
          <a:xfrm>
            <a:off x="285720" y="5715016"/>
            <a:ext cx="2928958" cy="1000132"/>
          </a:xfrm>
          <a:prstGeom prst="roundRect">
            <a:avLst/>
          </a:prstGeom>
          <a:solidFill>
            <a:srgbClr val="666699"/>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bg1">
                    <a:lumMod val="95000"/>
                  </a:schemeClr>
                </a:solidFill>
              </a:rPr>
              <a:t>التخطيط المشترك للتعلم </a:t>
            </a:r>
            <a:endParaRPr lang="en-US" sz="3600" b="1" dirty="0">
              <a:solidFill>
                <a:schemeClr val="bg1">
                  <a:lumMod val="95000"/>
                </a:schemeClr>
              </a:solidFill>
            </a:endParaRPr>
          </a:p>
        </p:txBody>
      </p:sp>
    </p:spTree>
  </p:cSld>
  <p:clrMapOvr>
    <a:masterClrMapping/>
  </p:clrMapOvr>
  <p:transition spd="med">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http://t2.gstatic.com/images?q=tbn:ANd9GcQ4Za01cQBqn2G6iQyk2dSa0qsYRS0YudEYeO7TDHQ1WycOHrxdVsJIaEtq"/>
          <p:cNvPicPr>
            <a:picLocks noChangeAspect="1" noChangeArrowheads="1"/>
          </p:cNvPicPr>
          <p:nvPr/>
        </p:nvPicPr>
        <p:blipFill>
          <a:blip r:embed="rId2" cstate="print"/>
          <a:srcRect/>
          <a:stretch>
            <a:fillRect/>
          </a:stretch>
        </p:blipFill>
        <p:spPr bwMode="auto">
          <a:xfrm>
            <a:off x="357158" y="1643050"/>
            <a:ext cx="2428860" cy="4786346"/>
          </a:xfrm>
          <a:prstGeom prst="rect">
            <a:avLst/>
          </a:prstGeom>
          <a:noFill/>
        </p:spPr>
      </p:pic>
      <p:sp>
        <p:nvSpPr>
          <p:cNvPr id="3" name="مستطيل مستدير الزوايا 2"/>
          <p:cNvSpPr/>
          <p:nvPr/>
        </p:nvSpPr>
        <p:spPr>
          <a:xfrm>
            <a:off x="357158" y="142852"/>
            <a:ext cx="8358246" cy="1000132"/>
          </a:xfrm>
          <a:prstGeom prst="roundRect">
            <a:avLst/>
          </a:prstGeom>
          <a:solidFill>
            <a:srgbClr val="33CC33"/>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3600" b="1" dirty="0" smtClean="0">
              <a:solidFill>
                <a:schemeClr val="bg1">
                  <a:lumMod val="95000"/>
                </a:schemeClr>
              </a:solidFill>
            </a:endParaRPr>
          </a:p>
          <a:p>
            <a:pPr algn="ctr"/>
            <a:r>
              <a:rPr lang="ar-SA" sz="3600" b="1" dirty="0" smtClean="0">
                <a:solidFill>
                  <a:schemeClr val="bg1">
                    <a:lumMod val="95000"/>
                  </a:schemeClr>
                </a:solidFill>
              </a:rPr>
              <a:t>العوامل التي تساعد على تحسين الدافعية خلال الموقف التدريسي  </a:t>
            </a:r>
          </a:p>
          <a:p>
            <a:pPr algn="ctr"/>
            <a:endParaRPr lang="en-US" sz="3600" b="1" dirty="0">
              <a:solidFill>
                <a:schemeClr val="bg1">
                  <a:lumMod val="95000"/>
                </a:schemeClr>
              </a:solidFill>
            </a:endParaRPr>
          </a:p>
        </p:txBody>
      </p:sp>
      <p:sp>
        <p:nvSpPr>
          <p:cNvPr id="5" name="مستطيل مستدير الزوايا 4"/>
          <p:cNvSpPr/>
          <p:nvPr/>
        </p:nvSpPr>
        <p:spPr>
          <a:xfrm>
            <a:off x="3143240" y="1285860"/>
            <a:ext cx="5643602" cy="5429288"/>
          </a:xfrm>
          <a:prstGeom prst="roundRect">
            <a:avLst/>
          </a:prstGeom>
          <a:solidFill>
            <a:srgbClr val="33CC33"/>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Wingdings" pitchFamily="2" charset="2"/>
              <a:buChar char="v"/>
            </a:pPr>
            <a:r>
              <a:rPr lang="ar-SA" sz="3600" b="1" dirty="0" smtClean="0"/>
              <a:t>التخطيط الجيد للدرس </a:t>
            </a:r>
          </a:p>
          <a:p>
            <a:pPr marL="285750" indent="-285750" algn="r" rtl="1">
              <a:buFont typeface="Wingdings" pitchFamily="2" charset="2"/>
              <a:buChar char="v"/>
            </a:pPr>
            <a:r>
              <a:rPr lang="ar-SA" sz="3600" b="1" dirty="0" smtClean="0"/>
              <a:t>الحوار والمناقشة من جانب المعلم والتلميذ </a:t>
            </a:r>
          </a:p>
          <a:p>
            <a:pPr marL="285750" indent="-285750" algn="r" rtl="1">
              <a:buFont typeface="Wingdings" pitchFamily="2" charset="2"/>
              <a:buChar char="v"/>
            </a:pPr>
            <a:r>
              <a:rPr lang="ar-SA" sz="3600" b="1" dirty="0" smtClean="0"/>
              <a:t>نشاطات التعلم يتخللها فترات من النكاهه </a:t>
            </a:r>
          </a:p>
          <a:p>
            <a:pPr marL="285750" indent="-285750" algn="r" rtl="1">
              <a:buFont typeface="Wingdings" pitchFamily="2" charset="2"/>
              <a:buChar char="v"/>
            </a:pPr>
            <a:r>
              <a:rPr lang="ar-SA" sz="3600" b="1" dirty="0" smtClean="0"/>
              <a:t>التشجيع المستمر للتلاميذ </a:t>
            </a:r>
          </a:p>
          <a:p>
            <a:pPr marL="285750" indent="-285750" algn="r" rtl="1">
              <a:buFont typeface="Wingdings" pitchFamily="2" charset="2"/>
              <a:buChar char="v"/>
            </a:pPr>
            <a:r>
              <a:rPr lang="ar-SA" sz="3600" b="1" dirty="0" smtClean="0"/>
              <a:t>إنشاء المناخ الصفي </a:t>
            </a:r>
          </a:p>
          <a:p>
            <a:pPr marL="285750" indent="-285750" algn="r" rtl="1">
              <a:buFont typeface="Wingdings" pitchFamily="2" charset="2"/>
              <a:buChar char="v"/>
            </a:pPr>
            <a:r>
              <a:rPr lang="ar-SA" sz="3600" b="1" dirty="0" smtClean="0"/>
              <a:t>الاهتمام باستخدام الوسائل </a:t>
            </a:r>
            <a:r>
              <a:rPr lang="ar-SA" sz="3600" b="1" dirty="0" err="1" smtClean="0"/>
              <a:t>التعليميه</a:t>
            </a:r>
            <a:endParaRPr lang="ar-SA" sz="3600" b="1" dirty="0" smtClean="0"/>
          </a:p>
          <a:p>
            <a:pPr algn="r" rtl="1"/>
            <a:endParaRPr lang="en-US" sz="3600" b="1" dirty="0">
              <a:solidFill>
                <a:schemeClr val="bg1">
                  <a:lumMod val="95000"/>
                </a:schemeClr>
              </a:solidFill>
            </a:endParaRPr>
          </a:p>
        </p:txBody>
      </p:sp>
    </p:spTree>
  </p:cSld>
  <p:clrMapOvr>
    <a:masterClrMapping/>
  </p:clrMapOvr>
  <p:transition spd="med">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img530.imageshack.us/img530/9537/1603200616324128gg.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spd="med">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سمايلي">
            <a:hlinkClick r:id="rId2"/>
          </p:cNvPr>
          <p:cNvPicPr>
            <a:picLocks noChangeAspect="1" noChangeArrowheads="1"/>
          </p:cNvPicPr>
          <p:nvPr/>
        </p:nvPicPr>
        <p:blipFill>
          <a:blip r:embed="rId3" cstate="print"/>
          <a:srcRect/>
          <a:stretch>
            <a:fillRect/>
          </a:stretch>
        </p:blipFill>
        <p:spPr bwMode="auto">
          <a:xfrm rot="21140221">
            <a:off x="392360" y="3827508"/>
            <a:ext cx="2786050" cy="2857496"/>
          </a:xfrm>
          <a:prstGeom prst="rect">
            <a:avLst/>
          </a:prstGeom>
          <a:noFill/>
        </p:spPr>
      </p:pic>
      <p:sp>
        <p:nvSpPr>
          <p:cNvPr id="3" name="مستطيل 2"/>
          <p:cNvSpPr/>
          <p:nvPr/>
        </p:nvSpPr>
        <p:spPr>
          <a:xfrm>
            <a:off x="571472" y="500042"/>
            <a:ext cx="8204490" cy="3416320"/>
          </a:xfrm>
          <a:prstGeom prst="rect">
            <a:avLst/>
          </a:prstGeom>
          <a:noFill/>
        </p:spPr>
        <p:txBody>
          <a:bodyPr wrap="none" lIns="91440" tIns="45720" rIns="91440" bIns="45720">
            <a:spAutoFit/>
          </a:bodyPr>
          <a:lstStyle/>
          <a:p>
            <a:pPr algn="ctr"/>
            <a:r>
              <a:rPr lang="ar-SA" sz="7200" b="1" cap="none" spc="0" dirty="0" smtClean="0">
                <a:ln w="18000">
                  <a:solidFill>
                    <a:schemeClr val="accent2">
                      <a:satMod val="140000"/>
                    </a:schemeClr>
                  </a:solidFill>
                  <a:prstDash val="solid"/>
                  <a:miter lim="800000"/>
                </a:ln>
                <a:solidFill>
                  <a:srgbClr val="FFFF66"/>
                </a:solidFill>
                <a:effectLst>
                  <a:outerShdw blurRad="25500" dist="23000" dir="7020000" algn="tl">
                    <a:srgbClr val="000000">
                      <a:alpha val="50000"/>
                    </a:srgbClr>
                  </a:outerShdw>
                </a:effectLst>
              </a:rPr>
              <a:t>نشكركم عزيزاتي على </a:t>
            </a:r>
            <a:endParaRPr lang="ar-SA" sz="7200" b="1" dirty="0" smtClean="0">
              <a:ln w="18000">
                <a:solidFill>
                  <a:schemeClr val="accent2">
                    <a:satMod val="140000"/>
                  </a:schemeClr>
                </a:solidFill>
                <a:prstDash val="solid"/>
                <a:miter lim="800000"/>
              </a:ln>
              <a:solidFill>
                <a:srgbClr val="FFFF66"/>
              </a:solidFill>
              <a:effectLst>
                <a:outerShdw blurRad="25500" dist="23000" dir="7020000" algn="tl">
                  <a:srgbClr val="000000">
                    <a:alpha val="50000"/>
                  </a:srgbClr>
                </a:outerShdw>
              </a:effectLst>
            </a:endParaRPr>
          </a:p>
          <a:p>
            <a:pPr algn="ctr"/>
            <a:r>
              <a:rPr lang="ar-SA" sz="7200" b="1" cap="none" spc="0" dirty="0" smtClean="0">
                <a:ln w="18000">
                  <a:solidFill>
                    <a:schemeClr val="accent2">
                      <a:satMod val="140000"/>
                    </a:schemeClr>
                  </a:solidFill>
                  <a:prstDash val="solid"/>
                  <a:miter lim="800000"/>
                </a:ln>
                <a:solidFill>
                  <a:srgbClr val="FFFF66"/>
                </a:solidFill>
                <a:effectLst>
                  <a:outerShdw blurRad="25500" dist="23000" dir="7020000" algn="tl">
                    <a:srgbClr val="000000">
                      <a:alpha val="50000"/>
                    </a:srgbClr>
                  </a:outerShdw>
                </a:effectLst>
              </a:rPr>
              <a:t>مشاركتكم الفعالة معنا </a:t>
            </a:r>
          </a:p>
          <a:p>
            <a:pPr algn="ctr"/>
            <a:r>
              <a:rPr lang="ar-SA" sz="7200" b="1" dirty="0" smtClean="0">
                <a:ln w="18000">
                  <a:solidFill>
                    <a:schemeClr val="accent2">
                      <a:satMod val="140000"/>
                    </a:schemeClr>
                  </a:solidFill>
                  <a:prstDash val="solid"/>
                  <a:miter lim="800000"/>
                </a:ln>
                <a:solidFill>
                  <a:srgbClr val="FFFF66"/>
                </a:solidFill>
                <a:effectLst>
                  <a:outerShdw blurRad="25500" dist="23000" dir="7020000" algn="tl">
                    <a:srgbClr val="000000">
                      <a:alpha val="50000"/>
                    </a:srgbClr>
                  </a:outerShdw>
                </a:effectLst>
              </a:rPr>
              <a:t>ونشكر أيضا استماعكم إلينا</a:t>
            </a:r>
            <a:endParaRPr lang="ar-SA" sz="7200" b="1" cap="none" spc="0" dirty="0">
              <a:ln w="18000">
                <a:solidFill>
                  <a:schemeClr val="accent2">
                    <a:satMod val="140000"/>
                  </a:schemeClr>
                </a:solidFill>
                <a:prstDash val="solid"/>
                <a:miter lim="800000"/>
              </a:ln>
              <a:solidFill>
                <a:srgbClr val="FFFF66"/>
              </a:solidFill>
              <a:effectLst>
                <a:outerShdw blurRad="25500" dist="23000" dir="7020000" algn="tl">
                  <a:srgbClr val="000000">
                    <a:alpha val="50000"/>
                  </a:srgbClr>
                </a:outerShdw>
              </a:effectLst>
            </a:endParaRPr>
          </a:p>
        </p:txBody>
      </p:sp>
      <p:pic>
        <p:nvPicPr>
          <p:cNvPr id="4" name="Picture 2" descr="سمايلي">
            <a:hlinkClick r:id="rId2"/>
          </p:cNvPr>
          <p:cNvPicPr>
            <a:picLocks noChangeAspect="1" noChangeArrowheads="1"/>
          </p:cNvPicPr>
          <p:nvPr/>
        </p:nvPicPr>
        <p:blipFill>
          <a:blip r:embed="rId3" cstate="print"/>
          <a:srcRect/>
          <a:stretch>
            <a:fillRect/>
          </a:stretch>
        </p:blipFill>
        <p:spPr bwMode="auto">
          <a:xfrm rot="21140221">
            <a:off x="5893085" y="3827510"/>
            <a:ext cx="2786050" cy="2857496"/>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642910" y="214290"/>
            <a:ext cx="7572428" cy="714380"/>
          </a:xfrm>
          <a:prstGeom prst="roundRect">
            <a:avLst/>
          </a:prstGeom>
          <a:solidFill>
            <a:srgbClr val="99FF99"/>
          </a:solidFill>
          <a:ln>
            <a:noFill/>
          </a:ln>
          <a:effectLst>
            <a:glow rad="101600">
              <a:schemeClr val="accent5">
                <a:satMod val="175000"/>
                <a:alpha val="40000"/>
              </a:schemeClr>
            </a:glow>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6000" b="1" dirty="0" smtClean="0">
                <a:solidFill>
                  <a:schemeClr val="tx1">
                    <a:lumMod val="95000"/>
                    <a:lumOff val="5000"/>
                  </a:schemeClr>
                </a:solidFill>
              </a:rPr>
              <a:t>عمل الطالبات: </a:t>
            </a:r>
            <a:endParaRPr lang="en-US" sz="6000" b="1" dirty="0">
              <a:solidFill>
                <a:schemeClr val="tx1">
                  <a:lumMod val="95000"/>
                  <a:lumOff val="5000"/>
                </a:schemeClr>
              </a:solidFill>
            </a:endParaRPr>
          </a:p>
        </p:txBody>
      </p:sp>
      <p:sp>
        <p:nvSpPr>
          <p:cNvPr id="3" name="مستطيل مستدير الزوايا 2"/>
          <p:cNvSpPr/>
          <p:nvPr/>
        </p:nvSpPr>
        <p:spPr>
          <a:xfrm>
            <a:off x="571472" y="1214422"/>
            <a:ext cx="6643734" cy="571504"/>
          </a:xfrm>
          <a:prstGeom prst="roundRect">
            <a:avLst/>
          </a:prstGeom>
          <a:solidFill>
            <a:srgbClr val="99FF99"/>
          </a:solidFill>
          <a:ln>
            <a:noFill/>
          </a:ln>
          <a:effectLst>
            <a:glow rad="101600">
              <a:schemeClr val="accent5">
                <a:satMod val="175000"/>
                <a:alpha val="40000"/>
              </a:schemeClr>
            </a:glow>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SA" sz="3600" b="1" dirty="0" smtClean="0">
                <a:solidFill>
                  <a:schemeClr val="tx1">
                    <a:lumMod val="95000"/>
                    <a:lumOff val="5000"/>
                  </a:schemeClr>
                </a:solidFill>
              </a:rPr>
              <a:t>ندى الشمراخ         430921745</a:t>
            </a:r>
            <a:endParaRPr lang="en-US" sz="3600" b="1" dirty="0">
              <a:solidFill>
                <a:schemeClr val="tx1">
                  <a:lumMod val="95000"/>
                  <a:lumOff val="5000"/>
                </a:schemeClr>
              </a:solidFill>
            </a:endParaRPr>
          </a:p>
        </p:txBody>
      </p:sp>
      <p:pic>
        <p:nvPicPr>
          <p:cNvPr id="59394" name="Picture 2" descr="http://t2.gstatic.com/images?q=tbn:ANd9GcQvnK5kwydnHf3ci5744aLR_kbPzN7NDzQ6y_JveQCTULqwBLqc6SHFgsq3"/>
          <p:cNvPicPr>
            <a:picLocks noChangeAspect="1" noChangeArrowheads="1"/>
          </p:cNvPicPr>
          <p:nvPr/>
        </p:nvPicPr>
        <p:blipFill>
          <a:blip r:embed="rId2" cstate="print"/>
          <a:srcRect/>
          <a:stretch>
            <a:fillRect/>
          </a:stretch>
        </p:blipFill>
        <p:spPr bwMode="auto">
          <a:xfrm>
            <a:off x="7286644" y="1000108"/>
            <a:ext cx="1447800" cy="1190625"/>
          </a:xfrm>
          <a:prstGeom prst="rect">
            <a:avLst/>
          </a:prstGeom>
          <a:noFill/>
        </p:spPr>
      </p:pic>
      <p:sp>
        <p:nvSpPr>
          <p:cNvPr id="5" name="مستطيل مستدير الزوايا 4"/>
          <p:cNvSpPr/>
          <p:nvPr/>
        </p:nvSpPr>
        <p:spPr>
          <a:xfrm>
            <a:off x="500034" y="2285992"/>
            <a:ext cx="6643734" cy="571504"/>
          </a:xfrm>
          <a:prstGeom prst="roundRect">
            <a:avLst/>
          </a:prstGeom>
          <a:solidFill>
            <a:srgbClr val="99FF99"/>
          </a:solidFill>
          <a:ln>
            <a:noFill/>
          </a:ln>
          <a:effectLst>
            <a:glow rad="101600">
              <a:schemeClr val="accent5">
                <a:satMod val="175000"/>
                <a:alpha val="40000"/>
              </a:schemeClr>
            </a:glow>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SA" sz="3600" b="1" dirty="0" smtClean="0">
                <a:solidFill>
                  <a:schemeClr val="tx1">
                    <a:lumMod val="95000"/>
                    <a:lumOff val="5000"/>
                  </a:schemeClr>
                </a:solidFill>
              </a:rPr>
              <a:t>أمل القاسم             430921980</a:t>
            </a:r>
            <a:endParaRPr lang="en-US" sz="3600" b="1" dirty="0">
              <a:solidFill>
                <a:schemeClr val="tx1">
                  <a:lumMod val="95000"/>
                  <a:lumOff val="5000"/>
                </a:schemeClr>
              </a:solidFill>
            </a:endParaRPr>
          </a:p>
        </p:txBody>
      </p:sp>
      <p:pic>
        <p:nvPicPr>
          <p:cNvPr id="6" name="Picture 2" descr="http://t2.gstatic.com/images?q=tbn:ANd9GcQvnK5kwydnHf3ci5744aLR_kbPzN7NDzQ6y_JveQCTULqwBLqc6SHFgsq3"/>
          <p:cNvPicPr>
            <a:picLocks noChangeAspect="1" noChangeArrowheads="1"/>
          </p:cNvPicPr>
          <p:nvPr/>
        </p:nvPicPr>
        <p:blipFill>
          <a:blip r:embed="rId2" cstate="print"/>
          <a:srcRect/>
          <a:stretch>
            <a:fillRect/>
          </a:stretch>
        </p:blipFill>
        <p:spPr bwMode="auto">
          <a:xfrm>
            <a:off x="7286644" y="2143116"/>
            <a:ext cx="1447800" cy="1190625"/>
          </a:xfrm>
          <a:prstGeom prst="rect">
            <a:avLst/>
          </a:prstGeom>
          <a:noFill/>
        </p:spPr>
      </p:pic>
      <p:pic>
        <p:nvPicPr>
          <p:cNvPr id="7" name="Picture 2" descr="http://t2.gstatic.com/images?q=tbn:ANd9GcQvnK5kwydnHf3ci5744aLR_kbPzN7NDzQ6y_JveQCTULqwBLqc6SHFgsq3"/>
          <p:cNvPicPr>
            <a:picLocks noChangeAspect="1" noChangeArrowheads="1"/>
          </p:cNvPicPr>
          <p:nvPr/>
        </p:nvPicPr>
        <p:blipFill>
          <a:blip r:embed="rId2" cstate="print"/>
          <a:srcRect/>
          <a:stretch>
            <a:fillRect/>
          </a:stretch>
        </p:blipFill>
        <p:spPr bwMode="auto">
          <a:xfrm>
            <a:off x="7286644" y="3286124"/>
            <a:ext cx="1447800" cy="1190625"/>
          </a:xfrm>
          <a:prstGeom prst="rect">
            <a:avLst/>
          </a:prstGeom>
          <a:noFill/>
        </p:spPr>
      </p:pic>
      <p:sp>
        <p:nvSpPr>
          <p:cNvPr id="8" name="مستطيل مستدير الزوايا 7"/>
          <p:cNvSpPr/>
          <p:nvPr/>
        </p:nvSpPr>
        <p:spPr>
          <a:xfrm>
            <a:off x="500034" y="3429000"/>
            <a:ext cx="6643734" cy="571504"/>
          </a:xfrm>
          <a:prstGeom prst="roundRect">
            <a:avLst/>
          </a:prstGeom>
          <a:solidFill>
            <a:srgbClr val="99FF99"/>
          </a:solidFill>
          <a:ln>
            <a:noFill/>
          </a:ln>
          <a:effectLst>
            <a:glow rad="101600">
              <a:schemeClr val="accent5">
                <a:satMod val="175000"/>
                <a:alpha val="40000"/>
              </a:schemeClr>
            </a:glow>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SA" sz="3600" b="1" dirty="0" smtClean="0">
                <a:solidFill>
                  <a:schemeClr val="tx1">
                    <a:lumMod val="95000"/>
                    <a:lumOff val="5000"/>
                  </a:schemeClr>
                </a:solidFill>
              </a:rPr>
              <a:t>هيا العبودي             43020766</a:t>
            </a:r>
            <a:endParaRPr lang="en-US" sz="3600" b="1" dirty="0">
              <a:solidFill>
                <a:schemeClr val="tx1">
                  <a:lumMod val="95000"/>
                  <a:lumOff val="5000"/>
                </a:schemeClr>
              </a:solidFill>
            </a:endParaRPr>
          </a:p>
        </p:txBody>
      </p:sp>
      <p:pic>
        <p:nvPicPr>
          <p:cNvPr id="9" name="Picture 2" descr="http://t2.gstatic.com/images?q=tbn:ANd9GcQvnK5kwydnHf3ci5744aLR_kbPzN7NDzQ6y_JveQCTULqwBLqc6SHFgsq3"/>
          <p:cNvPicPr>
            <a:picLocks noChangeAspect="1" noChangeArrowheads="1"/>
          </p:cNvPicPr>
          <p:nvPr/>
        </p:nvPicPr>
        <p:blipFill>
          <a:blip r:embed="rId2" cstate="print"/>
          <a:srcRect/>
          <a:stretch>
            <a:fillRect/>
          </a:stretch>
        </p:blipFill>
        <p:spPr bwMode="auto">
          <a:xfrm>
            <a:off x="7215206" y="4429132"/>
            <a:ext cx="1447800" cy="1190625"/>
          </a:xfrm>
          <a:prstGeom prst="rect">
            <a:avLst/>
          </a:prstGeom>
          <a:noFill/>
        </p:spPr>
      </p:pic>
      <p:sp>
        <p:nvSpPr>
          <p:cNvPr id="10" name="مستطيل مستدير الزوايا 9"/>
          <p:cNvSpPr/>
          <p:nvPr/>
        </p:nvSpPr>
        <p:spPr>
          <a:xfrm>
            <a:off x="428596" y="4643446"/>
            <a:ext cx="6643734" cy="571504"/>
          </a:xfrm>
          <a:prstGeom prst="roundRect">
            <a:avLst/>
          </a:prstGeom>
          <a:solidFill>
            <a:srgbClr val="99FF99"/>
          </a:solidFill>
          <a:ln>
            <a:noFill/>
          </a:ln>
          <a:effectLst>
            <a:glow rad="101600">
              <a:schemeClr val="accent5">
                <a:satMod val="175000"/>
                <a:alpha val="40000"/>
              </a:schemeClr>
            </a:glow>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ar-SA" sz="3600" b="1" dirty="0" smtClean="0">
              <a:solidFill>
                <a:schemeClr val="tx1">
                  <a:lumMod val="95000"/>
                  <a:lumOff val="5000"/>
                </a:schemeClr>
              </a:solidFill>
            </a:endParaRPr>
          </a:p>
          <a:p>
            <a:pPr algn="r"/>
            <a:r>
              <a:rPr lang="ar-SA" sz="3600" b="1" dirty="0" smtClean="0">
                <a:solidFill>
                  <a:schemeClr val="tx1">
                    <a:lumMod val="95000"/>
                    <a:lumOff val="5000"/>
                  </a:schemeClr>
                </a:solidFill>
              </a:rPr>
              <a:t>مها شبنات                 430200438         </a:t>
            </a:r>
            <a:endParaRPr lang="en-US" sz="3600" b="1" dirty="0">
              <a:solidFill>
                <a:schemeClr val="tx1">
                  <a:lumMod val="95000"/>
                  <a:lumOff val="5000"/>
                </a:schemeClr>
              </a:solidFill>
            </a:endParaRPr>
          </a:p>
        </p:txBody>
      </p:sp>
      <p:pic>
        <p:nvPicPr>
          <p:cNvPr id="11" name="Picture 2" descr="http://t2.gstatic.com/images?q=tbn:ANd9GcQvnK5kwydnHf3ci5744aLR_kbPzN7NDzQ6y_JveQCTULqwBLqc6SHFgsq3"/>
          <p:cNvPicPr>
            <a:picLocks noChangeAspect="1" noChangeArrowheads="1"/>
          </p:cNvPicPr>
          <p:nvPr/>
        </p:nvPicPr>
        <p:blipFill>
          <a:blip r:embed="rId2" cstate="print"/>
          <a:srcRect/>
          <a:stretch>
            <a:fillRect/>
          </a:stretch>
        </p:blipFill>
        <p:spPr bwMode="auto">
          <a:xfrm>
            <a:off x="7215206" y="5667375"/>
            <a:ext cx="1447800" cy="1190625"/>
          </a:xfrm>
          <a:prstGeom prst="rect">
            <a:avLst/>
          </a:prstGeom>
          <a:noFill/>
        </p:spPr>
      </p:pic>
      <p:sp>
        <p:nvSpPr>
          <p:cNvPr id="12" name="مستطيل مستدير الزوايا 11"/>
          <p:cNvSpPr/>
          <p:nvPr/>
        </p:nvSpPr>
        <p:spPr>
          <a:xfrm>
            <a:off x="428596" y="5857892"/>
            <a:ext cx="6643734" cy="571504"/>
          </a:xfrm>
          <a:prstGeom prst="roundRect">
            <a:avLst/>
          </a:prstGeom>
          <a:solidFill>
            <a:srgbClr val="99FF99"/>
          </a:solidFill>
          <a:ln>
            <a:noFill/>
          </a:ln>
          <a:effectLst>
            <a:glow rad="101600">
              <a:schemeClr val="accent5">
                <a:satMod val="175000"/>
                <a:alpha val="40000"/>
              </a:schemeClr>
            </a:glow>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SA" sz="3600" b="1" dirty="0" smtClean="0">
                <a:solidFill>
                  <a:schemeClr val="tx1">
                    <a:lumMod val="95000"/>
                    <a:lumOff val="5000"/>
                  </a:schemeClr>
                </a:solidFill>
              </a:rPr>
              <a:t>المعلمة /     آمنه حجر </a:t>
            </a:r>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t0.gstatic.com/images?q=tbn:ANd9GcQ1Btieb4yk1PhoZEGf3jvP_ikoWyBSQp5oL1PmeN-XOv6xOyz27g"/>
          <p:cNvPicPr>
            <a:picLocks noChangeAspect="1" noChangeArrowheads="1"/>
          </p:cNvPicPr>
          <p:nvPr/>
        </p:nvPicPr>
        <p:blipFill>
          <a:blip r:embed="rId2" cstate="print"/>
          <a:srcRect/>
          <a:stretch>
            <a:fillRect/>
          </a:stretch>
        </p:blipFill>
        <p:spPr bwMode="auto">
          <a:xfrm rot="1147664">
            <a:off x="7148369" y="250523"/>
            <a:ext cx="1790692" cy="1552575"/>
          </a:xfrm>
          <a:prstGeom prst="rect">
            <a:avLst/>
          </a:prstGeom>
          <a:noFill/>
        </p:spPr>
      </p:pic>
      <p:pic>
        <p:nvPicPr>
          <p:cNvPr id="4100" name="Picture 4" descr="http://i3.makcdn.com/wp-content/blogs.dir/152288/files/2010/09/896.jpg"/>
          <p:cNvPicPr>
            <a:picLocks noChangeAspect="1" noChangeArrowheads="1"/>
          </p:cNvPicPr>
          <p:nvPr/>
        </p:nvPicPr>
        <p:blipFill>
          <a:blip r:embed="rId3" cstate="print"/>
          <a:srcRect/>
          <a:stretch>
            <a:fillRect/>
          </a:stretch>
        </p:blipFill>
        <p:spPr bwMode="auto">
          <a:xfrm rot="20400979">
            <a:off x="7223469" y="2638047"/>
            <a:ext cx="1500198" cy="1566871"/>
          </a:xfrm>
          <a:prstGeom prst="rect">
            <a:avLst/>
          </a:prstGeom>
          <a:noFill/>
        </p:spPr>
      </p:pic>
      <p:pic>
        <p:nvPicPr>
          <p:cNvPr id="4102" name="Picture 6" descr="http://t1.gstatic.com/images?q=tbn:ANd9GcRHc214KyrJEQ1ql56rTpLGVARQs5HmWVUdQ0rxZ1z8XYCfWgl5jA"/>
          <p:cNvPicPr>
            <a:picLocks noChangeAspect="1" noChangeArrowheads="1"/>
          </p:cNvPicPr>
          <p:nvPr/>
        </p:nvPicPr>
        <p:blipFill>
          <a:blip r:embed="rId4" cstate="print"/>
          <a:srcRect/>
          <a:stretch>
            <a:fillRect/>
          </a:stretch>
        </p:blipFill>
        <p:spPr bwMode="auto">
          <a:xfrm rot="328082">
            <a:off x="7076193" y="4940193"/>
            <a:ext cx="1809750" cy="1666870"/>
          </a:xfrm>
          <a:prstGeom prst="rect">
            <a:avLst/>
          </a:prstGeom>
          <a:noFill/>
        </p:spPr>
      </p:pic>
      <p:sp>
        <p:nvSpPr>
          <p:cNvPr id="6" name="مستطيل مستدير الزوايا 5"/>
          <p:cNvSpPr/>
          <p:nvPr/>
        </p:nvSpPr>
        <p:spPr>
          <a:xfrm>
            <a:off x="357158" y="357166"/>
            <a:ext cx="6429420" cy="1285884"/>
          </a:xfrm>
          <a:prstGeom prst="roundRect">
            <a:avLst/>
          </a:prstGeom>
          <a:solidFill>
            <a:schemeClr val="accent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4400" b="1" dirty="0" smtClean="0">
              <a:solidFill>
                <a:srgbClr val="FF0066"/>
              </a:solidFill>
              <a:effectLst>
                <a:outerShdw blurRad="38100" dist="38100" dir="2700000" algn="tl">
                  <a:srgbClr val="000000">
                    <a:alpha val="43137"/>
                  </a:srgbClr>
                </a:outerShdw>
              </a:effectLst>
              <a:latin typeface="Calibri" pitchFamily="34" charset="0"/>
              <a:ea typeface="Calibri" pitchFamily="34" charset="0"/>
              <a:cs typeface="Arial" pitchFamily="34" charset="0"/>
            </a:endParaRPr>
          </a:p>
          <a:p>
            <a:pPr lvl="0" algn="ctr"/>
            <a:r>
              <a:rPr lang="ar-SA" sz="4400" b="1" dirty="0" smtClean="0">
                <a:solidFill>
                  <a:schemeClr val="bg1">
                    <a:lumMod val="95000"/>
                  </a:schemeClr>
                </a:solidFill>
                <a:effectLst>
                  <a:outerShdw blurRad="38100" dist="38100" dir="2700000" algn="tl">
                    <a:srgbClr val="000000">
                      <a:alpha val="43137"/>
                    </a:srgbClr>
                  </a:outerShdw>
                </a:effectLst>
                <a:latin typeface="Calibri" pitchFamily="34" charset="0"/>
                <a:ea typeface="Calibri" pitchFamily="34" charset="0"/>
                <a:cs typeface="Arial" pitchFamily="34" charset="0"/>
              </a:rPr>
              <a:t>مكونات مهارة حيوية المعلم وتنويع المثيرات :</a:t>
            </a:r>
          </a:p>
          <a:p>
            <a:pPr algn="ctr"/>
            <a:endParaRPr lang="en-US" sz="4400" b="1" dirty="0"/>
          </a:p>
        </p:txBody>
      </p:sp>
      <p:sp>
        <p:nvSpPr>
          <p:cNvPr id="7" name="مستطيل مستدير الزوايا 6"/>
          <p:cNvSpPr/>
          <p:nvPr/>
        </p:nvSpPr>
        <p:spPr>
          <a:xfrm>
            <a:off x="214282" y="1857364"/>
            <a:ext cx="6643734" cy="4857784"/>
          </a:xfrm>
          <a:prstGeom prst="roundRect">
            <a:avLst/>
          </a:prstGeom>
          <a:solidFill>
            <a:schemeClr val="accent2">
              <a:lumMod val="60000"/>
              <a:lumOff val="40000"/>
            </a:schemeClr>
          </a:solidFill>
          <a:ln>
            <a:no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eaLnBrk="0" fontAlgn="base" hangingPunct="0">
              <a:spcBef>
                <a:spcPct val="0"/>
              </a:spcBef>
              <a:spcAft>
                <a:spcPct val="0"/>
              </a:spcAft>
              <a:buFont typeface="Wingdings" pitchFamily="2" charset="2"/>
              <a:buChar char="ü"/>
            </a:pPr>
            <a:r>
              <a:rPr lang="ar-SA" sz="4000" b="1" dirty="0" smtClean="0">
                <a:solidFill>
                  <a:schemeClr val="bg1">
                    <a:lumMod val="95000"/>
                  </a:schemeClr>
                </a:solidFill>
                <a:effectLst>
                  <a:outerShdw blurRad="38100" dist="38100" dir="2700000" algn="tl">
                    <a:srgbClr val="000000">
                      <a:alpha val="43137"/>
                    </a:srgbClr>
                  </a:outerShdw>
                </a:effectLst>
                <a:latin typeface="Calibri" pitchFamily="34" charset="0"/>
                <a:ea typeface="Calibri" pitchFamily="34" charset="0"/>
                <a:cs typeface="Arial" pitchFamily="34" charset="0"/>
              </a:rPr>
              <a:t>القدرة على الحركة في أرجاء الفصل بين الصفوف الطلابية وفق متطلبات الموقف التدريسي </a:t>
            </a:r>
            <a:endParaRPr lang="en-US" sz="4000" b="1"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lvl="0" algn="r" rtl="1" eaLnBrk="0" fontAlgn="base" hangingPunct="0">
              <a:spcBef>
                <a:spcPct val="0"/>
              </a:spcBef>
              <a:spcAft>
                <a:spcPct val="0"/>
              </a:spcAft>
              <a:buFont typeface="Wingdings" pitchFamily="2" charset="2"/>
              <a:buChar char="ü"/>
            </a:pPr>
            <a:r>
              <a:rPr lang="ar-SA" sz="4000" b="1" dirty="0" smtClean="0">
                <a:solidFill>
                  <a:schemeClr val="bg1">
                    <a:lumMod val="95000"/>
                  </a:schemeClr>
                </a:solidFill>
                <a:effectLst>
                  <a:outerShdw blurRad="38100" dist="38100" dir="2700000" algn="tl">
                    <a:srgbClr val="000000">
                      <a:alpha val="43137"/>
                    </a:srgbClr>
                  </a:outerShdw>
                </a:effectLst>
                <a:latin typeface="Calibri" pitchFamily="34" charset="0"/>
                <a:ea typeface="Calibri" pitchFamily="34" charset="0"/>
                <a:cs typeface="Arial" pitchFamily="34" charset="0"/>
              </a:rPr>
              <a:t>التنويع في درجة الصوت حسب الموقف التدريسي وأهمية المعلومة </a:t>
            </a:r>
            <a:endParaRPr lang="en-US" sz="4000" b="1"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algn="r" rtl="1"/>
            <a:endParaRPr lang="en-US" sz="4000" dirty="0">
              <a:solidFill>
                <a:schemeClr val="bg1">
                  <a:lumMod val="95000"/>
                </a:schemeClr>
              </a:solidFill>
            </a:endParaRPr>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3.gstatic.com/images?q=tbn:ANd9GcR9tIWT4iyL1lmDHfNztaFnkYggZfNCMomYfJHjIBEn_Yyt50Pl"/>
          <p:cNvPicPr>
            <a:picLocks noChangeAspect="1" noChangeArrowheads="1"/>
          </p:cNvPicPr>
          <p:nvPr/>
        </p:nvPicPr>
        <p:blipFill>
          <a:blip r:embed="rId2" cstate="print"/>
          <a:srcRect/>
          <a:stretch>
            <a:fillRect/>
          </a:stretch>
        </p:blipFill>
        <p:spPr bwMode="auto">
          <a:xfrm>
            <a:off x="142844" y="0"/>
            <a:ext cx="2162175" cy="2114551"/>
          </a:xfrm>
          <a:prstGeom prst="rect">
            <a:avLst/>
          </a:prstGeom>
          <a:noFill/>
        </p:spPr>
      </p:pic>
      <p:sp>
        <p:nvSpPr>
          <p:cNvPr id="3" name="مستطيل مستدير الزوايا 2"/>
          <p:cNvSpPr/>
          <p:nvPr/>
        </p:nvSpPr>
        <p:spPr>
          <a:xfrm rot="20745083">
            <a:off x="1623477" y="1425974"/>
            <a:ext cx="6915669" cy="1285884"/>
          </a:xfrm>
          <a:prstGeom prst="roundRect">
            <a:avLst/>
          </a:prstGeom>
          <a:solidFill>
            <a:schemeClr val="accent6">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4400" b="1" dirty="0" smtClean="0">
              <a:solidFill>
                <a:srgbClr val="FF0066"/>
              </a:solidFill>
              <a:effectLst>
                <a:outerShdw blurRad="38100" dist="38100" dir="2700000" algn="tl">
                  <a:srgbClr val="000000">
                    <a:alpha val="43137"/>
                  </a:srgbClr>
                </a:outerShdw>
              </a:effectLst>
              <a:latin typeface="Calibri" pitchFamily="34" charset="0"/>
              <a:ea typeface="Calibri" pitchFamily="34" charset="0"/>
              <a:cs typeface="Arial" pitchFamily="34" charset="0"/>
            </a:endParaRPr>
          </a:p>
          <a:p>
            <a:pPr lvl="0" algn="ctr"/>
            <a:r>
              <a:rPr lang="ar-SA" sz="4400" b="1" dirty="0" smtClean="0">
                <a:solidFill>
                  <a:schemeClr val="bg1">
                    <a:lumMod val="95000"/>
                  </a:schemeClr>
                </a:solidFill>
                <a:effectLst>
                  <a:outerShdw blurRad="38100" dist="38100" dir="2700000" algn="tl">
                    <a:srgbClr val="000000">
                      <a:alpha val="43137"/>
                    </a:srgbClr>
                  </a:outerShdw>
                </a:effectLst>
                <a:latin typeface="Calibri" pitchFamily="34" charset="0"/>
                <a:ea typeface="Calibri" pitchFamily="34" charset="0"/>
                <a:cs typeface="Arial" pitchFamily="34" charset="0"/>
              </a:rPr>
              <a:t>مكونات مهارة حيوية المعلم وتنويع المثيرات :</a:t>
            </a:r>
          </a:p>
          <a:p>
            <a:pPr algn="ctr"/>
            <a:endParaRPr lang="en-US" sz="4400" b="1" dirty="0"/>
          </a:p>
        </p:txBody>
      </p:sp>
      <p:sp>
        <p:nvSpPr>
          <p:cNvPr id="4" name="مستطيل مستدير الزوايا 3"/>
          <p:cNvSpPr/>
          <p:nvPr/>
        </p:nvSpPr>
        <p:spPr>
          <a:xfrm>
            <a:off x="428596" y="3929066"/>
            <a:ext cx="8215370" cy="2428892"/>
          </a:xfrm>
          <a:prstGeom prst="roundRect">
            <a:avLst/>
          </a:prstGeom>
          <a:solidFill>
            <a:srgbClr val="6633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rtl="1">
              <a:buFont typeface="Wingdings" pitchFamily="2" charset="2"/>
              <a:buChar char="ü"/>
            </a:pPr>
            <a:endParaRPr lang="en-US" sz="4000" b="1" dirty="0" smtClean="0">
              <a:solidFill>
                <a:srgbClr val="FF0066"/>
              </a:solidFill>
              <a:effectLst>
                <a:outerShdw blurRad="38100" dist="38100" dir="2700000" algn="tl">
                  <a:srgbClr val="000000">
                    <a:alpha val="43137"/>
                  </a:srgbClr>
                </a:outerShdw>
              </a:effectLst>
              <a:latin typeface="Calibri" pitchFamily="34" charset="0"/>
              <a:ea typeface="Calibri" pitchFamily="34" charset="0"/>
              <a:cs typeface="Arial" pitchFamily="34" charset="0"/>
            </a:endParaRPr>
          </a:p>
          <a:p>
            <a:pPr lvl="0" algn="r" rtl="1" eaLnBrk="0" fontAlgn="base" hangingPunct="0">
              <a:spcBef>
                <a:spcPct val="0"/>
              </a:spcBef>
              <a:spcAft>
                <a:spcPct val="0"/>
              </a:spcAft>
              <a:buFont typeface="Wingdings" pitchFamily="2" charset="2"/>
              <a:buChar char="ü"/>
            </a:pPr>
            <a:r>
              <a:rPr lang="ar-SA" sz="4000" b="1" dirty="0" smtClean="0">
                <a:solidFill>
                  <a:schemeClr val="bg1"/>
                </a:solidFill>
                <a:effectLst>
                  <a:outerShdw blurRad="38100" dist="38100" dir="2700000" algn="tl">
                    <a:srgbClr val="000000">
                      <a:alpha val="43137"/>
                    </a:srgbClr>
                  </a:outerShdw>
                </a:effectLst>
                <a:latin typeface="Calibri" pitchFamily="34" charset="0"/>
                <a:ea typeface="Calibri" pitchFamily="34" charset="0"/>
                <a:cs typeface="Arial" pitchFamily="34" charset="0"/>
              </a:rPr>
              <a:t>التركيز والانتباه لكل ما يدور في الفصل الدراسي من أحداث والاستجابة السريعة التلقائية لها </a:t>
            </a:r>
            <a:endParaRPr lang="en-US" sz="40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lvl="0" algn="r" rtl="1" eaLnBrk="0" fontAlgn="base" hangingPunct="0">
              <a:spcBef>
                <a:spcPct val="0"/>
              </a:spcBef>
              <a:spcAft>
                <a:spcPct val="0"/>
              </a:spcAft>
              <a:buFont typeface="Wingdings" pitchFamily="2" charset="2"/>
              <a:buChar char="ü"/>
            </a:pPr>
            <a:r>
              <a:rPr lang="ar-SA" sz="4000" b="1" dirty="0" smtClean="0">
                <a:solidFill>
                  <a:schemeClr val="bg1"/>
                </a:solidFill>
                <a:effectLst>
                  <a:outerShdw blurRad="38100" dist="38100" dir="2700000" algn="tl">
                    <a:srgbClr val="000000">
                      <a:alpha val="43137"/>
                    </a:srgbClr>
                  </a:outerShdw>
                </a:effectLst>
                <a:latin typeface="Calibri" pitchFamily="34" charset="0"/>
                <a:ea typeface="Calibri" pitchFamily="34" charset="0"/>
                <a:cs typeface="Arial" pitchFamily="34" charset="0"/>
              </a:rPr>
              <a:t>الصمت </a:t>
            </a:r>
            <a:endParaRPr lang="en-US" sz="40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r" rtl="1">
              <a:buFont typeface="Wingdings" pitchFamily="2" charset="2"/>
              <a:buChar char="ü"/>
            </a:pPr>
            <a:endParaRPr lang="en-US" sz="4000" b="1" dirty="0"/>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1.gstatic.com/images?q=tbn:ANd9GcS0Z8O8qRgNh2lJElpsZQGgBws2WMU6SMKqt49vOjlXRfSBrxxaFQ"/>
          <p:cNvPicPr>
            <a:picLocks noChangeAspect="1" noChangeArrowheads="1"/>
          </p:cNvPicPr>
          <p:nvPr/>
        </p:nvPicPr>
        <p:blipFill>
          <a:blip r:embed="rId2" cstate="print"/>
          <a:srcRect/>
          <a:stretch>
            <a:fillRect/>
          </a:stretch>
        </p:blipFill>
        <p:spPr bwMode="auto">
          <a:xfrm rot="20856875">
            <a:off x="380943" y="308316"/>
            <a:ext cx="1731903" cy="1741967"/>
          </a:xfrm>
          <a:prstGeom prst="rect">
            <a:avLst/>
          </a:prstGeom>
          <a:noFill/>
        </p:spPr>
      </p:pic>
      <p:pic>
        <p:nvPicPr>
          <p:cNvPr id="3" name="Picture 2" descr="http://t1.gstatic.com/images?q=tbn:ANd9GcS0Z8O8qRgNh2lJElpsZQGgBws2WMU6SMKqt49vOjlXRfSBrxxaFQ"/>
          <p:cNvPicPr>
            <a:picLocks noChangeAspect="1" noChangeArrowheads="1"/>
          </p:cNvPicPr>
          <p:nvPr/>
        </p:nvPicPr>
        <p:blipFill>
          <a:blip r:embed="rId2" cstate="print"/>
          <a:srcRect/>
          <a:stretch>
            <a:fillRect/>
          </a:stretch>
        </p:blipFill>
        <p:spPr bwMode="auto">
          <a:xfrm rot="20856875">
            <a:off x="380943" y="2165704"/>
            <a:ext cx="1731903" cy="1741967"/>
          </a:xfrm>
          <a:prstGeom prst="rect">
            <a:avLst/>
          </a:prstGeom>
          <a:noFill/>
        </p:spPr>
      </p:pic>
      <p:pic>
        <p:nvPicPr>
          <p:cNvPr id="4" name="Picture 2" descr="http://t1.gstatic.com/images?q=tbn:ANd9GcS0Z8O8qRgNh2lJElpsZQGgBws2WMU6SMKqt49vOjlXRfSBrxxaFQ"/>
          <p:cNvPicPr>
            <a:picLocks noChangeAspect="1" noChangeArrowheads="1"/>
          </p:cNvPicPr>
          <p:nvPr/>
        </p:nvPicPr>
        <p:blipFill>
          <a:blip r:embed="rId2" cstate="print"/>
          <a:srcRect/>
          <a:stretch>
            <a:fillRect/>
          </a:stretch>
        </p:blipFill>
        <p:spPr bwMode="auto">
          <a:xfrm rot="20856875">
            <a:off x="380943" y="3951655"/>
            <a:ext cx="1731903" cy="1741967"/>
          </a:xfrm>
          <a:prstGeom prst="rect">
            <a:avLst/>
          </a:prstGeom>
          <a:noFill/>
        </p:spPr>
      </p:pic>
      <p:sp>
        <p:nvSpPr>
          <p:cNvPr id="5" name="مستطيل مستدير الزوايا 4"/>
          <p:cNvSpPr/>
          <p:nvPr/>
        </p:nvSpPr>
        <p:spPr>
          <a:xfrm>
            <a:off x="2428860" y="571480"/>
            <a:ext cx="6487041" cy="1285884"/>
          </a:xfrm>
          <a:prstGeom prst="roundRect">
            <a:avLst/>
          </a:prstGeom>
          <a:solidFill>
            <a:schemeClr val="tx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4400" b="1" dirty="0" smtClean="0">
              <a:solidFill>
                <a:srgbClr val="FF0066"/>
              </a:solidFill>
              <a:effectLst>
                <a:outerShdw blurRad="38100" dist="38100" dir="2700000" algn="tl">
                  <a:srgbClr val="000000">
                    <a:alpha val="43137"/>
                  </a:srgbClr>
                </a:outerShdw>
              </a:effectLst>
              <a:latin typeface="Calibri" pitchFamily="34" charset="0"/>
              <a:ea typeface="Calibri" pitchFamily="34" charset="0"/>
              <a:cs typeface="Arial" pitchFamily="34" charset="0"/>
            </a:endParaRPr>
          </a:p>
          <a:p>
            <a:pPr lvl="0" algn="ctr"/>
            <a:r>
              <a:rPr lang="ar-SA" sz="4400" b="1" dirty="0" smtClean="0">
                <a:solidFill>
                  <a:schemeClr val="bg1">
                    <a:lumMod val="95000"/>
                  </a:schemeClr>
                </a:solidFill>
                <a:effectLst>
                  <a:outerShdw blurRad="38100" dist="38100" dir="2700000" algn="tl">
                    <a:srgbClr val="000000">
                      <a:alpha val="43137"/>
                    </a:srgbClr>
                  </a:outerShdw>
                </a:effectLst>
                <a:latin typeface="Calibri" pitchFamily="34" charset="0"/>
                <a:ea typeface="Calibri" pitchFamily="34" charset="0"/>
                <a:cs typeface="Arial" pitchFamily="34" charset="0"/>
              </a:rPr>
              <a:t>مكونات مهارة حيوية المعلم وتنويع المثيرات :</a:t>
            </a:r>
          </a:p>
          <a:p>
            <a:pPr algn="ctr"/>
            <a:endParaRPr lang="en-US" sz="4400" b="1" dirty="0"/>
          </a:p>
        </p:txBody>
      </p:sp>
      <p:sp>
        <p:nvSpPr>
          <p:cNvPr id="6" name="مستطيل مستدير الزوايا 5"/>
          <p:cNvSpPr/>
          <p:nvPr/>
        </p:nvSpPr>
        <p:spPr>
          <a:xfrm>
            <a:off x="2357422" y="2214554"/>
            <a:ext cx="6572296" cy="4000528"/>
          </a:xfrm>
          <a:prstGeom prst="roundRect">
            <a:avLst/>
          </a:prstGeom>
          <a:solidFill>
            <a:schemeClr val="accent1">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rtl="1">
              <a:buFont typeface="Wingdings" pitchFamily="2" charset="2"/>
              <a:buChar char="ü"/>
            </a:pPr>
            <a:r>
              <a:rPr lang="ar-SA" sz="4000" b="1" dirty="0" smtClean="0">
                <a:solidFill>
                  <a:schemeClr val="bg1"/>
                </a:solidFill>
                <a:effectLst>
                  <a:outerShdw blurRad="38100" dist="38100" dir="2700000" algn="tl">
                    <a:srgbClr val="000000">
                      <a:alpha val="43137"/>
                    </a:srgbClr>
                  </a:outerShdw>
                </a:effectLst>
                <a:latin typeface="Calibri" pitchFamily="34" charset="0"/>
                <a:ea typeface="Calibri" pitchFamily="34" charset="0"/>
                <a:cs typeface="Arial" pitchFamily="34" charset="0"/>
              </a:rPr>
              <a:t> تنويع المثيرات فالتلاميذ يتلقون معلوماتهم من خلال الحواس المختلفة (السمع - البصر- الإحساس – الشم - التذوق)</a:t>
            </a:r>
            <a:endParaRPr lang="ar-SA" sz="40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r" rtl="1"/>
            <a:endParaRPr lang="en-US" sz="4000" b="1" dirty="0"/>
          </a:p>
        </p:txBody>
      </p:sp>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3.gstatic.com/images?q=tbn:ANd9GcTHpE7K7iHmuDBc2QbGrVKZ_EcFJqO2ScitAIkk3WY2rk4F827qbw"/>
          <p:cNvPicPr>
            <a:picLocks noChangeAspect="1" noChangeArrowheads="1"/>
          </p:cNvPicPr>
          <p:nvPr/>
        </p:nvPicPr>
        <p:blipFill>
          <a:blip r:embed="rId2" cstate="print"/>
          <a:srcRect/>
          <a:stretch>
            <a:fillRect/>
          </a:stretch>
        </p:blipFill>
        <p:spPr bwMode="auto">
          <a:xfrm rot="1197271">
            <a:off x="217333" y="4747263"/>
            <a:ext cx="2472202" cy="1744730"/>
          </a:xfrm>
          <a:prstGeom prst="rect">
            <a:avLst/>
          </a:prstGeom>
          <a:noFill/>
        </p:spPr>
      </p:pic>
      <p:sp>
        <p:nvSpPr>
          <p:cNvPr id="4" name="مستطيل مستدير الزوايا 3"/>
          <p:cNvSpPr/>
          <p:nvPr/>
        </p:nvSpPr>
        <p:spPr>
          <a:xfrm>
            <a:off x="1357290" y="285728"/>
            <a:ext cx="7429552" cy="4429156"/>
          </a:xfrm>
          <a:prstGeom prst="roundRect">
            <a:avLst/>
          </a:prstGeom>
          <a:solidFill>
            <a:schemeClr val="accent3">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4000" b="1" dirty="0" smtClean="0">
              <a:solidFill>
                <a:srgbClr val="FF0066"/>
              </a:solidFill>
              <a:effectLst>
                <a:outerShdw blurRad="38100" dist="38100" dir="2700000" algn="tl">
                  <a:srgbClr val="000000">
                    <a:alpha val="43137"/>
                  </a:srgbClr>
                </a:outerShdw>
              </a:effectLst>
              <a:latin typeface="Calibri" pitchFamily="34" charset="0"/>
              <a:ea typeface="Calibri" pitchFamily="34" charset="0"/>
              <a:cs typeface="Arial" pitchFamily="34" charset="0"/>
            </a:endParaRPr>
          </a:p>
          <a:p>
            <a:pPr algn="ctr"/>
            <a:r>
              <a:rPr lang="ar-SA" sz="4000" b="1" dirty="0" smtClean="0">
                <a:solidFill>
                  <a:schemeClr val="bg1"/>
                </a:solidFill>
                <a:effectLst>
                  <a:outerShdw blurRad="38100" dist="38100" dir="2700000" algn="tl">
                    <a:srgbClr val="000000">
                      <a:alpha val="43137"/>
                    </a:srgbClr>
                  </a:outerShdw>
                </a:effectLst>
              </a:rPr>
              <a:t>وتتطلب حيوية المعلم ضرورة احتفاظه بلياقه بدنيه جيدة وأخرى نفسية مستريحة , بالإضافة للياقة الفعلية والفكرية مما يظهره في مظهر حيوي دائم ويساهم في زيادة تأثيره المعنوي في نفوس تلاميذه وبما يحقق الكثير من القيم لدى التلاميذ والمعلومات المترافقة .</a:t>
            </a:r>
          </a:p>
          <a:p>
            <a:pPr algn="ctr"/>
            <a:endParaRPr lang="en-US" sz="4000" b="1" dirty="0"/>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t0.gstatic.com/images?q=tbn:ANd9GcQZq5tZwznLHHdfviZNWyNeZMzy8pBAtHWHeLYcSC5jk6-f4YaCwg"/>
          <p:cNvPicPr>
            <a:picLocks noChangeAspect="1" noChangeArrowheads="1"/>
          </p:cNvPicPr>
          <p:nvPr/>
        </p:nvPicPr>
        <p:blipFill>
          <a:blip r:embed="rId2" cstate="print"/>
          <a:srcRect/>
          <a:stretch>
            <a:fillRect/>
          </a:stretch>
        </p:blipFill>
        <p:spPr bwMode="auto">
          <a:xfrm>
            <a:off x="214282" y="4714884"/>
            <a:ext cx="1876425" cy="1905000"/>
          </a:xfrm>
          <a:prstGeom prst="rect">
            <a:avLst/>
          </a:prstGeom>
          <a:noFill/>
        </p:spPr>
      </p:pic>
      <p:pic>
        <p:nvPicPr>
          <p:cNvPr id="3" name="Picture 2" descr="http://t0.gstatic.com/images?q=tbn:ANd9GcQZq5tZwznLHHdfviZNWyNeZMzy8pBAtHWHeLYcSC5jk6-f4YaCwg"/>
          <p:cNvPicPr>
            <a:picLocks noChangeAspect="1" noChangeArrowheads="1"/>
          </p:cNvPicPr>
          <p:nvPr/>
        </p:nvPicPr>
        <p:blipFill>
          <a:blip r:embed="rId2" cstate="print"/>
          <a:srcRect/>
          <a:stretch>
            <a:fillRect/>
          </a:stretch>
        </p:blipFill>
        <p:spPr bwMode="auto">
          <a:xfrm>
            <a:off x="1000100" y="2928934"/>
            <a:ext cx="1876425" cy="1905000"/>
          </a:xfrm>
          <a:prstGeom prst="rect">
            <a:avLst/>
          </a:prstGeom>
          <a:noFill/>
        </p:spPr>
      </p:pic>
      <p:sp>
        <p:nvSpPr>
          <p:cNvPr id="4" name="مستطيل مستدير الزوايا 3"/>
          <p:cNvSpPr/>
          <p:nvPr/>
        </p:nvSpPr>
        <p:spPr>
          <a:xfrm>
            <a:off x="571472" y="214290"/>
            <a:ext cx="8272991" cy="1285884"/>
          </a:xfrm>
          <a:prstGeom prst="roundRect">
            <a:avLst/>
          </a:prstGeom>
          <a:solidFill>
            <a:srgbClr val="0066C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400" b="1" dirty="0" smtClean="0"/>
              <a:t>تتضمن مهارة حيوية المعلم قدرته على : </a:t>
            </a:r>
            <a:endParaRPr lang="en-US" sz="4400" b="1" dirty="0"/>
          </a:p>
        </p:txBody>
      </p:sp>
      <p:sp>
        <p:nvSpPr>
          <p:cNvPr id="5" name="مستطيل مستدير الزوايا 4"/>
          <p:cNvSpPr/>
          <p:nvPr/>
        </p:nvSpPr>
        <p:spPr>
          <a:xfrm>
            <a:off x="2928926" y="1643050"/>
            <a:ext cx="6000792" cy="5000660"/>
          </a:xfrm>
          <a:prstGeom prst="roundRect">
            <a:avLst/>
          </a:prstGeom>
          <a:solidFill>
            <a:srgbClr val="66FFFF"/>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rtl="1" eaLnBrk="0" fontAlgn="base" hangingPunct="0">
              <a:spcBef>
                <a:spcPct val="0"/>
              </a:spcBef>
              <a:spcAft>
                <a:spcPct val="0"/>
              </a:spcAft>
              <a:buFont typeface="Wingdings" pitchFamily="2" charset="2"/>
              <a:buChar char="ü"/>
            </a:pPr>
            <a:r>
              <a:rPr lang="ar-SA" sz="4000" dirty="0" smtClean="0">
                <a:solidFill>
                  <a:schemeClr val="bg1"/>
                </a:solidFill>
                <a:latin typeface="Calibri" pitchFamily="34" charset="0"/>
                <a:ea typeface="Calibri" pitchFamily="34" charset="0"/>
                <a:cs typeface="Arial" pitchFamily="34" charset="0"/>
              </a:rPr>
              <a:t>توظيف الأسئلة الصفية بشكل ملائم يجذب انتباه التلاميذ ويثير دوافعهم نحو التعلم .</a:t>
            </a:r>
            <a:endParaRPr lang="ar-SA" sz="4000" dirty="0" smtClean="0">
              <a:solidFill>
                <a:schemeClr val="bg1"/>
              </a:solidFill>
              <a:latin typeface="Arial" pitchFamily="34" charset="0"/>
              <a:ea typeface="Calibri" pitchFamily="34" charset="0"/>
              <a:cs typeface="Arial" pitchFamily="34" charset="0"/>
            </a:endParaRPr>
          </a:p>
          <a:p>
            <a:pPr lvl="0" algn="r" rtl="1" eaLnBrk="0" fontAlgn="base" hangingPunct="0">
              <a:spcBef>
                <a:spcPct val="0"/>
              </a:spcBef>
              <a:spcAft>
                <a:spcPct val="0"/>
              </a:spcAft>
              <a:buFont typeface="Wingdings" pitchFamily="2" charset="2"/>
              <a:buChar char="ü"/>
            </a:pPr>
            <a:r>
              <a:rPr lang="ar-SA" sz="4000" dirty="0" smtClean="0">
                <a:solidFill>
                  <a:schemeClr val="bg1"/>
                </a:solidFill>
                <a:latin typeface="Calibri" pitchFamily="34" charset="0"/>
                <a:ea typeface="Calibri" pitchFamily="34" charset="0"/>
                <a:cs typeface="Arial" pitchFamily="34" charset="0"/>
              </a:rPr>
              <a:t>تنويع الأنشطة والمهام الصفية خلال الدرس ما بين أنشطة اتصال وأنشطة كتابية وأنشطة قرائية واستخدام الرسوم . </a:t>
            </a:r>
            <a:endParaRPr lang="en-US" sz="4000" dirty="0" smtClean="0">
              <a:solidFill>
                <a:schemeClr val="bg1"/>
              </a:solidFill>
              <a:latin typeface="Arial" pitchFamily="34" charset="0"/>
              <a:cs typeface="Arial" pitchFamily="34" charset="0"/>
            </a:endParaRPr>
          </a:p>
          <a:p>
            <a:pPr algn="r" rtl="1"/>
            <a:endParaRPr lang="en-US" sz="4000" b="1" dirty="0"/>
          </a:p>
        </p:txBody>
      </p:sp>
    </p:spTree>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496</TotalTime>
  <Words>1253</Words>
  <Application>Microsoft Office PowerPoint</Application>
  <PresentationFormat>On-screen Show (4:3)</PresentationFormat>
  <Paragraphs>230</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سمة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toshiba</cp:lastModifiedBy>
  <cp:revision>53</cp:revision>
  <dcterms:created xsi:type="dcterms:W3CDTF">2012-11-27T14:34:15Z</dcterms:created>
  <dcterms:modified xsi:type="dcterms:W3CDTF">2012-11-30T16:56:01Z</dcterms:modified>
</cp:coreProperties>
</file>