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handoutMasterIdLst>
    <p:handoutMasterId r:id="rId10"/>
  </p:handoutMasterIdLst>
  <p:sldIdLst>
    <p:sldId id="256" r:id="rId2"/>
    <p:sldId id="261" r:id="rId3"/>
    <p:sldId id="258" r:id="rId4"/>
    <p:sldId id="259" r:id="rId5"/>
    <p:sldId id="260" r:id="rId6"/>
    <p:sldId id="262" r:id="rId7"/>
    <p:sldId id="263" r:id="rId8"/>
    <p:sldId id="264" r:id="rId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403" autoAdjust="0"/>
    <p:restoredTop sz="94574" autoAdjust="0"/>
  </p:normalViewPr>
  <p:slideViewPr>
    <p:cSldViewPr>
      <p:cViewPr varScale="1">
        <p:scale>
          <a:sx n="66" d="100"/>
          <a:sy n="66" d="100"/>
        </p:scale>
        <p:origin x="-142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1" d="100"/>
          <a:sy n="51" d="100"/>
        </p:scale>
        <p:origin x="-2934"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sz="quarter" idx="1"/>
          </p:nvPr>
        </p:nvSpPr>
        <p:spPr>
          <a:xfrm>
            <a:off x="1588" y="0"/>
            <a:ext cx="2971800" cy="457200"/>
          </a:xfrm>
          <a:prstGeom prst="rect">
            <a:avLst/>
          </a:prstGeom>
        </p:spPr>
        <p:txBody>
          <a:bodyPr vert="horz" lIns="91440" tIns="45720" rIns="91440" bIns="45720" rtlCol="1"/>
          <a:lstStyle>
            <a:lvl1pPr algn="l">
              <a:defRPr sz="1200"/>
            </a:lvl1pPr>
          </a:lstStyle>
          <a:p>
            <a:fld id="{95AE9DC8-8B46-4172-955A-2565D8F5DD76}" type="datetimeFigureOut">
              <a:rPr lang="ar-SA" smtClean="0"/>
              <a:pPr/>
              <a:t>28/10/1433</a:t>
            </a:fld>
            <a:endParaRPr lang="ar-SA"/>
          </a:p>
        </p:txBody>
      </p:sp>
      <p:sp>
        <p:nvSpPr>
          <p:cNvPr id="4" name="Footer Placeholder 3"/>
          <p:cNvSpPr>
            <a:spLocks noGrp="1"/>
          </p:cNvSpPr>
          <p:nvPr>
            <p:ph type="ftr" sz="quarter" idx="2"/>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5" name="Slide Number Placeholder 4"/>
          <p:cNvSpPr>
            <a:spLocks noGrp="1"/>
          </p:cNvSpPr>
          <p:nvPr>
            <p:ph type="sldNum" sz="quarter" idx="3"/>
          </p:nvPr>
        </p:nvSpPr>
        <p:spPr>
          <a:xfrm>
            <a:off x="1588" y="8685213"/>
            <a:ext cx="2971800" cy="457200"/>
          </a:xfrm>
          <a:prstGeom prst="rect">
            <a:avLst/>
          </a:prstGeom>
        </p:spPr>
        <p:txBody>
          <a:bodyPr vert="horz" lIns="91440" tIns="45720" rIns="91440" bIns="45720" rtlCol="1" anchor="b"/>
          <a:lstStyle>
            <a:lvl1pPr algn="l">
              <a:defRPr sz="1200"/>
            </a:lvl1pPr>
          </a:lstStyle>
          <a:p>
            <a:fld id="{572BD5A0-DDC5-4A12-A449-342D1B97DC53}" type="slidenum">
              <a:rPr lang="ar-SA" smtClean="0"/>
              <a:pPr/>
              <a:t>‹#›</a:t>
            </a:fld>
            <a:endParaRPr lang="ar-SA"/>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FAB08E3-BBD2-4743-AFAE-D56534E47968}" type="datetimeFigureOut">
              <a:rPr lang="ar-SA" smtClean="0"/>
              <a:pPr/>
              <a:t>28/10/1433</a:t>
            </a:fld>
            <a:endParaRPr lang="ar-SA"/>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ar-SA"/>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C4BFF44-D2CB-4142-B736-48845ADA594D}"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AB08E3-BBD2-4743-AFAE-D56534E47968}"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4BFF44-D2CB-4142-B736-48845ADA594D}"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FAB08E3-BBD2-4743-AFAE-D56534E47968}"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C4BFF44-D2CB-4142-B736-48845ADA594D}"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FAB08E3-BBD2-4743-AFAE-D56534E47968}" type="datetimeFigureOut">
              <a:rPr lang="ar-SA" smtClean="0"/>
              <a:pPr/>
              <a:t>28/10/1433</a:t>
            </a:fld>
            <a:endParaRPr lang="ar-SA"/>
          </a:p>
        </p:txBody>
      </p:sp>
      <p:sp>
        <p:nvSpPr>
          <p:cNvPr id="9" name="Slide Number Placeholder 8"/>
          <p:cNvSpPr>
            <a:spLocks noGrp="1"/>
          </p:cNvSpPr>
          <p:nvPr>
            <p:ph type="sldNum" sz="quarter" idx="15"/>
          </p:nvPr>
        </p:nvSpPr>
        <p:spPr/>
        <p:txBody>
          <a:bodyPr rtlCol="0"/>
          <a:lstStyle/>
          <a:p>
            <a:fld id="{0C4BFF44-D2CB-4142-B736-48845ADA594D}" type="slidenum">
              <a:rPr lang="ar-SA" smtClean="0"/>
              <a:pPr/>
              <a:t>‹#›</a:t>
            </a:fld>
            <a:endParaRPr lang="ar-SA"/>
          </a:p>
        </p:txBody>
      </p:sp>
      <p:sp>
        <p:nvSpPr>
          <p:cNvPr id="10" name="Footer Placeholder 9"/>
          <p:cNvSpPr>
            <a:spLocks noGrp="1"/>
          </p:cNvSpPr>
          <p:nvPr>
            <p:ph type="ftr" sz="quarter" idx="16"/>
          </p:nvPr>
        </p:nvSpPr>
        <p:spPr/>
        <p:txBody>
          <a:bodyPr rtlCol="0"/>
          <a:lstStyle/>
          <a:p>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FAB08E3-BBD2-4743-AFAE-D56534E47968}" type="datetimeFigureOut">
              <a:rPr lang="ar-SA" smtClean="0"/>
              <a:pPr/>
              <a:t>28/10/1433</a:t>
            </a:fld>
            <a:endParaRPr lang="ar-SA"/>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ar-SA"/>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C4BFF44-D2CB-4142-B736-48845ADA594D}"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FAB08E3-BBD2-4743-AFAE-D56534E47968}" type="datetimeFigureOut">
              <a:rPr lang="ar-SA" smtClean="0"/>
              <a:pPr/>
              <a:t>28/10/1433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C4BFF44-D2CB-4142-B736-48845ADA594D}" type="slidenum">
              <a:rPr lang="ar-SA" smtClean="0"/>
              <a:pPr/>
              <a:t>‹#›</a:t>
            </a:fld>
            <a:endParaRPr lang="ar-SA"/>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FAB08E3-BBD2-4743-AFAE-D56534E47968}" type="datetimeFigureOut">
              <a:rPr lang="ar-SA" smtClean="0"/>
              <a:pPr/>
              <a:t>28/10/1433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C4BFF44-D2CB-4142-B736-48845ADA594D}" type="slidenum">
              <a:rPr lang="ar-SA" smtClean="0"/>
              <a:pPr/>
              <a:t>‹#›</a:t>
            </a:fld>
            <a:endParaRPr lang="ar-SA"/>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FAB08E3-BBD2-4743-AFAE-D56534E47968}" type="datetimeFigureOut">
              <a:rPr lang="ar-SA" smtClean="0"/>
              <a:pPr/>
              <a:t>28/10/1433</a:t>
            </a:fld>
            <a:endParaRPr lang="ar-SA"/>
          </a:p>
        </p:txBody>
      </p:sp>
      <p:sp>
        <p:nvSpPr>
          <p:cNvPr id="7" name="Slide Number Placeholder 6"/>
          <p:cNvSpPr>
            <a:spLocks noGrp="1"/>
          </p:cNvSpPr>
          <p:nvPr>
            <p:ph type="sldNum" sz="quarter" idx="11"/>
          </p:nvPr>
        </p:nvSpPr>
        <p:spPr/>
        <p:txBody>
          <a:bodyPr rtlCol="0"/>
          <a:lstStyle/>
          <a:p>
            <a:fld id="{0C4BFF44-D2CB-4142-B736-48845ADA594D}" type="slidenum">
              <a:rPr lang="ar-SA" smtClean="0"/>
              <a:pPr/>
              <a:t>‹#›</a:t>
            </a:fld>
            <a:endParaRPr lang="ar-SA"/>
          </a:p>
        </p:txBody>
      </p:sp>
      <p:sp>
        <p:nvSpPr>
          <p:cNvPr id="8" name="Footer Placeholder 7"/>
          <p:cNvSpPr>
            <a:spLocks noGrp="1"/>
          </p:cNvSpPr>
          <p:nvPr>
            <p:ph type="ftr" sz="quarter" idx="12"/>
          </p:nvPr>
        </p:nvSpPr>
        <p:spPr/>
        <p:txBody>
          <a:bodyPr rtlCol="0"/>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AB08E3-BBD2-4743-AFAE-D56534E47968}" type="datetimeFigureOut">
              <a:rPr lang="ar-SA" smtClean="0"/>
              <a:pPr/>
              <a:t>28/10/1433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C4BFF44-D2CB-4142-B736-48845ADA594D}"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FAB08E3-BBD2-4743-AFAE-D56534E47968}" type="datetimeFigureOut">
              <a:rPr lang="ar-SA" smtClean="0"/>
              <a:pPr/>
              <a:t>28/10/1433</a:t>
            </a:fld>
            <a:endParaRPr lang="ar-SA"/>
          </a:p>
        </p:txBody>
      </p:sp>
      <p:sp>
        <p:nvSpPr>
          <p:cNvPr id="22" name="Slide Number Placeholder 21"/>
          <p:cNvSpPr>
            <a:spLocks noGrp="1"/>
          </p:cNvSpPr>
          <p:nvPr>
            <p:ph type="sldNum" sz="quarter" idx="15"/>
          </p:nvPr>
        </p:nvSpPr>
        <p:spPr/>
        <p:txBody>
          <a:bodyPr rtlCol="0"/>
          <a:lstStyle/>
          <a:p>
            <a:fld id="{0C4BFF44-D2CB-4142-B736-48845ADA594D}" type="slidenum">
              <a:rPr lang="ar-SA" smtClean="0"/>
              <a:pPr/>
              <a:t>‹#›</a:t>
            </a:fld>
            <a:endParaRPr lang="ar-SA"/>
          </a:p>
        </p:txBody>
      </p:sp>
      <p:sp>
        <p:nvSpPr>
          <p:cNvPr id="23" name="Footer Placeholder 22"/>
          <p:cNvSpPr>
            <a:spLocks noGrp="1"/>
          </p:cNvSpPr>
          <p:nvPr>
            <p:ph type="ftr" sz="quarter" idx="16"/>
          </p:nvPr>
        </p:nvSpPr>
        <p:spPr/>
        <p:txBody>
          <a:bodyPr rtlCol="0"/>
          <a:lstStyle/>
          <a:p>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FAB08E3-BBD2-4743-AFAE-D56534E47968}" type="datetimeFigureOut">
              <a:rPr lang="ar-SA" smtClean="0"/>
              <a:pPr/>
              <a:t>28/10/1433</a:t>
            </a:fld>
            <a:endParaRPr lang="ar-SA"/>
          </a:p>
        </p:txBody>
      </p:sp>
      <p:sp>
        <p:nvSpPr>
          <p:cNvPr id="18" name="Slide Number Placeholder 17"/>
          <p:cNvSpPr>
            <a:spLocks noGrp="1"/>
          </p:cNvSpPr>
          <p:nvPr>
            <p:ph type="sldNum" sz="quarter" idx="11"/>
          </p:nvPr>
        </p:nvSpPr>
        <p:spPr/>
        <p:txBody>
          <a:bodyPr rtlCol="0"/>
          <a:lstStyle/>
          <a:p>
            <a:fld id="{0C4BFF44-D2CB-4142-B736-48845ADA594D}" type="slidenum">
              <a:rPr lang="ar-SA" smtClean="0"/>
              <a:pPr/>
              <a:t>‹#›</a:t>
            </a:fld>
            <a:endParaRPr lang="ar-SA"/>
          </a:p>
        </p:txBody>
      </p:sp>
      <p:sp>
        <p:nvSpPr>
          <p:cNvPr id="21" name="Footer Placeholder 20"/>
          <p:cNvSpPr>
            <a:spLocks noGrp="1"/>
          </p:cNvSpPr>
          <p:nvPr>
            <p:ph type="ftr" sz="quarter" idx="12"/>
          </p:nvPr>
        </p:nvSpPr>
        <p:spPr/>
        <p:txBody>
          <a:bodyPr rtlCol="0"/>
          <a:lstStyle/>
          <a:p>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FAB08E3-BBD2-4743-AFAE-D56534E47968}" type="datetimeFigureOut">
              <a:rPr lang="ar-SA" smtClean="0"/>
              <a:pPr/>
              <a:t>28/10/1433</a:t>
            </a:fld>
            <a:endParaRPr lang="ar-SA"/>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ar-SA"/>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C4BFF44-D2CB-4142-B736-48845ADA594D}"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1"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r" rtl="1"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r" rtl="1"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r" rtl="1"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r" rtl="1"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r" rtl="1"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r" rtl="1"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r" rtl="1"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r" rtl="1"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r" rtl="1"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71604" y="1857364"/>
            <a:ext cx="6072230" cy="1569660"/>
          </a:xfrm>
          <a:prstGeom prst="rect">
            <a:avLst/>
          </a:prstGeom>
          <a:noFill/>
        </p:spPr>
        <p:txBody>
          <a:bodyPr wrap="square" lIns="91440" tIns="45720" rIns="91440" bIns="45720">
            <a:spAutoFit/>
          </a:bodyPr>
          <a:lstStyle/>
          <a:p>
            <a:pPr algn="ctr"/>
            <a:r>
              <a:rPr lang="ar-SA" sz="9600" b="1" cap="none" spc="200" dirty="0" smtClean="0">
                <a:ln w="29210">
                  <a:solidFill>
                    <a:schemeClr val="accent3">
                      <a:tint val="10000"/>
                    </a:schemeClr>
                  </a:solidFill>
                </a:ln>
                <a:solidFill>
                  <a:srgbClr val="FF0000"/>
                </a:solidFill>
                <a:effectLst>
                  <a:innerShdw blurRad="50800" dist="50800" dir="8100000">
                    <a:srgbClr val="7D7D7D">
                      <a:alpha val="73000"/>
                    </a:srgbClr>
                  </a:innerShdw>
                </a:effectLst>
                <a:latin typeface="Arial" pitchFamily="34" charset="0"/>
                <a:cs typeface="Arial" pitchFamily="34" charset="0"/>
              </a:rPr>
              <a:t>المستشرقين</a:t>
            </a:r>
            <a:endParaRPr lang="en-US" sz="5400" b="1" cap="none" spc="200" dirty="0">
              <a:ln w="29210">
                <a:solidFill>
                  <a:schemeClr val="accent3">
                    <a:tint val="10000"/>
                  </a:schemeClr>
                </a:solidFill>
              </a:ln>
              <a:solidFill>
                <a:srgbClr val="FF0000"/>
              </a:solidFill>
              <a:effectLst>
                <a:innerShdw blurRad="50800" dist="50800" dir="8100000">
                  <a:srgbClr val="7D7D7D">
                    <a:alpha val="73000"/>
                  </a:srgbClr>
                </a:innerShdw>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71934" y="642918"/>
            <a:ext cx="4286280" cy="1015663"/>
          </a:xfrm>
          <a:prstGeom prst="rect">
            <a:avLst/>
          </a:prstGeom>
          <a:noFill/>
        </p:spPr>
        <p:txBody>
          <a:bodyPr wrap="square" rtlCol="1">
            <a:spAutoFit/>
          </a:bodyPr>
          <a:lstStyle/>
          <a:p>
            <a:r>
              <a:rPr lang="ar-SA" sz="6000" dirty="0" smtClean="0">
                <a:solidFill>
                  <a:srgbClr val="FF0000"/>
                </a:solidFill>
                <a:latin typeface="Arabic Typesetting" pitchFamily="66" charset="-78"/>
                <a:cs typeface="Arabic Typesetting" pitchFamily="66" charset="-78"/>
              </a:rPr>
              <a:t>تعريف الاستشراق :</a:t>
            </a:r>
            <a:endParaRPr lang="ar-SA" sz="6000" dirty="0">
              <a:solidFill>
                <a:srgbClr val="FF0000"/>
              </a:solidFill>
              <a:latin typeface="Arabic Typesetting" pitchFamily="66" charset="-78"/>
              <a:cs typeface="Arabic Typesetting" pitchFamily="66" charset="-78"/>
            </a:endParaRPr>
          </a:p>
        </p:txBody>
      </p:sp>
      <p:sp>
        <p:nvSpPr>
          <p:cNvPr id="3" name="TextBox 2"/>
          <p:cNvSpPr txBox="1"/>
          <p:nvPr/>
        </p:nvSpPr>
        <p:spPr>
          <a:xfrm>
            <a:off x="642910" y="2427455"/>
            <a:ext cx="7715304" cy="2215991"/>
          </a:xfrm>
          <a:prstGeom prst="rect">
            <a:avLst/>
          </a:prstGeom>
          <a:noFill/>
        </p:spPr>
        <p:txBody>
          <a:bodyPr wrap="square" rtlCol="1">
            <a:spAutoFit/>
          </a:bodyPr>
          <a:lstStyle/>
          <a:p>
            <a:r>
              <a:rPr lang="ar-SA" sz="2400" b="1" dirty="0" smtClean="0">
                <a:solidFill>
                  <a:srgbClr val="FF7C80"/>
                </a:solidFill>
                <a:cs typeface="Akhbar MT" pitchFamily="2" charset="-78"/>
              </a:rPr>
              <a:t>لو أرجعنا هـذه الكلمة إلى أصلها لوجدناها مأخوذة من كلمة إشراق ثم أضيف إليها ثلاثة حروف هي الألف والسين والتاء، ومعناها طلب النور والهداية والضياء، والإشراق من الشرق حيث نزلت الديانات الثلاث اليهودية والنصرانية والإسلام. ولما كان الإسلام هو الدين الغالب فأصبح معنى الاستشراق البحث عن معرفة الإسلام والمسلمين وبلاد المسلمين عقيدة وشريعة وتاريخاً ومجتمعاً وتراثاً...الخ.</a:t>
            </a:r>
            <a:r>
              <a:rPr lang="ar-SA" b="1" dirty="0" smtClean="0"/>
              <a:t/>
            </a:r>
            <a:br>
              <a:rPr lang="ar-SA" b="1" dirty="0" smtClean="0"/>
            </a:br>
            <a:endParaRPr lang="ar-SA"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8596" y="1059966"/>
            <a:ext cx="8143932" cy="4154984"/>
          </a:xfrm>
          <a:prstGeom prst="rect">
            <a:avLst/>
          </a:prstGeom>
        </p:spPr>
        <p:txBody>
          <a:bodyPr wrap="square">
            <a:spAutoFit/>
          </a:bodyPr>
          <a:lstStyle/>
          <a:p>
            <a:r>
              <a:rPr lang="ar-SA" sz="2400" b="1" dirty="0">
                <a:solidFill>
                  <a:srgbClr val="FF7C80"/>
                </a:solidFill>
                <a:cs typeface="Akhbar MT" pitchFamily="2" charset="-78"/>
              </a:rPr>
              <a:t>لقد ألَّفَ في السِّيرةِ الكثيرون من المستشرقينَ مِنْ كُلِّ جنسٍ ولونٍ. </a:t>
            </a:r>
            <a:r>
              <a:rPr lang="ar-SA" sz="2400" b="1" dirty="0" smtClean="0">
                <a:solidFill>
                  <a:srgbClr val="FF7C80"/>
                </a:solidFill>
                <a:cs typeface="Akhbar MT" pitchFamily="2" charset="-78"/>
              </a:rPr>
              <a:t>والكثرةُ </a:t>
            </a:r>
            <a:r>
              <a:rPr lang="ar-SA" sz="2400" b="1" dirty="0">
                <a:solidFill>
                  <a:srgbClr val="FF7C80"/>
                </a:solidFill>
                <a:cs typeface="Akhbar MT" pitchFamily="2" charset="-78"/>
              </a:rPr>
              <a:t>منهم صليبيون لا يزالونَ يحملونُ الحقدَ على الإسلامِ ، ونبيِّ الإسلامِ ، فمِن ثَمَّ لا يجدونَ ثغرةً ينفثون منها أحقادَهم وسمومَهم إلا نفذُوا منها، ولا روايةً واهيةً منكرةً أو مختلقةً إلا طبَّلوا لها وزمَّروا، ولا عليهم لو زيَّفُوا الصَّحيحَ مادام ذلك يُساعدهم على أهوائِهم، ولأجلِ أنْ يُلبِّسوا على الأغرارِ من المسلمينَ تَستَّروا تحتَ ستارِ البحثِ العلميِّ ، وحريةِ الرأي، وما هُو من البحثِ، ولا حرية الرأي في شيءٍ، وإنَّما الغَرَضُ حَلُّ عُرَى الإيمانِ من نُفُوسِ المسلمين، والتَّشكيكِ في سيرةِ مثلِهم الأعلى وقدوتِهم، وهو النَّبيُّ - صلَّى اللهُ عليهِ وسَلَّمَ -. </a:t>
            </a:r>
          </a:p>
          <a:p>
            <a:r>
              <a:rPr lang="ar-SA" sz="2400" b="1" dirty="0">
                <a:solidFill>
                  <a:srgbClr val="FF7C80"/>
                </a:solidFill>
                <a:cs typeface="Akhbar MT" pitchFamily="2" charset="-78"/>
              </a:rPr>
              <a:t>وقد ساعدَ على تقبل آرائِهم أنَّ المغلوبَ ينظرُ إلى الغالبِ على أنَّهُ فوقَهُ في كلِّ شيءٍ، وإذا لم تستدرك الأمة المغلوبة أمرها، وتتخلص بجهودها الذاتية من وطأة التقليد الأعمى، فإنه - ولا بد - أن ينتهي بها الأمر إلى الاضمحلال والاستعباد، </a:t>
            </a:r>
            <a:r>
              <a:rPr lang="ar-SA" sz="2400" b="1" dirty="0" smtClean="0">
                <a:solidFill>
                  <a:srgbClr val="FF7C80"/>
                </a:solidFill>
                <a:cs typeface="Akhbar MT" pitchFamily="2" charset="-78"/>
              </a:rPr>
              <a:t>ولذلك </a:t>
            </a:r>
            <a:r>
              <a:rPr lang="ar-SA" sz="2400" b="1" dirty="0">
                <a:solidFill>
                  <a:srgbClr val="FF7C80"/>
                </a:solidFill>
                <a:cs typeface="Akhbar MT" pitchFamily="2" charset="-78"/>
              </a:rPr>
              <a:t>ترى المغلوب يتشبه أبداً بالغالبِ في ملبسه ومركبه وسلاحه في اتخاذها وأشكالها بل وفي سائر </a:t>
            </a:r>
            <a:r>
              <a:rPr lang="ar-SA" sz="2400" b="1" dirty="0" smtClean="0">
                <a:solidFill>
                  <a:srgbClr val="FF7C80"/>
                </a:solidFill>
                <a:cs typeface="Akhbar MT" pitchFamily="2" charset="-78"/>
              </a:rPr>
              <a:t>أحواله.</a:t>
            </a:r>
            <a:endParaRPr lang="ar-SA" sz="2400" b="1" dirty="0">
              <a:solidFill>
                <a:srgbClr val="FF7C80"/>
              </a:solidFill>
              <a:cs typeface="Akhbar MT"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5720" y="749931"/>
            <a:ext cx="8429684" cy="4893647"/>
          </a:xfrm>
          <a:prstGeom prst="rect">
            <a:avLst/>
          </a:prstGeom>
        </p:spPr>
        <p:txBody>
          <a:bodyPr wrap="square">
            <a:spAutoFit/>
          </a:bodyPr>
          <a:lstStyle/>
          <a:p>
            <a:r>
              <a:rPr lang="ar-SA" sz="2400" b="1" dirty="0">
                <a:solidFill>
                  <a:srgbClr val="FF7C80"/>
                </a:solidFill>
                <a:cs typeface="Akhbar MT" pitchFamily="2" charset="-78"/>
              </a:rPr>
              <a:t>فمِن ثَمَّ نظر بعض المتعلمين، </a:t>
            </a:r>
            <a:r>
              <a:rPr lang="ar-SA" sz="2400" b="1" dirty="0" smtClean="0">
                <a:solidFill>
                  <a:srgbClr val="FF7C80"/>
                </a:solidFill>
                <a:cs typeface="Akhbar MT" pitchFamily="2" charset="-78"/>
              </a:rPr>
              <a:t>نظروا </a:t>
            </a:r>
            <a:r>
              <a:rPr lang="ar-SA" sz="2400" b="1" dirty="0">
                <a:solidFill>
                  <a:srgbClr val="FF7C80"/>
                </a:solidFill>
                <a:cs typeface="Akhbar MT" pitchFamily="2" charset="-78"/>
              </a:rPr>
              <a:t>إلى المستشرقين على أنَّهم قِممٌ في التفكيرِ، وفي البحثِ، فلا يُراجعون ما يقولُون! ولا يُنقض ما إليه ينتهون، بل بلغَ ببعضِ الذين تثقَّفوا ثقافةً إسلاميةً أنْ انزلقُوا فيما انزلقَ إليه غيرُهم، ومنهم مَن قام بترجمةِ بعضِ هذه الكتبِ من غيرِ أنْ يُعلِّقَ على ما فيها من خطأٍ بيِّنٍ، وباطلٍ صُراحٍ، وليتَهُ اكتفى بهذا، ولكنَّهُ شاركَ في الإثمِ، فكالَ </a:t>
            </a:r>
            <a:r>
              <a:rPr lang="ar-SA" sz="2400" b="1" dirty="0" smtClean="0">
                <a:solidFill>
                  <a:srgbClr val="FF7C80"/>
                </a:solidFill>
                <a:cs typeface="Akhbar MT" pitchFamily="2" charset="-78"/>
              </a:rPr>
              <a:t>له</a:t>
            </a:r>
            <a:r>
              <a:rPr lang="ar-SA" sz="2400" b="1" dirty="0">
                <a:solidFill>
                  <a:srgbClr val="FF7C80"/>
                </a:solidFill>
                <a:cs typeface="Akhbar MT" pitchFamily="2" charset="-78"/>
              </a:rPr>
              <a:t>  ولهم المديحَ والثَّناءَ !! ولا حولَ ولا قُوَّةَ إلا </a:t>
            </a:r>
            <a:r>
              <a:rPr lang="ar-SA" sz="2400" b="1" dirty="0" smtClean="0">
                <a:solidFill>
                  <a:srgbClr val="FF7C80"/>
                </a:solidFill>
                <a:cs typeface="Akhbar MT" pitchFamily="2" charset="-78"/>
              </a:rPr>
              <a:t>باللهِ.</a:t>
            </a:r>
            <a:endParaRPr lang="ar-SA" sz="2400" b="1" dirty="0">
              <a:solidFill>
                <a:srgbClr val="FF7C80"/>
              </a:solidFill>
              <a:cs typeface="Akhbar MT" pitchFamily="2" charset="-78"/>
            </a:endParaRPr>
          </a:p>
          <a:p>
            <a:r>
              <a:rPr lang="ar-SA" sz="2400" b="1" dirty="0">
                <a:solidFill>
                  <a:srgbClr val="FF7C80"/>
                </a:solidFill>
                <a:cs typeface="Akhbar MT" pitchFamily="2" charset="-78"/>
              </a:rPr>
              <a:t>والدافع الذي دفع هؤلاء المستشرقين لدراسة الإسلام هو في الحقيقة العداء السافر لهذا الدين وللرسول - صلى الله عليه وسلم- ، هذا العداء الذي بدأ منذ فجر الإسلام، فالمستشرقون ليسوا سوى امتدادا لليهود والنصارى الذين بذلوا كل ما في وسعهم لطمس دين الإسلام، وإزالة معالمه من الوجود، ولم تخفف من هذا العداء القرون المتطاولة، بل ظل يأخذ صوراً شتى وأشكالاً متنوعة، تُعلَن تارة وتُخفى أخرى، وتُظهر في ثوب الود والولاء تارة، وتُكشِّر عن أنياب العداء أحياناً، واشتدت هذه العداوة بعد الحروب الصليبية </a:t>
            </a:r>
            <a:r>
              <a:rPr lang="ar-SA" sz="2400" b="1" dirty="0" smtClean="0">
                <a:solidFill>
                  <a:srgbClr val="FF7C80"/>
                </a:solidFill>
                <a:cs typeface="Akhbar MT" pitchFamily="2" charset="-78"/>
              </a:rPr>
              <a:t>التي </a:t>
            </a:r>
            <a:r>
              <a:rPr lang="ar-SA" sz="2400" b="1" dirty="0">
                <a:solidFill>
                  <a:srgbClr val="FF7C80"/>
                </a:solidFill>
                <a:cs typeface="Akhbar MT" pitchFamily="2" charset="-78"/>
              </a:rPr>
              <a:t>كانت نقطة تحول في الصراع الفكري والعقدي والسياسي بين الغرب المسيحي وبين الشرق الإسلامي، فقد عاش المستشرقون في هذه البيئة المفعمة ببغض الإسلام وارتضعوا من لبانها، ولذا جاء منهجهم يحوي بين طياته كل دسيسة وشبهة تطعن </a:t>
            </a:r>
            <a:r>
              <a:rPr lang="ar-SA" sz="2400" b="1" dirty="0" smtClean="0">
                <a:solidFill>
                  <a:srgbClr val="FF7C80"/>
                </a:solidFill>
                <a:cs typeface="Akhbar MT" pitchFamily="2" charset="-78"/>
              </a:rPr>
              <a:t>في هذا الدين.</a:t>
            </a:r>
            <a:endParaRPr lang="ar-SA" sz="2400" b="1" dirty="0">
              <a:solidFill>
                <a:srgbClr val="FF7C80"/>
              </a:solidFill>
              <a:cs typeface="Akhbar MT"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1472" y="1040485"/>
            <a:ext cx="8072494" cy="3600986"/>
          </a:xfrm>
          <a:prstGeom prst="rect">
            <a:avLst/>
          </a:prstGeom>
        </p:spPr>
        <p:txBody>
          <a:bodyPr wrap="square">
            <a:spAutoFit/>
          </a:bodyPr>
          <a:lstStyle/>
          <a:p>
            <a:r>
              <a:rPr lang="ar-SA" sz="3600" dirty="0">
                <a:solidFill>
                  <a:srgbClr val="FF0000"/>
                </a:solidFill>
                <a:latin typeface="Arabic Typesetting" pitchFamily="66" charset="-78"/>
                <a:cs typeface="Arabic Typesetting" pitchFamily="66" charset="-78"/>
              </a:rPr>
              <a:t>وأبرز سمات هذا المنهج الذي درسوا الإسلام على أساسه: </a:t>
            </a:r>
          </a:p>
          <a:p>
            <a:endParaRPr lang="ar-SA" sz="2400" b="1" dirty="0" smtClean="0">
              <a:solidFill>
                <a:srgbClr val="FF7C80"/>
              </a:solidFill>
              <a:cs typeface="Akhbar MT" pitchFamily="2" charset="-78"/>
            </a:endParaRPr>
          </a:p>
          <a:p>
            <a:r>
              <a:rPr lang="ar-SA" sz="2400" b="1" dirty="0" smtClean="0">
                <a:solidFill>
                  <a:srgbClr val="FF7C80"/>
                </a:solidFill>
                <a:cs typeface="Akhbar MT" pitchFamily="2" charset="-78"/>
              </a:rPr>
              <a:t>1</a:t>
            </a:r>
            <a:r>
              <a:rPr lang="ar-SA" sz="2400" b="1" dirty="0">
                <a:solidFill>
                  <a:srgbClr val="FF7C80"/>
                </a:solidFill>
                <a:cs typeface="Akhbar MT" pitchFamily="2" charset="-78"/>
              </a:rPr>
              <a:t>. تحليل الإسلام ودراسته بعقلية أوربية، فهم حكموا على الإسلام معتمدين على القيم والمقاييس الغربية المستمدة من الفهم القاصر والمغلوط الذي يجهل حقيقة الإسلام.</a:t>
            </a:r>
          </a:p>
          <a:p>
            <a:r>
              <a:rPr lang="ar-SA" sz="2400" b="1" dirty="0">
                <a:solidFill>
                  <a:srgbClr val="FF7C80"/>
                </a:solidFill>
                <a:cs typeface="Akhbar MT" pitchFamily="2" charset="-78"/>
              </a:rPr>
              <a:t>2. تبييت فكرة مسبقة ثم اللجوء إلى النصوص واصطيادها لإثبات تلك الفكرة واستبعاد ما يخالفها.</a:t>
            </a:r>
          </a:p>
          <a:p>
            <a:r>
              <a:rPr lang="ar-SA" sz="2400" b="1" dirty="0">
                <a:solidFill>
                  <a:srgbClr val="FF7C80"/>
                </a:solidFill>
                <a:cs typeface="Akhbar MT" pitchFamily="2" charset="-78"/>
              </a:rPr>
              <a:t>3. اعتمادهم على الضعيف والشاذ من الأخبار وغض الطرف عما هو صحيح وثابت.</a:t>
            </a:r>
          </a:p>
          <a:p>
            <a:r>
              <a:rPr lang="ar-SA" sz="2400" b="1" dirty="0">
                <a:solidFill>
                  <a:srgbClr val="FF7C80"/>
                </a:solidFill>
                <a:cs typeface="Akhbar MT" pitchFamily="2" charset="-78"/>
              </a:rPr>
              <a:t>4. تحريف النصوص ونقلها نقلاً مشوهاً وعرضها عرضاً مبتوراً وإساءة فهم ما لا يجدون سبيلاً لتحريفه.</a:t>
            </a:r>
          </a:p>
          <a:p>
            <a:r>
              <a:rPr lang="ar-SA" sz="2400" b="1" dirty="0">
                <a:solidFill>
                  <a:srgbClr val="FF7C80"/>
                </a:solidFill>
                <a:cs typeface="Akhbar MT" pitchFamily="2" charset="-78"/>
              </a:rPr>
              <a:t>5. غربتهم عن العربية والإسلام منحتهم عدم الدقة والفكر المستوعب في البحث </a:t>
            </a:r>
            <a:r>
              <a:rPr lang="ar-SA" sz="2400" b="1" dirty="0" smtClean="0">
                <a:solidFill>
                  <a:srgbClr val="FF7C80"/>
                </a:solidFill>
                <a:cs typeface="Akhbar MT" pitchFamily="2" charset="-78"/>
              </a:rPr>
              <a:t>الموضوعي.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7224" y="1166843"/>
            <a:ext cx="7572428" cy="4154984"/>
          </a:xfrm>
          <a:prstGeom prst="rect">
            <a:avLst/>
          </a:prstGeom>
        </p:spPr>
        <p:txBody>
          <a:bodyPr wrap="square">
            <a:spAutoFit/>
          </a:bodyPr>
          <a:lstStyle/>
          <a:p>
            <a:r>
              <a:rPr lang="ar-SA" sz="2400" b="1" dirty="0" smtClean="0">
                <a:solidFill>
                  <a:srgbClr val="FF7C80"/>
                </a:solidFill>
                <a:cs typeface="Akhbar MT" pitchFamily="2" charset="-78"/>
              </a:rPr>
              <a:t>6. تحكمهم في المصادر التي ينقلون منها، فهم ينقلون مثلاً من كتب الأدب ما يحكمون </a:t>
            </a:r>
            <a:r>
              <a:rPr lang="ar-SA" sz="2400" b="1" dirty="0" err="1" smtClean="0">
                <a:solidFill>
                  <a:srgbClr val="FF7C80"/>
                </a:solidFill>
                <a:cs typeface="Akhbar MT" pitchFamily="2" charset="-78"/>
              </a:rPr>
              <a:t>به</a:t>
            </a:r>
            <a:r>
              <a:rPr lang="ar-SA" sz="2400" b="1" dirty="0" smtClean="0">
                <a:solidFill>
                  <a:srgbClr val="FF7C80"/>
                </a:solidFill>
                <a:cs typeface="Akhbar MT" pitchFamily="2" charset="-78"/>
              </a:rPr>
              <a:t> في تاريخ الحديث، ومن كتب التاريخ ما يحكمون </a:t>
            </a:r>
            <a:r>
              <a:rPr lang="ar-SA" sz="2400" b="1" dirty="0" err="1" smtClean="0">
                <a:solidFill>
                  <a:srgbClr val="FF7C80"/>
                </a:solidFill>
                <a:cs typeface="Akhbar MT" pitchFamily="2" charset="-78"/>
              </a:rPr>
              <a:t>به</a:t>
            </a:r>
            <a:r>
              <a:rPr lang="ar-SA" sz="2400" b="1" dirty="0" smtClean="0">
                <a:solidFill>
                  <a:srgbClr val="FF7C80"/>
                </a:solidFill>
                <a:cs typeface="Akhbar MT" pitchFamily="2" charset="-78"/>
              </a:rPr>
              <a:t> في تاريخ الفقه، ويصححون ما ينقله الدميري في كتاب الحيوان ويكذبون ما يرويه مالك في الموطأ، كل ذلك انسياقاً مع الهوى وانحرافاً عن الحق. </a:t>
            </a:r>
          </a:p>
          <a:p>
            <a:r>
              <a:rPr lang="ar-SA" sz="2400" b="1" dirty="0" smtClean="0">
                <a:solidFill>
                  <a:srgbClr val="FF7C80"/>
                </a:solidFill>
                <a:cs typeface="Akhbar MT" pitchFamily="2" charset="-78"/>
              </a:rPr>
              <a:t>7. إبراز الجوانب الضعيفة والمعقدة والمتضاربة، كالخلاف بين الفرق، وإحياء الشبه وكل ما يثير الفرقة، وإخفاء الجوانب المشرقة والإيجابية وتجاهلها. </a:t>
            </a:r>
          </a:p>
          <a:p>
            <a:r>
              <a:rPr lang="ar-SA" sz="2400" b="1" dirty="0" smtClean="0">
                <a:solidFill>
                  <a:srgbClr val="FF7C80"/>
                </a:solidFill>
                <a:cs typeface="Akhbar MT" pitchFamily="2" charset="-78"/>
              </a:rPr>
              <a:t>8. الاستنتاجات الخاطئة والوهمية وجعلها أحكاماً ثابتة يؤكدها أحدهم المرة تلو الأخرى، ويجتمعون عليها حتى تكاد تكون يقيناً عندهم. </a:t>
            </a:r>
          </a:p>
          <a:p>
            <a:r>
              <a:rPr lang="ar-SA" sz="2400" b="1" dirty="0" smtClean="0">
                <a:solidFill>
                  <a:srgbClr val="FF7C80"/>
                </a:solidFill>
                <a:cs typeface="Akhbar MT" pitchFamily="2" charset="-78"/>
              </a:rPr>
              <a:t>9. النظرة العقلية المادية البحتة التي تعجز عن التعامل مع الحقائق الروحية.</a:t>
            </a:r>
          </a:p>
          <a:p>
            <a:r>
              <a:rPr lang="ar-SA" sz="2400" b="1" dirty="0" smtClean="0">
                <a:solidFill>
                  <a:srgbClr val="FF7C80"/>
                </a:solidFill>
                <a:cs typeface="Akhbar MT" pitchFamily="2" charset="-78"/>
              </a:rPr>
              <a:t>10.تحاملهم على النبي صلى الله عليه وسلم، استجابة لنداء الصليبية التي ورثوها من آبائهم، ورضعوها في لبان أمهاتهم، ورموه بأشنع الصفات التي يتنزه القلم عن ذكرها.</a:t>
            </a:r>
            <a:endParaRPr lang="ar-SA" sz="2400" b="1" dirty="0">
              <a:solidFill>
                <a:srgbClr val="FF7C80"/>
              </a:solidFill>
              <a:cs typeface="Akhbar MT" pitchFamily="2" charset="-7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48" y="1443841"/>
            <a:ext cx="7786742" cy="3416320"/>
          </a:xfrm>
          <a:prstGeom prst="rect">
            <a:avLst/>
          </a:prstGeom>
        </p:spPr>
        <p:txBody>
          <a:bodyPr wrap="square">
            <a:spAutoFit/>
          </a:bodyPr>
          <a:lstStyle/>
          <a:p>
            <a:r>
              <a:rPr lang="ar-SA" sz="2400" b="1" dirty="0" smtClean="0">
                <a:solidFill>
                  <a:srgbClr val="FF7C80"/>
                </a:solidFill>
                <a:cs typeface="Akhbar MT" pitchFamily="2" charset="-78"/>
              </a:rPr>
              <a:t>وقد استندوا في طعونهم وسفاهاتهم إما على روايات باطلة اعتبروها صحيحة، وإما على روايات صحيحة حرَّفوها عن مواضعها،  وإما على أوهام تخيَّلوها. ومن الأباطيل التي تمسك </a:t>
            </a:r>
            <a:r>
              <a:rPr lang="ar-SA" sz="2400" b="1" dirty="0" err="1" smtClean="0">
                <a:solidFill>
                  <a:srgbClr val="FF7C80"/>
                </a:solidFill>
                <a:cs typeface="Akhbar MT" pitchFamily="2" charset="-78"/>
              </a:rPr>
              <a:t>بها</a:t>
            </a:r>
            <a:r>
              <a:rPr lang="ar-SA" sz="2400" b="1" dirty="0" smtClean="0">
                <a:solidFill>
                  <a:srgbClr val="FF7C80"/>
                </a:solidFill>
                <a:cs typeface="Akhbar MT" pitchFamily="2" charset="-78"/>
              </a:rPr>
              <a:t> بعض الكاتبين في السيرة من الغربيين، وأبواقهم المقلِّدون لهم: قصة </a:t>
            </a:r>
            <a:r>
              <a:rPr lang="ar-SA" sz="2400" b="1" dirty="0" err="1" smtClean="0">
                <a:solidFill>
                  <a:srgbClr val="FF7C80"/>
                </a:solidFill>
                <a:cs typeface="Akhbar MT" pitchFamily="2" charset="-78"/>
              </a:rPr>
              <a:t>الغرانيق</a:t>
            </a:r>
            <a:r>
              <a:rPr lang="ar-SA" sz="2400" b="1" dirty="0" smtClean="0">
                <a:solidFill>
                  <a:srgbClr val="FF7C80"/>
                </a:solidFill>
                <a:cs typeface="Akhbar MT" pitchFamily="2" charset="-78"/>
              </a:rPr>
              <a:t>، وقولهم: أن الإسلام  قام على السيف والإكراه، وطعنهم في النبي - صلى الله عليه وسلم - بسبب تعدد زوجاته ، وقصة زواجه بالسيدة زينب بنت جحش على ما يذكرها من لا علم عندهم، ولا تحقيق ولا تمييز بين الغث والسمين. </a:t>
            </a:r>
          </a:p>
          <a:p>
            <a:r>
              <a:rPr lang="ar-SA" sz="2400" b="1" dirty="0" smtClean="0">
                <a:solidFill>
                  <a:srgbClr val="FF7C80"/>
                </a:solidFill>
                <a:cs typeface="Akhbar MT" pitchFamily="2" charset="-78"/>
              </a:rPr>
              <a:t>ومن مزاعمهم إنكارهم الوحي بالمعنى الشرعي، وتفسيرهم له بالوحي النفسي، بل أسفَّ بعضهم فجعل الحالة التي كانت تعتري النبي - صلوات الله وسلامه عليه - عند الوحي نوعاً من الصَّرَع، إلى غير ذلك . ومن عجيب أمر المبشرين والمستشرقين أنهم في سبيل إرضاء أهواء</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42910" y="1928802"/>
            <a:ext cx="7715304" cy="2308324"/>
          </a:xfrm>
          <a:prstGeom prst="rect">
            <a:avLst/>
          </a:prstGeom>
          <a:noFill/>
        </p:spPr>
        <p:txBody>
          <a:bodyPr wrap="square" rtlCol="1">
            <a:spAutoFit/>
          </a:bodyPr>
          <a:lstStyle/>
          <a:p>
            <a:pPr algn="ctr"/>
            <a:r>
              <a:rPr lang="ar-SA" sz="7200" b="1" dirty="0" smtClean="0">
                <a:solidFill>
                  <a:srgbClr val="FF0000"/>
                </a:solidFill>
                <a:cs typeface="Akhbar MT" pitchFamily="2" charset="-78"/>
              </a:rPr>
              <a:t>أسماء </a:t>
            </a:r>
            <a:r>
              <a:rPr lang="ar-SA" sz="7200" b="1" dirty="0" err="1" smtClean="0">
                <a:solidFill>
                  <a:srgbClr val="FF0000"/>
                </a:solidFill>
                <a:cs typeface="Akhbar MT" pitchFamily="2" charset="-78"/>
              </a:rPr>
              <a:t>السويدان</a:t>
            </a:r>
            <a:endParaRPr lang="ar-SA" sz="7200" b="1" dirty="0" smtClean="0">
              <a:solidFill>
                <a:srgbClr val="FF0000"/>
              </a:solidFill>
              <a:cs typeface="Akhbar MT" pitchFamily="2" charset="-78"/>
            </a:endParaRPr>
          </a:p>
          <a:p>
            <a:pPr algn="ctr"/>
            <a:r>
              <a:rPr lang="ar-SA" sz="7200" b="1" dirty="0" smtClean="0">
                <a:solidFill>
                  <a:srgbClr val="FF0000"/>
                </a:solidFill>
                <a:cs typeface="Akhbar MT" pitchFamily="2" charset="-78"/>
              </a:rPr>
              <a:t>نوره </a:t>
            </a:r>
            <a:r>
              <a:rPr lang="ar-SA" sz="7200" b="1" dirty="0" err="1" smtClean="0">
                <a:solidFill>
                  <a:srgbClr val="FF0000"/>
                </a:solidFill>
                <a:cs typeface="Akhbar MT" pitchFamily="2" charset="-78"/>
              </a:rPr>
              <a:t>الداود</a:t>
            </a:r>
            <a:endParaRPr lang="ar-SA" sz="7200" b="1" dirty="0" smtClean="0">
              <a:solidFill>
                <a:srgbClr val="FF0000"/>
              </a:solidFill>
              <a:cs typeface="Akhbar MT" pitchFamily="2" charset="-78"/>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39</TotalTime>
  <Words>587</Words>
  <Application>Microsoft Office PowerPoint</Application>
  <PresentationFormat>عرض على الشاشة (3:4)‏</PresentationFormat>
  <Paragraphs>23</Paragraphs>
  <Slides>8</Slides>
  <Notes>0</Notes>
  <HiddenSlides>0</HiddenSlides>
  <MMClips>0</MMClips>
  <ScaleCrop>false</ScaleCrop>
  <HeadingPairs>
    <vt:vector size="4" baseType="variant">
      <vt:variant>
        <vt:lpstr>سمة</vt:lpstr>
      </vt:variant>
      <vt:variant>
        <vt:i4>1</vt:i4>
      </vt:variant>
      <vt:variant>
        <vt:lpstr>عناوين الشرائح</vt:lpstr>
      </vt:variant>
      <vt:variant>
        <vt:i4>8</vt:i4>
      </vt:variant>
    </vt:vector>
  </HeadingPairs>
  <TitlesOfParts>
    <vt:vector size="9" baseType="lpstr">
      <vt:lpstr>Oriel</vt:lpstr>
      <vt:lpstr>الشريحة 1</vt:lpstr>
      <vt:lpstr>الشريحة 2</vt:lpstr>
      <vt:lpstr>الشريحة 3</vt:lpstr>
      <vt:lpstr>الشريحة 4</vt:lpstr>
      <vt:lpstr>الشريحة 5</vt:lpstr>
      <vt:lpstr>الشريحة 6</vt:lpstr>
      <vt:lpstr>الشريحة 7</vt:lpstr>
      <vt:lpstr>الشريحة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noura</dc:creator>
  <cp:lastModifiedBy>COMPUTER</cp:lastModifiedBy>
  <cp:revision>6</cp:revision>
  <dcterms:created xsi:type="dcterms:W3CDTF">2010-04-07T21:39:34Z</dcterms:created>
  <dcterms:modified xsi:type="dcterms:W3CDTF">2012-09-14T13:32:59Z</dcterms:modified>
</cp:coreProperties>
</file>