
<file path=[Content_Types].xml><?xml version="1.0" encoding="utf-8"?>
<Types xmlns="http://schemas.openxmlformats.org/package/2006/content-types">
  <Override PartName="/ppt/slideMasters/slideMaster3.xml" ContentType="application/vnd.openxmlformats-officedocument.presentationml.slideMaster+xml"/>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theme/theme4.xml" ContentType="application/vnd.openxmlformats-officedocument.theme+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876" r:id="rId1"/>
    <p:sldMasterId id="2147483888" r:id="rId2"/>
    <p:sldMasterId id="2147484044" r:id="rId3"/>
  </p:sldMasterIdLst>
  <p:notesMasterIdLst>
    <p:notesMasterId r:id="rId36"/>
  </p:notesMasterIdLst>
  <p:sldIdLst>
    <p:sldId id="289" r:id="rId4"/>
    <p:sldId id="290" r:id="rId5"/>
    <p:sldId id="271" r:id="rId6"/>
    <p:sldId id="293" r:id="rId7"/>
    <p:sldId id="294" r:id="rId8"/>
    <p:sldId id="284" r:id="rId9"/>
    <p:sldId id="273" r:id="rId10"/>
    <p:sldId id="292" r:id="rId11"/>
    <p:sldId id="285" r:id="rId12"/>
    <p:sldId id="295" r:id="rId13"/>
    <p:sldId id="274" r:id="rId14"/>
    <p:sldId id="275" r:id="rId15"/>
    <p:sldId id="276" r:id="rId16"/>
    <p:sldId id="278" r:id="rId17"/>
    <p:sldId id="303" r:id="rId18"/>
    <p:sldId id="296" r:id="rId19"/>
    <p:sldId id="279" r:id="rId20"/>
    <p:sldId id="280" r:id="rId21"/>
    <p:sldId id="291" r:id="rId22"/>
    <p:sldId id="281" r:id="rId23"/>
    <p:sldId id="297" r:id="rId24"/>
    <p:sldId id="282" r:id="rId25"/>
    <p:sldId id="304" r:id="rId26"/>
    <p:sldId id="298" r:id="rId27"/>
    <p:sldId id="299" r:id="rId28"/>
    <p:sldId id="300" r:id="rId29"/>
    <p:sldId id="286" r:id="rId30"/>
    <p:sldId id="301" r:id="rId31"/>
    <p:sldId id="287" r:id="rId32"/>
    <p:sldId id="305" r:id="rId33"/>
    <p:sldId id="283" r:id="rId34"/>
    <p:sldId id="288" r:id="rId35"/>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00000"/>
    <a:srgbClr val="009900"/>
    <a:srgbClr val="AF6D0D"/>
    <a:srgbClr val="FFCCCC"/>
    <a:srgbClr val="993366"/>
    <a:srgbClr val="FFE5E5"/>
    <a:srgbClr val="FFDDDD"/>
    <a:srgbClr val="FFCC99"/>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1754" autoAdjust="0"/>
    <p:restoredTop sz="89572" autoAdjust="0"/>
  </p:normalViewPr>
  <p:slideViewPr>
    <p:cSldViewPr>
      <p:cViewPr varScale="1">
        <p:scale>
          <a:sx n="97" d="100"/>
          <a:sy n="97" d="100"/>
        </p:scale>
        <p:origin x="-288" y="-90"/>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theme" Target="theme/theme1.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notesMaster" Target="notesMasters/notesMaster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12D326A5-8101-46A0-95F1-BD58E62FA8BC}" type="datetimeFigureOut">
              <a:rPr lang="ar-SA" smtClean="0"/>
              <a:pPr/>
              <a:t>26/04/1433</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54FBD785-93F5-4FD8-99F1-55EFF2485CAF}" type="slidenum">
              <a:rPr lang="ar-SA" smtClean="0"/>
              <a:pPr/>
              <a:t>‹#›</a:t>
            </a:fld>
            <a:endParaRPr lang="ar-SA"/>
          </a:p>
        </p:txBody>
      </p:sp>
    </p:spTree>
    <p:extLst>
      <p:ext uri="{BB962C8B-B14F-4D97-AF65-F5344CB8AC3E}">
        <p14:creationId xmlns:p14="http://schemas.microsoft.com/office/powerpoint/2010/main" xmlns="" val="3619072364"/>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54FBD785-93F5-4FD8-99F1-55EFF2485CAF}" type="slidenum">
              <a:rPr lang="ar-SA" smtClean="0"/>
              <a:pPr/>
              <a:t>31</a:t>
            </a:fld>
            <a:endParaRPr lang="ar-SA"/>
          </a:p>
        </p:txBody>
      </p:sp>
    </p:spTree>
    <p:extLst>
      <p:ext uri="{BB962C8B-B14F-4D97-AF65-F5344CB8AC3E}">
        <p14:creationId xmlns:p14="http://schemas.microsoft.com/office/powerpoint/2010/main" xmlns="" val="16363021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49F1B365-BC46-4AB8-B459-171D898EF279}" type="datetimeFigureOut">
              <a:rPr lang="ar-SA" smtClean="0"/>
              <a:pPr/>
              <a:t>26/04/1433</a:t>
            </a:fld>
            <a:endParaRPr lang="ar-SA"/>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ar-SA"/>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2D240632-AAE7-46AB-B243-E0C620E453BE}" type="slidenum">
              <a:rPr lang="ar-SA" smtClean="0"/>
              <a:pPr/>
              <a:t>‹#›</a:t>
            </a:fld>
            <a:endParaRPr lang="ar-SA"/>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49F1B365-BC46-4AB8-B459-171D898EF279}" type="datetimeFigureOut">
              <a:rPr lang="ar-SA" smtClean="0"/>
              <a:pPr/>
              <a:t>26/04/1433</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2D240632-AAE7-46AB-B243-E0C620E453BE}"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49F1B365-BC46-4AB8-B459-171D898EF279}" type="datetimeFigureOut">
              <a:rPr lang="ar-SA" smtClean="0"/>
              <a:pPr/>
              <a:t>26/04/1433</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2D240632-AAE7-46AB-B243-E0C620E453BE}" type="slidenum">
              <a:rPr lang="ar-SA" smtClean="0"/>
              <a:pPr/>
              <a:t>‹#›</a:t>
            </a:fld>
            <a:endParaRPr lang="ar-SA"/>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49F1B365-BC46-4AB8-B459-171D898EF279}" type="datetimeFigureOut">
              <a:rPr lang="ar-SA" smtClean="0"/>
              <a:pPr/>
              <a:t>26/04/1433</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2D240632-AAE7-46AB-B243-E0C620E453BE}" type="slidenum">
              <a:rPr lang="ar-SA" smtClean="0"/>
              <a:pPr/>
              <a:t>‹#›</a:t>
            </a:fld>
            <a:endParaRPr lang="ar-SA"/>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ar-SA" smtClean="0"/>
              <a:t>انقر لتحرير نمط العنوان الرئيسي</a:t>
            </a:r>
            <a:endParaRPr lang="en-US" dirty="0"/>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49F1B365-BC46-4AB8-B459-171D898EF279}" type="datetimeFigureOut">
              <a:rPr lang="ar-SA" smtClean="0"/>
              <a:pPr/>
              <a:t>26/04/1433</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2D240632-AAE7-46AB-B243-E0C620E453BE}" type="slidenum">
              <a:rPr lang="ar-SA" smtClean="0"/>
              <a:pPr/>
              <a:t>‹#›</a:t>
            </a:fld>
            <a:endParaRPr lang="ar-SA"/>
          </a:p>
        </p:txBody>
      </p:sp>
      <p:sp>
        <p:nvSpPr>
          <p:cNvPr id="8" name="Title 7"/>
          <p:cNvSpPr>
            <a:spLocks noGrp="1"/>
          </p:cNvSpPr>
          <p:nvPr>
            <p:ph type="title"/>
          </p:nvPr>
        </p:nvSpPr>
        <p:spPr/>
        <p:txBody>
          <a:bodyPr/>
          <a:lstStyle/>
          <a:p>
            <a:r>
              <a:rPr lang="ar-SA" smtClean="0"/>
              <a:t>انقر لتحرير نمط العنوان الرئيسي</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Tree>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49F1B365-BC46-4AB8-B459-171D898EF279}" type="datetimeFigureOut">
              <a:rPr lang="ar-SA" smtClean="0"/>
              <a:pPr/>
              <a:t>26/04/1433</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2D240632-AAE7-46AB-B243-E0C620E453BE}" type="slidenum">
              <a:rPr lang="ar-SA" smtClean="0"/>
              <a:pPr/>
              <a:t>‹#›</a:t>
            </a:fld>
            <a:endParaRPr lang="ar-SA"/>
          </a:p>
        </p:txBody>
      </p:sp>
    </p:spTree>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49F1B365-BC46-4AB8-B459-171D898EF279}" type="datetimeFigureOut">
              <a:rPr lang="ar-SA" smtClean="0"/>
              <a:pPr/>
              <a:t>26/04/1433</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2D240632-AAE7-46AB-B243-E0C620E453BE}" type="slidenum">
              <a:rPr lang="ar-SA" smtClean="0"/>
              <a:pPr/>
              <a:t>‹#›</a:t>
            </a:fld>
            <a:endParaRPr lang="ar-SA"/>
          </a:p>
        </p:txBody>
      </p:sp>
      <p:sp>
        <p:nvSpPr>
          <p:cNvPr id="8" name="Title 7"/>
          <p:cNvSpPr>
            <a:spLocks noGrp="1"/>
          </p:cNvSpPr>
          <p:nvPr>
            <p:ph type="title"/>
          </p:nvPr>
        </p:nvSpPr>
        <p:spPr/>
        <p:txBody>
          <a:bodyPr/>
          <a:lstStyle/>
          <a:p>
            <a:r>
              <a:rPr lang="ar-SA" smtClean="0"/>
              <a:t>انقر لتحرير نمط العنوان الرئيسي</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Tree>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ar-SA" smtClean="0"/>
              <a:t>انقر لتحرير أنماط النص الرئيسي</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49F1B365-BC46-4AB8-B459-171D898EF279}" type="datetimeFigureOut">
              <a:rPr lang="ar-SA" smtClean="0"/>
              <a:pPr/>
              <a:t>26/04/1433</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2D240632-AAE7-46AB-B243-E0C620E453BE}" type="slidenum">
              <a:rPr lang="ar-SA" smtClean="0"/>
              <a:pPr/>
              <a:t>‹#›</a:t>
            </a:fld>
            <a:endParaRPr lang="ar-SA"/>
          </a:p>
        </p:txBody>
      </p:sp>
      <p:sp>
        <p:nvSpPr>
          <p:cNvPr id="10" name="Title 9"/>
          <p:cNvSpPr>
            <a:spLocks noGrp="1"/>
          </p:cNvSpPr>
          <p:nvPr>
            <p:ph type="title"/>
          </p:nvPr>
        </p:nvSpPr>
        <p:spPr/>
        <p:txBody>
          <a:bodyPr/>
          <a:lstStyle/>
          <a:p>
            <a:r>
              <a:rPr lang="ar-SA" smtClean="0"/>
              <a:t>انقر لتحرير نمط العنوان الرئيسي</a:t>
            </a:r>
            <a:endParaRPr lang="en-US" dirty="0"/>
          </a:p>
        </p:txBody>
      </p:sp>
    </p:spTree>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49F1B365-BC46-4AB8-B459-171D898EF279}" type="datetimeFigureOut">
              <a:rPr lang="ar-SA" smtClean="0"/>
              <a:pPr/>
              <a:t>26/04/1433</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2D240632-AAE7-46AB-B243-E0C620E453BE}" type="slidenum">
              <a:rPr lang="ar-SA" smtClean="0"/>
              <a:pPr/>
              <a:t>‹#›</a:t>
            </a:fld>
            <a:endParaRPr lang="ar-SA"/>
          </a:p>
        </p:txBody>
      </p:sp>
    </p:spTree>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9F1B365-BC46-4AB8-B459-171D898EF279}" type="datetimeFigureOut">
              <a:rPr lang="ar-SA" smtClean="0"/>
              <a:pPr/>
              <a:t>26/04/1433</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2D240632-AAE7-46AB-B243-E0C620E453BE}" type="slidenum">
              <a:rPr lang="ar-SA" smtClean="0"/>
              <a:pPr/>
              <a:t>‹#›</a:t>
            </a:fld>
            <a:endParaRPr lang="ar-SA"/>
          </a:p>
        </p:txBody>
      </p:sp>
    </p:spTree>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49F1B365-BC46-4AB8-B459-171D898EF279}" type="datetimeFigureOut">
              <a:rPr lang="ar-SA" smtClean="0"/>
              <a:pPr/>
              <a:t>26/04/1433</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2D240632-AAE7-46AB-B243-E0C620E453BE}" type="slidenum">
              <a:rPr lang="ar-SA" smtClean="0"/>
              <a:pPr/>
              <a:t>‹#›</a:t>
            </a:fld>
            <a:endParaRPr lang="ar-SA"/>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49F1B365-BC46-4AB8-B459-171D898EF279}" type="datetimeFigureOut">
              <a:rPr lang="ar-SA" smtClean="0"/>
              <a:pPr/>
              <a:t>26/04/1433</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2D240632-AAE7-46AB-B243-E0C620E453BE}" type="slidenum">
              <a:rPr lang="ar-SA" smtClean="0"/>
              <a:pPr/>
              <a:t>‹#›</a:t>
            </a:fld>
            <a:endParaRPr lang="ar-SA"/>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49F1B365-BC46-4AB8-B459-171D898EF279}" type="datetimeFigureOut">
              <a:rPr lang="ar-SA" smtClean="0"/>
              <a:pPr/>
              <a:t>26/04/1433</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2D240632-AAE7-46AB-B243-E0C620E453BE}" type="slidenum">
              <a:rPr lang="ar-SA" smtClean="0"/>
              <a:pPr/>
              <a:t>‹#›</a:t>
            </a:fld>
            <a:endParaRPr lang="ar-SA"/>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ar-SA" smtClean="0"/>
              <a:t>انقر لتحرير نمط العنوان الرئيسي</a:t>
            </a:r>
            <a:endParaRPr lang="en-US" dirty="0"/>
          </a:p>
        </p:txBody>
      </p:sp>
    </p:spTree>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49F1B365-BC46-4AB8-B459-171D898EF279}" type="datetimeFigureOut">
              <a:rPr lang="ar-SA" smtClean="0"/>
              <a:pPr/>
              <a:t>26/04/1433</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2D240632-AAE7-46AB-B243-E0C620E453BE}" type="slidenum">
              <a:rPr lang="ar-SA" smtClean="0"/>
              <a:pPr/>
              <a:t>‹#›</a:t>
            </a:fld>
            <a:endParaRPr lang="ar-SA"/>
          </a:p>
        </p:txBody>
      </p:sp>
    </p:spTree>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49F1B365-BC46-4AB8-B459-171D898EF279}" type="datetimeFigureOut">
              <a:rPr lang="ar-SA" smtClean="0"/>
              <a:pPr/>
              <a:t>26/04/1433</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2D240632-AAE7-46AB-B243-E0C620E453BE}" type="slidenum">
              <a:rPr lang="ar-SA" smtClean="0"/>
              <a:pPr/>
              <a:t>‹#›</a:t>
            </a:fld>
            <a:endParaRPr lang="ar-SA"/>
          </a:p>
        </p:txBody>
      </p:sp>
    </p:spTree>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49F1B365-BC46-4AB8-B459-171D898EF279}" type="datetimeFigureOut">
              <a:rPr lang="ar-SA" smtClean="0"/>
              <a:pPr/>
              <a:t>26/04/1433</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2D240632-AAE7-46AB-B243-E0C620E453BE}" type="slidenum">
              <a:rPr lang="ar-SA" smtClean="0"/>
              <a:pPr/>
              <a:t>‹#›</a:t>
            </a:fld>
            <a:endParaRPr lang="ar-SA"/>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49F1B365-BC46-4AB8-B459-171D898EF279}" type="datetimeFigureOut">
              <a:rPr lang="ar-SA" smtClean="0"/>
              <a:pPr/>
              <a:t>26/04/1433</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2D240632-AAE7-46AB-B243-E0C620E453BE}" type="slidenum">
              <a:rPr lang="ar-SA" smtClean="0"/>
              <a:pPr/>
              <a:t>‹#›</a:t>
            </a:fld>
            <a:endParaRPr lang="ar-SA"/>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49F1B365-BC46-4AB8-B459-171D898EF279}" type="datetimeFigureOut">
              <a:rPr lang="ar-SA" smtClean="0"/>
              <a:pPr/>
              <a:t>26/04/1433</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2D240632-AAE7-46AB-B243-E0C620E453BE}" type="slidenum">
              <a:rPr lang="ar-SA" smtClean="0"/>
              <a:pPr/>
              <a:t>‹#›</a:t>
            </a:fld>
            <a:endParaRPr lang="ar-SA"/>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49F1B365-BC46-4AB8-B459-171D898EF279}" type="datetimeFigureOut">
              <a:rPr lang="ar-SA" smtClean="0"/>
              <a:pPr/>
              <a:t>26/04/1433</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2D240632-AAE7-46AB-B243-E0C620E453BE}" type="slidenum">
              <a:rPr lang="ar-SA" smtClean="0"/>
              <a:pPr/>
              <a:t>‹#›</a:t>
            </a:fld>
            <a:endParaRPr lang="ar-SA"/>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7" name="Date Placeholder 6"/>
          <p:cNvSpPr>
            <a:spLocks noGrp="1"/>
          </p:cNvSpPr>
          <p:nvPr>
            <p:ph type="dt" sz="half" idx="10"/>
          </p:nvPr>
        </p:nvSpPr>
        <p:spPr/>
        <p:txBody>
          <a:bodyPr/>
          <a:lstStyle/>
          <a:p>
            <a:fld id="{49F1B365-BC46-4AB8-B459-171D898EF279}" type="datetimeFigureOut">
              <a:rPr lang="ar-SA" smtClean="0"/>
              <a:pPr/>
              <a:t>26/04/1433</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2D240632-AAE7-46AB-B243-E0C620E453BE}" type="slidenum">
              <a:rPr lang="ar-SA" smtClean="0"/>
              <a:pPr/>
              <a:t>‹#›</a:t>
            </a:fld>
            <a:endParaRPr lang="ar-SA"/>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Date Placeholder 2"/>
          <p:cNvSpPr>
            <a:spLocks noGrp="1"/>
          </p:cNvSpPr>
          <p:nvPr>
            <p:ph type="dt" sz="half" idx="10"/>
          </p:nvPr>
        </p:nvSpPr>
        <p:spPr/>
        <p:txBody>
          <a:bodyPr/>
          <a:lstStyle/>
          <a:p>
            <a:fld id="{49F1B365-BC46-4AB8-B459-171D898EF279}" type="datetimeFigureOut">
              <a:rPr lang="ar-SA" smtClean="0"/>
              <a:pPr/>
              <a:t>26/04/1433</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2D240632-AAE7-46AB-B243-E0C620E453BE}" type="slidenum">
              <a:rPr lang="ar-SA" smtClean="0"/>
              <a:pPr/>
              <a:t>‹#›</a:t>
            </a:fld>
            <a:endParaRPr lang="ar-SA"/>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9F1B365-BC46-4AB8-B459-171D898EF279}" type="datetimeFigureOut">
              <a:rPr lang="ar-SA" smtClean="0"/>
              <a:pPr/>
              <a:t>26/04/1433</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2D240632-AAE7-46AB-B243-E0C620E453BE}"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49F1B365-BC46-4AB8-B459-171D898EF279}" type="datetimeFigureOut">
              <a:rPr lang="ar-SA" smtClean="0"/>
              <a:pPr/>
              <a:t>26/04/1433</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2D240632-AAE7-46AB-B243-E0C620E453BE}" type="slidenum">
              <a:rPr lang="ar-SA" smtClean="0"/>
              <a:pPr/>
              <a:t>‹#›</a:t>
            </a:fld>
            <a:endParaRPr lang="ar-SA"/>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ar-SA" smtClean="0"/>
              <a:t>انقر لتحرير نمط العنوان الرئيسي</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49F1B365-BC46-4AB8-B459-171D898EF279}" type="datetimeFigureOut">
              <a:rPr lang="ar-SA" smtClean="0"/>
              <a:pPr/>
              <a:t>26/04/1433</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2D240632-AAE7-46AB-B243-E0C620E453BE}" type="slidenum">
              <a:rPr lang="ar-SA" smtClean="0"/>
              <a:pPr/>
              <a:t>‹#›</a:t>
            </a:fld>
            <a:endParaRPr lang="ar-SA"/>
          </a:p>
        </p:txBody>
      </p:sp>
      <p:sp>
        <p:nvSpPr>
          <p:cNvPr id="9" name="Content Placeholder 8"/>
          <p:cNvSpPr>
            <a:spLocks noGrp="1"/>
          </p:cNvSpPr>
          <p:nvPr>
            <p:ph sz="quarter" idx="13"/>
          </p:nvPr>
        </p:nvSpPr>
        <p:spPr>
          <a:xfrm>
            <a:off x="304800" y="381000"/>
            <a:ext cx="7772400" cy="494284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ar-SA" smtClean="0"/>
              <a:t>انقر لتحرير نمط العنوان الرئيسي</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8" name="Date Placeholder 7"/>
          <p:cNvSpPr>
            <a:spLocks noGrp="1"/>
          </p:cNvSpPr>
          <p:nvPr>
            <p:ph type="dt" sz="half" idx="10"/>
          </p:nvPr>
        </p:nvSpPr>
        <p:spPr/>
        <p:txBody>
          <a:bodyPr/>
          <a:lstStyle/>
          <a:p>
            <a:fld id="{49F1B365-BC46-4AB8-B459-171D898EF279}" type="datetimeFigureOut">
              <a:rPr lang="ar-SA" smtClean="0"/>
              <a:pPr/>
              <a:t>26/04/1433</a:t>
            </a:fld>
            <a:endParaRPr lang="ar-SA"/>
          </a:p>
        </p:txBody>
      </p:sp>
      <p:sp>
        <p:nvSpPr>
          <p:cNvPr id="9" name="Slide Number Placeholder 8"/>
          <p:cNvSpPr>
            <a:spLocks noGrp="1"/>
          </p:cNvSpPr>
          <p:nvPr>
            <p:ph type="sldNum" sz="quarter" idx="11"/>
          </p:nvPr>
        </p:nvSpPr>
        <p:spPr/>
        <p:txBody>
          <a:bodyPr/>
          <a:lstStyle/>
          <a:p>
            <a:fld id="{2D240632-AAE7-46AB-B243-E0C620E453BE}" type="slidenum">
              <a:rPr lang="ar-SA" smtClean="0"/>
              <a:pPr/>
              <a:t>‹#›</a:t>
            </a:fld>
            <a:endParaRPr lang="ar-SA"/>
          </a:p>
        </p:txBody>
      </p:sp>
      <p:sp>
        <p:nvSpPr>
          <p:cNvPr id="10" name="Footer Placeholder 9"/>
          <p:cNvSpPr>
            <a:spLocks noGrp="1"/>
          </p:cNvSpPr>
          <p:nvPr>
            <p:ph type="ftr" sz="quarter" idx="12"/>
          </p:nvPr>
        </p:nvSpPr>
        <p:spPr/>
        <p:txBody>
          <a:bodyPr/>
          <a:lstStyle/>
          <a:p>
            <a:endParaRPr lang="ar-SA"/>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49F1B365-BC46-4AB8-B459-171D898EF279}" type="datetimeFigureOut">
              <a:rPr lang="ar-SA" smtClean="0"/>
              <a:pPr/>
              <a:t>26/04/1433</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2D240632-AAE7-46AB-B243-E0C620E453BE}" type="slidenum">
              <a:rPr lang="ar-SA" smtClean="0"/>
              <a:pPr/>
              <a:t>‹#›</a:t>
            </a:fld>
            <a:endParaRPr lang="ar-SA"/>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49F1B365-BC46-4AB8-B459-171D898EF279}" type="datetimeFigureOut">
              <a:rPr lang="ar-SA" smtClean="0"/>
              <a:pPr/>
              <a:t>26/04/1433</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2D240632-AAE7-46AB-B243-E0C620E453BE}"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5" name="Date Placeholder 4"/>
          <p:cNvSpPr>
            <a:spLocks noGrp="1"/>
          </p:cNvSpPr>
          <p:nvPr>
            <p:ph type="dt" sz="half" idx="10"/>
          </p:nvPr>
        </p:nvSpPr>
        <p:spPr/>
        <p:txBody>
          <a:bodyPr/>
          <a:lstStyle/>
          <a:p>
            <a:fld id="{49F1B365-BC46-4AB8-B459-171D898EF279}" type="datetimeFigureOut">
              <a:rPr lang="ar-SA" smtClean="0"/>
              <a:pPr/>
              <a:t>26/04/1433</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2D240632-AAE7-46AB-B243-E0C620E453BE}" type="slidenum">
              <a:rPr lang="ar-SA" smtClean="0"/>
              <a:pPr/>
              <a:t>‹#›</a:t>
            </a:fld>
            <a:endParaRPr lang="ar-SA"/>
          </a:p>
        </p:txBody>
      </p:sp>
      <p:sp>
        <p:nvSpPr>
          <p:cNvPr id="9" name="Content Placeholder 8"/>
          <p:cNvSpPr>
            <a:spLocks noGrp="1"/>
          </p:cNvSpPr>
          <p:nvPr>
            <p:ph sz="quarter" idx="13"/>
          </p:nvPr>
        </p:nvSpPr>
        <p:spPr>
          <a:xfrm>
            <a:off x="1042416" y="2313432"/>
            <a:ext cx="3419856" cy="349300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49F1B365-BC46-4AB8-B459-171D898EF279}" type="datetimeFigureOut">
              <a:rPr lang="ar-SA" smtClean="0"/>
              <a:pPr/>
              <a:t>26/04/1433</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2D240632-AAE7-46AB-B243-E0C620E453BE}"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Date Placeholder 2"/>
          <p:cNvSpPr>
            <a:spLocks noGrp="1"/>
          </p:cNvSpPr>
          <p:nvPr>
            <p:ph type="dt" sz="half" idx="10"/>
          </p:nvPr>
        </p:nvSpPr>
        <p:spPr/>
        <p:txBody>
          <a:bodyPr/>
          <a:lstStyle/>
          <a:p>
            <a:fld id="{49F1B365-BC46-4AB8-B459-171D898EF279}" type="datetimeFigureOut">
              <a:rPr lang="ar-SA" smtClean="0"/>
              <a:pPr/>
              <a:t>26/04/1433</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2D240632-AAE7-46AB-B243-E0C620E453BE}"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9F1B365-BC46-4AB8-B459-171D898EF279}" type="datetimeFigureOut">
              <a:rPr lang="ar-SA" smtClean="0"/>
              <a:pPr/>
              <a:t>26/04/1433</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2D240632-AAE7-46AB-B243-E0C620E453BE}"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49F1B365-BC46-4AB8-B459-171D898EF279}" type="datetimeFigureOut">
              <a:rPr lang="ar-SA" smtClean="0"/>
              <a:pPr/>
              <a:t>26/04/1433</a:t>
            </a:fld>
            <a:endParaRPr lang="ar-SA"/>
          </a:p>
        </p:txBody>
      </p:sp>
      <p:sp>
        <p:nvSpPr>
          <p:cNvPr id="7" name="Slide Number Placeholder 6"/>
          <p:cNvSpPr>
            <a:spLocks noGrp="1"/>
          </p:cNvSpPr>
          <p:nvPr>
            <p:ph type="sldNum" sz="quarter" idx="12"/>
          </p:nvPr>
        </p:nvSpPr>
        <p:spPr/>
        <p:txBody>
          <a:bodyPr/>
          <a:lstStyle/>
          <a:p>
            <a:fld id="{2D240632-AAE7-46AB-B243-E0C620E453BE}" type="slidenum">
              <a:rPr lang="ar-SA" smtClean="0"/>
              <a:pPr/>
              <a:t>‹#›</a:t>
            </a:fld>
            <a:endParaRPr lang="ar-SA"/>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ar-SA"/>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ar-SA" smtClean="0"/>
              <a:t>انقر لتحرير نمط العنوان الرئيسي</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ar-SA" smtClean="0"/>
              <a:t>انقر لتحرير نمط العنوان الرئيسي</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49F1B365-BC46-4AB8-B459-171D898EF279}" type="datetimeFigureOut">
              <a:rPr lang="ar-SA" smtClean="0"/>
              <a:pPr/>
              <a:t>26/04/1433</a:t>
            </a:fld>
            <a:endParaRPr lang="ar-SA"/>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ar-SA"/>
          </a:p>
        </p:txBody>
      </p:sp>
      <p:sp>
        <p:nvSpPr>
          <p:cNvPr id="7" name="Slide Number Placeholder 6"/>
          <p:cNvSpPr>
            <a:spLocks noGrp="1"/>
          </p:cNvSpPr>
          <p:nvPr>
            <p:ph type="sldNum" sz="quarter" idx="12"/>
          </p:nvPr>
        </p:nvSpPr>
        <p:spPr/>
        <p:txBody>
          <a:bodyPr/>
          <a:lstStyle/>
          <a:p>
            <a:fld id="{2D240632-AAE7-46AB-B243-E0C620E453BE}"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49F1B365-BC46-4AB8-B459-171D898EF279}" type="datetimeFigureOut">
              <a:rPr lang="ar-SA" smtClean="0"/>
              <a:pPr/>
              <a:t>26/04/1433</a:t>
            </a:fld>
            <a:endParaRPr lang="ar-SA"/>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ar-SA"/>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2D240632-AAE7-46AB-B243-E0C620E453BE}"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877" r:id="rId1"/>
    <p:sldLayoutId id="2147483878" r:id="rId2"/>
    <p:sldLayoutId id="2147483879" r:id="rId3"/>
    <p:sldLayoutId id="2147483880" r:id="rId4"/>
    <p:sldLayoutId id="2147483881" r:id="rId5"/>
    <p:sldLayoutId id="2147483882" r:id="rId6"/>
    <p:sldLayoutId id="2147483883" r:id="rId7"/>
    <p:sldLayoutId id="2147483884" r:id="rId8"/>
    <p:sldLayoutId id="2147483885" r:id="rId9"/>
    <p:sldLayoutId id="2147483886" r:id="rId10"/>
    <p:sldLayoutId id="2147483887" r:id="rId11"/>
  </p:sldLayoutIdLst>
  <p:txStyles>
    <p:title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274320" algn="r" defTabSz="914400" rtl="1"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r" defTabSz="914400" rtl="1"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r" defTabSz="914400" rtl="1"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r" defTabSz="914400" rtl="1"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r" defTabSz="914400" rtl="1"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49F1B365-BC46-4AB8-B459-171D898EF279}" type="datetimeFigureOut">
              <a:rPr lang="ar-SA" smtClean="0"/>
              <a:pPr/>
              <a:t>26/04/1433</a:t>
            </a:fld>
            <a:endParaRPr lang="ar-SA"/>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ar-SA"/>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2D240632-AAE7-46AB-B243-E0C620E453BE}"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889" r:id="rId1"/>
    <p:sldLayoutId id="2147483890" r:id="rId2"/>
    <p:sldLayoutId id="2147483891" r:id="rId3"/>
    <p:sldLayoutId id="2147483892" r:id="rId4"/>
    <p:sldLayoutId id="2147483893" r:id="rId5"/>
    <p:sldLayoutId id="2147483894" r:id="rId6"/>
    <p:sldLayoutId id="2147483895" r:id="rId7"/>
    <p:sldLayoutId id="2147483896" r:id="rId8"/>
    <p:sldLayoutId id="2147483897" r:id="rId9"/>
    <p:sldLayoutId id="2147483898" r:id="rId10"/>
    <p:sldLayoutId id="2147483899" r:id="rId11"/>
  </p:sldLayoutIdLst>
  <p:timing>
    <p:tnLst>
      <p:par>
        <p:cTn id="1" dur="indefinite" restart="never" nodeType="tmRoot"/>
      </p:par>
    </p:tnLst>
  </p:timing>
  <p:txStyles>
    <p:titleStyle>
      <a:lvl1pPr marL="320040" indent="-320040" algn="r" defTabSz="914400" rtl="1"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22860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2D240632-AAE7-46AB-B243-E0C620E453BE}" type="slidenum">
              <a:rPr lang="ar-SA" smtClean="0"/>
              <a:pPr/>
              <a:t>‹#›</a:t>
            </a:fld>
            <a:endParaRPr lang="ar-SA"/>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ar-SA"/>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49F1B365-BC46-4AB8-B459-171D898EF279}" type="datetimeFigureOut">
              <a:rPr lang="ar-SA" smtClean="0"/>
              <a:pPr/>
              <a:t>26/04/1433</a:t>
            </a:fld>
            <a:endParaRPr lang="ar-SA"/>
          </a:p>
        </p:txBody>
      </p:sp>
    </p:spTree>
  </p:cSld>
  <p:clrMap bg1="lt1" tx1="dk1" bg2="lt2" tx2="dk2" accent1="accent1" accent2="accent2" accent3="accent3" accent4="accent4" accent5="accent5" accent6="accent6" hlink="hlink" folHlink="folHlink"/>
  <p:sldLayoutIdLst>
    <p:sldLayoutId id="2147484045" r:id="rId1"/>
    <p:sldLayoutId id="2147484046" r:id="rId2"/>
    <p:sldLayoutId id="2147484047" r:id="rId3"/>
    <p:sldLayoutId id="2147484048" r:id="rId4"/>
    <p:sldLayoutId id="2147484049" r:id="rId5"/>
    <p:sldLayoutId id="2147484050" r:id="rId6"/>
    <p:sldLayoutId id="2147484051" r:id="rId7"/>
    <p:sldLayoutId id="2147484052" r:id="rId8"/>
    <p:sldLayoutId id="2147484053" r:id="rId9"/>
    <p:sldLayoutId id="2147484054" r:id="rId10"/>
    <p:sldLayoutId id="2147484055" r:id="rId11"/>
  </p:sldLayoutIdLst>
  <p:txStyles>
    <p:titleStyle>
      <a:lvl1pPr algn="l" defTabSz="914400" rtl="1"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r" defTabSz="914400" rtl="1"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r" defTabSz="914400" rtl="1"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r" defTabSz="914400" rtl="1"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r" defTabSz="914400" rtl="1"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r" defTabSz="914400" rtl="1"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r" defTabSz="914400" rtl="1"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r" defTabSz="914400" rtl="1"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r" defTabSz="914400" rtl="1"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r" defTabSz="914400" rtl="1"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9.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9.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9.xml"/></Relationships>
</file>

<file path=ppt/slides/_rels/slide1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9.xml"/><Relationship Id="rId5" Type="http://schemas.openxmlformats.org/officeDocument/2006/relationships/image" Target="../media/image16.png"/><Relationship Id="rId4" Type="http://schemas.openxmlformats.org/officeDocument/2006/relationships/image" Target="../media/image15.jpeg"/></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9.xml"/></Relationships>
</file>

<file path=ppt/slides/_rels/slide1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20.jpeg"/><Relationship Id="rId1" Type="http://schemas.openxmlformats.org/officeDocument/2006/relationships/slideLayout" Target="../slideLayouts/slideLayout29.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9.xml"/></Relationships>
</file>

<file path=ppt/slides/_rels/slide2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jpeg"/><Relationship Id="rId1" Type="http://schemas.openxmlformats.org/officeDocument/2006/relationships/slideLayout" Target="../slideLayouts/slideLayout29.xml"/></Relationships>
</file>

<file path=ppt/slides/_rels/slide2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9.xml"/></Relationships>
</file>

<file path=ppt/slides/_rels/slide23.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9.xml"/></Relationships>
</file>

<file path=ppt/slides/_rels/slide24.xml.rels><?xml version="1.0" encoding="UTF-8" standalone="yes"?>
<Relationships xmlns="http://schemas.openxmlformats.org/package/2006/relationships"><Relationship Id="rId3" Type="http://schemas.openxmlformats.org/officeDocument/2006/relationships/image" Target="../media/image28.png"/><Relationship Id="rId7" Type="http://schemas.openxmlformats.org/officeDocument/2006/relationships/image" Target="../media/image32.png"/><Relationship Id="rId2" Type="http://schemas.openxmlformats.org/officeDocument/2006/relationships/image" Target="../media/image27.png"/><Relationship Id="rId1" Type="http://schemas.openxmlformats.org/officeDocument/2006/relationships/slideLayout" Target="../slideLayouts/slideLayout29.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25.xml.rels><?xml version="1.0" encoding="UTF-8" standalone="yes"?>
<Relationships xmlns="http://schemas.openxmlformats.org/package/2006/relationships"><Relationship Id="rId3" Type="http://schemas.openxmlformats.org/officeDocument/2006/relationships/image" Target="../media/image34.png"/><Relationship Id="rId7" Type="http://schemas.openxmlformats.org/officeDocument/2006/relationships/image" Target="../media/image38.png"/><Relationship Id="rId2" Type="http://schemas.openxmlformats.org/officeDocument/2006/relationships/image" Target="../media/image33.png"/><Relationship Id="rId1" Type="http://schemas.openxmlformats.org/officeDocument/2006/relationships/slideLayout" Target="../slideLayouts/slideLayout29.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26.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9.xml"/></Relationships>
</file>

<file path=ppt/slides/_rels/slide27.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29.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0.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9.xml"/></Relationships>
</file>

<file path=ppt/slides/_rels/slide31.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1.xml"/><Relationship Id="rId1" Type="http://schemas.openxmlformats.org/officeDocument/2006/relationships/slideLayout" Target="../slideLayouts/slideLayout29.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9.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صورة 1" descr="bismillah 2"/>
          <p:cNvPicPr/>
          <p:nvPr/>
        </p:nvPicPr>
        <p:blipFill>
          <a:blip r:embed="rId2" cstate="print"/>
          <a:srcRect/>
          <a:stretch>
            <a:fillRect/>
          </a:stretch>
        </p:blipFill>
        <p:spPr bwMode="auto">
          <a:xfrm>
            <a:off x="2915816" y="0"/>
            <a:ext cx="3312368" cy="6858000"/>
          </a:xfrm>
          <a:prstGeom prst="rect">
            <a:avLst/>
          </a:prstGeom>
          <a:noFill/>
          <a:ln w="9525">
            <a:noFill/>
            <a:miter lim="800000"/>
            <a:headEnd/>
            <a:tailEnd/>
          </a:ln>
        </p:spPr>
      </p:pic>
    </p:spTree>
    <p:extLst>
      <p:ext uri="{BB962C8B-B14F-4D97-AF65-F5344CB8AC3E}">
        <p14:creationId xmlns:p14="http://schemas.microsoft.com/office/powerpoint/2010/main" xmlns="" val="125174717"/>
      </p:ext>
    </p:extLst>
  </p:cSld>
  <p:clrMapOvr>
    <a:masterClrMapping/>
  </p:clrMapOvr>
  <p:transition spd="slow">
    <p:wheel spokes="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833972" y="0"/>
            <a:ext cx="4554453" cy="923330"/>
          </a:xfrm>
          <a:prstGeom prst="rect">
            <a:avLst/>
          </a:prstGeom>
          <a:noFill/>
        </p:spPr>
        <p:txBody>
          <a:bodyPr wrap="none" lIns="91440" tIns="45720" rIns="91440" bIns="45720">
            <a:spAutoFit/>
          </a:bodyPr>
          <a:lstStyle/>
          <a:p>
            <a:pPr algn="ctr"/>
            <a:r>
              <a:rPr lang="ar-SA" sz="5400" b="1" cap="none" spc="0" dirty="0" smtClean="0">
                <a:ln w="18415" cmpd="sng">
                  <a:solidFill>
                    <a:schemeClr val="bg1"/>
                  </a:solidFill>
                  <a:prstDash val="solid"/>
                </a:ln>
                <a:solidFill>
                  <a:srgbClr val="C00000"/>
                </a:solidFill>
                <a:effectLst>
                  <a:outerShdw blurRad="63500" dir="3600000" algn="tl" rotWithShape="0">
                    <a:srgbClr val="000000">
                      <a:alpha val="70000"/>
                    </a:srgbClr>
                  </a:outerShdw>
                </a:effectLst>
                <a:latin typeface="Andalus" pitchFamily="18" charset="-78"/>
                <a:cs typeface="Andalus" pitchFamily="18" charset="-78"/>
              </a:rPr>
              <a:t>من أهداف المكتبة :</a:t>
            </a:r>
            <a:endParaRPr lang="ar-SA" sz="5400" b="1" cap="none" spc="0" dirty="0">
              <a:ln w="18415" cmpd="sng">
                <a:solidFill>
                  <a:schemeClr val="bg1"/>
                </a:solidFill>
                <a:prstDash val="solid"/>
              </a:ln>
              <a:solidFill>
                <a:srgbClr val="C00000"/>
              </a:solidFill>
              <a:effectLst>
                <a:outerShdw blurRad="63500" dir="3600000" algn="tl" rotWithShape="0">
                  <a:srgbClr val="000000">
                    <a:alpha val="70000"/>
                  </a:srgbClr>
                </a:outerShdw>
              </a:effectLst>
              <a:latin typeface="Andalus" pitchFamily="18" charset="-78"/>
              <a:cs typeface="Andalus" pitchFamily="18" charset="-78"/>
            </a:endParaRPr>
          </a:p>
        </p:txBody>
      </p:sp>
      <p:sp>
        <p:nvSpPr>
          <p:cNvPr id="3" name="مستطيل 2"/>
          <p:cNvSpPr/>
          <p:nvPr/>
        </p:nvSpPr>
        <p:spPr>
          <a:xfrm>
            <a:off x="0" y="1052448"/>
            <a:ext cx="8388425" cy="4031873"/>
          </a:xfrm>
          <a:prstGeom prst="rect">
            <a:avLst/>
          </a:prstGeom>
          <a:noFill/>
        </p:spPr>
        <p:txBody>
          <a:bodyPr wrap="square" lIns="91440" tIns="45720" rIns="91440" bIns="45720">
            <a:spAutoFit/>
          </a:bodyPr>
          <a:lstStyle/>
          <a:p>
            <a:pPr algn="ctr"/>
            <a:r>
              <a:rPr lang="ar-SA" sz="3200" b="1" cap="none" spc="0" dirty="0" smtClean="0">
                <a:ln w="18415" cmpd="sng">
                  <a:solidFill>
                    <a:schemeClr val="bg1"/>
                  </a:solidFill>
                  <a:prstDash val="solid"/>
                </a:ln>
                <a:effectLst>
                  <a:outerShdw blurRad="63500" dir="3600000" algn="tl" rotWithShape="0">
                    <a:srgbClr val="000000">
                      <a:alpha val="70000"/>
                    </a:srgbClr>
                  </a:outerShdw>
                </a:effectLst>
                <a:latin typeface="Andalus" pitchFamily="18" charset="-78"/>
                <a:cs typeface="Andalus" pitchFamily="18" charset="-78"/>
              </a:rPr>
              <a:t>1- النهوض بالحركة العلمية والبحث العلمي إلى أرفع مستوى .</a:t>
            </a:r>
          </a:p>
          <a:p>
            <a:pPr algn="ctr"/>
            <a:r>
              <a:rPr lang="ar-SA" sz="3200" b="1" dirty="0" smtClean="0">
                <a:ln w="18415" cmpd="sng">
                  <a:solidFill>
                    <a:schemeClr val="bg1"/>
                  </a:solidFill>
                  <a:prstDash val="solid"/>
                </a:ln>
                <a:effectLst>
                  <a:outerShdw blurRad="63500" dir="3600000" algn="tl" rotWithShape="0">
                    <a:srgbClr val="000000">
                      <a:alpha val="70000"/>
                    </a:srgbClr>
                  </a:outerShdw>
                </a:effectLst>
                <a:latin typeface="Andalus" pitchFamily="18" charset="-78"/>
                <a:cs typeface="Andalus" pitchFamily="18" charset="-78"/>
              </a:rPr>
              <a:t>2- ربط نشاطها التكويني والتعليمي بالسياسة التنموية للمجتمع .</a:t>
            </a:r>
          </a:p>
          <a:p>
            <a:pPr algn="ctr"/>
            <a:r>
              <a:rPr lang="ar-SA" sz="3200" b="1" cap="none" spc="0" dirty="0" smtClean="0">
                <a:ln w="18415" cmpd="sng">
                  <a:solidFill>
                    <a:schemeClr val="bg1"/>
                  </a:solidFill>
                  <a:prstDash val="solid"/>
                </a:ln>
                <a:effectLst>
                  <a:outerShdw blurRad="63500" dir="3600000" algn="tl" rotWithShape="0">
                    <a:srgbClr val="000000">
                      <a:alpha val="70000"/>
                    </a:srgbClr>
                  </a:outerShdw>
                </a:effectLst>
                <a:latin typeface="Andalus" pitchFamily="18" charset="-78"/>
                <a:cs typeface="Andalus" pitchFamily="18" charset="-78"/>
              </a:rPr>
              <a:t>3- تحقيق التوازن بين العلوم النظرية وجوانبها التطبيقية .</a:t>
            </a:r>
          </a:p>
          <a:p>
            <a:pPr algn="ctr"/>
            <a:r>
              <a:rPr lang="ar-SA" sz="3200" b="1" dirty="0" smtClean="0">
                <a:ln w="18415" cmpd="sng">
                  <a:solidFill>
                    <a:schemeClr val="bg1"/>
                  </a:solidFill>
                  <a:prstDash val="solid"/>
                </a:ln>
                <a:effectLst>
                  <a:outerShdw blurRad="63500" dir="3600000" algn="tl" rotWithShape="0">
                    <a:srgbClr val="000000">
                      <a:alpha val="70000"/>
                    </a:srgbClr>
                  </a:outerShdw>
                </a:effectLst>
                <a:latin typeface="Andalus" pitchFamily="18" charset="-78"/>
                <a:cs typeface="Andalus" pitchFamily="18" charset="-78"/>
              </a:rPr>
              <a:t>4- إنعاش التعاون والتبادل العلمي للخبرات المكتبية مع مراكز و مكتبات مختلفة .</a:t>
            </a:r>
          </a:p>
          <a:p>
            <a:pPr algn="ctr"/>
            <a:r>
              <a:rPr lang="ar-SA" sz="3200" b="1" cap="none" spc="0" dirty="0" smtClean="0">
                <a:ln w="18415" cmpd="sng">
                  <a:solidFill>
                    <a:schemeClr val="bg1"/>
                  </a:solidFill>
                  <a:prstDash val="solid"/>
                </a:ln>
                <a:effectLst>
                  <a:outerShdw blurRad="63500" dir="3600000" algn="tl" rotWithShape="0">
                    <a:srgbClr val="000000">
                      <a:alpha val="70000"/>
                    </a:srgbClr>
                  </a:outerShdw>
                </a:effectLst>
                <a:latin typeface="Andalus" pitchFamily="18" charset="-78"/>
                <a:cs typeface="Andalus" pitchFamily="18" charset="-78"/>
              </a:rPr>
              <a:t>5- تزويد الطبقات القيادية بالمعلومات والمهارات الأساسية التي تساعد على تفهم المشكلات الإدارية وإيجاد الحلول المناسبة من خلال الاطلاع والمعرفة . </a:t>
            </a:r>
            <a:endParaRPr lang="ar-SA" sz="3200" b="1" cap="none" spc="0" dirty="0">
              <a:ln w="18415" cmpd="sng">
                <a:solidFill>
                  <a:schemeClr val="bg1"/>
                </a:solidFill>
                <a:prstDash val="solid"/>
              </a:ln>
              <a:effectLst>
                <a:outerShdw blurRad="63500" dir="3600000" algn="tl" rotWithShape="0">
                  <a:srgbClr val="000000">
                    <a:alpha val="70000"/>
                  </a:srgbClr>
                </a:outerShdw>
              </a:effectLst>
              <a:latin typeface="Andalus" pitchFamily="18" charset="-78"/>
              <a:cs typeface="Andalus" pitchFamily="18" charset="-78"/>
            </a:endParaRPr>
          </a:p>
        </p:txBody>
      </p:sp>
    </p:spTree>
    <p:extLst>
      <p:ext uri="{BB962C8B-B14F-4D97-AF65-F5344CB8AC3E}">
        <p14:creationId xmlns:p14="http://schemas.microsoft.com/office/powerpoint/2010/main" xmlns="" val="2533927754"/>
      </p:ext>
    </p:extLst>
  </p:cSld>
  <p:clrMapOvr>
    <a:masterClrMapping/>
  </p:clrMapOvr>
  <mc:AlternateContent xmlns:mc="http://schemas.openxmlformats.org/markup-compatibility/2006">
    <mc:Choice xmlns:p14="http://schemas.microsoft.com/office/powerpoint/2010/main" xmlns="" Requires="p14">
      <p:transition spd="slow">
        <p14:flas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circle(in)">
                                      <p:cBhvr>
                                        <p:cTn id="12"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4983170" y="24170"/>
            <a:ext cx="3126176" cy="923330"/>
          </a:xfrm>
          <a:prstGeom prst="rect">
            <a:avLst/>
          </a:prstGeom>
          <a:noFill/>
        </p:spPr>
        <p:txBody>
          <a:bodyPr wrap="none" lIns="91440" tIns="45720" rIns="91440" bIns="45720">
            <a:spAutoFit/>
            <a:scene3d>
              <a:camera prst="orthographicFront"/>
              <a:lightRig rig="threePt" dir="t"/>
            </a:scene3d>
            <a:sp3d extrusionH="57150">
              <a:bevelT w="38100" h="38100" prst="relaxedInset"/>
            </a:sp3d>
          </a:bodyPr>
          <a:lstStyle/>
          <a:p>
            <a:pPr algn="ctr"/>
            <a:r>
              <a:rPr lang="ar-SA" sz="5400" b="1" cap="none" spc="0" dirty="0" smtClean="0">
                <a:ln w="18415" cmpd="sng">
                  <a:solidFill>
                    <a:srgbClr val="FFFFFF"/>
                  </a:solidFill>
                  <a:prstDash val="solid"/>
                </a:ln>
                <a:solidFill>
                  <a:srgbClr val="C00000"/>
                </a:solidFill>
                <a:effectLst>
                  <a:outerShdw blurRad="38100" dist="38100" dir="2700000" algn="tl">
                    <a:srgbClr val="000000">
                      <a:alpha val="43137"/>
                    </a:srgbClr>
                  </a:outerShdw>
                </a:effectLst>
                <a:latin typeface="Andalus" pitchFamily="18" charset="-78"/>
                <a:cs typeface="Andalus" pitchFamily="18" charset="-78"/>
              </a:rPr>
              <a:t>رسالة المشروع:</a:t>
            </a:r>
            <a:endParaRPr lang="ar-SA" sz="5400" b="1" cap="none" spc="0" dirty="0">
              <a:ln w="18415" cmpd="sng">
                <a:solidFill>
                  <a:srgbClr val="FFFFFF"/>
                </a:solidFill>
                <a:prstDash val="solid"/>
              </a:ln>
              <a:solidFill>
                <a:srgbClr val="C00000"/>
              </a:solidFill>
              <a:effectLst>
                <a:outerShdw blurRad="38100" dist="38100" dir="2700000" algn="tl">
                  <a:srgbClr val="000000">
                    <a:alpha val="43137"/>
                  </a:srgbClr>
                </a:outerShdw>
              </a:effectLst>
              <a:latin typeface="Andalus" pitchFamily="18" charset="-78"/>
              <a:cs typeface="Andalus" pitchFamily="18" charset="-78"/>
            </a:endParaRPr>
          </a:p>
        </p:txBody>
      </p:sp>
      <p:sp>
        <p:nvSpPr>
          <p:cNvPr id="3" name="مستطيل 2"/>
          <p:cNvSpPr/>
          <p:nvPr/>
        </p:nvSpPr>
        <p:spPr>
          <a:xfrm>
            <a:off x="21664" y="1182688"/>
            <a:ext cx="8498853" cy="2062103"/>
          </a:xfrm>
          <a:prstGeom prst="rect">
            <a:avLst/>
          </a:prstGeom>
          <a:noFill/>
        </p:spPr>
        <p:txBody>
          <a:bodyPr wrap="square" lIns="91440" tIns="45720" rIns="91440" bIns="45720">
            <a:spAutoFit/>
            <a:scene3d>
              <a:camera prst="orthographicFront"/>
              <a:lightRig rig="threePt" dir="t"/>
            </a:scene3d>
            <a:sp3d extrusionH="57150">
              <a:bevelT h="25400" prst="softRound"/>
            </a:sp3d>
          </a:bodyPr>
          <a:lstStyle/>
          <a:p>
            <a:pPr algn="ctr"/>
            <a:r>
              <a:rPr lang="ar-SA" sz="3200" b="1" cap="none" spc="0" dirty="0" smtClean="0">
                <a:ln w="12700">
                  <a:solidFill>
                    <a:sysClr val="windowText" lastClr="000000"/>
                  </a:solidFill>
                  <a:prstDash val="solid"/>
                </a:ln>
                <a:solidFill>
                  <a:sysClr val="windowText" lastClr="000000"/>
                </a:solidFill>
                <a:effectLst>
                  <a:outerShdw blurRad="38100" dist="38100" dir="2700000" algn="tl">
                    <a:srgbClr val="000000">
                      <a:alpha val="43137"/>
                    </a:srgbClr>
                  </a:outerShdw>
                </a:effectLst>
                <a:latin typeface="Andalus" pitchFamily="18" charset="-78"/>
                <a:cs typeface="Andalus" pitchFamily="18" charset="-78"/>
              </a:rPr>
              <a:t>أن نكون مكتبة متخصصة في توفير كافة مصادر العلوم والمعرفة وحريصين على العملاء والموظفين إعتمادا على استخدام أحدث الأساليب المعاصرة والتكنولوجيا المتقدمة التي تلبي كافة احتياجات المجتمع في شتى مجالات العلوم والمعرفة. </a:t>
            </a:r>
            <a:endParaRPr lang="ar-SA" sz="3200" b="1" cap="none" spc="0" dirty="0">
              <a:ln w="12700">
                <a:solidFill>
                  <a:sysClr val="windowText" lastClr="000000"/>
                </a:solidFill>
                <a:prstDash val="solid"/>
              </a:ln>
              <a:solidFill>
                <a:sysClr val="windowText" lastClr="000000"/>
              </a:solidFill>
              <a:effectLst>
                <a:outerShdw blurRad="38100" dist="38100" dir="2700000" algn="tl">
                  <a:srgbClr val="000000">
                    <a:alpha val="43137"/>
                  </a:srgbClr>
                </a:outerShdw>
              </a:effectLst>
              <a:latin typeface="Andalus" pitchFamily="18" charset="-78"/>
              <a:cs typeface="Andalus" pitchFamily="18" charset="-78"/>
            </a:endParaRPr>
          </a:p>
        </p:txBody>
      </p:sp>
      <p:sp>
        <p:nvSpPr>
          <p:cNvPr id="5" name="مستطيل 4"/>
          <p:cNvSpPr/>
          <p:nvPr/>
        </p:nvSpPr>
        <p:spPr>
          <a:xfrm>
            <a:off x="3563888" y="4258701"/>
            <a:ext cx="4960037" cy="2062103"/>
          </a:xfrm>
          <a:prstGeom prst="rect">
            <a:avLst/>
          </a:prstGeom>
          <a:noFill/>
        </p:spPr>
        <p:txBody>
          <a:bodyPr wrap="square" lIns="91440" tIns="45720" rIns="91440" bIns="45720">
            <a:spAutoFit/>
            <a:scene3d>
              <a:camera prst="orthographicFront"/>
              <a:lightRig rig="threePt" dir="t"/>
            </a:scene3d>
            <a:sp3d extrusionH="57150">
              <a:bevelT h="25400" prst="softRound"/>
            </a:sp3d>
          </a:bodyPr>
          <a:lstStyle/>
          <a:p>
            <a:pPr algn="ctr"/>
            <a:r>
              <a:rPr lang="ar-SA" sz="3200" b="1" cap="none" spc="0" dirty="0" smtClean="0">
                <a:ln w="12700">
                  <a:solidFill>
                    <a:sysClr val="windowText" lastClr="000000"/>
                  </a:solidFill>
                  <a:prstDash val="solid"/>
                </a:ln>
                <a:effectLst>
                  <a:outerShdw blurRad="38100" dist="38100" dir="2700000" algn="tl">
                    <a:srgbClr val="000000">
                      <a:alpha val="43137"/>
                    </a:srgbClr>
                  </a:outerShdw>
                </a:effectLst>
                <a:latin typeface="Andalus" pitchFamily="18" charset="-78"/>
                <a:cs typeface="Andalus" pitchFamily="18" charset="-78"/>
              </a:rPr>
              <a:t>أن نكون مكتبة لها بعد إستراتيجي لتلبية احتياجات المجتمع في شتى الخدمات المكتبية المختلفة والعمل على تحقيقها بشكل مهني واحترافي دقيق. </a:t>
            </a:r>
            <a:endParaRPr lang="ar-SA" sz="3200" b="1" cap="none" spc="0" dirty="0">
              <a:ln w="12700">
                <a:solidFill>
                  <a:sysClr val="windowText" lastClr="000000"/>
                </a:solidFill>
                <a:prstDash val="solid"/>
              </a:ln>
              <a:effectLst>
                <a:outerShdw blurRad="38100" dist="38100" dir="2700000" algn="tl">
                  <a:srgbClr val="000000">
                    <a:alpha val="43137"/>
                  </a:srgbClr>
                </a:outerShdw>
              </a:effectLst>
              <a:latin typeface="Andalus" pitchFamily="18" charset="-78"/>
              <a:cs typeface="Andalus" pitchFamily="18" charset="-78"/>
            </a:endParaRPr>
          </a:p>
        </p:txBody>
      </p:sp>
      <p:sp>
        <p:nvSpPr>
          <p:cNvPr id="6" name="مستطيل 5"/>
          <p:cNvSpPr/>
          <p:nvPr/>
        </p:nvSpPr>
        <p:spPr>
          <a:xfrm>
            <a:off x="5057709" y="3313667"/>
            <a:ext cx="2977097" cy="923330"/>
          </a:xfrm>
          <a:prstGeom prst="rect">
            <a:avLst/>
          </a:prstGeom>
          <a:noFill/>
        </p:spPr>
        <p:txBody>
          <a:bodyPr wrap="none" lIns="91440" tIns="45720" rIns="91440" bIns="45720">
            <a:spAutoFit/>
            <a:scene3d>
              <a:camera prst="orthographicFront"/>
              <a:lightRig rig="threePt" dir="t"/>
            </a:scene3d>
            <a:sp3d extrusionH="57150">
              <a:bevelT w="38100" h="38100" prst="relaxedInset"/>
            </a:sp3d>
          </a:bodyPr>
          <a:lstStyle/>
          <a:p>
            <a:pPr algn="ctr"/>
            <a:r>
              <a:rPr lang="ar-SA" sz="5400" b="1" dirty="0" smtClean="0">
                <a:ln w="18415" cmpd="sng">
                  <a:solidFill>
                    <a:schemeClr val="bg1"/>
                  </a:solidFill>
                  <a:prstDash val="solid"/>
                </a:ln>
                <a:solidFill>
                  <a:srgbClr val="C00000"/>
                </a:solidFill>
                <a:effectLst>
                  <a:outerShdw blurRad="38100" dist="38100" dir="2700000" algn="tl">
                    <a:srgbClr val="000000">
                      <a:alpha val="43137"/>
                    </a:srgbClr>
                  </a:outerShdw>
                </a:effectLst>
                <a:latin typeface="Andalus" pitchFamily="18" charset="-78"/>
                <a:cs typeface="Andalus" pitchFamily="18" charset="-78"/>
              </a:rPr>
              <a:t>رؤية المشروع</a:t>
            </a:r>
            <a:r>
              <a:rPr lang="ar-SA" sz="5400" b="1" cap="none" spc="0" dirty="0" smtClean="0">
                <a:ln w="18415" cmpd="sng">
                  <a:solidFill>
                    <a:schemeClr val="bg1"/>
                  </a:solidFill>
                  <a:prstDash val="solid"/>
                </a:ln>
                <a:solidFill>
                  <a:srgbClr val="C00000"/>
                </a:solidFill>
                <a:effectLst>
                  <a:outerShdw blurRad="38100" dist="38100" dir="2700000" algn="tl">
                    <a:srgbClr val="000000">
                      <a:alpha val="43137"/>
                    </a:srgbClr>
                  </a:outerShdw>
                </a:effectLst>
                <a:latin typeface="Andalus" pitchFamily="18" charset="-78"/>
                <a:cs typeface="Andalus" pitchFamily="18" charset="-78"/>
              </a:rPr>
              <a:t>:</a:t>
            </a:r>
            <a:endParaRPr lang="ar-SA" sz="5400" b="1" cap="none" spc="0" dirty="0">
              <a:ln w="18415" cmpd="sng">
                <a:solidFill>
                  <a:schemeClr val="bg1"/>
                </a:solidFill>
                <a:prstDash val="solid"/>
              </a:ln>
              <a:solidFill>
                <a:srgbClr val="C00000"/>
              </a:solidFill>
              <a:effectLst>
                <a:outerShdw blurRad="38100" dist="38100" dir="2700000" algn="tl">
                  <a:srgbClr val="000000">
                    <a:alpha val="43137"/>
                  </a:srgbClr>
                </a:outerShdw>
              </a:effectLst>
              <a:latin typeface="Andalus" pitchFamily="18" charset="-78"/>
              <a:cs typeface="Andalus" pitchFamily="18" charset="-78"/>
            </a:endParaRPr>
          </a:p>
        </p:txBody>
      </p:sp>
      <p:pic>
        <p:nvPicPr>
          <p:cNvPr id="7" name="Picture 2" descr="C:\Users\hp\Desktop\23544_11295610757.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51520" y="4103338"/>
            <a:ext cx="3168351" cy="242200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192914835"/>
      </p:ext>
    </p:extLst>
  </p:cSld>
  <p:clrMapOvr>
    <a:masterClrMapping/>
  </p:clrMapOvr>
  <mc:AlternateContent xmlns:mc="http://schemas.openxmlformats.org/markup-compatibility/2006">
    <mc:Choice xmlns:p14="http://schemas.microsoft.com/office/powerpoint/2010/main" xmlns="" Requires="p14">
      <p:transition spd="slow" p14:dur="1100">
        <p14:switch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randombar(horizontal)">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5"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1000" fill="hold"/>
                                        <p:tgtEl>
                                          <p:spTgt spid="2"/>
                                        </p:tgtEl>
                                        <p:attrNameLst>
                                          <p:attrName>ppt_w</p:attrName>
                                        </p:attrNameLst>
                                      </p:cBhvr>
                                      <p:tavLst>
                                        <p:tav tm="0">
                                          <p:val>
                                            <p:strVal val="#ppt_w*0.70"/>
                                          </p:val>
                                        </p:tav>
                                        <p:tav tm="100000">
                                          <p:val>
                                            <p:strVal val="#ppt_w"/>
                                          </p:val>
                                        </p:tav>
                                      </p:tavLst>
                                    </p:anim>
                                    <p:anim calcmode="lin" valueType="num">
                                      <p:cBhvr>
                                        <p:cTn id="13" dur="1000" fill="hold"/>
                                        <p:tgtEl>
                                          <p:spTgt spid="2"/>
                                        </p:tgtEl>
                                        <p:attrNameLst>
                                          <p:attrName>ppt_h</p:attrName>
                                        </p:attrNameLst>
                                      </p:cBhvr>
                                      <p:tavLst>
                                        <p:tav tm="0">
                                          <p:val>
                                            <p:strVal val="#ppt_h"/>
                                          </p:val>
                                        </p:tav>
                                        <p:tav tm="100000">
                                          <p:val>
                                            <p:strVal val="#ppt_h"/>
                                          </p:val>
                                        </p:tav>
                                      </p:tavLst>
                                    </p:anim>
                                    <p:animEffect transition="in" filter="fade">
                                      <p:cBhvr>
                                        <p:cTn id="14" dur="1000"/>
                                        <p:tgtEl>
                                          <p:spTgt spid="2"/>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p:cTn id="19" dur="500" fill="hold"/>
                                        <p:tgtEl>
                                          <p:spTgt spid="3"/>
                                        </p:tgtEl>
                                        <p:attrNameLst>
                                          <p:attrName>ppt_w</p:attrName>
                                        </p:attrNameLst>
                                      </p:cBhvr>
                                      <p:tavLst>
                                        <p:tav tm="0">
                                          <p:val>
                                            <p:fltVal val="0"/>
                                          </p:val>
                                        </p:tav>
                                        <p:tav tm="100000">
                                          <p:val>
                                            <p:strVal val="#ppt_w"/>
                                          </p:val>
                                        </p:tav>
                                      </p:tavLst>
                                    </p:anim>
                                    <p:anim calcmode="lin" valueType="num">
                                      <p:cBhvr>
                                        <p:cTn id="20" dur="500" fill="hold"/>
                                        <p:tgtEl>
                                          <p:spTgt spid="3"/>
                                        </p:tgtEl>
                                        <p:attrNameLst>
                                          <p:attrName>ppt_h</p:attrName>
                                        </p:attrNameLst>
                                      </p:cBhvr>
                                      <p:tavLst>
                                        <p:tav tm="0">
                                          <p:val>
                                            <p:fltVal val="0"/>
                                          </p:val>
                                        </p:tav>
                                        <p:tav tm="100000">
                                          <p:val>
                                            <p:strVal val="#ppt_h"/>
                                          </p:val>
                                        </p:tav>
                                      </p:tavLst>
                                    </p:anim>
                                    <p:animEffect transition="in" filter="fade">
                                      <p:cBhvr>
                                        <p:cTn id="21" dur="500"/>
                                        <p:tgtEl>
                                          <p:spTgt spid="3"/>
                                        </p:tgtEl>
                                      </p:cBhvr>
                                    </p:animEffect>
                                  </p:childTnLst>
                                </p:cTn>
                              </p:par>
                            </p:childTnLst>
                          </p:cTn>
                        </p:par>
                      </p:childTnLst>
                    </p:cTn>
                  </p:par>
                  <p:par>
                    <p:cTn id="22" fill="hold">
                      <p:stCondLst>
                        <p:cond delay="indefinite"/>
                      </p:stCondLst>
                      <p:childTnLst>
                        <p:par>
                          <p:cTn id="23" fill="hold">
                            <p:stCondLst>
                              <p:cond delay="0"/>
                            </p:stCondLst>
                            <p:childTnLst>
                              <p:par>
                                <p:cTn id="24" presetID="55" presetClass="entr" presetSubtype="0" fill="hold" grpId="0" nodeType="clickEffect">
                                  <p:stCondLst>
                                    <p:cond delay="0"/>
                                  </p:stCondLst>
                                  <p:childTnLst>
                                    <p:set>
                                      <p:cBhvr>
                                        <p:cTn id="25" dur="1" fill="hold">
                                          <p:stCondLst>
                                            <p:cond delay="0"/>
                                          </p:stCondLst>
                                        </p:cTn>
                                        <p:tgtEl>
                                          <p:spTgt spid="6"/>
                                        </p:tgtEl>
                                        <p:attrNameLst>
                                          <p:attrName>style.visibility</p:attrName>
                                        </p:attrNameLst>
                                      </p:cBhvr>
                                      <p:to>
                                        <p:strVal val="visible"/>
                                      </p:to>
                                    </p:set>
                                    <p:anim calcmode="lin" valueType="num">
                                      <p:cBhvr>
                                        <p:cTn id="26" dur="1000" fill="hold"/>
                                        <p:tgtEl>
                                          <p:spTgt spid="6"/>
                                        </p:tgtEl>
                                        <p:attrNameLst>
                                          <p:attrName>ppt_w</p:attrName>
                                        </p:attrNameLst>
                                      </p:cBhvr>
                                      <p:tavLst>
                                        <p:tav tm="0">
                                          <p:val>
                                            <p:strVal val="#ppt_w*0.70"/>
                                          </p:val>
                                        </p:tav>
                                        <p:tav tm="100000">
                                          <p:val>
                                            <p:strVal val="#ppt_w"/>
                                          </p:val>
                                        </p:tav>
                                      </p:tavLst>
                                    </p:anim>
                                    <p:anim calcmode="lin" valueType="num">
                                      <p:cBhvr>
                                        <p:cTn id="27" dur="1000" fill="hold"/>
                                        <p:tgtEl>
                                          <p:spTgt spid="6"/>
                                        </p:tgtEl>
                                        <p:attrNameLst>
                                          <p:attrName>ppt_h</p:attrName>
                                        </p:attrNameLst>
                                      </p:cBhvr>
                                      <p:tavLst>
                                        <p:tav tm="0">
                                          <p:val>
                                            <p:strVal val="#ppt_h"/>
                                          </p:val>
                                        </p:tav>
                                        <p:tav tm="100000">
                                          <p:val>
                                            <p:strVal val="#ppt_h"/>
                                          </p:val>
                                        </p:tav>
                                      </p:tavLst>
                                    </p:anim>
                                    <p:animEffect transition="in" filter="fade">
                                      <p:cBhvr>
                                        <p:cTn id="28" dur="1000"/>
                                        <p:tgtEl>
                                          <p:spTgt spid="6"/>
                                        </p:tgtEl>
                                      </p:cBhvr>
                                    </p:animEffect>
                                  </p:childTnLst>
                                </p:cTn>
                              </p:par>
                            </p:childTnLst>
                          </p:cTn>
                        </p:par>
                      </p:childTnLst>
                    </p:cTn>
                  </p:par>
                  <p:par>
                    <p:cTn id="29" fill="hold">
                      <p:stCondLst>
                        <p:cond delay="indefinite"/>
                      </p:stCondLst>
                      <p:childTnLst>
                        <p:par>
                          <p:cTn id="30" fill="hold">
                            <p:stCondLst>
                              <p:cond delay="0"/>
                            </p:stCondLst>
                            <p:childTnLst>
                              <p:par>
                                <p:cTn id="31" presetID="53" presetClass="entr" presetSubtype="16" fill="hold" grpId="0" nodeType="clickEffect">
                                  <p:stCondLst>
                                    <p:cond delay="0"/>
                                  </p:stCondLst>
                                  <p:childTnLst>
                                    <p:set>
                                      <p:cBhvr>
                                        <p:cTn id="32" dur="1" fill="hold">
                                          <p:stCondLst>
                                            <p:cond delay="0"/>
                                          </p:stCondLst>
                                        </p:cTn>
                                        <p:tgtEl>
                                          <p:spTgt spid="5"/>
                                        </p:tgtEl>
                                        <p:attrNameLst>
                                          <p:attrName>style.visibility</p:attrName>
                                        </p:attrNameLst>
                                      </p:cBhvr>
                                      <p:to>
                                        <p:strVal val="visible"/>
                                      </p:to>
                                    </p:set>
                                    <p:anim calcmode="lin" valueType="num">
                                      <p:cBhvr>
                                        <p:cTn id="33" dur="500" fill="hold"/>
                                        <p:tgtEl>
                                          <p:spTgt spid="5"/>
                                        </p:tgtEl>
                                        <p:attrNameLst>
                                          <p:attrName>ppt_w</p:attrName>
                                        </p:attrNameLst>
                                      </p:cBhvr>
                                      <p:tavLst>
                                        <p:tav tm="0">
                                          <p:val>
                                            <p:fltVal val="0"/>
                                          </p:val>
                                        </p:tav>
                                        <p:tav tm="100000">
                                          <p:val>
                                            <p:strVal val="#ppt_w"/>
                                          </p:val>
                                        </p:tav>
                                      </p:tavLst>
                                    </p:anim>
                                    <p:anim calcmode="lin" valueType="num">
                                      <p:cBhvr>
                                        <p:cTn id="34" dur="500" fill="hold"/>
                                        <p:tgtEl>
                                          <p:spTgt spid="5"/>
                                        </p:tgtEl>
                                        <p:attrNameLst>
                                          <p:attrName>ppt_h</p:attrName>
                                        </p:attrNameLst>
                                      </p:cBhvr>
                                      <p:tavLst>
                                        <p:tav tm="0">
                                          <p:val>
                                            <p:fltVal val="0"/>
                                          </p:val>
                                        </p:tav>
                                        <p:tav tm="100000">
                                          <p:val>
                                            <p:strVal val="#ppt_h"/>
                                          </p:val>
                                        </p:tav>
                                      </p:tavLst>
                                    </p:anim>
                                    <p:animEffect transition="in" filter="fade">
                                      <p:cBhvr>
                                        <p:cTn id="3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5" grpId="0"/>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ستطيل 4"/>
          <p:cNvSpPr/>
          <p:nvPr/>
        </p:nvSpPr>
        <p:spPr>
          <a:xfrm>
            <a:off x="2699791" y="803897"/>
            <a:ext cx="5795821" cy="2062103"/>
          </a:xfrm>
          <a:prstGeom prst="rect">
            <a:avLst/>
          </a:prstGeom>
          <a:noFill/>
        </p:spPr>
        <p:txBody>
          <a:bodyPr wrap="square" lIns="91440" tIns="45720" rIns="91440" bIns="45720">
            <a:spAutoFit/>
          </a:bodyPr>
          <a:lstStyle/>
          <a:p>
            <a:r>
              <a:rPr lang="ar-SA"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ndalus" pitchFamily="18" charset="-78"/>
                <a:cs typeface="Andalus" pitchFamily="18" charset="-78"/>
              </a:rPr>
              <a:t>1- الطلبة والباحثين في المناطق النائية.</a:t>
            </a:r>
          </a:p>
          <a:p>
            <a:r>
              <a:rPr lang="ar-SA"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ndalus" pitchFamily="18" charset="-78"/>
                <a:cs typeface="Andalus" pitchFamily="18" charset="-78"/>
              </a:rPr>
              <a:t>2- أصحاب المناصب القيادية العاملين في القطاع الحكومي والقطاع الخاص.</a:t>
            </a:r>
          </a:p>
          <a:p>
            <a:r>
              <a:rPr lang="ar-SA"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ndalus" pitchFamily="18" charset="-78"/>
                <a:cs typeface="Andalus" pitchFamily="18" charset="-78"/>
              </a:rPr>
              <a:t>3- المهتمين بالعلم والمعرفة.</a:t>
            </a:r>
            <a:endParaRPr lang="ar-SA" sz="32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ndalus" pitchFamily="18" charset="-78"/>
              <a:cs typeface="Andalus" pitchFamily="18" charset="-78"/>
            </a:endParaRPr>
          </a:p>
        </p:txBody>
      </p:sp>
      <p:sp>
        <p:nvSpPr>
          <p:cNvPr id="6" name="مستطيل 5"/>
          <p:cNvSpPr/>
          <p:nvPr/>
        </p:nvSpPr>
        <p:spPr>
          <a:xfrm>
            <a:off x="5333302" y="30480"/>
            <a:ext cx="3158236" cy="923330"/>
          </a:xfrm>
          <a:prstGeom prst="rect">
            <a:avLst/>
          </a:prstGeom>
          <a:noFill/>
        </p:spPr>
        <p:txBody>
          <a:bodyPr wrap="none" lIns="91440" tIns="45720" rIns="91440" bIns="45720">
            <a:spAutoFit/>
            <a:scene3d>
              <a:camera prst="orthographicFront"/>
              <a:lightRig rig="threePt" dir="t"/>
            </a:scene3d>
            <a:sp3d extrusionH="57150">
              <a:bevelT h="25400" prst="softRound"/>
            </a:sp3d>
          </a:bodyPr>
          <a:lstStyle/>
          <a:p>
            <a:pPr algn="ctr"/>
            <a:r>
              <a:rPr lang="ar-SA" sz="5400" b="1" spc="50" dirty="0" smtClean="0">
                <a:ln w="12700" cmpd="sng">
                  <a:solidFill>
                    <a:schemeClr val="bg1"/>
                  </a:solidFill>
                  <a:prstDash val="solid"/>
                </a:ln>
                <a:solidFill>
                  <a:srgbClr val="C00000"/>
                </a:solidFill>
                <a:effectLst>
                  <a:outerShdw blurRad="38100" dist="38100" dir="2700000" algn="tl">
                    <a:srgbClr val="000000">
                      <a:alpha val="43137"/>
                    </a:srgbClr>
                  </a:outerShdw>
                </a:effectLst>
                <a:latin typeface="Andalus" pitchFamily="18" charset="-78"/>
                <a:cs typeface="Andalus" pitchFamily="18" charset="-78"/>
              </a:rPr>
              <a:t>عملاء المشروع:</a:t>
            </a:r>
            <a:endParaRPr lang="ar-SA" sz="5400" b="1" cap="none" spc="50" dirty="0">
              <a:ln w="12700" cmpd="sng">
                <a:solidFill>
                  <a:schemeClr val="bg1"/>
                </a:solidFill>
                <a:prstDash val="solid"/>
              </a:ln>
              <a:solidFill>
                <a:srgbClr val="C00000"/>
              </a:solidFill>
              <a:effectLst>
                <a:outerShdw blurRad="38100" dist="38100" dir="2700000" algn="tl">
                  <a:srgbClr val="000000">
                    <a:alpha val="43137"/>
                  </a:srgbClr>
                </a:outerShdw>
              </a:effectLst>
              <a:latin typeface="Andalus" pitchFamily="18" charset="-78"/>
              <a:cs typeface="Andalus" pitchFamily="18" charset="-78"/>
            </a:endParaRPr>
          </a:p>
        </p:txBody>
      </p:sp>
      <p:pic>
        <p:nvPicPr>
          <p:cNvPr id="5122" name="Picture 2" descr="C:\Users\hp\Desktop\no0o0o0dy\user16862_pic6338_1319029080.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9530" y="30481"/>
            <a:ext cx="2650262" cy="4046592"/>
          </a:xfrm>
          <a:prstGeom prst="rect">
            <a:avLst/>
          </a:prstGeom>
          <a:noFill/>
          <a:extLst>
            <a:ext uri="{909E8E84-426E-40DD-AFC4-6F175D3DCCD1}">
              <a14:hiddenFill xmlns:a14="http://schemas.microsoft.com/office/drawing/2010/main" xmlns="">
                <a:solidFill>
                  <a:srgbClr val="FFFFFF"/>
                </a:solidFill>
              </a14:hiddenFill>
            </a:ext>
          </a:extLst>
        </p:spPr>
      </p:pic>
      <p:sp>
        <p:nvSpPr>
          <p:cNvPr id="2" name="مستطيل 1"/>
          <p:cNvSpPr/>
          <p:nvPr/>
        </p:nvSpPr>
        <p:spPr>
          <a:xfrm>
            <a:off x="179512" y="4437112"/>
            <a:ext cx="8442007" cy="1754326"/>
          </a:xfrm>
          <a:prstGeom prst="rect">
            <a:avLst/>
          </a:prstGeom>
          <a:noFill/>
        </p:spPr>
        <p:txBody>
          <a:bodyPr wrap="square" lIns="91440" tIns="45720" rIns="91440" bIns="45720">
            <a:spAutoFit/>
          </a:bodyPr>
          <a:lstStyle/>
          <a:p>
            <a:pPr algn="ctr"/>
            <a:r>
              <a:rPr lang="ar-SA" sz="3600" b="1" cap="none" spc="0" dirty="0" smtClean="0">
                <a:ln w="18415" cmpd="sng">
                  <a:solidFill>
                    <a:schemeClr val="bg1"/>
                  </a:solidFill>
                  <a:prstDash val="solid"/>
                </a:ln>
                <a:solidFill>
                  <a:sysClr val="windowText" lastClr="000000"/>
                </a:solidFill>
                <a:effectLst>
                  <a:outerShdw blurRad="63500" dir="3600000" algn="tl" rotWithShape="0">
                    <a:srgbClr val="000000">
                      <a:alpha val="70000"/>
                    </a:srgbClr>
                  </a:outerShdw>
                </a:effectLst>
                <a:latin typeface="Andalus" pitchFamily="18" charset="-78"/>
                <a:cs typeface="Andalus" pitchFamily="18" charset="-78"/>
              </a:rPr>
              <a:t>1- بيع الكتب والمراجع والدوريات للطلاب والباحثين .</a:t>
            </a:r>
          </a:p>
          <a:p>
            <a:pPr algn="ctr"/>
            <a:r>
              <a:rPr lang="ar-SA" sz="3600" b="1" dirty="0" smtClean="0">
                <a:ln w="18415" cmpd="sng">
                  <a:solidFill>
                    <a:schemeClr val="bg1"/>
                  </a:solidFill>
                  <a:prstDash val="solid"/>
                </a:ln>
                <a:solidFill>
                  <a:sysClr val="windowText" lastClr="000000"/>
                </a:solidFill>
                <a:effectLst>
                  <a:outerShdw blurRad="63500" dir="3600000" algn="tl" rotWithShape="0">
                    <a:srgbClr val="000000">
                      <a:alpha val="70000"/>
                    </a:srgbClr>
                  </a:outerShdw>
                </a:effectLst>
                <a:latin typeface="Andalus" pitchFamily="18" charset="-78"/>
                <a:cs typeface="Andalus" pitchFamily="18" charset="-78"/>
              </a:rPr>
              <a:t>2- تصوير الأوراق </a:t>
            </a:r>
            <a:r>
              <a:rPr lang="ar-SA" sz="3600" b="1" cap="none" spc="0" dirty="0" smtClean="0">
                <a:ln w="18415" cmpd="sng">
                  <a:solidFill>
                    <a:schemeClr val="bg1"/>
                  </a:solidFill>
                  <a:prstDash val="solid"/>
                </a:ln>
                <a:solidFill>
                  <a:sysClr val="windowText" lastClr="000000"/>
                </a:solidFill>
                <a:effectLst>
                  <a:outerShdw blurRad="63500" dir="3600000" algn="tl" rotWithShape="0">
                    <a:srgbClr val="000000">
                      <a:alpha val="70000"/>
                    </a:srgbClr>
                  </a:outerShdw>
                </a:effectLst>
                <a:latin typeface="Andalus" pitchFamily="18" charset="-78"/>
                <a:cs typeface="Andalus" pitchFamily="18" charset="-78"/>
              </a:rPr>
              <a:t> و المستندات وتقديم خدمات الإنترنت</a:t>
            </a:r>
          </a:p>
          <a:p>
            <a:pPr algn="ctr"/>
            <a:r>
              <a:rPr lang="ar-SA" sz="3600" b="1" dirty="0" smtClean="0">
                <a:ln w="18415" cmpd="sng">
                  <a:solidFill>
                    <a:schemeClr val="bg1"/>
                  </a:solidFill>
                  <a:prstDash val="solid"/>
                </a:ln>
                <a:solidFill>
                  <a:sysClr val="windowText" lastClr="000000"/>
                </a:solidFill>
                <a:effectLst>
                  <a:outerShdw blurRad="63500" dir="3600000" algn="tl" rotWithShape="0">
                    <a:srgbClr val="000000">
                      <a:alpha val="70000"/>
                    </a:srgbClr>
                  </a:outerShdw>
                </a:effectLst>
                <a:latin typeface="Andalus" pitchFamily="18" charset="-78"/>
                <a:cs typeface="Andalus" pitchFamily="18" charset="-78"/>
              </a:rPr>
              <a:t>3- تغليف الأوراق والبحوث والدراسات والكتب .</a:t>
            </a:r>
            <a:endParaRPr lang="ar-SA" sz="3600" b="1" cap="none" spc="0" dirty="0">
              <a:ln w="18415" cmpd="sng">
                <a:solidFill>
                  <a:schemeClr val="bg1"/>
                </a:solidFill>
                <a:prstDash val="solid"/>
              </a:ln>
              <a:solidFill>
                <a:sysClr val="windowText" lastClr="000000"/>
              </a:solidFill>
              <a:effectLst>
                <a:outerShdw blurRad="63500" dir="3600000" algn="tl" rotWithShape="0">
                  <a:srgbClr val="000000">
                    <a:alpha val="70000"/>
                  </a:srgbClr>
                </a:outerShdw>
              </a:effectLst>
              <a:latin typeface="Andalus" pitchFamily="18" charset="-78"/>
              <a:cs typeface="Andalus" pitchFamily="18" charset="-78"/>
            </a:endParaRPr>
          </a:p>
        </p:txBody>
      </p:sp>
      <p:sp>
        <p:nvSpPr>
          <p:cNvPr id="4" name="مستطيل 3"/>
          <p:cNvSpPr/>
          <p:nvPr/>
        </p:nvSpPr>
        <p:spPr>
          <a:xfrm>
            <a:off x="2652304" y="3606115"/>
            <a:ext cx="5880136" cy="830997"/>
          </a:xfrm>
          <a:prstGeom prst="rect">
            <a:avLst/>
          </a:prstGeom>
          <a:noFill/>
        </p:spPr>
        <p:txBody>
          <a:bodyPr wrap="none" lIns="91440" tIns="45720" rIns="91440" bIns="45720">
            <a:spAutoFit/>
          </a:bodyPr>
          <a:lstStyle/>
          <a:p>
            <a:pPr algn="ctr"/>
            <a:r>
              <a:rPr lang="ar-SA" sz="4800" b="1" cap="none" spc="0" dirty="0" smtClean="0">
                <a:ln w="17780" cmpd="sng">
                  <a:solidFill>
                    <a:schemeClr val="bg1"/>
                  </a:solidFill>
                  <a:prstDash val="solid"/>
                  <a:miter lim="800000"/>
                </a:ln>
                <a:solidFill>
                  <a:srgbClr val="C00000"/>
                </a:solidFill>
                <a:effectLst>
                  <a:outerShdw blurRad="50800" algn="tl" rotWithShape="0">
                    <a:srgbClr val="000000"/>
                  </a:outerShdw>
                </a:effectLst>
                <a:latin typeface="Andalus" pitchFamily="18" charset="-78"/>
                <a:cs typeface="Andalus" pitchFamily="18" charset="-78"/>
              </a:rPr>
              <a:t>الخدمات التي يقدمها المشروع </a:t>
            </a:r>
            <a:endParaRPr lang="ar-SA" sz="4800" b="1" cap="none" spc="0" dirty="0">
              <a:ln w="17780" cmpd="sng">
                <a:solidFill>
                  <a:schemeClr val="bg1"/>
                </a:solidFill>
                <a:prstDash val="solid"/>
                <a:miter lim="800000"/>
              </a:ln>
              <a:solidFill>
                <a:srgbClr val="C00000"/>
              </a:solidFill>
              <a:effectLst>
                <a:outerShdw blurRad="50800" algn="tl" rotWithShape="0">
                  <a:srgbClr val="000000"/>
                </a:outerShdw>
              </a:effectLst>
              <a:latin typeface="Andalus" pitchFamily="18" charset="-78"/>
              <a:cs typeface="Andalus" pitchFamily="18" charset="-78"/>
            </a:endParaRPr>
          </a:p>
        </p:txBody>
      </p:sp>
    </p:spTree>
    <p:extLst>
      <p:ext uri="{BB962C8B-B14F-4D97-AF65-F5344CB8AC3E}">
        <p14:creationId xmlns:p14="http://schemas.microsoft.com/office/powerpoint/2010/main" xmlns="" val="2359158518"/>
      </p:ext>
    </p:extLst>
  </p:cSld>
  <p:clrMapOvr>
    <a:masterClrMapping/>
  </p:clrMapOvr>
  <mc:AlternateContent xmlns:mc="http://schemas.openxmlformats.org/markup-compatibility/2006">
    <mc:Choice xmlns:p14="http://schemas.microsoft.com/office/powerpoint/2010/main" xmlns="" Requires="p14">
      <p:transition spd="slow" p14:dur="3000">
        <p14:shre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122"/>
                                        </p:tgtEl>
                                        <p:attrNameLst>
                                          <p:attrName>style.visibility</p:attrName>
                                        </p:attrNameLst>
                                      </p:cBhvr>
                                      <p:to>
                                        <p:strVal val="visible"/>
                                      </p:to>
                                    </p:set>
                                    <p:anim calcmode="lin" valueType="num">
                                      <p:cBhvr additive="base">
                                        <p:cTn id="7" dur="500" fill="hold"/>
                                        <p:tgtEl>
                                          <p:spTgt spid="5122"/>
                                        </p:tgtEl>
                                        <p:attrNameLst>
                                          <p:attrName>ppt_x</p:attrName>
                                        </p:attrNameLst>
                                      </p:cBhvr>
                                      <p:tavLst>
                                        <p:tav tm="0">
                                          <p:val>
                                            <p:strVal val="#ppt_x"/>
                                          </p:val>
                                        </p:tav>
                                        <p:tav tm="100000">
                                          <p:val>
                                            <p:strVal val="#ppt_x"/>
                                          </p:val>
                                        </p:tav>
                                      </p:tavLst>
                                    </p:anim>
                                    <p:anim calcmode="lin" valueType="num">
                                      <p:cBhvr additive="base">
                                        <p:cTn id="8" dur="500" fill="hold"/>
                                        <p:tgtEl>
                                          <p:spTgt spid="512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5"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2000"/>
                                        <p:tgtEl>
                                          <p:spTgt spid="6"/>
                                        </p:tgtEl>
                                      </p:cBhvr>
                                    </p:animEffect>
                                    <p:anim calcmode="lin" valueType="num">
                                      <p:cBhvr>
                                        <p:cTn id="14" dur="2000" fill="hold"/>
                                        <p:tgtEl>
                                          <p:spTgt spid="6"/>
                                        </p:tgtEl>
                                        <p:attrNameLst>
                                          <p:attrName>ppt_w</p:attrName>
                                        </p:attrNameLst>
                                      </p:cBhvr>
                                      <p:tavLst>
                                        <p:tav tm="0" fmla="#ppt_w*sin(2.5*pi*$)">
                                          <p:val>
                                            <p:fltVal val="0"/>
                                          </p:val>
                                        </p:tav>
                                        <p:tav tm="100000">
                                          <p:val>
                                            <p:fltVal val="1"/>
                                          </p:val>
                                        </p:tav>
                                      </p:tavLst>
                                    </p:anim>
                                    <p:anim calcmode="lin" valueType="num">
                                      <p:cBhvr>
                                        <p:cTn id="15" dur="2000" fill="hold"/>
                                        <p:tgtEl>
                                          <p:spTgt spid="6"/>
                                        </p:tgtEl>
                                        <p:attrNameLst>
                                          <p:attrName>ppt_h</p:attrName>
                                        </p:attrNameLst>
                                      </p:cBhvr>
                                      <p:tavLst>
                                        <p:tav tm="0">
                                          <p:val>
                                            <p:strVal val="#ppt_h"/>
                                          </p:val>
                                        </p:tav>
                                        <p:tav tm="100000">
                                          <p:val>
                                            <p:strVal val="#ppt_h"/>
                                          </p:val>
                                        </p:tav>
                                      </p:tavLst>
                                    </p:anim>
                                  </p:childTnLst>
                                </p:cTn>
                              </p:par>
                            </p:childTnLst>
                          </p:cTn>
                        </p:par>
                      </p:childTnLst>
                    </p:cTn>
                  </p:par>
                  <p:par>
                    <p:cTn id="16" fill="hold">
                      <p:stCondLst>
                        <p:cond delay="indefinite"/>
                      </p:stCondLst>
                      <p:childTnLst>
                        <p:par>
                          <p:cTn id="17" fill="hold">
                            <p:stCondLst>
                              <p:cond delay="0"/>
                            </p:stCondLst>
                            <p:childTnLst>
                              <p:par>
                                <p:cTn id="18" presetID="16" presetClass="entr" presetSubtype="21" fill="hold" grpId="0" nodeType="click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barn(inVertical)">
                                      <p:cBhvr>
                                        <p:cTn id="20" dur="500"/>
                                        <p:tgtEl>
                                          <p:spTgt spid="5"/>
                                        </p:tgtEl>
                                      </p:cBhvr>
                                    </p:animEffect>
                                  </p:childTnLst>
                                </p:cTn>
                              </p:par>
                            </p:childTnLst>
                          </p:cTn>
                        </p:par>
                      </p:childTnLst>
                    </p:cTn>
                  </p:par>
                  <p:par>
                    <p:cTn id="21" fill="hold">
                      <p:stCondLst>
                        <p:cond delay="indefinite"/>
                      </p:stCondLst>
                      <p:childTnLst>
                        <p:par>
                          <p:cTn id="22" fill="hold">
                            <p:stCondLst>
                              <p:cond delay="0"/>
                            </p:stCondLst>
                            <p:childTnLst>
                              <p:par>
                                <p:cTn id="23" presetID="45" presetClass="entr" presetSubtype="0" fill="hold" grpId="0" nodeType="click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fade">
                                      <p:cBhvr>
                                        <p:cTn id="25" dur="2000"/>
                                        <p:tgtEl>
                                          <p:spTgt spid="4"/>
                                        </p:tgtEl>
                                      </p:cBhvr>
                                    </p:animEffect>
                                    <p:anim calcmode="lin" valueType="num">
                                      <p:cBhvr>
                                        <p:cTn id="26" dur="2000" fill="hold"/>
                                        <p:tgtEl>
                                          <p:spTgt spid="4"/>
                                        </p:tgtEl>
                                        <p:attrNameLst>
                                          <p:attrName>ppt_w</p:attrName>
                                        </p:attrNameLst>
                                      </p:cBhvr>
                                      <p:tavLst>
                                        <p:tav tm="0" fmla="#ppt_w*sin(2.5*pi*$)">
                                          <p:val>
                                            <p:fltVal val="0"/>
                                          </p:val>
                                        </p:tav>
                                        <p:tav tm="100000">
                                          <p:val>
                                            <p:fltVal val="1"/>
                                          </p:val>
                                        </p:tav>
                                      </p:tavLst>
                                    </p:anim>
                                    <p:anim calcmode="lin" valueType="num">
                                      <p:cBhvr>
                                        <p:cTn id="27" dur="2000" fill="hold"/>
                                        <p:tgtEl>
                                          <p:spTgt spid="4"/>
                                        </p:tgtEl>
                                        <p:attrNameLst>
                                          <p:attrName>ppt_h</p:attrName>
                                        </p:attrNameLst>
                                      </p:cBhvr>
                                      <p:tavLst>
                                        <p:tav tm="0">
                                          <p:val>
                                            <p:strVal val="#ppt_h"/>
                                          </p:val>
                                        </p:tav>
                                        <p:tav tm="100000">
                                          <p:val>
                                            <p:strVal val="#ppt_h"/>
                                          </p:val>
                                        </p:tav>
                                      </p:tavLst>
                                    </p:anim>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2"/>
                                        </p:tgtEl>
                                        <p:attrNameLst>
                                          <p:attrName>style.visibility</p:attrName>
                                        </p:attrNameLst>
                                      </p:cBhvr>
                                      <p:to>
                                        <p:strVal val="visible"/>
                                      </p:to>
                                    </p:set>
                                    <p:animEffect transition="in" filter="barn(inVertical)">
                                      <p:cBhvr>
                                        <p:cTn id="3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2" grpId="0"/>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http://alrsolqlm.com/a3yad/3id-alfter31/1st/3am/net%20(76).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187624" y="4096532"/>
            <a:ext cx="2567995" cy="2196817"/>
          </a:xfrm>
          <a:prstGeom prst="rect">
            <a:avLst/>
          </a:prstGeom>
          <a:noFill/>
          <a:extLst>
            <a:ext uri="{909E8E84-426E-40DD-AFC4-6F175D3DCCD1}">
              <a14:hiddenFill xmlns:a14="http://schemas.microsoft.com/office/drawing/2010/main" xmlns="">
                <a:solidFill>
                  <a:srgbClr val="FFFFFF"/>
                </a:solidFill>
              </a14:hiddenFill>
            </a:ext>
          </a:extLst>
        </p:spPr>
      </p:pic>
      <p:pic>
        <p:nvPicPr>
          <p:cNvPr id="3074" name="Picture 2" descr="C:\Users\hp\Desktop\u38_8733bdb1105ba2f542e0cc696c6b0927_111839_darL.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860032" y="4139540"/>
            <a:ext cx="2857500" cy="2078837"/>
          </a:xfrm>
          <a:prstGeom prst="rect">
            <a:avLst/>
          </a:prstGeom>
          <a:noFill/>
          <a:extLst>
            <a:ext uri="{909E8E84-426E-40DD-AFC4-6F175D3DCCD1}">
              <a14:hiddenFill xmlns:a14="http://schemas.microsoft.com/office/drawing/2010/main" xmlns="">
                <a:solidFill>
                  <a:srgbClr val="FFFFFF"/>
                </a:solidFill>
              </a14:hiddenFill>
            </a:ext>
          </a:extLst>
        </p:spPr>
      </p:pic>
      <p:sp>
        <p:nvSpPr>
          <p:cNvPr id="3" name="مستطيل 2"/>
          <p:cNvSpPr/>
          <p:nvPr/>
        </p:nvSpPr>
        <p:spPr>
          <a:xfrm>
            <a:off x="2111581" y="99794"/>
            <a:ext cx="6346609" cy="923330"/>
          </a:xfrm>
          <a:prstGeom prst="rect">
            <a:avLst/>
          </a:prstGeom>
          <a:noFill/>
        </p:spPr>
        <p:txBody>
          <a:bodyPr wrap="none" lIns="91440" tIns="45720" rIns="91440" bIns="45720">
            <a:spAutoFit/>
          </a:bodyPr>
          <a:lstStyle/>
          <a:p>
            <a:pPr algn="ctr"/>
            <a:r>
              <a:rPr lang="ar-SA" sz="5400" b="1" cap="none" spc="0" dirty="0" smtClean="0">
                <a:ln w="17780" cmpd="sng">
                  <a:solidFill>
                    <a:srgbClr val="FFFFFF"/>
                  </a:solidFill>
                  <a:prstDash val="solid"/>
                  <a:miter lim="800000"/>
                </a:ln>
                <a:solidFill>
                  <a:srgbClr val="C00000"/>
                </a:solidFill>
                <a:effectLst>
                  <a:outerShdw blurRad="50800" algn="tl" rotWithShape="0">
                    <a:srgbClr val="000000"/>
                  </a:outerShdw>
                </a:effectLst>
                <a:latin typeface="Andalus" pitchFamily="18" charset="-78"/>
                <a:cs typeface="Andalus" pitchFamily="18" charset="-78"/>
              </a:rPr>
              <a:t>السوق / الأسواق المستهدفة :</a:t>
            </a:r>
            <a:r>
              <a:rPr lang="ar-SA" sz="54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ndalus" pitchFamily="18" charset="-78"/>
                <a:cs typeface="Andalus" pitchFamily="18" charset="-78"/>
              </a:rPr>
              <a:t> </a:t>
            </a:r>
            <a:endParaRPr lang="ar-SA"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ndalus" pitchFamily="18" charset="-78"/>
              <a:cs typeface="Andalus" pitchFamily="18" charset="-78"/>
            </a:endParaRPr>
          </a:p>
        </p:txBody>
      </p:sp>
      <p:sp>
        <p:nvSpPr>
          <p:cNvPr id="4" name="مستطيل 3"/>
          <p:cNvSpPr/>
          <p:nvPr/>
        </p:nvSpPr>
        <p:spPr>
          <a:xfrm>
            <a:off x="-2242" y="1196752"/>
            <a:ext cx="8460432" cy="2308324"/>
          </a:xfrm>
          <a:prstGeom prst="rect">
            <a:avLst/>
          </a:prstGeom>
          <a:noFill/>
        </p:spPr>
        <p:txBody>
          <a:bodyPr wrap="square" lIns="91440" tIns="45720" rIns="91440" bIns="45720">
            <a:spAutoFit/>
          </a:bodyPr>
          <a:lstStyle/>
          <a:p>
            <a:pPr algn="ctr"/>
            <a:r>
              <a:rPr lang="ar-SA" sz="3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ndalus" pitchFamily="18" charset="-78"/>
                <a:cs typeface="Andalus" pitchFamily="18" charset="-78"/>
              </a:rPr>
              <a:t>من المخطط له أن تكون المكتبة متنقلة وتستهدف المناطق النائية والتابعة لمنطقة الرياض بحيث تتواجد </a:t>
            </a:r>
          </a:p>
          <a:p>
            <a:pPr algn="ctr"/>
            <a:r>
              <a:rPr lang="ar-SA" sz="3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ndalus" pitchFamily="18" charset="-78"/>
                <a:cs typeface="Andalus" pitchFamily="18" charset="-78"/>
              </a:rPr>
              <a:t>المكتبة المتنقلة </a:t>
            </a:r>
            <a:r>
              <a:rPr lang="ar-SA" sz="3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ndalus" pitchFamily="18" charset="-78"/>
                <a:cs typeface="Andalus" pitchFamily="18" charset="-78"/>
              </a:rPr>
              <a:t>في هذه </a:t>
            </a:r>
          </a:p>
          <a:p>
            <a:pPr algn="ctr"/>
            <a:r>
              <a:rPr lang="ar-SA" sz="3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ndalus" pitchFamily="18" charset="-78"/>
                <a:cs typeface="Andalus" pitchFamily="18" charset="-78"/>
              </a:rPr>
              <a:t>المناطق على فترات أو أوقات يتم الإعلان عنها بشكل مسبق </a:t>
            </a:r>
            <a:endParaRPr lang="ar-SA" sz="3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ndalus" pitchFamily="18" charset="-78"/>
              <a:cs typeface="Andalus" pitchFamily="18" charset="-78"/>
            </a:endParaRPr>
          </a:p>
        </p:txBody>
      </p:sp>
    </p:spTree>
    <p:extLst>
      <p:ext uri="{BB962C8B-B14F-4D97-AF65-F5344CB8AC3E}">
        <p14:creationId xmlns:p14="http://schemas.microsoft.com/office/powerpoint/2010/main" xmlns="" val="1688614982"/>
      </p:ext>
    </p:extLst>
  </p:cSld>
  <p:clrMapOvr>
    <a:masterClrMapping/>
  </p:clrMapOvr>
  <mc:AlternateContent xmlns:mc="http://schemas.openxmlformats.org/markup-compatibility/2006">
    <mc:Choice xmlns:p14="http://schemas.microsoft.com/office/powerpoint/2010/main" xmlns="" Requires="p14">
      <p:transition spd="slow" p14:dur="4400">
        <p14:honeycomb/>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8" presetClass="entr" presetSubtype="12"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strips(downLeft)">
                                      <p:cBhvr>
                                        <p:cTn id="1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4249448" y="0"/>
            <a:ext cx="4296368" cy="923330"/>
          </a:xfrm>
          <a:prstGeom prst="rect">
            <a:avLst/>
          </a:prstGeom>
          <a:noFill/>
        </p:spPr>
        <p:txBody>
          <a:bodyPr wrap="none" lIns="91440" tIns="45720" rIns="91440" bIns="45720">
            <a:spAutoFit/>
          </a:bodyPr>
          <a:lstStyle/>
          <a:p>
            <a:pPr algn="ctr"/>
            <a:r>
              <a:rPr lang="ar-SA" sz="5400" b="1" dirty="0" smtClean="0">
                <a:ln w="17780" cmpd="sng">
                  <a:solidFill>
                    <a:srgbClr val="FFFFFF"/>
                  </a:solidFill>
                  <a:prstDash val="solid"/>
                  <a:miter lim="800000"/>
                </a:ln>
                <a:solidFill>
                  <a:srgbClr val="C00000"/>
                </a:solidFill>
                <a:effectLst>
                  <a:outerShdw blurRad="50800" algn="tl" rotWithShape="0">
                    <a:srgbClr val="000000"/>
                  </a:outerShdw>
                </a:effectLst>
                <a:latin typeface="Andalus" pitchFamily="18" charset="-78"/>
                <a:cs typeface="Andalus" pitchFamily="18" charset="-78"/>
              </a:rPr>
              <a:t>مستوى التكنولوجيا:</a:t>
            </a:r>
            <a:endParaRPr lang="ar-SA" sz="5400" b="1" dirty="0">
              <a:ln w="17780" cmpd="sng">
                <a:solidFill>
                  <a:srgbClr val="FFFFFF"/>
                </a:solidFill>
                <a:prstDash val="solid"/>
                <a:miter lim="800000"/>
              </a:ln>
              <a:solidFill>
                <a:srgbClr val="C00000"/>
              </a:solidFill>
              <a:effectLst>
                <a:outerShdw blurRad="50800" algn="tl" rotWithShape="0">
                  <a:srgbClr val="000000"/>
                </a:outerShdw>
              </a:effectLst>
              <a:latin typeface="Andalus" pitchFamily="18" charset="-78"/>
              <a:cs typeface="Andalus" pitchFamily="18" charset="-78"/>
            </a:endParaRPr>
          </a:p>
        </p:txBody>
      </p:sp>
      <p:sp>
        <p:nvSpPr>
          <p:cNvPr id="3" name="مستطيل 2"/>
          <p:cNvSpPr/>
          <p:nvPr/>
        </p:nvSpPr>
        <p:spPr>
          <a:xfrm>
            <a:off x="1331641" y="923330"/>
            <a:ext cx="6696744" cy="584775"/>
          </a:xfrm>
          <a:prstGeom prst="rect">
            <a:avLst/>
          </a:prstGeom>
          <a:noFill/>
        </p:spPr>
        <p:txBody>
          <a:bodyPr wrap="square" lIns="91440" tIns="45720" rIns="91440" bIns="45720">
            <a:spAutoFit/>
            <a:scene3d>
              <a:camera prst="orthographicFront"/>
              <a:lightRig rig="threePt" dir="t"/>
            </a:scene3d>
            <a:sp3d extrusionH="57150">
              <a:bevelT w="38100" h="38100" prst="relaxedInset"/>
            </a:sp3d>
          </a:bodyPr>
          <a:lstStyle/>
          <a:p>
            <a:pPr algn="ctr"/>
            <a:r>
              <a:rPr lang="ar-SA" sz="3200" b="1" cap="none" spc="0" dirty="0" smtClean="0">
                <a:ln w="10160">
                  <a:solidFill>
                    <a:schemeClr val="bg1"/>
                  </a:solidFill>
                  <a:prstDash val="solid"/>
                </a:ln>
                <a:effectLst>
                  <a:outerShdw blurRad="38100" dist="38100" dir="2700000" algn="tl">
                    <a:srgbClr val="000000">
                      <a:alpha val="43137"/>
                    </a:srgbClr>
                  </a:outerShdw>
                </a:effectLst>
                <a:latin typeface="Andalus" pitchFamily="18" charset="-78"/>
                <a:cs typeface="Andalus" pitchFamily="18" charset="-78"/>
              </a:rPr>
              <a:t>جهاز حاسب آلي , الإنترنت ,  الطابعات , </a:t>
            </a:r>
            <a:r>
              <a:rPr lang="ar-SA" sz="3200" b="1" dirty="0" smtClean="0">
                <a:ln w="10160">
                  <a:solidFill>
                    <a:schemeClr val="bg1"/>
                  </a:solidFill>
                  <a:prstDash val="solid"/>
                </a:ln>
                <a:effectLst>
                  <a:outerShdw blurRad="38100" dist="38100" dir="2700000" algn="tl">
                    <a:srgbClr val="000000">
                      <a:alpha val="43137"/>
                    </a:srgbClr>
                  </a:outerShdw>
                </a:effectLst>
                <a:latin typeface="Andalus" pitchFamily="18" charset="-78"/>
                <a:cs typeface="Andalus" pitchFamily="18" charset="-78"/>
              </a:rPr>
              <a:t>آلة التصوير </a:t>
            </a:r>
            <a:r>
              <a:rPr lang="ar-SA" sz="3200" dirty="0" smtClean="0">
                <a:ln w="10160">
                  <a:solidFill>
                    <a:schemeClr val="bg1"/>
                  </a:solidFill>
                  <a:prstDash val="solid"/>
                </a:ln>
                <a:effectLst>
                  <a:outerShdw blurRad="50800" dist="38100" dir="2700000" algn="tl" rotWithShape="0">
                    <a:prstClr val="black">
                      <a:alpha val="40000"/>
                    </a:prstClr>
                  </a:outerShdw>
                  <a:reflection blurRad="6350" stA="55000" endA="300" endPos="45500" dir="5400000" sy="-100000" algn="bl" rotWithShape="0"/>
                </a:effectLst>
                <a:latin typeface="Andalus" pitchFamily="18" charset="-78"/>
                <a:cs typeface="Andalus" pitchFamily="18" charset="-78"/>
              </a:rPr>
              <a:t>.</a:t>
            </a:r>
            <a:endParaRPr lang="ar-SA" sz="3200" b="0" cap="none" spc="0" dirty="0">
              <a:ln w="10160">
                <a:solidFill>
                  <a:schemeClr val="bg1"/>
                </a:solidFill>
                <a:prstDash val="solid"/>
              </a:ln>
              <a:effectLst>
                <a:outerShdw blurRad="50800" dist="38100" dir="2700000" algn="tl" rotWithShape="0">
                  <a:prstClr val="black">
                    <a:alpha val="40000"/>
                  </a:prstClr>
                </a:outerShdw>
                <a:reflection blurRad="6350" stA="55000" endA="300" endPos="45500" dir="5400000" sy="-100000" algn="bl" rotWithShape="0"/>
              </a:effectLst>
              <a:latin typeface="Andalus" pitchFamily="18" charset="-78"/>
              <a:cs typeface="Andalus" pitchFamily="18" charset="-78"/>
            </a:endParaRPr>
          </a:p>
        </p:txBody>
      </p:sp>
      <p:sp>
        <p:nvSpPr>
          <p:cNvPr id="4" name="مستطيل 3"/>
          <p:cNvSpPr/>
          <p:nvPr/>
        </p:nvSpPr>
        <p:spPr>
          <a:xfrm>
            <a:off x="5906952" y="3861048"/>
            <a:ext cx="2638864" cy="923330"/>
          </a:xfrm>
          <a:prstGeom prst="rect">
            <a:avLst/>
          </a:prstGeom>
          <a:noFill/>
        </p:spPr>
        <p:txBody>
          <a:bodyPr wrap="none" lIns="91440" tIns="45720" rIns="91440" bIns="45720">
            <a:spAutoFit/>
          </a:bodyPr>
          <a:lstStyle/>
          <a:p>
            <a:pPr algn="ctr"/>
            <a:r>
              <a:rPr lang="ar-SA" sz="5400" b="1" dirty="0" smtClean="0">
                <a:ln w="17780" cmpd="sng">
                  <a:solidFill>
                    <a:srgbClr val="FFFFFF"/>
                  </a:solidFill>
                  <a:prstDash val="solid"/>
                  <a:miter lim="800000"/>
                </a:ln>
                <a:solidFill>
                  <a:srgbClr val="C00000"/>
                </a:solidFill>
                <a:effectLst>
                  <a:outerShdw blurRad="50800" algn="tl" rotWithShape="0">
                    <a:srgbClr val="000000"/>
                  </a:outerShdw>
                </a:effectLst>
                <a:latin typeface="Andalus" pitchFamily="18" charset="-78"/>
                <a:cs typeface="Andalus" pitchFamily="18" charset="-78"/>
              </a:rPr>
              <a:t>نظام الإنتاج:</a:t>
            </a:r>
            <a:endParaRPr lang="ar-SA" sz="5400" b="1" dirty="0">
              <a:ln w="17780" cmpd="sng">
                <a:solidFill>
                  <a:srgbClr val="FFFFFF"/>
                </a:solidFill>
                <a:prstDash val="solid"/>
                <a:miter lim="800000"/>
              </a:ln>
              <a:solidFill>
                <a:srgbClr val="C00000"/>
              </a:solidFill>
              <a:effectLst>
                <a:outerShdw blurRad="50800" algn="tl" rotWithShape="0">
                  <a:srgbClr val="000000"/>
                </a:outerShdw>
              </a:effectLst>
              <a:latin typeface="Andalus" pitchFamily="18" charset="-78"/>
              <a:cs typeface="Andalus" pitchFamily="18" charset="-78"/>
            </a:endParaRPr>
          </a:p>
        </p:txBody>
      </p:sp>
      <p:sp>
        <p:nvSpPr>
          <p:cNvPr id="5" name="مستطيل 4"/>
          <p:cNvSpPr/>
          <p:nvPr/>
        </p:nvSpPr>
        <p:spPr>
          <a:xfrm>
            <a:off x="0" y="4955684"/>
            <a:ext cx="8460432" cy="1569660"/>
          </a:xfrm>
          <a:prstGeom prst="rect">
            <a:avLst/>
          </a:prstGeom>
          <a:noFill/>
        </p:spPr>
        <p:txBody>
          <a:bodyPr wrap="square" lIns="91440" tIns="45720" rIns="91440" bIns="45720">
            <a:spAutoFit/>
            <a:scene3d>
              <a:camera prst="orthographicFront"/>
              <a:lightRig rig="threePt" dir="t"/>
            </a:scene3d>
            <a:sp3d extrusionH="57150">
              <a:bevelT w="38100" h="38100" prst="relaxedInset"/>
            </a:sp3d>
          </a:bodyPr>
          <a:lstStyle/>
          <a:p>
            <a:pPr algn="ctr"/>
            <a:r>
              <a:rPr lang="ar-SA" sz="3200" b="1" cap="none" spc="0" dirty="0" smtClean="0">
                <a:ln w="10160">
                  <a:solidFill>
                    <a:schemeClr val="bg1"/>
                  </a:solidFill>
                  <a:prstDash val="solid"/>
                </a:ln>
                <a:effectLst>
                  <a:outerShdw blurRad="38100" dist="38100" dir="2700000" algn="tl">
                    <a:srgbClr val="000000">
                      <a:alpha val="43137"/>
                    </a:srgbClr>
                  </a:outerShdw>
                </a:effectLst>
                <a:latin typeface="Andalus" pitchFamily="18" charset="-78"/>
                <a:cs typeface="Andalus" pitchFamily="18" charset="-78"/>
              </a:rPr>
              <a:t>سوف تعتمد المكتبة في تسويق الخدمات على وضع خطة تسويقية وإعلانية متميزة من خلال التنبؤ بحجم الطلب ونوعية الطلب والعمل على توفيره أما عن نظام الإنتاج فهو متصل.</a:t>
            </a:r>
            <a:endParaRPr lang="ar-SA" sz="3200" b="1" cap="none" spc="0" dirty="0">
              <a:ln w="10160">
                <a:solidFill>
                  <a:schemeClr val="bg1"/>
                </a:solidFill>
                <a:prstDash val="solid"/>
              </a:ln>
              <a:effectLst>
                <a:outerShdw blurRad="38100" dist="38100" dir="2700000" algn="tl">
                  <a:srgbClr val="000000">
                    <a:alpha val="43137"/>
                  </a:srgbClr>
                </a:outerShdw>
              </a:effectLst>
              <a:latin typeface="Andalus" pitchFamily="18" charset="-78"/>
              <a:cs typeface="Andalus" pitchFamily="18" charset="-78"/>
            </a:endParaRPr>
          </a:p>
        </p:txBody>
      </p:sp>
      <p:pic>
        <p:nvPicPr>
          <p:cNvPr id="4098" name="Picture 2" descr="C:\Users\hp\Desktop\no0o0o0dy\872.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673933" y="1831296"/>
            <a:ext cx="3006080" cy="2004053"/>
          </a:xfrm>
          <a:prstGeom prst="rect">
            <a:avLst/>
          </a:prstGeom>
          <a:noFill/>
          <a:extLst>
            <a:ext uri="{909E8E84-426E-40DD-AFC4-6F175D3DCCD1}">
              <a14:hiddenFill xmlns:a14="http://schemas.microsoft.com/office/drawing/2010/main" xmlns="">
                <a:solidFill>
                  <a:srgbClr val="FFFFFF"/>
                </a:solidFill>
              </a14:hiddenFill>
            </a:ext>
          </a:extLst>
        </p:spPr>
      </p:pic>
      <p:pic>
        <p:nvPicPr>
          <p:cNvPr id="4099" name="Picture 3" descr="C:\Users\hp\Desktop\no0o0o0dy\fe26aba5377ab1eb6afb4dc890485dd9.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324419" y="1658204"/>
            <a:ext cx="2121433" cy="2117105"/>
          </a:xfrm>
          <a:prstGeom prst="rect">
            <a:avLst/>
          </a:prstGeom>
          <a:noFill/>
          <a:extLst>
            <a:ext uri="{909E8E84-426E-40DD-AFC4-6F175D3DCCD1}">
              <a14:hiddenFill xmlns:a14="http://schemas.microsoft.com/office/drawing/2010/main" xmlns="">
                <a:solidFill>
                  <a:srgbClr val="FFFFFF"/>
                </a:solidFill>
              </a14:hiddenFill>
            </a:ext>
          </a:extLst>
        </p:spPr>
      </p:pic>
      <p:pic>
        <p:nvPicPr>
          <p:cNvPr id="4100" name="Picture 4" descr="C:\Users\hp\Desktop\no0o0o0dy\imagesCAYARGNP.jp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3995935" y="1961786"/>
            <a:ext cx="2310731" cy="1743075"/>
          </a:xfrm>
          <a:prstGeom prst="rect">
            <a:avLst/>
          </a:prstGeom>
          <a:noFill/>
          <a:extLst>
            <a:ext uri="{909E8E84-426E-40DD-AFC4-6F175D3DCCD1}">
              <a14:hiddenFill xmlns:a14="http://schemas.microsoft.com/office/drawing/2010/main" xmlns="">
                <a:solidFill>
                  <a:srgbClr val="FFFFFF"/>
                </a:solidFill>
              </a14:hiddenFill>
            </a:ext>
          </a:extLst>
        </p:spPr>
      </p:pic>
      <p:pic>
        <p:nvPicPr>
          <p:cNvPr id="6146" name="Picture 2"/>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107504" y="2348880"/>
            <a:ext cx="2051719" cy="165618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990247109"/>
      </p:ext>
    </p:extLst>
  </p:cSld>
  <p:clrMapOvr>
    <a:masterClrMapping/>
  </p:clrMapOvr>
  <mc:AlternateContent xmlns:mc="http://schemas.openxmlformats.org/markup-compatibility/2006">
    <mc:Choice xmlns:p14="http://schemas.microsoft.com/office/powerpoint/2010/main" xmlns="" Requires="p14">
      <p:transition spd="slow" p14:dur="4000">
        <p14:vortex/>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fade">
                                      <p:cBhvr>
                                        <p:cTn id="25" dur="1000"/>
                                        <p:tgtEl>
                                          <p:spTgt spid="3"/>
                                        </p:tgtEl>
                                      </p:cBhvr>
                                    </p:animEffect>
                                    <p:anim calcmode="lin" valueType="num">
                                      <p:cBhvr>
                                        <p:cTn id="26" dur="1000" fill="hold"/>
                                        <p:tgtEl>
                                          <p:spTgt spid="3"/>
                                        </p:tgtEl>
                                        <p:attrNameLst>
                                          <p:attrName>ppt_x</p:attrName>
                                        </p:attrNameLst>
                                      </p:cBhvr>
                                      <p:tavLst>
                                        <p:tav tm="0">
                                          <p:val>
                                            <p:strVal val="#ppt_x"/>
                                          </p:val>
                                        </p:tav>
                                        <p:tav tm="100000">
                                          <p:val>
                                            <p:strVal val="#ppt_x"/>
                                          </p:val>
                                        </p:tav>
                                      </p:tavLst>
                                    </p:anim>
                                    <p:anim calcmode="lin" valueType="num">
                                      <p:cBhvr>
                                        <p:cTn id="27"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4099"/>
                                        </p:tgtEl>
                                        <p:attrNameLst>
                                          <p:attrName>style.visibility</p:attrName>
                                        </p:attrNameLst>
                                      </p:cBhvr>
                                      <p:to>
                                        <p:strVal val="visible"/>
                                      </p:to>
                                    </p:set>
                                    <p:anim calcmode="lin" valueType="num">
                                      <p:cBhvr additive="base">
                                        <p:cTn id="32" dur="500" fill="hold"/>
                                        <p:tgtEl>
                                          <p:spTgt spid="4099"/>
                                        </p:tgtEl>
                                        <p:attrNameLst>
                                          <p:attrName>ppt_x</p:attrName>
                                        </p:attrNameLst>
                                      </p:cBhvr>
                                      <p:tavLst>
                                        <p:tav tm="0">
                                          <p:val>
                                            <p:strVal val="#ppt_x"/>
                                          </p:val>
                                        </p:tav>
                                        <p:tav tm="100000">
                                          <p:val>
                                            <p:strVal val="#ppt_x"/>
                                          </p:val>
                                        </p:tav>
                                      </p:tavLst>
                                    </p:anim>
                                    <p:anim calcmode="lin" valueType="num">
                                      <p:cBhvr additive="base">
                                        <p:cTn id="33" dur="500" fill="hold"/>
                                        <p:tgtEl>
                                          <p:spTgt spid="4099"/>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nodeType="clickEffect">
                                  <p:stCondLst>
                                    <p:cond delay="0"/>
                                  </p:stCondLst>
                                  <p:childTnLst>
                                    <p:set>
                                      <p:cBhvr>
                                        <p:cTn id="37" dur="1" fill="hold">
                                          <p:stCondLst>
                                            <p:cond delay="0"/>
                                          </p:stCondLst>
                                        </p:cTn>
                                        <p:tgtEl>
                                          <p:spTgt spid="4100"/>
                                        </p:tgtEl>
                                        <p:attrNameLst>
                                          <p:attrName>style.visibility</p:attrName>
                                        </p:attrNameLst>
                                      </p:cBhvr>
                                      <p:to>
                                        <p:strVal val="visible"/>
                                      </p:to>
                                    </p:set>
                                    <p:anim calcmode="lin" valueType="num">
                                      <p:cBhvr additive="base">
                                        <p:cTn id="38" dur="500" fill="hold"/>
                                        <p:tgtEl>
                                          <p:spTgt spid="4100"/>
                                        </p:tgtEl>
                                        <p:attrNameLst>
                                          <p:attrName>ppt_x</p:attrName>
                                        </p:attrNameLst>
                                      </p:cBhvr>
                                      <p:tavLst>
                                        <p:tav tm="0">
                                          <p:val>
                                            <p:strVal val="#ppt_x"/>
                                          </p:val>
                                        </p:tav>
                                        <p:tav tm="100000">
                                          <p:val>
                                            <p:strVal val="#ppt_x"/>
                                          </p:val>
                                        </p:tav>
                                      </p:tavLst>
                                    </p:anim>
                                    <p:anim calcmode="lin" valueType="num">
                                      <p:cBhvr additive="base">
                                        <p:cTn id="39" dur="500" fill="hold"/>
                                        <p:tgtEl>
                                          <p:spTgt spid="4100"/>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nodeType="clickEffect">
                                  <p:stCondLst>
                                    <p:cond delay="0"/>
                                  </p:stCondLst>
                                  <p:childTnLst>
                                    <p:set>
                                      <p:cBhvr>
                                        <p:cTn id="43" dur="1" fill="hold">
                                          <p:stCondLst>
                                            <p:cond delay="0"/>
                                          </p:stCondLst>
                                        </p:cTn>
                                        <p:tgtEl>
                                          <p:spTgt spid="4098"/>
                                        </p:tgtEl>
                                        <p:attrNameLst>
                                          <p:attrName>style.visibility</p:attrName>
                                        </p:attrNameLst>
                                      </p:cBhvr>
                                      <p:to>
                                        <p:strVal val="visible"/>
                                      </p:to>
                                    </p:set>
                                    <p:anim calcmode="lin" valueType="num">
                                      <p:cBhvr additive="base">
                                        <p:cTn id="44" dur="500" fill="hold"/>
                                        <p:tgtEl>
                                          <p:spTgt spid="4098"/>
                                        </p:tgtEl>
                                        <p:attrNameLst>
                                          <p:attrName>ppt_x</p:attrName>
                                        </p:attrNameLst>
                                      </p:cBhvr>
                                      <p:tavLst>
                                        <p:tav tm="0">
                                          <p:val>
                                            <p:strVal val="#ppt_x"/>
                                          </p:val>
                                        </p:tav>
                                        <p:tav tm="100000">
                                          <p:val>
                                            <p:strVal val="#ppt_x"/>
                                          </p:val>
                                        </p:tav>
                                      </p:tavLst>
                                    </p:anim>
                                    <p:anim calcmode="lin" valueType="num">
                                      <p:cBhvr additive="base">
                                        <p:cTn id="45" dur="500" fill="hold"/>
                                        <p:tgtEl>
                                          <p:spTgt spid="4098"/>
                                        </p:tgtEl>
                                        <p:attrNameLst>
                                          <p:attrName>ppt_y</p:attrName>
                                        </p:attrNameLst>
                                      </p:cBhvr>
                                      <p:tavLst>
                                        <p:tav tm="0">
                                          <p:val>
                                            <p:strVal val="1+#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 presetClass="entr" presetSubtype="4" fill="hold" nodeType="clickEffect">
                                  <p:stCondLst>
                                    <p:cond delay="0"/>
                                  </p:stCondLst>
                                  <p:childTnLst>
                                    <p:set>
                                      <p:cBhvr>
                                        <p:cTn id="49" dur="1" fill="hold">
                                          <p:stCondLst>
                                            <p:cond delay="0"/>
                                          </p:stCondLst>
                                        </p:cTn>
                                        <p:tgtEl>
                                          <p:spTgt spid="6146"/>
                                        </p:tgtEl>
                                        <p:attrNameLst>
                                          <p:attrName>style.visibility</p:attrName>
                                        </p:attrNameLst>
                                      </p:cBhvr>
                                      <p:to>
                                        <p:strVal val="visible"/>
                                      </p:to>
                                    </p:set>
                                    <p:anim calcmode="lin" valueType="num">
                                      <p:cBhvr additive="base">
                                        <p:cTn id="50" dur="500" fill="hold"/>
                                        <p:tgtEl>
                                          <p:spTgt spid="6146"/>
                                        </p:tgtEl>
                                        <p:attrNameLst>
                                          <p:attrName>ppt_x</p:attrName>
                                        </p:attrNameLst>
                                      </p:cBhvr>
                                      <p:tavLst>
                                        <p:tav tm="0">
                                          <p:val>
                                            <p:strVal val="#ppt_x"/>
                                          </p:val>
                                        </p:tav>
                                        <p:tav tm="100000">
                                          <p:val>
                                            <p:strVal val="#ppt_x"/>
                                          </p:val>
                                        </p:tav>
                                      </p:tavLst>
                                    </p:anim>
                                    <p:anim calcmode="lin" valueType="num">
                                      <p:cBhvr additive="base">
                                        <p:cTn id="51" dur="500" fill="hold"/>
                                        <p:tgtEl>
                                          <p:spTgt spid="6146"/>
                                        </p:tgtEl>
                                        <p:attrNameLst>
                                          <p:attrName>ppt_y</p:attrName>
                                        </p:attrNameLst>
                                      </p:cBhvr>
                                      <p:tavLst>
                                        <p:tav tm="0">
                                          <p:val>
                                            <p:strVal val="1+#ppt_h/2"/>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16" presetClass="entr" presetSubtype="21" fill="hold" grpId="0" nodeType="clickEffect">
                                  <p:stCondLst>
                                    <p:cond delay="0"/>
                                  </p:stCondLst>
                                  <p:childTnLst>
                                    <p:set>
                                      <p:cBhvr>
                                        <p:cTn id="55" dur="1" fill="hold">
                                          <p:stCondLst>
                                            <p:cond delay="0"/>
                                          </p:stCondLst>
                                        </p:cTn>
                                        <p:tgtEl>
                                          <p:spTgt spid="4"/>
                                        </p:tgtEl>
                                        <p:attrNameLst>
                                          <p:attrName>style.visibility</p:attrName>
                                        </p:attrNameLst>
                                      </p:cBhvr>
                                      <p:to>
                                        <p:strVal val="visible"/>
                                      </p:to>
                                    </p:set>
                                    <p:animEffect transition="in" filter="barn(inVertical)">
                                      <p:cBhvr>
                                        <p:cTn id="56" dur="500"/>
                                        <p:tgtEl>
                                          <p:spTgt spid="4"/>
                                        </p:tgtEl>
                                      </p:cBhvr>
                                    </p:animEffect>
                                  </p:childTnLst>
                                </p:cTn>
                              </p:par>
                            </p:childTnLst>
                          </p:cTn>
                        </p:par>
                      </p:childTnLst>
                    </p:cTn>
                  </p:par>
                  <p:par>
                    <p:cTn id="57" fill="hold">
                      <p:stCondLst>
                        <p:cond delay="indefinite"/>
                      </p:stCondLst>
                      <p:childTnLst>
                        <p:par>
                          <p:cTn id="58" fill="hold">
                            <p:stCondLst>
                              <p:cond delay="0"/>
                            </p:stCondLst>
                            <p:childTnLst>
                              <p:par>
                                <p:cTn id="59" presetID="6" presetClass="entr" presetSubtype="16" fill="hold" grpId="0" nodeType="clickEffect">
                                  <p:stCondLst>
                                    <p:cond delay="0"/>
                                  </p:stCondLst>
                                  <p:childTnLst>
                                    <p:set>
                                      <p:cBhvr>
                                        <p:cTn id="60" dur="1" fill="hold">
                                          <p:stCondLst>
                                            <p:cond delay="0"/>
                                          </p:stCondLst>
                                        </p:cTn>
                                        <p:tgtEl>
                                          <p:spTgt spid="5"/>
                                        </p:tgtEl>
                                        <p:attrNameLst>
                                          <p:attrName>style.visibility</p:attrName>
                                        </p:attrNameLst>
                                      </p:cBhvr>
                                      <p:to>
                                        <p:strVal val="visible"/>
                                      </p:to>
                                    </p:set>
                                    <p:animEffect transition="in" filter="circle(in)">
                                      <p:cBhvr>
                                        <p:cTn id="61"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4248847" y="2967335"/>
            <a:ext cx="646331" cy="1077218"/>
          </a:xfrm>
          <a:prstGeom prst="rect">
            <a:avLst/>
          </a:prstGeom>
          <a:noFill/>
        </p:spPr>
        <p:txBody>
          <a:bodyPr wrap="none" lIns="91440" tIns="45720" rIns="91440" bIns="45720">
            <a:spAutoFit/>
          </a:bodyPr>
          <a:lstStyle/>
          <a:p>
            <a:pPr algn="ctr"/>
            <a:endParaRPr lang="ar-SA"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a:p>
            <a:pPr marL="457200" indent="-457200" algn="ctr">
              <a:buFontTx/>
              <a:buChar char="-"/>
            </a:pPr>
            <a:endParaRPr lang="ar-SA"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051720" y="0"/>
            <a:ext cx="6742113" cy="15605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93004" y="1124744"/>
            <a:ext cx="8986837" cy="43529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4257818961"/>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randombar(horizontal)">
                                      <p:cBhvr>
                                        <p:cTn id="7" dur="500"/>
                                        <p:tgtEl>
                                          <p:spTgt spid="3074"/>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3075"/>
                                        </p:tgtEl>
                                        <p:attrNameLst>
                                          <p:attrName>style.visibility</p:attrName>
                                        </p:attrNameLst>
                                      </p:cBhvr>
                                      <p:to>
                                        <p:strVal val="visible"/>
                                      </p:to>
                                    </p:set>
                                    <p:animEffect transition="in" filter="circle(in)">
                                      <p:cBhvr>
                                        <p:cTn id="12" dur="2000"/>
                                        <p:tgtEl>
                                          <p:spTgt spid="30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C:\Users\hp\Desktop\no0o0o0dy\m15.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44016" y="1624890"/>
            <a:ext cx="3347864" cy="3280907"/>
          </a:xfrm>
          <a:prstGeom prst="rect">
            <a:avLst/>
          </a:prstGeom>
          <a:noFill/>
          <a:extLst>
            <a:ext uri="{909E8E84-426E-40DD-AFC4-6F175D3DCCD1}">
              <a14:hiddenFill xmlns:a14="http://schemas.microsoft.com/office/drawing/2010/main" xmlns="">
                <a:solidFill>
                  <a:srgbClr val="FFFFFF"/>
                </a:solidFill>
              </a14:hiddenFill>
            </a:ext>
          </a:extLst>
        </p:spPr>
      </p:pic>
      <p:sp>
        <p:nvSpPr>
          <p:cNvPr id="2" name="مستطيل 1"/>
          <p:cNvSpPr/>
          <p:nvPr/>
        </p:nvSpPr>
        <p:spPr>
          <a:xfrm>
            <a:off x="4739239" y="20925"/>
            <a:ext cx="3659976" cy="923330"/>
          </a:xfrm>
          <a:prstGeom prst="rect">
            <a:avLst/>
          </a:prstGeom>
          <a:noFill/>
        </p:spPr>
        <p:txBody>
          <a:bodyPr wrap="none" lIns="91440" tIns="45720" rIns="91440" bIns="45720">
            <a:spAutoFit/>
          </a:bodyPr>
          <a:lstStyle/>
          <a:p>
            <a:pPr algn="ctr"/>
            <a:r>
              <a:rPr lang="ar-SA" sz="5400" b="1" cap="none" spc="0" dirty="0" smtClean="0">
                <a:ln w="17780" cmpd="sng">
                  <a:solidFill>
                    <a:srgbClr val="FFFFFF"/>
                  </a:solidFill>
                  <a:prstDash val="solid"/>
                  <a:miter lim="800000"/>
                </a:ln>
                <a:solidFill>
                  <a:srgbClr val="C00000"/>
                </a:solidFill>
                <a:effectLst>
                  <a:outerShdw blurRad="50800" algn="tl" rotWithShape="0">
                    <a:srgbClr val="000000"/>
                  </a:outerShdw>
                </a:effectLst>
                <a:latin typeface="Andalus" pitchFamily="18" charset="-78"/>
                <a:cs typeface="Andalus" pitchFamily="18" charset="-78"/>
              </a:rPr>
              <a:t>وظائف المكتبة :</a:t>
            </a:r>
            <a:endParaRPr lang="ar-SA" sz="5400" b="1" cap="none" spc="0" dirty="0">
              <a:ln w="17780" cmpd="sng">
                <a:solidFill>
                  <a:srgbClr val="FFFFFF"/>
                </a:solidFill>
                <a:prstDash val="solid"/>
                <a:miter lim="800000"/>
              </a:ln>
              <a:solidFill>
                <a:srgbClr val="C00000"/>
              </a:solidFill>
              <a:effectLst>
                <a:outerShdw blurRad="50800" algn="tl" rotWithShape="0">
                  <a:srgbClr val="000000"/>
                </a:outerShdw>
              </a:effectLst>
              <a:latin typeface="Andalus" pitchFamily="18" charset="-78"/>
              <a:cs typeface="Andalus" pitchFamily="18" charset="-78"/>
            </a:endParaRPr>
          </a:p>
        </p:txBody>
      </p:sp>
      <p:sp>
        <p:nvSpPr>
          <p:cNvPr id="3" name="مستطيل 2"/>
          <p:cNvSpPr/>
          <p:nvPr/>
        </p:nvSpPr>
        <p:spPr>
          <a:xfrm>
            <a:off x="3491880" y="944255"/>
            <a:ext cx="4988897" cy="5078313"/>
          </a:xfrm>
          <a:prstGeom prst="rect">
            <a:avLst/>
          </a:prstGeom>
          <a:noFill/>
        </p:spPr>
        <p:txBody>
          <a:bodyPr wrap="square" lIns="91440" tIns="45720" rIns="91440" bIns="45720">
            <a:spAutoFit/>
          </a:bodyPr>
          <a:lstStyle/>
          <a:p>
            <a:pPr algn="ctr"/>
            <a:r>
              <a:rPr lang="ar-SA" sz="3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ndalus" pitchFamily="18" charset="-78"/>
                <a:cs typeface="Andalus" pitchFamily="18" charset="-78"/>
              </a:rPr>
              <a:t>1- توفير المصادر الضرورية لروادها .</a:t>
            </a:r>
          </a:p>
          <a:p>
            <a:pPr algn="ctr"/>
            <a:endParaRPr lang="ar-SA" sz="3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ndalus" pitchFamily="18" charset="-78"/>
              <a:cs typeface="Andalus" pitchFamily="18" charset="-78"/>
            </a:endParaRPr>
          </a:p>
          <a:p>
            <a:pPr algn="ctr"/>
            <a:r>
              <a:rPr lang="ar-SA" sz="3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ndalus" pitchFamily="18" charset="-78"/>
                <a:cs typeface="Andalus" pitchFamily="18" charset="-78"/>
              </a:rPr>
              <a:t>2- توفير العنصر البشري المؤهل مكتبيا وتكنولوجيا .</a:t>
            </a:r>
          </a:p>
          <a:p>
            <a:pPr algn="ctr"/>
            <a:endParaRPr lang="ar-SA" sz="3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ndalus" pitchFamily="18" charset="-78"/>
              <a:cs typeface="Andalus" pitchFamily="18" charset="-78"/>
            </a:endParaRPr>
          </a:p>
          <a:p>
            <a:pPr algn="ctr"/>
            <a:r>
              <a:rPr lang="ar-SA" sz="3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ndalus" pitchFamily="18" charset="-78"/>
                <a:cs typeface="Andalus" pitchFamily="18" charset="-78"/>
              </a:rPr>
              <a:t>3- مساعدة الباحثين والطلبة للحصول على الأوعية المعلومانية بأقصر وقت وأقل جهد . </a:t>
            </a:r>
            <a:endParaRPr lang="ar-SA" sz="3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ndalus" pitchFamily="18" charset="-78"/>
              <a:cs typeface="Andalus" pitchFamily="18" charset="-78"/>
            </a:endParaRPr>
          </a:p>
        </p:txBody>
      </p:sp>
    </p:spTree>
    <p:extLst>
      <p:ext uri="{BB962C8B-B14F-4D97-AF65-F5344CB8AC3E}">
        <p14:creationId xmlns:p14="http://schemas.microsoft.com/office/powerpoint/2010/main" xmlns="" val="1766844633"/>
      </p:ext>
    </p:extLst>
  </p:cSld>
  <p:clrMapOvr>
    <a:masterClrMapping/>
  </p:clrMapOvr>
  <mc:AlternateContent xmlns:mc="http://schemas.openxmlformats.org/markup-compatibility/2006">
    <mc:Choice xmlns:p14="http://schemas.microsoft.com/office/powerpoint/2010/main" xmlns="" Requires="p14">
      <p:transition spd="slow" p14:dur="1600">
        <p14:prism dir="r"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ppt_x"/>
                                          </p:val>
                                        </p:tav>
                                        <p:tav tm="100000">
                                          <p:val>
                                            <p:strVal val="#ppt_x"/>
                                          </p:val>
                                        </p:tav>
                                      </p:tavLst>
                                    </p:anim>
                                    <p:anim calcmode="lin" valueType="num">
                                      <p:cBhvr additive="base">
                                        <p:cTn id="1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ppt_x"/>
                                          </p:val>
                                        </p:tav>
                                        <p:tav tm="100000">
                                          <p:val>
                                            <p:strVal val="#ppt_x"/>
                                          </p:val>
                                        </p:tav>
                                      </p:tavLst>
                                    </p:anim>
                                    <p:anim calcmode="lin" valueType="num">
                                      <p:cBhvr additive="base">
                                        <p:cTn id="20"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5618956" y="0"/>
            <a:ext cx="2832827" cy="923330"/>
          </a:xfrm>
          <a:prstGeom prst="rect">
            <a:avLst/>
          </a:prstGeom>
          <a:noFill/>
        </p:spPr>
        <p:txBody>
          <a:bodyPr wrap="none" lIns="91440" tIns="45720" rIns="91440" bIns="45720">
            <a:spAutoFit/>
            <a:scene3d>
              <a:camera prst="orthographicFront"/>
              <a:lightRig rig="threePt" dir="t"/>
            </a:scene3d>
            <a:sp3d extrusionH="57150">
              <a:bevelT w="38100" h="38100" prst="relaxedInset"/>
            </a:sp3d>
          </a:bodyPr>
          <a:lstStyle/>
          <a:p>
            <a:pPr algn="ctr"/>
            <a:r>
              <a:rPr lang="ar-SA" sz="5400" b="1" cap="none" spc="0" dirty="0" smtClean="0">
                <a:ln w="18415" cmpd="sng">
                  <a:solidFill>
                    <a:schemeClr val="bg1"/>
                  </a:solidFill>
                  <a:prstDash val="solid"/>
                </a:ln>
                <a:solidFill>
                  <a:srgbClr val="C00000"/>
                </a:solidFill>
                <a:effectLst>
                  <a:outerShdw blurRad="38100" dist="38100" dir="2700000" algn="tl">
                    <a:srgbClr val="000000">
                      <a:alpha val="43137"/>
                    </a:srgbClr>
                  </a:outerShdw>
                </a:effectLst>
                <a:latin typeface="Andalus" pitchFamily="18" charset="-78"/>
                <a:cs typeface="Andalus" pitchFamily="18" charset="-78"/>
              </a:rPr>
              <a:t>نوع المشروع:</a:t>
            </a:r>
            <a:endParaRPr lang="ar-SA" sz="5400" b="1" cap="none" spc="0" dirty="0">
              <a:ln w="18415" cmpd="sng">
                <a:solidFill>
                  <a:schemeClr val="bg1"/>
                </a:solidFill>
                <a:prstDash val="solid"/>
              </a:ln>
              <a:solidFill>
                <a:srgbClr val="C00000"/>
              </a:solidFill>
              <a:effectLst>
                <a:outerShdw blurRad="38100" dist="38100" dir="2700000" algn="tl">
                  <a:srgbClr val="000000">
                    <a:alpha val="43137"/>
                  </a:srgbClr>
                </a:outerShdw>
              </a:effectLst>
              <a:latin typeface="Andalus" pitchFamily="18" charset="-78"/>
              <a:cs typeface="Andalus" pitchFamily="18" charset="-78"/>
            </a:endParaRPr>
          </a:p>
        </p:txBody>
      </p:sp>
      <p:sp>
        <p:nvSpPr>
          <p:cNvPr id="3" name="مستطيل 2"/>
          <p:cNvSpPr/>
          <p:nvPr/>
        </p:nvSpPr>
        <p:spPr>
          <a:xfrm>
            <a:off x="0" y="949345"/>
            <a:ext cx="8451783" cy="2062103"/>
          </a:xfrm>
          <a:prstGeom prst="rect">
            <a:avLst/>
          </a:prstGeom>
          <a:noFill/>
        </p:spPr>
        <p:txBody>
          <a:bodyPr wrap="square" lIns="91440" tIns="45720" rIns="91440" bIns="45720">
            <a:spAutoFit/>
            <a:scene3d>
              <a:camera prst="orthographicFront"/>
              <a:lightRig rig="threePt" dir="t"/>
            </a:scene3d>
            <a:sp3d extrusionH="57150">
              <a:bevelT w="38100" h="38100" prst="relaxedInset"/>
            </a:sp3d>
          </a:bodyPr>
          <a:lstStyle/>
          <a:p>
            <a:pPr algn="ctr"/>
            <a:r>
              <a:rPr lang="ar-SA" sz="3200" b="1" cap="none" spc="50" dirty="0" smtClean="0">
                <a:ln w="12700" cmpd="sng">
                  <a:solidFill>
                    <a:schemeClr val="bg1"/>
                  </a:solidFill>
                  <a:prstDash val="solid"/>
                </a:ln>
                <a:effectLst>
                  <a:glow rad="53100">
                    <a:schemeClr val="accent6">
                      <a:satMod val="180000"/>
                      <a:alpha val="30000"/>
                    </a:schemeClr>
                  </a:glow>
                  <a:outerShdw blurRad="38100" dist="38100" dir="2700000" algn="tl">
                    <a:srgbClr val="000000">
                      <a:alpha val="43137"/>
                    </a:srgbClr>
                  </a:outerShdw>
                </a:effectLst>
                <a:latin typeface="Andalus" pitchFamily="18" charset="-78"/>
                <a:cs typeface="Andalus" pitchFamily="18" charset="-78"/>
              </a:rPr>
              <a:t>فكرة المكتبة أحد المشروعات الجديدة الصغيرة والتي تعمل على تقديم منتج بأسلوب جديد حيث أن هذا المشروع سوف يكون له رؤية إستراتيجية ورسالة تهدف إلى التركيز على تنمية البيع بأسلوب الدفع إلى العملاء والوصول بالمنتج إلى العملاء.</a:t>
            </a:r>
            <a:endParaRPr lang="ar-SA" sz="3200" b="1" cap="none" spc="50" dirty="0">
              <a:ln w="12700" cmpd="sng">
                <a:solidFill>
                  <a:schemeClr val="bg1"/>
                </a:solidFill>
                <a:prstDash val="solid"/>
              </a:ln>
              <a:effectLst>
                <a:glow rad="53100">
                  <a:schemeClr val="accent6">
                    <a:satMod val="180000"/>
                    <a:alpha val="30000"/>
                  </a:schemeClr>
                </a:glow>
                <a:outerShdw blurRad="38100" dist="38100" dir="2700000" algn="tl">
                  <a:srgbClr val="000000">
                    <a:alpha val="43137"/>
                  </a:srgbClr>
                </a:outerShdw>
              </a:effectLst>
              <a:latin typeface="Andalus" pitchFamily="18" charset="-78"/>
              <a:cs typeface="Andalus" pitchFamily="18" charset="-78"/>
            </a:endParaRPr>
          </a:p>
        </p:txBody>
      </p:sp>
      <p:sp>
        <p:nvSpPr>
          <p:cNvPr id="4" name="مستطيل 3"/>
          <p:cNvSpPr/>
          <p:nvPr/>
        </p:nvSpPr>
        <p:spPr>
          <a:xfrm>
            <a:off x="3359460" y="2983826"/>
            <a:ext cx="5197257" cy="923330"/>
          </a:xfrm>
          <a:prstGeom prst="rect">
            <a:avLst/>
          </a:prstGeom>
          <a:noFill/>
        </p:spPr>
        <p:txBody>
          <a:bodyPr wrap="non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ar-SA" sz="5400" b="1" cap="none" spc="0" dirty="0" smtClean="0">
                <a:ln>
                  <a:solidFill>
                    <a:schemeClr val="bg1"/>
                  </a:solidFill>
                </a:ln>
                <a:solidFill>
                  <a:srgbClr val="C00000"/>
                </a:solidFill>
                <a:effectLst>
                  <a:outerShdw blurRad="38100" dist="38100" dir="2700000" algn="tl">
                    <a:srgbClr val="000000">
                      <a:alpha val="43137"/>
                    </a:srgbClr>
                  </a:outerShdw>
                </a:effectLst>
                <a:cs typeface="Akhbar MT" pitchFamily="2" charset="-78"/>
              </a:rPr>
              <a:t>الهيكل التنظيمي للمشروع:</a:t>
            </a:r>
            <a:endParaRPr lang="ar-SA" sz="5400" b="1" cap="none" spc="0" dirty="0">
              <a:ln>
                <a:solidFill>
                  <a:schemeClr val="bg1"/>
                </a:solidFill>
              </a:ln>
              <a:solidFill>
                <a:srgbClr val="C00000"/>
              </a:solidFill>
              <a:effectLst>
                <a:outerShdw blurRad="38100" dist="38100" dir="2700000" algn="tl">
                  <a:srgbClr val="000000">
                    <a:alpha val="43137"/>
                  </a:srgbClr>
                </a:outerShdw>
              </a:effectLst>
              <a:cs typeface="Akhbar MT" pitchFamily="2" charset="-78"/>
            </a:endParaRPr>
          </a:p>
        </p:txBody>
      </p:sp>
      <p:sp>
        <p:nvSpPr>
          <p:cNvPr id="7" name="Rectangle 13"/>
          <p:cNvSpPr>
            <a:spLocks noChangeArrowheads="1"/>
          </p:cNvSpPr>
          <p:nvPr/>
        </p:nvSpPr>
        <p:spPr bwMode="auto">
          <a:xfrm>
            <a:off x="3686175" y="4077072"/>
            <a:ext cx="2076450" cy="47307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solidFill>
                    <a:sysClr val="windowText" lastClr="000000"/>
                  </a:solidFill>
                </a:ln>
                <a:solidFill>
                  <a:schemeClr val="tx1"/>
                </a:solidFill>
                <a:effectLst/>
                <a:latin typeface="Arial" pitchFamily="34" charset="0"/>
                <a:ea typeface="Times New Roman" pitchFamily="18" charset="0"/>
                <a:cs typeface="Arial" pitchFamily="34" charset="0"/>
              </a:rPr>
              <a:t>المدير العام</a:t>
            </a:r>
            <a:endParaRPr kumimoji="0" lang="ar-SA" sz="1400" b="1" i="0" u="none" strike="noStrike" cap="none" normalizeH="0" baseline="0" dirty="0" smtClean="0">
              <a:ln>
                <a:solidFill>
                  <a:sysClr val="windowText" lastClr="000000"/>
                </a:solidFill>
              </a:ln>
              <a:solidFill>
                <a:schemeClr val="tx1"/>
              </a:solidFill>
              <a:effectLst/>
              <a:latin typeface="Arial" pitchFamily="34" charset="0"/>
              <a:cs typeface="Arial" pitchFamily="34" charset="0"/>
            </a:endParaRPr>
          </a:p>
        </p:txBody>
      </p:sp>
      <p:sp>
        <p:nvSpPr>
          <p:cNvPr id="8" name="Rectangle 8"/>
          <p:cNvSpPr>
            <a:spLocks noChangeArrowheads="1"/>
          </p:cNvSpPr>
          <p:nvPr/>
        </p:nvSpPr>
        <p:spPr bwMode="auto">
          <a:xfrm>
            <a:off x="4217651" y="5668880"/>
            <a:ext cx="1104900" cy="3302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solidFill>
                    <a:sysClr val="windowText" lastClr="000000"/>
                  </a:solidFill>
                </a:ln>
                <a:solidFill>
                  <a:schemeClr val="tx1"/>
                </a:solidFill>
                <a:effectLst/>
                <a:latin typeface="Arial" pitchFamily="34" charset="0"/>
                <a:ea typeface="Times New Roman" pitchFamily="18" charset="0"/>
                <a:cs typeface="Arial" pitchFamily="34" charset="0"/>
              </a:rPr>
              <a:t>مساعد الأمين</a:t>
            </a:r>
            <a:endParaRPr kumimoji="0" lang="ar-SA" sz="1400" b="1" i="0" u="none" strike="noStrike" cap="none" normalizeH="0" baseline="0" dirty="0" smtClean="0">
              <a:ln>
                <a:solidFill>
                  <a:sysClr val="windowText" lastClr="000000"/>
                </a:solidFill>
              </a:ln>
              <a:solidFill>
                <a:schemeClr val="tx1"/>
              </a:solidFill>
              <a:effectLst/>
              <a:latin typeface="Arial" pitchFamily="34" charset="0"/>
              <a:cs typeface="Arial" pitchFamily="34" charset="0"/>
            </a:endParaRPr>
          </a:p>
        </p:txBody>
      </p:sp>
      <p:sp>
        <p:nvSpPr>
          <p:cNvPr id="9" name="Rectangle 11"/>
          <p:cNvSpPr>
            <a:spLocks noChangeArrowheads="1"/>
          </p:cNvSpPr>
          <p:nvPr/>
        </p:nvSpPr>
        <p:spPr bwMode="auto">
          <a:xfrm>
            <a:off x="2840037" y="5233271"/>
            <a:ext cx="939800" cy="3302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solidFill>
                    <a:sysClr val="windowText" lastClr="000000"/>
                  </a:solidFill>
                </a:ln>
                <a:solidFill>
                  <a:schemeClr val="tx1"/>
                </a:solidFill>
                <a:effectLst/>
                <a:latin typeface="Arial" pitchFamily="34" charset="0"/>
                <a:ea typeface="Times New Roman" pitchFamily="18" charset="0"/>
                <a:cs typeface="Arial" pitchFamily="34" charset="0"/>
              </a:rPr>
              <a:t>سائق</a:t>
            </a:r>
            <a:endParaRPr kumimoji="0" lang="ar-SA" sz="1400" b="1" i="0" u="none" strike="noStrike" cap="none" normalizeH="0" baseline="0" dirty="0" smtClean="0">
              <a:ln>
                <a:solidFill>
                  <a:sysClr val="windowText" lastClr="000000"/>
                </a:solidFill>
              </a:ln>
              <a:solidFill>
                <a:schemeClr val="tx1"/>
              </a:solidFill>
              <a:effectLst/>
              <a:latin typeface="Arial" pitchFamily="34" charset="0"/>
              <a:cs typeface="Arial" pitchFamily="34" charset="0"/>
            </a:endParaRPr>
          </a:p>
        </p:txBody>
      </p:sp>
      <p:sp>
        <p:nvSpPr>
          <p:cNvPr id="10" name="Rectangle 5"/>
          <p:cNvSpPr>
            <a:spLocks noChangeArrowheads="1"/>
          </p:cNvSpPr>
          <p:nvPr/>
        </p:nvSpPr>
        <p:spPr bwMode="auto">
          <a:xfrm>
            <a:off x="4217651" y="4996733"/>
            <a:ext cx="1095375" cy="39052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solidFill>
                    <a:sysClr val="windowText" lastClr="000000"/>
                  </a:solidFill>
                </a:ln>
                <a:solidFill>
                  <a:schemeClr val="tx1"/>
                </a:solidFill>
                <a:effectLst/>
                <a:latin typeface="Arial" pitchFamily="34" charset="0"/>
                <a:ea typeface="Times New Roman" pitchFamily="18" charset="0"/>
                <a:cs typeface="Arial" pitchFamily="34" charset="0"/>
              </a:rPr>
              <a:t>أمين المكتبة</a:t>
            </a:r>
            <a:endParaRPr kumimoji="0" lang="ar-SA" sz="1400" b="1" i="0" u="none" strike="noStrike" cap="none" normalizeH="0" baseline="0" dirty="0" smtClean="0">
              <a:ln>
                <a:solidFill>
                  <a:sysClr val="windowText" lastClr="000000"/>
                </a:solidFill>
              </a:ln>
              <a:solidFill>
                <a:schemeClr val="tx1"/>
              </a:solidFill>
              <a:effectLst/>
              <a:latin typeface="Arial" pitchFamily="34" charset="0"/>
              <a:cs typeface="Arial" pitchFamily="34" charset="0"/>
            </a:endParaRPr>
          </a:p>
        </p:txBody>
      </p:sp>
      <p:sp>
        <p:nvSpPr>
          <p:cNvPr id="11" name="Rectangle 10"/>
          <p:cNvSpPr>
            <a:spLocks noChangeArrowheads="1"/>
          </p:cNvSpPr>
          <p:nvPr/>
        </p:nvSpPr>
        <p:spPr bwMode="auto">
          <a:xfrm>
            <a:off x="5618956" y="5617446"/>
            <a:ext cx="1039812" cy="49212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solidFill>
                    <a:sysClr val="windowText" lastClr="000000"/>
                  </a:solidFill>
                </a:ln>
                <a:solidFill>
                  <a:schemeClr val="tx1"/>
                </a:solidFill>
                <a:effectLst/>
                <a:latin typeface="Arial" pitchFamily="34" charset="0"/>
                <a:ea typeface="Times New Roman" pitchFamily="18" charset="0"/>
                <a:cs typeface="Arial" pitchFamily="34" charset="0"/>
              </a:rPr>
              <a:t>مسئول تسويق والمبيعات </a:t>
            </a:r>
            <a:endParaRPr kumimoji="0" lang="ar-SA" sz="1400" b="1" i="0" u="none" strike="noStrike" cap="none" normalizeH="0" baseline="0" dirty="0" smtClean="0">
              <a:ln>
                <a:solidFill>
                  <a:sysClr val="windowText" lastClr="000000"/>
                </a:solidFill>
              </a:ln>
              <a:solidFill>
                <a:schemeClr val="tx1"/>
              </a:solidFill>
              <a:effectLst/>
              <a:latin typeface="Arial" pitchFamily="34" charset="0"/>
              <a:cs typeface="Arial" pitchFamily="34" charset="0"/>
            </a:endParaRPr>
          </a:p>
        </p:txBody>
      </p:sp>
      <p:sp>
        <p:nvSpPr>
          <p:cNvPr id="12" name="Line 12"/>
          <p:cNvSpPr>
            <a:spLocks noChangeShapeType="1"/>
          </p:cNvSpPr>
          <p:nvPr/>
        </p:nvSpPr>
        <p:spPr bwMode="auto">
          <a:xfrm flipH="1">
            <a:off x="6139267" y="4766546"/>
            <a:ext cx="0" cy="850900"/>
          </a:xfrm>
          <a:prstGeom prst="line">
            <a:avLst/>
          </a:prstGeom>
          <a:noFill/>
          <a:ln w="9525">
            <a:solidFill>
              <a:srgbClr val="000000"/>
            </a:solidFill>
            <a:round/>
            <a:headEnd/>
            <a:tailEnd type="triangle" w="med" len="me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ar-SA"/>
          </a:p>
        </p:txBody>
      </p:sp>
      <p:sp>
        <p:nvSpPr>
          <p:cNvPr id="13" name="Line 1"/>
          <p:cNvSpPr>
            <a:spLocks noChangeShapeType="1"/>
          </p:cNvSpPr>
          <p:nvPr/>
        </p:nvSpPr>
        <p:spPr bwMode="auto">
          <a:xfrm flipH="1">
            <a:off x="3309937" y="4766546"/>
            <a:ext cx="2828925" cy="0"/>
          </a:xfrm>
          <a:prstGeom prst="line">
            <a:avLst/>
          </a:prstGeom>
          <a:noFill/>
          <a:ln w="9525">
            <a:solidFill>
              <a:srgbClr val="000000"/>
            </a:solidFill>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ar-SA"/>
          </a:p>
        </p:txBody>
      </p:sp>
      <p:sp>
        <p:nvSpPr>
          <p:cNvPr id="14" name="Line 3"/>
          <p:cNvSpPr>
            <a:spLocks noChangeShapeType="1"/>
          </p:cNvSpPr>
          <p:nvPr/>
        </p:nvSpPr>
        <p:spPr bwMode="auto">
          <a:xfrm flipH="1">
            <a:off x="4846320" y="4550148"/>
            <a:ext cx="0" cy="216398"/>
          </a:xfrm>
          <a:prstGeom prst="line">
            <a:avLst/>
          </a:prstGeom>
          <a:noFill/>
          <a:ln w="9525">
            <a:solidFill>
              <a:srgbClr val="000000"/>
            </a:solidFill>
            <a:round/>
            <a:headEnd/>
            <a:tailEnd type="triangle" w="med" len="me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ar-SA"/>
          </a:p>
        </p:txBody>
      </p:sp>
      <p:sp>
        <p:nvSpPr>
          <p:cNvPr id="15" name="Line 4"/>
          <p:cNvSpPr>
            <a:spLocks noChangeShapeType="1"/>
          </p:cNvSpPr>
          <p:nvPr/>
        </p:nvSpPr>
        <p:spPr bwMode="auto">
          <a:xfrm flipH="1">
            <a:off x="4846320" y="4725144"/>
            <a:ext cx="0" cy="261937"/>
          </a:xfrm>
          <a:prstGeom prst="line">
            <a:avLst/>
          </a:prstGeom>
          <a:noFill/>
          <a:ln w="9525">
            <a:solidFill>
              <a:srgbClr val="000000"/>
            </a:solidFill>
            <a:round/>
            <a:headEnd/>
            <a:tailEnd type="triangle" w="med" len="me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ar-SA"/>
          </a:p>
        </p:txBody>
      </p:sp>
      <p:sp>
        <p:nvSpPr>
          <p:cNvPr id="16" name="Line 2"/>
          <p:cNvSpPr>
            <a:spLocks noChangeShapeType="1"/>
          </p:cNvSpPr>
          <p:nvPr/>
        </p:nvSpPr>
        <p:spPr bwMode="auto">
          <a:xfrm flipH="1">
            <a:off x="3311842" y="4766546"/>
            <a:ext cx="0" cy="466725"/>
          </a:xfrm>
          <a:prstGeom prst="line">
            <a:avLst/>
          </a:prstGeom>
          <a:noFill/>
          <a:ln w="9525">
            <a:solidFill>
              <a:srgbClr val="000000"/>
            </a:solidFill>
            <a:round/>
            <a:headEnd/>
            <a:tailEnd type="triangle" w="med" len="me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ar-SA"/>
          </a:p>
        </p:txBody>
      </p:sp>
      <p:sp>
        <p:nvSpPr>
          <p:cNvPr id="17" name="Line 9"/>
          <p:cNvSpPr>
            <a:spLocks noChangeShapeType="1"/>
          </p:cNvSpPr>
          <p:nvPr/>
        </p:nvSpPr>
        <p:spPr bwMode="auto">
          <a:xfrm flipH="1">
            <a:off x="4027151" y="5167230"/>
            <a:ext cx="0" cy="710042"/>
          </a:xfrm>
          <a:prstGeom prst="line">
            <a:avLst/>
          </a:prstGeom>
          <a:noFill/>
          <a:ln w="9525">
            <a:solidFill>
              <a:srgbClr val="000000"/>
            </a:solidFill>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ar-SA"/>
          </a:p>
        </p:txBody>
      </p:sp>
      <p:sp>
        <p:nvSpPr>
          <p:cNvPr id="18" name="Line 6"/>
          <p:cNvSpPr>
            <a:spLocks noChangeShapeType="1"/>
          </p:cNvSpPr>
          <p:nvPr/>
        </p:nvSpPr>
        <p:spPr bwMode="auto">
          <a:xfrm>
            <a:off x="4027151" y="5167230"/>
            <a:ext cx="190500" cy="0"/>
          </a:xfrm>
          <a:prstGeom prst="line">
            <a:avLst/>
          </a:prstGeom>
          <a:noFill/>
          <a:ln w="9525">
            <a:solidFill>
              <a:srgbClr val="000000"/>
            </a:solidFill>
            <a:round/>
            <a:headEnd/>
            <a:tailEnd type="triangle" w="med" len="me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ar-SA"/>
          </a:p>
        </p:txBody>
      </p:sp>
      <p:sp>
        <p:nvSpPr>
          <p:cNvPr id="19" name="Line 7"/>
          <p:cNvSpPr>
            <a:spLocks noChangeShapeType="1"/>
          </p:cNvSpPr>
          <p:nvPr/>
        </p:nvSpPr>
        <p:spPr bwMode="auto">
          <a:xfrm>
            <a:off x="4027151" y="5877272"/>
            <a:ext cx="190500" cy="0"/>
          </a:xfrm>
          <a:prstGeom prst="line">
            <a:avLst/>
          </a:prstGeom>
          <a:noFill/>
          <a:ln w="9525">
            <a:solidFill>
              <a:srgbClr val="000000"/>
            </a:solidFill>
            <a:round/>
            <a:headEnd/>
            <a:tailEnd type="triangle" w="med" len="me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ar-SA"/>
          </a:p>
        </p:txBody>
      </p:sp>
      <p:sp>
        <p:nvSpPr>
          <p:cNvPr id="22" name="Rectangle 18"/>
          <p:cNvSpPr>
            <a:spLocks noChangeArrowheads="1"/>
          </p:cNvSpPr>
          <p:nvPr/>
        </p:nvSpPr>
        <p:spPr bwMode="auto">
          <a:xfrm>
            <a:off x="152400" y="60960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
        <p:nvSpPr>
          <p:cNvPr id="23" name="Rectangle 22"/>
          <p:cNvSpPr>
            <a:spLocks noChangeArrowheads="1"/>
          </p:cNvSpPr>
          <p:nvPr/>
        </p:nvSpPr>
        <p:spPr bwMode="auto">
          <a:xfrm>
            <a:off x="152400" y="60960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endParaRPr kumimoji="0" lang="ar-SA" sz="1600" b="0" i="0" u="none" strike="noStrike" cap="none" normalizeH="0" baseline="0" smtClean="0">
              <a:ln>
                <a:noFill/>
              </a:ln>
              <a:solidFill>
                <a:schemeClr val="tx1"/>
              </a:solidFill>
              <a:effectLst/>
              <a:latin typeface="Simplified Arabic" pitchFamily="18" charset="-78"/>
              <a:ea typeface="Times New Roman" pitchFamily="18" charset="0"/>
              <a:cs typeface="Simplified Arabic" pitchFamily="18" charset="-78"/>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ar-SA" sz="1600" b="0" i="0" u="none" strike="noStrike" cap="none" normalizeH="0" baseline="0" smtClean="0">
                <a:ln>
                  <a:noFill/>
                </a:ln>
                <a:solidFill>
                  <a:schemeClr val="tx1"/>
                </a:solidFill>
                <a:effectLst/>
                <a:latin typeface="Simplified Arabic" pitchFamily="18" charset="-78"/>
                <a:ea typeface="Times New Roman" pitchFamily="18" charset="0"/>
                <a:cs typeface="Simplified Arabic" pitchFamily="18" charset="-78"/>
              </a:rPr>
              <a:t> </a:t>
            </a:r>
            <a:r>
              <a:rPr kumimoji="0" lang="en-US" sz="800" b="0" i="0" u="none" strike="noStrike" cap="none" normalizeH="0" baseline="0" smtClean="0">
                <a:ln>
                  <a:noFill/>
                </a:ln>
                <a:solidFill>
                  <a:schemeClr val="tx1"/>
                </a:solidFill>
                <a:effectLst/>
                <a:latin typeface="Arial" pitchFamily="34"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xmlns="" val="1384996557"/>
      </p:ext>
    </p:extLst>
  </p:cSld>
  <p:clrMapOvr>
    <a:masterClrMapping/>
  </p:clrMapOvr>
  <mc:AlternateContent xmlns:mc="http://schemas.openxmlformats.org/markup-compatibility/2006">
    <mc:Choice xmlns:p14="http://schemas.microsoft.com/office/powerpoint/2010/main" xmlns="" Requires="p14">
      <p:transition spd="slow" p14:dur="3900">
        <p14:glitter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6" presetClass="entr" presetSubtype="16"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circle(in)">
                                      <p:cBhvr>
                                        <p:cTn id="14" dur="20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barn(inVertical)">
                                      <p:cBhvr>
                                        <p:cTn id="19" dur="500"/>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grpId="0" nodeType="click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wipe(down)">
                                      <p:cBhvr>
                                        <p:cTn id="24" dur="500"/>
                                        <p:tgtEl>
                                          <p:spTgt spid="7"/>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grpId="0" nodeType="click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wipe(down)">
                                      <p:cBhvr>
                                        <p:cTn id="29" dur="500"/>
                                        <p:tgtEl>
                                          <p:spTgt spid="11"/>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4" fill="hold" grpId="0" nodeType="click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wipe(down)">
                                      <p:cBhvr>
                                        <p:cTn id="34" dur="500"/>
                                        <p:tgtEl>
                                          <p:spTgt spid="10"/>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4" fill="hold" grpId="0" nodeType="click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wipe(down)">
                                      <p:cBhvr>
                                        <p:cTn id="39" dur="500"/>
                                        <p:tgtEl>
                                          <p:spTgt spid="9"/>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4" fill="hold" grpId="0" nodeType="clickEffect">
                                  <p:stCondLst>
                                    <p:cond delay="0"/>
                                  </p:stCondLst>
                                  <p:childTnLst>
                                    <p:set>
                                      <p:cBhvr>
                                        <p:cTn id="43" dur="1" fill="hold">
                                          <p:stCondLst>
                                            <p:cond delay="0"/>
                                          </p:stCondLst>
                                        </p:cTn>
                                        <p:tgtEl>
                                          <p:spTgt spid="8"/>
                                        </p:tgtEl>
                                        <p:attrNameLst>
                                          <p:attrName>style.visibility</p:attrName>
                                        </p:attrNameLst>
                                      </p:cBhvr>
                                      <p:to>
                                        <p:strVal val="visible"/>
                                      </p:to>
                                    </p:set>
                                    <p:animEffect transition="in" filter="wipe(down)">
                                      <p:cBhvr>
                                        <p:cTn id="44"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7" grpId="0" animBg="1"/>
      <p:bldP spid="8" grpId="0" animBg="1"/>
      <p:bldP spid="9" grpId="0" animBg="1"/>
      <p:bldP spid="10" grpId="0" animBg="1"/>
      <p:bldP spid="11"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4374954" y="-4465"/>
            <a:ext cx="3918059" cy="1323439"/>
          </a:xfrm>
          <a:prstGeom prst="rect">
            <a:avLst/>
          </a:prstGeom>
          <a:noFill/>
        </p:spPr>
        <p:txBody>
          <a:bodyPr wrap="none" lIns="91440" tIns="45720" rIns="91440" bIns="45720">
            <a:spAutoFit/>
          </a:bodyPr>
          <a:lstStyle/>
          <a:p>
            <a:pPr algn="ctr"/>
            <a:r>
              <a:rPr lang="ar-SA" sz="4000" b="1" cap="none" spc="0" dirty="0" smtClean="0">
                <a:ln w="18000">
                  <a:solidFill>
                    <a:schemeClr val="bg1"/>
                  </a:solidFill>
                  <a:prstDash val="solid"/>
                  <a:miter lim="800000"/>
                </a:ln>
                <a:solidFill>
                  <a:srgbClr val="C00000"/>
                </a:solidFill>
                <a:effectLst>
                  <a:outerShdw blurRad="38100" dist="38100" dir="2700000" algn="tl">
                    <a:srgbClr val="000000">
                      <a:alpha val="43137"/>
                    </a:srgbClr>
                  </a:outerShdw>
                </a:effectLst>
                <a:latin typeface="Andalus" pitchFamily="18" charset="-78"/>
                <a:cs typeface="Andalus" pitchFamily="18" charset="-78"/>
              </a:rPr>
              <a:t>تقدير الاحتياجات المالية:</a:t>
            </a:r>
          </a:p>
          <a:p>
            <a:pPr algn="ctr"/>
            <a:r>
              <a:rPr lang="ar-SA" sz="4000" b="1" dirty="0" smtClean="0">
                <a:ln w="18000">
                  <a:solidFill>
                    <a:schemeClr val="bg1"/>
                  </a:solidFill>
                  <a:prstDash val="solid"/>
                  <a:miter lim="800000"/>
                </a:ln>
                <a:solidFill>
                  <a:srgbClr val="00B0F0"/>
                </a:solidFill>
                <a:effectLst>
                  <a:outerShdw blurRad="38100" dist="38100" dir="2700000" algn="tl">
                    <a:srgbClr val="000000">
                      <a:alpha val="43137"/>
                    </a:srgbClr>
                  </a:outerShdw>
                </a:effectLst>
                <a:latin typeface="Andalus" pitchFamily="18" charset="-78"/>
                <a:cs typeface="Andalus" pitchFamily="18" charset="-78"/>
              </a:rPr>
              <a:t>طريقة التمويل:</a:t>
            </a:r>
            <a:endParaRPr lang="ar-SA" sz="4000" b="1" cap="none" spc="0" dirty="0">
              <a:ln w="18000">
                <a:solidFill>
                  <a:schemeClr val="bg1"/>
                </a:solidFill>
                <a:prstDash val="solid"/>
                <a:miter lim="800000"/>
              </a:ln>
              <a:solidFill>
                <a:srgbClr val="00B0F0"/>
              </a:solidFill>
              <a:effectLst>
                <a:outerShdw blurRad="38100" dist="38100" dir="2700000" algn="tl">
                  <a:srgbClr val="000000">
                    <a:alpha val="43137"/>
                  </a:srgbClr>
                </a:outerShdw>
              </a:effectLst>
              <a:latin typeface="Andalus" pitchFamily="18" charset="-78"/>
              <a:cs typeface="Andalus" pitchFamily="18" charset="-78"/>
            </a:endParaRPr>
          </a:p>
        </p:txBody>
      </p:sp>
      <p:sp>
        <p:nvSpPr>
          <p:cNvPr id="3" name="مستطيل 2"/>
          <p:cNvSpPr/>
          <p:nvPr/>
        </p:nvSpPr>
        <p:spPr>
          <a:xfrm>
            <a:off x="0" y="1323499"/>
            <a:ext cx="8470947" cy="4247317"/>
          </a:xfrm>
          <a:prstGeom prst="rect">
            <a:avLst/>
          </a:prstGeom>
          <a:noFill/>
        </p:spPr>
        <p:txBody>
          <a:bodyPr wrap="square" lIns="91440" tIns="45720" rIns="91440" bIns="45720">
            <a:spAutoFit/>
          </a:bodyPr>
          <a:lstStyle/>
          <a:p>
            <a:pPr algn="ctr"/>
            <a:r>
              <a:rPr lang="ar-SA" sz="3600" b="1" dirty="0">
                <a:ln w="18000">
                  <a:solidFill>
                    <a:schemeClr val="bg1"/>
                  </a:solidFill>
                  <a:prstDash val="solid"/>
                  <a:miter lim="800000"/>
                </a:ln>
                <a:effectLst>
                  <a:outerShdw blurRad="38100" dist="38100" dir="2700000" algn="tl">
                    <a:srgbClr val="000000">
                      <a:alpha val="43137"/>
                    </a:srgbClr>
                  </a:outerShdw>
                </a:effectLst>
                <a:latin typeface="Andalus" pitchFamily="18" charset="-78"/>
                <a:cs typeface="Andalus" pitchFamily="18" charset="-78"/>
              </a:rPr>
              <a:t>سيتم الاعتماد على التمويل الذاتي للمشروع من أموال المستثمرات الخاصة وسيتم إنشاء المشروع مشاركة بين عدد </a:t>
            </a:r>
            <a:r>
              <a:rPr lang="ar-SA" sz="3600" b="1" dirty="0" smtClean="0">
                <a:ln w="18000">
                  <a:solidFill>
                    <a:schemeClr val="bg1"/>
                  </a:solidFill>
                  <a:prstDash val="solid"/>
                  <a:miter lim="800000"/>
                </a:ln>
                <a:effectLst>
                  <a:outerShdw blurRad="38100" dist="38100" dir="2700000" algn="tl">
                    <a:srgbClr val="000000">
                      <a:alpha val="43137"/>
                    </a:srgbClr>
                  </a:outerShdw>
                </a:effectLst>
                <a:latin typeface="Andalus" pitchFamily="18" charset="-78"/>
                <a:cs typeface="Andalus" pitchFamily="18" charset="-78"/>
              </a:rPr>
              <a:t>أربع طالبات </a:t>
            </a:r>
            <a:r>
              <a:rPr lang="ar-SA" sz="3600" b="1" dirty="0">
                <a:ln w="18000">
                  <a:solidFill>
                    <a:schemeClr val="bg1"/>
                  </a:solidFill>
                  <a:prstDash val="solid"/>
                  <a:miter lim="800000"/>
                </a:ln>
                <a:effectLst>
                  <a:outerShdw blurRad="38100" dist="38100" dir="2700000" algn="tl">
                    <a:srgbClr val="000000">
                      <a:alpha val="43137"/>
                    </a:srgbClr>
                  </a:outerShdw>
                </a:effectLst>
                <a:latin typeface="Andalus" pitchFamily="18" charset="-78"/>
                <a:cs typeface="Andalus" pitchFamily="18" charset="-78"/>
              </a:rPr>
              <a:t>يدرسن بجامعة الملك سعود بتمويل شخصي ذاتي قدرة (</a:t>
            </a:r>
            <a:r>
              <a:rPr lang="ar-SA" sz="3600" b="1" dirty="0">
                <a:ln w="18000">
                  <a:solidFill>
                    <a:schemeClr val="bg1"/>
                  </a:solidFill>
                  <a:prstDash val="solid"/>
                  <a:miter lim="800000"/>
                </a:ln>
                <a:solidFill>
                  <a:srgbClr val="00B050"/>
                </a:solidFill>
                <a:effectLst>
                  <a:outerShdw blurRad="38100" dist="38100" dir="2700000" algn="tl">
                    <a:srgbClr val="000000">
                      <a:alpha val="43137"/>
                    </a:srgbClr>
                  </a:outerShdw>
                </a:effectLst>
                <a:latin typeface="Andalus" pitchFamily="18" charset="-78"/>
                <a:cs typeface="Andalus" pitchFamily="18" charset="-78"/>
              </a:rPr>
              <a:t>700.000</a:t>
            </a:r>
            <a:r>
              <a:rPr lang="ar-SA" sz="3600" b="1" dirty="0">
                <a:ln w="18000">
                  <a:solidFill>
                    <a:schemeClr val="bg1"/>
                  </a:solidFill>
                  <a:prstDash val="solid"/>
                  <a:miter lim="800000"/>
                </a:ln>
                <a:effectLst>
                  <a:outerShdw blurRad="38100" dist="38100" dir="2700000" algn="tl">
                    <a:srgbClr val="000000">
                      <a:alpha val="43137"/>
                    </a:srgbClr>
                  </a:outerShdw>
                </a:effectLst>
                <a:latin typeface="Andalus" pitchFamily="18" charset="-78"/>
                <a:cs typeface="Andalus" pitchFamily="18" charset="-78"/>
              </a:rPr>
              <a:t>) ريال موزعة بالتساوي بينهن بحيث يكون حصة كل </a:t>
            </a:r>
            <a:r>
              <a:rPr lang="ar-SA" sz="3600" b="1" dirty="0" smtClean="0">
                <a:ln w="18000">
                  <a:solidFill>
                    <a:schemeClr val="bg1"/>
                  </a:solidFill>
                  <a:prstDash val="solid"/>
                  <a:miter lim="800000"/>
                </a:ln>
                <a:effectLst>
                  <a:outerShdw blurRad="38100" dist="38100" dir="2700000" algn="tl">
                    <a:srgbClr val="000000">
                      <a:alpha val="43137"/>
                    </a:srgbClr>
                  </a:outerShdw>
                </a:effectLst>
                <a:latin typeface="Andalus" pitchFamily="18" charset="-78"/>
                <a:cs typeface="Andalus" pitchFamily="18" charset="-78"/>
              </a:rPr>
              <a:t> منهن </a:t>
            </a:r>
            <a:r>
              <a:rPr lang="ar-SA" sz="3600" b="1" dirty="0" smtClean="0">
                <a:ln w="18000">
                  <a:solidFill>
                    <a:schemeClr val="bg1"/>
                  </a:solidFill>
                  <a:prstDash val="solid"/>
                  <a:miter lim="800000"/>
                </a:ln>
                <a:solidFill>
                  <a:srgbClr val="00B050"/>
                </a:solidFill>
                <a:effectLst>
                  <a:outerShdw blurRad="38100" dist="38100" dir="2700000" algn="tl">
                    <a:srgbClr val="000000">
                      <a:alpha val="43137"/>
                    </a:srgbClr>
                  </a:outerShdw>
                </a:effectLst>
                <a:latin typeface="Andalus" pitchFamily="18" charset="-78"/>
                <a:cs typeface="Andalus" pitchFamily="18" charset="-78"/>
              </a:rPr>
              <a:t>25</a:t>
            </a:r>
            <a:r>
              <a:rPr lang="en-US" sz="3600" b="1" dirty="0" smtClean="0">
                <a:ln w="18000">
                  <a:solidFill>
                    <a:schemeClr val="bg1"/>
                  </a:solidFill>
                  <a:prstDash val="solid"/>
                  <a:miter lim="800000"/>
                </a:ln>
                <a:solidFill>
                  <a:srgbClr val="00B050"/>
                </a:solidFill>
                <a:effectLst>
                  <a:outerShdw blurRad="38100" dist="38100" dir="2700000" algn="tl">
                    <a:srgbClr val="000000">
                      <a:alpha val="43137"/>
                    </a:srgbClr>
                  </a:outerShdw>
                </a:effectLst>
                <a:latin typeface="Andalus" pitchFamily="18" charset="-78"/>
                <a:cs typeface="Andalus" pitchFamily="18" charset="-78"/>
              </a:rPr>
              <a:t> </a:t>
            </a:r>
            <a:r>
              <a:rPr lang="ar-SA" sz="3600" b="1" dirty="0" smtClean="0">
                <a:ln w="18000">
                  <a:solidFill>
                    <a:schemeClr val="bg1"/>
                  </a:solidFill>
                  <a:prstDash val="solid"/>
                  <a:miter lim="800000"/>
                </a:ln>
                <a:effectLst>
                  <a:outerShdw blurRad="38100" dist="38100" dir="2700000" algn="tl">
                    <a:srgbClr val="000000">
                      <a:alpha val="43137"/>
                    </a:srgbClr>
                  </a:outerShdw>
                </a:effectLst>
                <a:latin typeface="Andalus" pitchFamily="18" charset="-78"/>
                <a:cs typeface="Andalus" pitchFamily="18" charset="-78"/>
              </a:rPr>
              <a:t>% </a:t>
            </a:r>
            <a:r>
              <a:rPr lang="ar-SA" sz="3600" b="1" dirty="0">
                <a:ln w="18000">
                  <a:solidFill>
                    <a:schemeClr val="bg1"/>
                  </a:solidFill>
                  <a:prstDash val="solid"/>
                  <a:miter lim="800000"/>
                </a:ln>
                <a:effectLst>
                  <a:outerShdw blurRad="38100" dist="38100" dir="2700000" algn="tl">
                    <a:srgbClr val="000000">
                      <a:alpha val="43137"/>
                    </a:srgbClr>
                  </a:outerShdw>
                </a:effectLst>
                <a:latin typeface="Andalus" pitchFamily="18" charset="-78"/>
                <a:cs typeface="Andalus" pitchFamily="18" charset="-78"/>
              </a:rPr>
              <a:t>من المشروع أي أن المبلغ المدفوع من كل منهن </a:t>
            </a:r>
            <a:r>
              <a:rPr lang="ar-SA" sz="3600" b="1" dirty="0" smtClean="0">
                <a:ln w="18000">
                  <a:solidFill>
                    <a:schemeClr val="bg1"/>
                  </a:solidFill>
                  <a:prstDash val="solid"/>
                  <a:miter lim="800000"/>
                </a:ln>
                <a:solidFill>
                  <a:srgbClr val="00B050"/>
                </a:solidFill>
                <a:effectLst>
                  <a:outerShdw blurRad="38100" dist="38100" dir="2700000" algn="tl">
                    <a:srgbClr val="000000">
                      <a:alpha val="43137"/>
                    </a:srgbClr>
                  </a:outerShdw>
                </a:effectLst>
                <a:latin typeface="Andalus" pitchFamily="18" charset="-78"/>
                <a:cs typeface="Andalus" pitchFamily="18" charset="-78"/>
              </a:rPr>
              <a:t>175000</a:t>
            </a:r>
            <a:r>
              <a:rPr lang="ar-SA" sz="3600" b="1" dirty="0" smtClean="0">
                <a:ln w="18000">
                  <a:solidFill>
                    <a:schemeClr val="bg1"/>
                  </a:solidFill>
                  <a:prstDash val="solid"/>
                  <a:miter lim="800000"/>
                </a:ln>
                <a:effectLst>
                  <a:outerShdw blurRad="38100" dist="38100" dir="2700000" algn="tl">
                    <a:srgbClr val="000000">
                      <a:alpha val="43137"/>
                    </a:srgbClr>
                  </a:outerShdw>
                </a:effectLst>
                <a:latin typeface="Andalus" pitchFamily="18" charset="-78"/>
                <a:cs typeface="Andalus" pitchFamily="18" charset="-78"/>
              </a:rPr>
              <a:t>ريال </a:t>
            </a:r>
            <a:r>
              <a:rPr lang="ar-SA" sz="3600" b="1" dirty="0">
                <a:ln w="18000">
                  <a:solidFill>
                    <a:schemeClr val="bg1"/>
                  </a:solidFill>
                  <a:prstDash val="solid"/>
                  <a:miter lim="800000"/>
                </a:ln>
                <a:effectLst>
                  <a:outerShdw blurRad="38100" dist="38100" dir="2700000" algn="tl">
                    <a:srgbClr val="000000">
                      <a:alpha val="43137"/>
                    </a:srgbClr>
                  </a:outerShdw>
                </a:effectLst>
                <a:latin typeface="Andalus" pitchFamily="18" charset="-78"/>
                <a:cs typeface="Andalus" pitchFamily="18" charset="-78"/>
              </a:rPr>
              <a:t>.</a:t>
            </a:r>
            <a:endParaRPr lang="en-US" sz="3600" b="1" dirty="0">
              <a:ln w="18000">
                <a:solidFill>
                  <a:schemeClr val="bg1"/>
                </a:solidFill>
                <a:prstDash val="solid"/>
                <a:miter lim="800000"/>
              </a:ln>
              <a:effectLst>
                <a:outerShdw blurRad="38100" dist="38100" dir="2700000" algn="tl">
                  <a:srgbClr val="000000">
                    <a:alpha val="43137"/>
                  </a:srgbClr>
                </a:outerShdw>
              </a:effectLst>
              <a:latin typeface="Andalus" pitchFamily="18" charset="-78"/>
              <a:cs typeface="Andalus" pitchFamily="18" charset="-78"/>
            </a:endParaRPr>
          </a:p>
          <a:p>
            <a:pPr algn="ctr"/>
            <a:endParaRPr lang="ar-SA" sz="5400" b="1" cap="none" spc="0" dirty="0">
              <a:ln w="10541" cmpd="sng">
                <a:solidFill>
                  <a:schemeClr val="bg1"/>
                </a:solidFill>
                <a:prstDash val="solid"/>
              </a:ln>
              <a:effectLst/>
            </a:endParaRPr>
          </a:p>
        </p:txBody>
      </p:sp>
      <p:sp>
        <p:nvSpPr>
          <p:cNvPr id="4" name="مستطيل 3"/>
          <p:cNvSpPr/>
          <p:nvPr/>
        </p:nvSpPr>
        <p:spPr>
          <a:xfrm>
            <a:off x="3819513" y="3957424"/>
            <a:ext cx="4330032" cy="1323439"/>
          </a:xfrm>
          <a:prstGeom prst="rect">
            <a:avLst/>
          </a:prstGeom>
          <a:noFill/>
        </p:spPr>
        <p:txBody>
          <a:bodyPr wrap="none" lIns="91440" tIns="45720" rIns="91440" bIns="45720">
            <a:spAutoFit/>
          </a:bodyPr>
          <a:lstStyle/>
          <a:p>
            <a:pPr algn="ctr"/>
            <a:endParaRPr lang="ar-SA" sz="4000" b="1" cap="none" spc="0" dirty="0" smtClean="0">
              <a:ln w="18000">
                <a:solidFill>
                  <a:schemeClr val="bg1"/>
                </a:solidFill>
                <a:prstDash val="solid"/>
                <a:miter lim="800000"/>
              </a:ln>
              <a:solidFill>
                <a:srgbClr val="C00000"/>
              </a:solidFill>
              <a:effectLst>
                <a:outerShdw blurRad="38100" dist="38100" dir="2700000" algn="tl">
                  <a:srgbClr val="000000">
                    <a:alpha val="43137"/>
                  </a:srgbClr>
                </a:outerShdw>
              </a:effectLst>
              <a:latin typeface="Andalus" pitchFamily="18" charset="-78"/>
              <a:cs typeface="Andalus" pitchFamily="18" charset="-78"/>
            </a:endParaRPr>
          </a:p>
          <a:p>
            <a:pPr algn="ctr"/>
            <a:r>
              <a:rPr lang="ar-SA" sz="4000" b="1" cap="none" spc="0" dirty="0" smtClean="0">
                <a:ln w="18000">
                  <a:solidFill>
                    <a:schemeClr val="bg1"/>
                  </a:solidFill>
                  <a:prstDash val="solid"/>
                  <a:miter lim="800000"/>
                </a:ln>
                <a:solidFill>
                  <a:srgbClr val="C00000"/>
                </a:solidFill>
                <a:effectLst>
                  <a:outerShdw blurRad="38100" dist="38100" dir="2700000" algn="tl">
                    <a:srgbClr val="000000">
                      <a:alpha val="43137"/>
                    </a:srgbClr>
                  </a:outerShdw>
                </a:effectLst>
                <a:latin typeface="Andalus" pitchFamily="18" charset="-78"/>
                <a:cs typeface="Andalus" pitchFamily="18" charset="-78"/>
              </a:rPr>
              <a:t>إجمالي رأس المال المستثمر:</a:t>
            </a:r>
            <a:endParaRPr lang="ar-SA" sz="4000" b="1" cap="none" spc="0" dirty="0">
              <a:ln w="18000">
                <a:solidFill>
                  <a:schemeClr val="bg1"/>
                </a:solidFill>
                <a:prstDash val="solid"/>
                <a:miter lim="800000"/>
              </a:ln>
              <a:solidFill>
                <a:srgbClr val="C00000"/>
              </a:solidFill>
              <a:effectLst>
                <a:outerShdw blurRad="38100" dist="38100" dir="2700000" algn="tl">
                  <a:srgbClr val="000000">
                    <a:alpha val="43137"/>
                  </a:srgbClr>
                </a:outerShdw>
              </a:effectLst>
              <a:latin typeface="Andalus" pitchFamily="18" charset="-78"/>
              <a:cs typeface="Andalus" pitchFamily="18" charset="-78"/>
            </a:endParaRPr>
          </a:p>
        </p:txBody>
      </p:sp>
      <p:sp>
        <p:nvSpPr>
          <p:cNvPr id="5" name="مستطيل 4"/>
          <p:cNvSpPr/>
          <p:nvPr/>
        </p:nvSpPr>
        <p:spPr>
          <a:xfrm>
            <a:off x="179512" y="4665310"/>
            <a:ext cx="9144000" cy="1754326"/>
          </a:xfrm>
          <a:prstGeom prst="rect">
            <a:avLst/>
          </a:prstGeom>
          <a:noFill/>
        </p:spPr>
        <p:txBody>
          <a:bodyPr wrap="square" lIns="91440" tIns="45720" rIns="91440" bIns="45720">
            <a:spAutoFit/>
          </a:bodyPr>
          <a:lstStyle/>
          <a:p>
            <a:pPr algn="ctr"/>
            <a:endParaRPr lang="ar-SA" sz="3600" b="1" dirty="0" smtClean="0">
              <a:ln w="18000">
                <a:solidFill>
                  <a:schemeClr val="bg1"/>
                </a:solidFill>
                <a:prstDash val="solid"/>
                <a:miter lim="800000"/>
              </a:ln>
              <a:effectLst>
                <a:outerShdw blurRad="38100" dist="38100" dir="2700000" algn="tl">
                  <a:srgbClr val="000000">
                    <a:alpha val="43137"/>
                  </a:srgbClr>
                </a:outerShdw>
              </a:effectLst>
              <a:latin typeface="Andalus" pitchFamily="18" charset="-78"/>
              <a:cs typeface="Andalus" pitchFamily="18" charset="-78"/>
            </a:endParaRPr>
          </a:p>
          <a:p>
            <a:pPr algn="ctr"/>
            <a:r>
              <a:rPr lang="ar-SA" sz="3600" b="1" dirty="0" smtClean="0">
                <a:ln w="18000">
                  <a:solidFill>
                    <a:schemeClr val="bg1"/>
                  </a:solidFill>
                  <a:prstDash val="solid"/>
                  <a:miter lim="800000"/>
                </a:ln>
                <a:effectLst>
                  <a:outerShdw blurRad="38100" dist="38100" dir="2700000" algn="tl">
                    <a:srgbClr val="000000">
                      <a:alpha val="43137"/>
                    </a:srgbClr>
                  </a:outerShdw>
                </a:effectLst>
                <a:latin typeface="Andalus" pitchFamily="18" charset="-78"/>
                <a:cs typeface="Andalus" pitchFamily="18" charset="-78"/>
              </a:rPr>
              <a:t>يبلغ إجمالي رأس المال المستثمر </a:t>
            </a:r>
            <a:r>
              <a:rPr lang="ar-SA" sz="3600" b="1" dirty="0" smtClean="0">
                <a:ln w="18000">
                  <a:solidFill>
                    <a:schemeClr val="bg1"/>
                  </a:solidFill>
                  <a:prstDash val="solid"/>
                  <a:miter lim="800000"/>
                </a:ln>
                <a:solidFill>
                  <a:srgbClr val="00B050"/>
                </a:solidFill>
                <a:effectLst>
                  <a:outerShdw blurRad="38100" dist="38100" dir="2700000" algn="tl">
                    <a:srgbClr val="000000">
                      <a:alpha val="43137"/>
                    </a:srgbClr>
                  </a:outerShdw>
                </a:effectLst>
                <a:latin typeface="Andalus" pitchFamily="18" charset="-78"/>
                <a:cs typeface="Andalus" pitchFamily="18" charset="-78"/>
              </a:rPr>
              <a:t>429000</a:t>
            </a:r>
            <a:r>
              <a:rPr lang="ar-SA" sz="3600" b="1" dirty="0" smtClean="0">
                <a:ln w="18000">
                  <a:solidFill>
                    <a:schemeClr val="bg1"/>
                  </a:solidFill>
                  <a:prstDash val="solid"/>
                  <a:miter lim="800000"/>
                </a:ln>
                <a:effectLst>
                  <a:outerShdw blurRad="38100" dist="38100" dir="2700000" algn="tl">
                    <a:srgbClr val="000000">
                      <a:alpha val="43137"/>
                    </a:srgbClr>
                  </a:outerShdw>
                </a:effectLst>
                <a:latin typeface="Andalus" pitchFamily="18" charset="-78"/>
                <a:cs typeface="Andalus" pitchFamily="18" charset="-78"/>
              </a:rPr>
              <a:t> ريال , </a:t>
            </a:r>
          </a:p>
          <a:p>
            <a:pPr algn="ctr"/>
            <a:r>
              <a:rPr lang="ar-SA" sz="3600" b="1" dirty="0" smtClean="0">
                <a:ln w="18000">
                  <a:solidFill>
                    <a:schemeClr val="bg1"/>
                  </a:solidFill>
                  <a:prstDash val="solid"/>
                  <a:miter lim="800000"/>
                </a:ln>
                <a:effectLst>
                  <a:outerShdw blurRad="38100" dist="38100" dir="2700000" algn="tl">
                    <a:srgbClr val="000000">
                      <a:alpha val="43137"/>
                    </a:srgbClr>
                  </a:outerShdw>
                </a:effectLst>
                <a:latin typeface="Andalus" pitchFamily="18" charset="-78"/>
                <a:cs typeface="Andalus" pitchFamily="18" charset="-78"/>
              </a:rPr>
              <a:t>وتبلغ الإيرادات </a:t>
            </a:r>
            <a:r>
              <a:rPr lang="ar-SA" sz="3600" b="1" dirty="0" smtClean="0">
                <a:ln w="18000">
                  <a:solidFill>
                    <a:schemeClr val="bg1"/>
                  </a:solidFill>
                  <a:prstDash val="solid"/>
                  <a:miter lim="800000"/>
                </a:ln>
                <a:solidFill>
                  <a:srgbClr val="00B050"/>
                </a:solidFill>
                <a:effectLst>
                  <a:outerShdw blurRad="38100" dist="38100" dir="2700000" algn="tl">
                    <a:srgbClr val="000000">
                      <a:alpha val="43137"/>
                    </a:srgbClr>
                  </a:outerShdw>
                </a:effectLst>
                <a:latin typeface="Andalus" pitchFamily="18" charset="-78"/>
                <a:cs typeface="Andalus" pitchFamily="18" charset="-78"/>
              </a:rPr>
              <a:t>40000</a:t>
            </a:r>
            <a:r>
              <a:rPr lang="ar-SA" sz="3600" b="1" dirty="0" smtClean="0">
                <a:ln w="18000">
                  <a:solidFill>
                    <a:schemeClr val="bg1"/>
                  </a:solidFill>
                  <a:prstDash val="solid"/>
                  <a:miter lim="800000"/>
                </a:ln>
                <a:effectLst>
                  <a:outerShdw blurRad="38100" dist="38100" dir="2700000" algn="tl">
                    <a:srgbClr val="000000">
                      <a:alpha val="43137"/>
                    </a:srgbClr>
                  </a:outerShdw>
                </a:effectLst>
                <a:latin typeface="Andalus" pitchFamily="18" charset="-78"/>
                <a:cs typeface="Andalus" pitchFamily="18" charset="-78"/>
              </a:rPr>
              <a:t>ريال سنوياً</a:t>
            </a:r>
          </a:p>
        </p:txBody>
      </p:sp>
    </p:spTree>
    <p:extLst>
      <p:ext uri="{BB962C8B-B14F-4D97-AF65-F5344CB8AC3E}">
        <p14:creationId xmlns:p14="http://schemas.microsoft.com/office/powerpoint/2010/main" xmlns="" val="908632592"/>
      </p:ext>
    </p:extLst>
  </p:cSld>
  <p:clrMapOvr>
    <a:masterClrMapping/>
  </p:clrMapOvr>
  <mc:AlternateContent xmlns:mc="http://schemas.openxmlformats.org/markup-compatibility/2006">
    <mc:Choice xmlns:p14="http://schemas.microsoft.com/office/powerpoint/2010/main" xmlns="" Requires="p14">
      <p:transition spd="slow" p14:dur="2500">
        <p:checker/>
      </p:transition>
    </mc:Choice>
    <mc:Fallback>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800" decel="100000"/>
                                        <p:tgtEl>
                                          <p:spTgt spid="2"/>
                                        </p:tgtEl>
                                      </p:cBhvr>
                                    </p:animEffect>
                                    <p:anim calcmode="lin" valueType="num">
                                      <p:cBhvr>
                                        <p:cTn id="8" dur="800" decel="100000" fill="hold"/>
                                        <p:tgtEl>
                                          <p:spTgt spid="2"/>
                                        </p:tgtEl>
                                        <p:attrNameLst>
                                          <p:attrName>style.rotation</p:attrName>
                                        </p:attrNameLst>
                                      </p:cBhvr>
                                      <p:tavLst>
                                        <p:tav tm="0">
                                          <p:val>
                                            <p:fltVal val="-90"/>
                                          </p:val>
                                        </p:tav>
                                        <p:tav tm="100000">
                                          <p:val>
                                            <p:fltVal val="0"/>
                                          </p:val>
                                        </p:tav>
                                      </p:tavLst>
                                    </p:anim>
                                    <p:anim calcmode="lin" valueType="num">
                                      <p:cBhvr>
                                        <p:cTn id="9" dur="800" decel="100000" fill="hold"/>
                                        <p:tgtEl>
                                          <p:spTgt spid="2"/>
                                        </p:tgtEl>
                                        <p:attrNameLst>
                                          <p:attrName>ppt_x</p:attrName>
                                        </p:attrNameLst>
                                      </p:cBhvr>
                                      <p:tavLst>
                                        <p:tav tm="0">
                                          <p:val>
                                            <p:strVal val="#ppt_x+0.4"/>
                                          </p:val>
                                        </p:tav>
                                        <p:tav tm="100000">
                                          <p:val>
                                            <p:strVal val="#ppt_x-0.05"/>
                                          </p:val>
                                        </p:tav>
                                      </p:tavLst>
                                    </p:anim>
                                    <p:anim calcmode="lin" valueType="num">
                                      <p:cBhvr>
                                        <p:cTn id="10" dur="800" decel="100000" fill="hold"/>
                                        <p:tgtEl>
                                          <p:spTgt spid="2"/>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2"/>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2"/>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1000"/>
                                        <p:tgtEl>
                                          <p:spTgt spid="3"/>
                                        </p:tgtEl>
                                      </p:cBhvr>
                                    </p:animEffect>
                                    <p:anim calcmode="lin" valueType="num">
                                      <p:cBhvr>
                                        <p:cTn id="18" dur="1000" fill="hold"/>
                                        <p:tgtEl>
                                          <p:spTgt spid="3"/>
                                        </p:tgtEl>
                                        <p:attrNameLst>
                                          <p:attrName>ppt_x</p:attrName>
                                        </p:attrNameLst>
                                      </p:cBhvr>
                                      <p:tavLst>
                                        <p:tav tm="0">
                                          <p:val>
                                            <p:strVal val="#ppt_x"/>
                                          </p:val>
                                        </p:tav>
                                        <p:tav tm="100000">
                                          <p:val>
                                            <p:strVal val="#ppt_x"/>
                                          </p:val>
                                        </p:tav>
                                      </p:tavLst>
                                    </p:anim>
                                    <p:anim calcmode="lin" valueType="num">
                                      <p:cBhvr>
                                        <p:cTn id="1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5" presetClass="entr" presetSubtype="0" fill="hold" grpId="0" nodeType="clickEffect">
                                  <p:stCondLst>
                                    <p:cond delay="0"/>
                                  </p:stCondLst>
                                  <p:childTnLst>
                                    <p:set>
                                      <p:cBhvr>
                                        <p:cTn id="23" dur="1" fill="hold">
                                          <p:stCondLst>
                                            <p:cond delay="0"/>
                                          </p:stCondLst>
                                        </p:cTn>
                                        <p:tgtEl>
                                          <p:spTgt spid="4"/>
                                        </p:tgtEl>
                                        <p:attrNameLst>
                                          <p:attrName>style.visibility</p:attrName>
                                        </p:attrNameLst>
                                      </p:cBhvr>
                                      <p:to>
                                        <p:strVal val="visible"/>
                                      </p:to>
                                    </p:set>
                                    <p:anim calcmode="lin" valueType="num">
                                      <p:cBhvr>
                                        <p:cTn id="24"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25"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26"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27" dur="1000" fill="hold"/>
                                        <p:tgtEl>
                                          <p:spTgt spid="4"/>
                                        </p:tgtEl>
                                        <p:attrNameLst>
                                          <p:attrName>ppt_h</p:attrName>
                                        </p:attrNameLst>
                                      </p:cBhvr>
                                      <p:tavLst>
                                        <p:tav tm="0">
                                          <p:val>
                                            <p:strVal val="#ppt_h"/>
                                          </p:val>
                                        </p:tav>
                                        <p:tav tm="100000">
                                          <p:val>
                                            <p:strVal val="#ppt_h"/>
                                          </p:val>
                                        </p:tav>
                                      </p:tavLst>
                                    </p:anim>
                                    <p:anim calcmode="lin" valueType="num">
                                      <p:cBhvr>
                                        <p:cTn id="28"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29"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30"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31" dur="1000" decel="50000">
                                          <p:stCondLst>
                                            <p:cond delay="0"/>
                                          </p:stCondLst>
                                        </p:cTn>
                                        <p:tgtEl>
                                          <p:spTgt spid="4"/>
                                        </p:tgtEl>
                                      </p:cBhvr>
                                    </p:animEffect>
                                  </p:childTnLst>
                                </p:cTn>
                              </p:par>
                            </p:childTnLst>
                          </p:cTn>
                        </p:par>
                      </p:childTnLst>
                    </p:cTn>
                  </p:par>
                  <p:par>
                    <p:cTn id="32" fill="hold">
                      <p:stCondLst>
                        <p:cond delay="indefinite"/>
                      </p:stCondLst>
                      <p:childTnLst>
                        <p:par>
                          <p:cTn id="33" fill="hold">
                            <p:stCondLst>
                              <p:cond delay="0"/>
                            </p:stCondLst>
                            <p:childTnLst>
                              <p:par>
                                <p:cTn id="34" presetID="6" presetClass="entr" presetSubtype="16" fill="hold" grpId="0" nodeType="clickEffect">
                                  <p:stCondLst>
                                    <p:cond delay="0"/>
                                  </p:stCondLst>
                                  <p:childTnLst>
                                    <p:set>
                                      <p:cBhvr>
                                        <p:cTn id="35" dur="1" fill="hold">
                                          <p:stCondLst>
                                            <p:cond delay="0"/>
                                          </p:stCondLst>
                                        </p:cTn>
                                        <p:tgtEl>
                                          <p:spTgt spid="5"/>
                                        </p:tgtEl>
                                        <p:attrNameLst>
                                          <p:attrName>style.visibility</p:attrName>
                                        </p:attrNameLst>
                                      </p:cBhvr>
                                      <p:to>
                                        <p:strVal val="visible"/>
                                      </p:to>
                                    </p:set>
                                    <p:animEffect transition="in" filter="circle(in)">
                                      <p:cBhvr>
                                        <p:cTn id="36"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851920" y="38576"/>
            <a:ext cx="4572000" cy="5262979"/>
          </a:xfrm>
          <a:prstGeom prst="rect">
            <a:avLst/>
          </a:prstGeom>
        </p:spPr>
        <p:txBody>
          <a:bodyPr>
            <a:spAutoFit/>
          </a:bodyPr>
          <a:lstStyle/>
          <a:p>
            <a:pPr algn="ctr"/>
            <a:r>
              <a:rPr lang="ar-SA" sz="3200" b="1" u="sng" cap="all" dirty="0">
                <a:ln w="9000" cmpd="sng">
                  <a:solidFill>
                    <a:schemeClr val="bg1"/>
                  </a:solidFill>
                  <a:prstDash val="solid"/>
                </a:ln>
                <a:solidFill>
                  <a:srgbClr val="C00000"/>
                </a:solidFill>
                <a:effectLst>
                  <a:outerShdw blurRad="38100" dist="38100" dir="2700000" algn="tl">
                    <a:srgbClr val="000000">
                      <a:alpha val="43137"/>
                    </a:srgbClr>
                  </a:outerShdw>
                </a:effectLst>
                <a:latin typeface="Andalus" pitchFamily="18" charset="-78"/>
                <a:cs typeface="Andalus" pitchFamily="18" charset="-78"/>
              </a:rPr>
              <a:t>المرحلة الثالثة: </a:t>
            </a:r>
            <a:r>
              <a:rPr lang="ar-SA" sz="3200" b="1" cap="all" dirty="0">
                <a:ln w="9000" cmpd="sng">
                  <a:solidFill>
                    <a:schemeClr val="bg1"/>
                  </a:solidFill>
                  <a:prstDash val="solid"/>
                </a:ln>
                <a:effectLst>
                  <a:outerShdw blurRad="38100" dist="38100" dir="2700000" algn="tl">
                    <a:srgbClr val="000000">
                      <a:alpha val="43137"/>
                    </a:srgbClr>
                  </a:outerShdw>
                </a:effectLst>
                <a:latin typeface="Andalus" pitchFamily="18" charset="-78"/>
                <a:cs typeface="Andalus" pitchFamily="18" charset="-78"/>
              </a:rPr>
              <a:t>مرحلة </a:t>
            </a:r>
            <a:r>
              <a:rPr lang="ar-SA" sz="3200" b="1" cap="all" dirty="0" smtClean="0">
                <a:ln w="9000" cmpd="sng">
                  <a:solidFill>
                    <a:schemeClr val="bg1"/>
                  </a:solidFill>
                  <a:prstDash val="solid"/>
                </a:ln>
                <a:effectLst>
                  <a:outerShdw blurRad="38100" dist="38100" dir="2700000" algn="tl">
                    <a:srgbClr val="000000">
                      <a:alpha val="43137"/>
                    </a:srgbClr>
                  </a:outerShdw>
                </a:effectLst>
                <a:latin typeface="Andalus" pitchFamily="18" charset="-78"/>
                <a:cs typeface="Andalus" pitchFamily="18" charset="-78"/>
              </a:rPr>
              <a:t>التجهيز .</a:t>
            </a:r>
          </a:p>
          <a:p>
            <a:pPr algn="ctr"/>
            <a:endParaRPr lang="ar-SA" sz="32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outerShdw blurRad="38100" dist="38100" dir="2700000" algn="tl">
                  <a:srgbClr val="000000">
                    <a:alpha val="43137"/>
                  </a:srgbClr>
                </a:outerShdw>
              </a:effectLst>
              <a:latin typeface="Andalus" pitchFamily="18" charset="-78"/>
              <a:cs typeface="Andalus" pitchFamily="18" charset="-78"/>
            </a:endParaRPr>
          </a:p>
          <a:p>
            <a:pPr algn="ctr"/>
            <a:r>
              <a:rPr lang="ar-SA" sz="4000" b="1" cap="all" dirty="0">
                <a:ln w="9000" cmpd="sng">
                  <a:solidFill>
                    <a:schemeClr val="bg1"/>
                  </a:solidFill>
                  <a:prstDash val="solid"/>
                </a:ln>
                <a:effectLst>
                  <a:outerShdw blurRad="38100" dist="38100" dir="2700000" algn="tl">
                    <a:srgbClr val="000000">
                      <a:alpha val="43137"/>
                    </a:srgbClr>
                  </a:outerShdw>
                </a:effectLst>
                <a:latin typeface="Andalus" pitchFamily="18" charset="-78"/>
                <a:cs typeface="Andalus" pitchFamily="18" charset="-78"/>
              </a:rPr>
              <a:t>الشكل القانوني للمشروع , موقع المكتب , التصاريح المطلوبة , الجهات الداعمة , شراء أو تأجير الأصول , تحديد التنظيم الداخلي للتسهيلات الإنتاجية.</a:t>
            </a:r>
          </a:p>
          <a:p>
            <a:pPr algn="ctr"/>
            <a:endParaRPr lang="ar-SA" sz="32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outerShdw blurRad="38100" dist="38100" dir="2700000" algn="tl">
                  <a:srgbClr val="000000">
                    <a:alpha val="43137"/>
                  </a:srgbClr>
                </a:outerShdw>
              </a:effectLst>
              <a:latin typeface="Andalus" pitchFamily="18" charset="-78"/>
              <a:cs typeface="Andalus" pitchFamily="18" charset="-78"/>
            </a:endParaRPr>
          </a:p>
        </p:txBody>
      </p:sp>
      <p:pic>
        <p:nvPicPr>
          <p:cNvPr id="2050" name="Picture 2" descr="C:\Users\hp\Desktop\image002125.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95536" y="476672"/>
            <a:ext cx="2411760" cy="2529862"/>
          </a:xfrm>
          <a:prstGeom prst="rect">
            <a:avLst/>
          </a:prstGeom>
          <a:noFill/>
          <a:extLst>
            <a:ext uri="{909E8E84-426E-40DD-AFC4-6F175D3DCCD1}">
              <a14:hiddenFill xmlns:a14="http://schemas.microsoft.com/office/drawing/2010/main" xmlns="">
                <a:solidFill>
                  <a:srgbClr val="FFFFFF"/>
                </a:solidFill>
              </a14:hiddenFill>
            </a:ext>
          </a:extLst>
        </p:spPr>
      </p:pic>
      <p:pic>
        <p:nvPicPr>
          <p:cNvPr id="2051" name="Picture 3" descr="C:\Users\hp\Desktop\u38_8733bdb1105ba2f542e0cc696c6b0927_111839_darL.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95536" y="3861048"/>
            <a:ext cx="2411760" cy="2812832"/>
          </a:xfrm>
          <a:prstGeom prst="rect">
            <a:avLst/>
          </a:prstGeom>
          <a:noFill/>
          <a:extLst>
            <a:ext uri="{909E8E84-426E-40DD-AFC4-6F175D3DCCD1}">
              <a14:hiddenFill xmlns:a14="http://schemas.microsoft.com/office/drawing/2010/main" xmlns="">
                <a:solidFill>
                  <a:srgbClr val="FFFFFF"/>
                </a:solidFill>
              </a14:hiddenFill>
            </a:ext>
          </a:extLst>
        </p:spPr>
      </p:pic>
      <p:sp>
        <p:nvSpPr>
          <p:cNvPr id="7" name="مستطيل 6"/>
          <p:cNvSpPr/>
          <p:nvPr/>
        </p:nvSpPr>
        <p:spPr>
          <a:xfrm>
            <a:off x="3995936" y="5085184"/>
            <a:ext cx="3384376" cy="182280"/>
          </a:xfrm>
          <a:prstGeom prst="rect">
            <a:avLst/>
          </a:prstGeom>
          <a:solidFill>
            <a:srgbClr val="0099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extLst>
      <p:ext uri="{BB962C8B-B14F-4D97-AF65-F5344CB8AC3E}">
        <p14:creationId xmlns:p14="http://schemas.microsoft.com/office/powerpoint/2010/main" xmlns="" val="3002976061"/>
      </p:ext>
    </p:extLst>
  </p:cSld>
  <p:clrMapOvr>
    <a:masterClrMapping/>
  </p:clrMapOvr>
  <mc:AlternateContent xmlns:mc="http://schemas.openxmlformats.org/markup-compatibility/2006">
    <mc:Choice xmlns:p14="http://schemas.microsoft.com/office/powerpoint/2010/main" xmlns="" Requires="p14">
      <p:transition spd="slow" p14:dur="2000">
        <p14:ferris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187624" y="476671"/>
            <a:ext cx="6185088" cy="611440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377422402"/>
      </p:ext>
    </p:extLst>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4169354" y="22875"/>
            <a:ext cx="4044697" cy="707886"/>
          </a:xfrm>
          <a:prstGeom prst="rect">
            <a:avLst/>
          </a:prstGeom>
          <a:noFill/>
        </p:spPr>
        <p:txBody>
          <a:bodyPr wrap="none" lIns="91440" tIns="45720" rIns="91440" bIns="45720">
            <a:spAutoFit/>
          </a:bodyPr>
          <a:lstStyle/>
          <a:p>
            <a:pPr algn="ctr"/>
            <a:r>
              <a:rPr lang="ar-SA" sz="4000" b="1" cap="none" spc="0" dirty="0" smtClean="0">
                <a:ln w="19050">
                  <a:solidFill>
                    <a:schemeClr val="bg1"/>
                  </a:solidFill>
                  <a:prstDash val="solid"/>
                </a:ln>
                <a:solidFill>
                  <a:srgbClr val="C00000"/>
                </a:solidFill>
                <a:effectLst>
                  <a:outerShdw blurRad="50000" dist="50800" dir="7500000" algn="tl">
                    <a:srgbClr val="000000">
                      <a:shade val="5000"/>
                      <a:alpha val="35000"/>
                    </a:srgbClr>
                  </a:outerShdw>
                </a:effectLst>
                <a:latin typeface="Andalus" pitchFamily="18" charset="-78"/>
                <a:cs typeface="Andalus" pitchFamily="18" charset="-78"/>
              </a:rPr>
              <a:t>الشكل القانوني للمشروع:</a:t>
            </a:r>
            <a:endParaRPr lang="ar-SA" sz="4000" b="1" cap="none" spc="0" dirty="0">
              <a:ln w="19050">
                <a:solidFill>
                  <a:schemeClr val="bg1"/>
                </a:solidFill>
                <a:prstDash val="solid"/>
              </a:ln>
              <a:solidFill>
                <a:srgbClr val="C00000"/>
              </a:solidFill>
              <a:effectLst>
                <a:outerShdw blurRad="50000" dist="50800" dir="7500000" algn="tl">
                  <a:srgbClr val="000000">
                    <a:shade val="5000"/>
                    <a:alpha val="35000"/>
                  </a:srgbClr>
                </a:outerShdw>
              </a:effectLst>
              <a:latin typeface="Andalus" pitchFamily="18" charset="-78"/>
              <a:cs typeface="Andalus" pitchFamily="18" charset="-78"/>
            </a:endParaRPr>
          </a:p>
        </p:txBody>
      </p:sp>
      <p:sp>
        <p:nvSpPr>
          <p:cNvPr id="3" name="مستطيل 2"/>
          <p:cNvSpPr/>
          <p:nvPr/>
        </p:nvSpPr>
        <p:spPr>
          <a:xfrm>
            <a:off x="3714846" y="276865"/>
            <a:ext cx="4572000" cy="3046988"/>
          </a:xfrm>
          <a:prstGeom prst="rect">
            <a:avLst/>
          </a:prstGeom>
        </p:spPr>
        <p:txBody>
          <a:bodyPr>
            <a:spAutoFit/>
          </a:bodyPr>
          <a:lstStyle/>
          <a:p>
            <a:r>
              <a:rPr lang="ar-SA" sz="3200" dirty="0">
                <a:ln w="18415" cmpd="sng">
                  <a:solidFill>
                    <a:sysClr val="windowText" lastClr="000000"/>
                  </a:solidFill>
                  <a:prstDash val="solid"/>
                </a:ln>
                <a:solidFill>
                  <a:schemeClr val="tx1">
                    <a:lumMod val="95000"/>
                    <a:lumOff val="5000"/>
                  </a:schemeClr>
                </a:solidFill>
                <a:effectLst>
                  <a:outerShdw blurRad="63500" dir="3600000" algn="tl" rotWithShape="0">
                    <a:srgbClr val="000000">
                      <a:alpha val="70000"/>
                    </a:srgbClr>
                  </a:outerShdw>
                </a:effectLst>
              </a:rPr>
              <a:t> </a:t>
            </a:r>
            <a:endParaRPr lang="en-US" sz="3200" dirty="0">
              <a:ln w="18415" cmpd="sng">
                <a:solidFill>
                  <a:sysClr val="windowText" lastClr="000000"/>
                </a:solidFill>
                <a:prstDash val="solid"/>
              </a:ln>
              <a:solidFill>
                <a:schemeClr val="tx1">
                  <a:lumMod val="95000"/>
                  <a:lumOff val="5000"/>
                </a:schemeClr>
              </a:solidFill>
              <a:effectLst>
                <a:outerShdw blurRad="63500" dir="3600000" algn="tl" rotWithShape="0">
                  <a:srgbClr val="000000">
                    <a:alpha val="70000"/>
                  </a:srgbClr>
                </a:outerShdw>
              </a:effectLst>
            </a:endParaRPr>
          </a:p>
          <a:p>
            <a:r>
              <a:rPr lang="ar-SA" sz="3200" b="1" dirty="0">
                <a:ln w="18415" cmpd="sng">
                  <a:solidFill>
                    <a:schemeClr val="bg1"/>
                  </a:solidFill>
                  <a:prstDash val="solid"/>
                </a:ln>
                <a:solidFill>
                  <a:schemeClr val="tx1">
                    <a:lumMod val="95000"/>
                    <a:lumOff val="5000"/>
                  </a:schemeClr>
                </a:solidFill>
                <a:effectLst>
                  <a:outerShdw blurRad="63500" dir="3600000" algn="tl" rotWithShape="0">
                    <a:srgbClr val="000000">
                      <a:alpha val="70000"/>
                    </a:srgbClr>
                  </a:outerShdw>
                </a:effectLst>
                <a:latin typeface="Andalus" pitchFamily="18" charset="-78"/>
                <a:cs typeface="Andalus" pitchFamily="18" charset="-78"/>
              </a:rPr>
              <a:t>الشكل القانوني للمكتبة </a:t>
            </a:r>
            <a:r>
              <a:rPr lang="ar-SA" sz="3200" b="1" dirty="0">
                <a:ln w="18415" cmpd="sng">
                  <a:solidFill>
                    <a:schemeClr val="bg1"/>
                  </a:solidFill>
                  <a:prstDash val="solid"/>
                </a:ln>
                <a:solidFill>
                  <a:srgbClr val="00B0F0"/>
                </a:solidFill>
                <a:effectLst>
                  <a:outerShdw blurRad="63500" dir="3600000" algn="tl" rotWithShape="0">
                    <a:srgbClr val="000000">
                      <a:alpha val="70000"/>
                    </a:srgbClr>
                  </a:outerShdw>
                </a:effectLst>
                <a:latin typeface="Andalus" pitchFamily="18" charset="-78"/>
                <a:cs typeface="Andalus" pitchFamily="18" charset="-78"/>
              </a:rPr>
              <a:t>هو</a:t>
            </a:r>
            <a:r>
              <a:rPr lang="ar-SA" sz="3200" b="1" dirty="0">
                <a:ln w="18415" cmpd="sng">
                  <a:solidFill>
                    <a:schemeClr val="bg1"/>
                  </a:solidFill>
                  <a:prstDash val="solid"/>
                </a:ln>
                <a:solidFill>
                  <a:schemeClr val="tx1">
                    <a:lumMod val="95000"/>
                    <a:lumOff val="5000"/>
                  </a:schemeClr>
                </a:solidFill>
                <a:effectLst>
                  <a:outerShdw blurRad="63500" dir="3600000" algn="tl" rotWithShape="0">
                    <a:srgbClr val="000000">
                      <a:alpha val="70000"/>
                    </a:srgbClr>
                  </a:outerShdw>
                </a:effectLst>
                <a:latin typeface="Andalus" pitchFamily="18" charset="-78"/>
                <a:cs typeface="Andalus" pitchFamily="18" charset="-78"/>
              </a:rPr>
              <a:t> شركة تضامنية  </a:t>
            </a:r>
            <a:r>
              <a:rPr lang="ar-SA" sz="3200" b="1" dirty="0">
                <a:ln w="18415" cmpd="sng">
                  <a:solidFill>
                    <a:schemeClr val="bg1"/>
                  </a:solidFill>
                  <a:prstDash val="solid"/>
                </a:ln>
                <a:solidFill>
                  <a:srgbClr val="00B050"/>
                </a:solidFill>
                <a:effectLst>
                  <a:outerShdw blurRad="63500" dir="3600000" algn="tl" rotWithShape="0">
                    <a:srgbClr val="000000">
                      <a:alpha val="70000"/>
                    </a:srgbClr>
                  </a:outerShdw>
                </a:effectLst>
                <a:latin typeface="Andalus" pitchFamily="18" charset="-78"/>
                <a:cs typeface="Andalus" pitchFamily="18" charset="-78"/>
              </a:rPr>
              <a:t>/ </a:t>
            </a:r>
            <a:r>
              <a:rPr lang="ar-SA" sz="3200" b="1" dirty="0">
                <a:ln w="18415" cmpd="sng">
                  <a:solidFill>
                    <a:schemeClr val="bg1"/>
                  </a:solidFill>
                  <a:prstDash val="solid"/>
                </a:ln>
                <a:solidFill>
                  <a:schemeClr val="tx1">
                    <a:lumMod val="95000"/>
                    <a:lumOff val="5000"/>
                  </a:schemeClr>
                </a:solidFill>
                <a:effectLst>
                  <a:outerShdw blurRad="63500" dir="3600000" algn="tl" rotWithShape="0">
                    <a:srgbClr val="000000">
                      <a:alpha val="70000"/>
                    </a:srgbClr>
                  </a:outerShdw>
                </a:effectLst>
                <a:latin typeface="Andalus" pitchFamily="18" charset="-78"/>
                <a:cs typeface="Andalus" pitchFamily="18" charset="-78"/>
              </a:rPr>
              <a:t>توصية بسيطة حيث يتكون هذا الشكل القانوني من شريكين أو أكثر مسئولين في جميع أموالهم عن ديون الشركة </a:t>
            </a:r>
            <a:r>
              <a:rPr lang="ar-SA" sz="3200" b="1" dirty="0" smtClean="0">
                <a:ln w="18415" cmpd="sng">
                  <a:solidFill>
                    <a:schemeClr val="bg1"/>
                  </a:solidFill>
                  <a:prstDash val="solid"/>
                </a:ln>
                <a:solidFill>
                  <a:schemeClr val="tx1">
                    <a:lumMod val="95000"/>
                    <a:lumOff val="5000"/>
                  </a:schemeClr>
                </a:solidFill>
                <a:effectLst>
                  <a:outerShdw blurRad="63500" dir="3600000" algn="tl" rotWithShape="0">
                    <a:srgbClr val="000000">
                      <a:alpha val="70000"/>
                    </a:srgbClr>
                  </a:outerShdw>
                </a:effectLst>
                <a:latin typeface="Andalus" pitchFamily="18" charset="-78"/>
                <a:cs typeface="Andalus" pitchFamily="18" charset="-78"/>
              </a:rPr>
              <a:t>.</a:t>
            </a:r>
            <a:endParaRPr lang="ar-SA" sz="3200" b="1" dirty="0">
              <a:ln w="18415" cmpd="sng">
                <a:solidFill>
                  <a:schemeClr val="bg1"/>
                </a:solidFill>
                <a:prstDash val="solid"/>
              </a:ln>
              <a:solidFill>
                <a:schemeClr val="tx1">
                  <a:lumMod val="95000"/>
                  <a:lumOff val="5000"/>
                </a:schemeClr>
              </a:solidFill>
              <a:effectLst>
                <a:outerShdw blurRad="63500" dir="3600000" algn="tl" rotWithShape="0">
                  <a:srgbClr val="000000">
                    <a:alpha val="70000"/>
                  </a:srgbClr>
                </a:outerShdw>
              </a:effectLst>
              <a:latin typeface="Andalus" pitchFamily="18" charset="-78"/>
              <a:cs typeface="Andalus" pitchFamily="18" charset="-78"/>
            </a:endParaRPr>
          </a:p>
        </p:txBody>
      </p:sp>
      <p:sp>
        <p:nvSpPr>
          <p:cNvPr id="4" name="مستطيل 3"/>
          <p:cNvSpPr/>
          <p:nvPr/>
        </p:nvSpPr>
        <p:spPr>
          <a:xfrm>
            <a:off x="5279635" y="3294132"/>
            <a:ext cx="2946640" cy="707886"/>
          </a:xfrm>
          <a:prstGeom prst="rect">
            <a:avLst/>
          </a:prstGeom>
          <a:noFill/>
        </p:spPr>
        <p:txBody>
          <a:bodyPr wrap="none" lIns="91440" tIns="45720" rIns="91440" bIns="45720">
            <a:spAutoFit/>
          </a:bodyPr>
          <a:lstStyle/>
          <a:p>
            <a:pPr algn="ctr"/>
            <a:r>
              <a:rPr lang="ar-SA" sz="4000" b="1" cap="none" spc="0" dirty="0" smtClean="0">
                <a:ln w="19050">
                  <a:solidFill>
                    <a:schemeClr val="bg1"/>
                  </a:solidFill>
                  <a:prstDash val="solid"/>
                </a:ln>
                <a:solidFill>
                  <a:srgbClr val="C00000"/>
                </a:solidFill>
                <a:effectLst>
                  <a:outerShdw blurRad="50000" dist="50800" dir="7500000" algn="tl">
                    <a:srgbClr val="000000">
                      <a:shade val="5000"/>
                      <a:alpha val="35000"/>
                    </a:srgbClr>
                  </a:outerShdw>
                </a:effectLst>
                <a:latin typeface="Andalus" pitchFamily="18" charset="-78"/>
                <a:cs typeface="Andalus" pitchFamily="18" charset="-78"/>
              </a:rPr>
              <a:t>التصاريح المطلوبة</a:t>
            </a:r>
            <a:r>
              <a:rPr lang="ar-SA" sz="4000" b="1" dirty="0" smtClean="0">
                <a:ln w="19050">
                  <a:solidFill>
                    <a:schemeClr val="bg1"/>
                  </a:solidFill>
                  <a:prstDash val="solid"/>
                </a:ln>
                <a:solidFill>
                  <a:srgbClr val="C00000"/>
                </a:solidFill>
                <a:effectLst>
                  <a:outerShdw blurRad="50000" dist="50800" dir="7500000" algn="tl">
                    <a:srgbClr val="000000">
                      <a:shade val="5000"/>
                      <a:alpha val="35000"/>
                    </a:srgbClr>
                  </a:outerShdw>
                </a:effectLst>
                <a:latin typeface="Andalus" pitchFamily="18" charset="-78"/>
                <a:cs typeface="Andalus" pitchFamily="18" charset="-78"/>
              </a:rPr>
              <a:t>:</a:t>
            </a:r>
            <a:endParaRPr lang="ar-SA" sz="4000" b="1" cap="none" spc="0" dirty="0" smtClean="0">
              <a:ln w="19050">
                <a:solidFill>
                  <a:schemeClr val="bg1"/>
                </a:solidFill>
                <a:prstDash val="solid"/>
              </a:ln>
              <a:solidFill>
                <a:srgbClr val="C00000"/>
              </a:solidFill>
              <a:effectLst>
                <a:outerShdw blurRad="50000" dist="50800" dir="7500000" algn="tl">
                  <a:srgbClr val="000000">
                    <a:shade val="5000"/>
                    <a:alpha val="35000"/>
                  </a:srgbClr>
                </a:outerShdw>
              </a:effectLst>
              <a:latin typeface="Andalus" pitchFamily="18" charset="-78"/>
              <a:cs typeface="Andalus" pitchFamily="18" charset="-78"/>
            </a:endParaRPr>
          </a:p>
        </p:txBody>
      </p:sp>
      <p:sp>
        <p:nvSpPr>
          <p:cNvPr id="5" name="مستطيل 4"/>
          <p:cNvSpPr/>
          <p:nvPr/>
        </p:nvSpPr>
        <p:spPr>
          <a:xfrm>
            <a:off x="-180528" y="4002018"/>
            <a:ext cx="9144000" cy="1077218"/>
          </a:xfrm>
          <a:prstGeom prst="rect">
            <a:avLst/>
          </a:prstGeom>
        </p:spPr>
        <p:txBody>
          <a:bodyPr wrap="square">
            <a:spAutoFit/>
          </a:bodyPr>
          <a:lstStyle/>
          <a:p>
            <a:pPr lvl="1"/>
            <a:r>
              <a:rPr lang="ar-SA" sz="3200" b="1" dirty="0">
                <a:ln w="18415" cmpd="sng">
                  <a:solidFill>
                    <a:schemeClr val="bg1"/>
                  </a:solidFill>
                  <a:prstDash val="solid"/>
                </a:ln>
                <a:solidFill>
                  <a:srgbClr val="00B0F0"/>
                </a:solidFill>
                <a:effectLst>
                  <a:outerShdw blurRad="63500" dir="3600000" algn="tl" rotWithShape="0">
                    <a:srgbClr val="000000">
                      <a:alpha val="70000"/>
                    </a:srgbClr>
                  </a:outerShdw>
                </a:effectLst>
                <a:latin typeface="Andalus" pitchFamily="18" charset="-78"/>
                <a:cs typeface="Andalus" pitchFamily="18" charset="-78"/>
              </a:rPr>
              <a:t>سيتم استخراج </a:t>
            </a:r>
            <a:r>
              <a:rPr lang="ar-SA" sz="3200" b="1" dirty="0">
                <a:ln w="18415" cmpd="sng">
                  <a:solidFill>
                    <a:schemeClr val="bg1"/>
                  </a:solidFill>
                  <a:prstDash val="solid"/>
                </a:ln>
                <a:solidFill>
                  <a:schemeClr val="tx1">
                    <a:lumMod val="95000"/>
                    <a:lumOff val="5000"/>
                  </a:schemeClr>
                </a:solidFill>
                <a:effectLst>
                  <a:outerShdw blurRad="63500" dir="3600000" algn="tl" rotWithShape="0">
                    <a:srgbClr val="000000">
                      <a:alpha val="70000"/>
                    </a:srgbClr>
                  </a:outerShdw>
                </a:effectLst>
                <a:latin typeface="Andalus" pitchFamily="18" charset="-78"/>
                <a:cs typeface="Andalus" pitchFamily="18" charset="-78"/>
              </a:rPr>
              <a:t>سجل </a:t>
            </a:r>
            <a:r>
              <a:rPr lang="ar-SA" sz="3200" b="1" dirty="0" smtClean="0">
                <a:ln w="18415" cmpd="sng">
                  <a:solidFill>
                    <a:schemeClr val="bg1"/>
                  </a:solidFill>
                  <a:prstDash val="solid"/>
                </a:ln>
                <a:solidFill>
                  <a:schemeClr val="tx1">
                    <a:lumMod val="95000"/>
                    <a:lumOff val="5000"/>
                  </a:schemeClr>
                </a:solidFill>
                <a:effectLst>
                  <a:outerShdw blurRad="63500" dir="3600000" algn="tl" rotWithShape="0">
                    <a:srgbClr val="000000">
                      <a:alpha val="70000"/>
                    </a:srgbClr>
                  </a:outerShdw>
                </a:effectLst>
                <a:latin typeface="Andalus" pitchFamily="18" charset="-78"/>
                <a:cs typeface="Andalus" pitchFamily="18" charset="-78"/>
              </a:rPr>
              <a:t>تجاري, موافقة </a:t>
            </a:r>
            <a:r>
              <a:rPr lang="ar-SA" sz="3200" b="1" dirty="0">
                <a:ln w="18415" cmpd="sng">
                  <a:solidFill>
                    <a:schemeClr val="bg1"/>
                  </a:solidFill>
                  <a:prstDash val="solid"/>
                </a:ln>
                <a:solidFill>
                  <a:schemeClr val="tx1">
                    <a:lumMod val="95000"/>
                    <a:lumOff val="5000"/>
                  </a:schemeClr>
                </a:solidFill>
                <a:effectLst>
                  <a:outerShdw blurRad="63500" dir="3600000" algn="tl" rotWithShape="0">
                    <a:srgbClr val="000000">
                      <a:alpha val="70000"/>
                    </a:srgbClr>
                  </a:outerShdw>
                </a:effectLst>
                <a:latin typeface="Andalus" pitchFamily="18" charset="-78"/>
                <a:cs typeface="Andalus" pitchFamily="18" charset="-78"/>
              </a:rPr>
              <a:t>مكتب القوى العاملة </a:t>
            </a:r>
            <a:r>
              <a:rPr lang="ar-SA" sz="3200" b="1" dirty="0" smtClean="0">
                <a:ln w="18415" cmpd="sng">
                  <a:solidFill>
                    <a:schemeClr val="bg1"/>
                  </a:solidFill>
                  <a:prstDash val="solid"/>
                </a:ln>
                <a:solidFill>
                  <a:schemeClr val="tx1">
                    <a:lumMod val="95000"/>
                    <a:lumOff val="5000"/>
                  </a:schemeClr>
                </a:solidFill>
                <a:effectLst>
                  <a:outerShdw blurRad="63500" dir="3600000" algn="tl" rotWithShape="0">
                    <a:srgbClr val="000000">
                      <a:alpha val="70000"/>
                    </a:srgbClr>
                  </a:outerShdw>
                </a:effectLst>
                <a:latin typeface="Andalus" pitchFamily="18" charset="-78"/>
                <a:cs typeface="Andalus" pitchFamily="18" charset="-78"/>
              </a:rPr>
              <a:t>, موافقة </a:t>
            </a:r>
            <a:r>
              <a:rPr lang="ar-SA" sz="3200" b="1" dirty="0">
                <a:ln w="18415" cmpd="sng">
                  <a:solidFill>
                    <a:schemeClr val="bg1"/>
                  </a:solidFill>
                  <a:prstDash val="solid"/>
                </a:ln>
                <a:solidFill>
                  <a:schemeClr val="tx1">
                    <a:lumMod val="95000"/>
                    <a:lumOff val="5000"/>
                  </a:schemeClr>
                </a:solidFill>
                <a:effectLst>
                  <a:outerShdw blurRad="63500" dir="3600000" algn="tl" rotWithShape="0">
                    <a:srgbClr val="000000">
                      <a:alpha val="70000"/>
                    </a:srgbClr>
                  </a:outerShdw>
                </a:effectLst>
                <a:latin typeface="Andalus" pitchFamily="18" charset="-78"/>
                <a:cs typeface="Andalus" pitchFamily="18" charset="-78"/>
              </a:rPr>
              <a:t>وزارة الثقافة والإعلام </a:t>
            </a:r>
            <a:r>
              <a:rPr lang="ar-SA" sz="3200" b="1" dirty="0" smtClean="0">
                <a:ln w="18415" cmpd="sng">
                  <a:solidFill>
                    <a:schemeClr val="bg1"/>
                  </a:solidFill>
                  <a:prstDash val="solid"/>
                </a:ln>
                <a:solidFill>
                  <a:schemeClr val="tx1">
                    <a:lumMod val="95000"/>
                    <a:lumOff val="5000"/>
                  </a:schemeClr>
                </a:solidFill>
                <a:effectLst>
                  <a:outerShdw blurRad="63500" dir="3600000" algn="tl" rotWithShape="0">
                    <a:srgbClr val="000000">
                      <a:alpha val="70000"/>
                    </a:srgbClr>
                  </a:outerShdw>
                </a:effectLst>
                <a:latin typeface="Andalus" pitchFamily="18" charset="-78"/>
                <a:cs typeface="Andalus" pitchFamily="18" charset="-78"/>
              </a:rPr>
              <a:t>,موافقة </a:t>
            </a:r>
            <a:r>
              <a:rPr lang="ar-SA" sz="3200" b="1" dirty="0">
                <a:ln w="18415" cmpd="sng">
                  <a:solidFill>
                    <a:schemeClr val="bg1"/>
                  </a:solidFill>
                  <a:prstDash val="solid"/>
                </a:ln>
                <a:solidFill>
                  <a:schemeClr val="tx1">
                    <a:lumMod val="95000"/>
                    <a:lumOff val="5000"/>
                  </a:schemeClr>
                </a:solidFill>
                <a:effectLst>
                  <a:outerShdw blurRad="63500" dir="3600000" algn="tl" rotWithShape="0">
                    <a:srgbClr val="000000">
                      <a:alpha val="70000"/>
                    </a:srgbClr>
                  </a:outerShdw>
                </a:effectLst>
                <a:latin typeface="Andalus" pitchFamily="18" charset="-78"/>
                <a:cs typeface="Andalus" pitchFamily="18" charset="-78"/>
              </a:rPr>
              <a:t>الجهات </a:t>
            </a:r>
            <a:r>
              <a:rPr lang="ar-SA" sz="3200" b="1" dirty="0" smtClean="0">
                <a:ln w="18415" cmpd="sng">
                  <a:solidFill>
                    <a:schemeClr val="bg1"/>
                  </a:solidFill>
                  <a:prstDash val="solid"/>
                </a:ln>
                <a:solidFill>
                  <a:schemeClr val="tx1">
                    <a:lumMod val="95000"/>
                    <a:lumOff val="5000"/>
                  </a:schemeClr>
                </a:solidFill>
                <a:effectLst>
                  <a:outerShdw blurRad="63500" dir="3600000" algn="tl" rotWithShape="0">
                    <a:srgbClr val="000000">
                      <a:alpha val="70000"/>
                    </a:srgbClr>
                  </a:outerShdw>
                </a:effectLst>
                <a:latin typeface="Andalus" pitchFamily="18" charset="-78"/>
                <a:cs typeface="Andalus" pitchFamily="18" charset="-78"/>
              </a:rPr>
              <a:t>الأمنية. </a:t>
            </a:r>
            <a:endParaRPr lang="ar-SA" sz="3200" b="1" dirty="0">
              <a:ln w="18415" cmpd="sng">
                <a:solidFill>
                  <a:schemeClr val="bg1"/>
                </a:solidFill>
                <a:prstDash val="solid"/>
              </a:ln>
              <a:solidFill>
                <a:schemeClr val="tx1">
                  <a:lumMod val="95000"/>
                  <a:lumOff val="5000"/>
                </a:schemeClr>
              </a:solidFill>
              <a:effectLst>
                <a:outerShdw blurRad="63500" dir="3600000" algn="tl" rotWithShape="0">
                  <a:srgbClr val="000000">
                    <a:alpha val="70000"/>
                  </a:srgbClr>
                </a:outerShdw>
              </a:effectLst>
              <a:latin typeface="Andalus" pitchFamily="18" charset="-78"/>
              <a:cs typeface="Andalus" pitchFamily="18" charset="-78"/>
            </a:endParaRPr>
          </a:p>
        </p:txBody>
      </p:sp>
      <p:sp>
        <p:nvSpPr>
          <p:cNvPr id="6" name="مستطيل 5"/>
          <p:cNvSpPr/>
          <p:nvPr/>
        </p:nvSpPr>
        <p:spPr>
          <a:xfrm>
            <a:off x="2729257" y="4981872"/>
            <a:ext cx="5748690" cy="707886"/>
          </a:xfrm>
          <a:prstGeom prst="rect">
            <a:avLst/>
          </a:prstGeom>
          <a:noFill/>
        </p:spPr>
        <p:txBody>
          <a:bodyPr wrap="none" lIns="91440" tIns="45720" rIns="91440" bIns="45720">
            <a:spAutoFit/>
          </a:bodyPr>
          <a:lstStyle/>
          <a:p>
            <a:pPr algn="ctr"/>
            <a:r>
              <a:rPr lang="ar-SA" sz="4000" b="1" dirty="0" smtClean="0">
                <a:ln w="19050">
                  <a:solidFill>
                    <a:schemeClr val="tx2">
                      <a:tint val="1000"/>
                    </a:schemeClr>
                  </a:solidFill>
                  <a:prstDash val="solid"/>
                </a:ln>
                <a:solidFill>
                  <a:srgbClr val="C00000"/>
                </a:solidFill>
                <a:effectLst>
                  <a:outerShdw blurRad="50000" dist="50800" dir="7500000" algn="tl">
                    <a:srgbClr val="000000">
                      <a:shade val="5000"/>
                      <a:alpha val="35000"/>
                    </a:srgbClr>
                  </a:outerShdw>
                </a:effectLst>
                <a:latin typeface="Andalus" pitchFamily="18" charset="-78"/>
                <a:cs typeface="Andalus" pitchFamily="18" charset="-78"/>
              </a:rPr>
              <a:t>الجهات التي يمكن الاستفادة منها:</a:t>
            </a:r>
            <a:endParaRPr lang="ar-SA" sz="4000" b="1" cap="none" spc="0" dirty="0" smtClean="0">
              <a:ln w="19050">
                <a:solidFill>
                  <a:schemeClr val="tx2">
                    <a:tint val="1000"/>
                  </a:schemeClr>
                </a:solidFill>
                <a:prstDash val="solid"/>
              </a:ln>
              <a:solidFill>
                <a:srgbClr val="C00000"/>
              </a:solidFill>
              <a:effectLst>
                <a:outerShdw blurRad="50000" dist="50800" dir="7500000" algn="tl">
                  <a:srgbClr val="000000">
                    <a:shade val="5000"/>
                    <a:alpha val="35000"/>
                  </a:srgbClr>
                </a:outerShdw>
              </a:effectLst>
              <a:latin typeface="Andalus" pitchFamily="18" charset="-78"/>
              <a:cs typeface="Andalus" pitchFamily="18" charset="-78"/>
            </a:endParaRPr>
          </a:p>
        </p:txBody>
      </p:sp>
      <p:sp>
        <p:nvSpPr>
          <p:cNvPr id="8" name="مستطيل 7"/>
          <p:cNvSpPr/>
          <p:nvPr/>
        </p:nvSpPr>
        <p:spPr>
          <a:xfrm>
            <a:off x="-180528" y="5567978"/>
            <a:ext cx="9144000" cy="584775"/>
          </a:xfrm>
          <a:prstGeom prst="rect">
            <a:avLst/>
          </a:prstGeom>
        </p:spPr>
        <p:txBody>
          <a:bodyPr wrap="square">
            <a:spAutoFit/>
          </a:bodyPr>
          <a:lstStyle/>
          <a:p>
            <a:pPr lvl="1"/>
            <a:r>
              <a:rPr lang="ar-SA" sz="3200" b="1" dirty="0" smtClean="0">
                <a:ln w="18415" cmpd="sng">
                  <a:solidFill>
                    <a:schemeClr val="bg1"/>
                  </a:solidFill>
                  <a:prstDash val="solid"/>
                </a:ln>
                <a:solidFill>
                  <a:schemeClr val="tx1">
                    <a:lumMod val="95000"/>
                    <a:lumOff val="5000"/>
                  </a:schemeClr>
                </a:solidFill>
                <a:effectLst>
                  <a:outerShdw blurRad="63500" dir="3600000" algn="tl" rotWithShape="0">
                    <a:srgbClr val="000000">
                      <a:alpha val="70000"/>
                    </a:srgbClr>
                  </a:outerShdw>
                </a:effectLst>
                <a:latin typeface="Andalus" pitchFamily="18" charset="-78"/>
                <a:cs typeface="Andalus" pitchFamily="18" charset="-78"/>
              </a:rPr>
              <a:t>شركة الدعاية والإعلان , الغرفة التجارية الصناعية , المكتبات.</a:t>
            </a:r>
            <a:endParaRPr lang="ar-SA" sz="3200" b="1" dirty="0">
              <a:ln w="18415" cmpd="sng">
                <a:solidFill>
                  <a:schemeClr val="bg1"/>
                </a:solidFill>
                <a:prstDash val="solid"/>
              </a:ln>
              <a:solidFill>
                <a:schemeClr val="tx1">
                  <a:lumMod val="95000"/>
                  <a:lumOff val="5000"/>
                </a:schemeClr>
              </a:solidFill>
              <a:effectLst>
                <a:outerShdw blurRad="63500" dir="3600000" algn="tl" rotWithShape="0">
                  <a:srgbClr val="000000">
                    <a:alpha val="70000"/>
                  </a:srgbClr>
                </a:outerShdw>
              </a:effectLst>
              <a:latin typeface="Andalus" pitchFamily="18" charset="-78"/>
              <a:cs typeface="Andalus" pitchFamily="18" charset="-78"/>
            </a:endParaRPr>
          </a:p>
        </p:txBody>
      </p:sp>
      <p:pic>
        <p:nvPicPr>
          <p:cNvPr id="1026" name="Picture 2" descr="C:\Users\hp\Desktop\mobile-library-1.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32861"/>
            <a:ext cx="3770784" cy="3969157"/>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300679084"/>
      </p:ext>
    </p:extLst>
  </p:cSld>
  <p:clrMapOvr>
    <a:masterClrMapping/>
  </p:clrMapOvr>
  <mc:AlternateContent xmlns:mc="http://schemas.openxmlformats.org/markup-compatibility/2006">
    <mc:Choice xmlns:p14="http://schemas.microsoft.com/office/powerpoint/2010/main" xmlns="" Requires="p14">
      <p:transition spd="slow" p14:dur="1200">
        <p:dissolve/>
      </p:transition>
    </mc:Choice>
    <mc:Fallback>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Scale>
                                      <p:cBhvr>
                                        <p:cTn id="7"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
                                        </p:tgtEl>
                                        <p:attrNameLst>
                                          <p:attrName>ppt_x</p:attrName>
                                          <p:attrName>ppt_y</p:attrName>
                                        </p:attrNameLst>
                                      </p:cBhvr>
                                    </p:animMotion>
                                    <p:animEffect transition="in" filter="fade">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down)">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52"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Scale>
                                      <p:cBhvr>
                                        <p:cTn id="19"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0" dur="1000" decel="50000" fill="hold">
                                          <p:stCondLst>
                                            <p:cond delay="0"/>
                                          </p:stCondLst>
                                        </p:cTn>
                                        <p:tgtEl>
                                          <p:spTgt spid="4"/>
                                        </p:tgtEl>
                                        <p:attrNameLst>
                                          <p:attrName>ppt_x</p:attrName>
                                          <p:attrName>ppt_y</p:attrName>
                                        </p:attrNameLst>
                                      </p:cBhvr>
                                    </p:animMotion>
                                    <p:animEffect transition="in" filter="fade">
                                      <p:cBhvr>
                                        <p:cTn id="21" dur="1000"/>
                                        <p:tgtEl>
                                          <p:spTgt spid="4"/>
                                        </p:tgtEl>
                                      </p:cBhvr>
                                    </p:animEffect>
                                  </p:childTnLst>
                                </p:cTn>
                              </p:par>
                            </p:childTnLst>
                          </p:cTn>
                        </p:par>
                      </p:childTnLst>
                    </p:cTn>
                  </p:par>
                  <p:par>
                    <p:cTn id="22" fill="hold">
                      <p:stCondLst>
                        <p:cond delay="indefinite"/>
                      </p:stCondLst>
                      <p:childTnLst>
                        <p:par>
                          <p:cTn id="23" fill="hold">
                            <p:stCondLst>
                              <p:cond delay="0"/>
                            </p:stCondLst>
                            <p:childTnLst>
                              <p:par>
                                <p:cTn id="24" presetID="16" presetClass="entr" presetSubtype="21" fill="hold" grpId="0" nodeType="click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barn(inVertical)">
                                      <p:cBhvr>
                                        <p:cTn id="26" dur="500"/>
                                        <p:tgtEl>
                                          <p:spTgt spid="5"/>
                                        </p:tgtEl>
                                      </p:cBhvr>
                                    </p:animEffect>
                                  </p:childTnLst>
                                </p:cTn>
                              </p:par>
                            </p:childTnLst>
                          </p:cTn>
                        </p:par>
                      </p:childTnLst>
                    </p:cTn>
                  </p:par>
                  <p:par>
                    <p:cTn id="27" fill="hold">
                      <p:stCondLst>
                        <p:cond delay="indefinite"/>
                      </p:stCondLst>
                      <p:childTnLst>
                        <p:par>
                          <p:cTn id="28" fill="hold">
                            <p:stCondLst>
                              <p:cond delay="0"/>
                            </p:stCondLst>
                            <p:childTnLst>
                              <p:par>
                                <p:cTn id="29" presetID="52" presetClass="entr" presetSubtype="0" fill="hold" grpId="0" nodeType="clickEffect">
                                  <p:stCondLst>
                                    <p:cond delay="0"/>
                                  </p:stCondLst>
                                  <p:childTnLst>
                                    <p:set>
                                      <p:cBhvr>
                                        <p:cTn id="30" dur="1" fill="hold">
                                          <p:stCondLst>
                                            <p:cond delay="0"/>
                                          </p:stCondLst>
                                        </p:cTn>
                                        <p:tgtEl>
                                          <p:spTgt spid="6"/>
                                        </p:tgtEl>
                                        <p:attrNameLst>
                                          <p:attrName>style.visibility</p:attrName>
                                        </p:attrNameLst>
                                      </p:cBhvr>
                                      <p:to>
                                        <p:strVal val="visible"/>
                                      </p:to>
                                    </p:set>
                                    <p:animScale>
                                      <p:cBhvr>
                                        <p:cTn id="31"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2" dur="1000" decel="50000" fill="hold">
                                          <p:stCondLst>
                                            <p:cond delay="0"/>
                                          </p:stCondLst>
                                        </p:cTn>
                                        <p:tgtEl>
                                          <p:spTgt spid="6"/>
                                        </p:tgtEl>
                                        <p:attrNameLst>
                                          <p:attrName>ppt_x</p:attrName>
                                          <p:attrName>ppt_y</p:attrName>
                                        </p:attrNameLst>
                                      </p:cBhvr>
                                    </p:animMotion>
                                    <p:animEffect transition="in" filter="fade">
                                      <p:cBhvr>
                                        <p:cTn id="33" dur="1000"/>
                                        <p:tgtEl>
                                          <p:spTgt spid="6"/>
                                        </p:tgtEl>
                                      </p:cBhvr>
                                    </p:animEffect>
                                  </p:childTnLst>
                                </p:cTn>
                              </p:par>
                            </p:childTnLst>
                          </p:cTn>
                        </p:par>
                      </p:childTnLst>
                    </p:cTn>
                  </p:par>
                  <p:par>
                    <p:cTn id="34" fill="hold">
                      <p:stCondLst>
                        <p:cond delay="indefinite"/>
                      </p:stCondLst>
                      <p:childTnLst>
                        <p:par>
                          <p:cTn id="35" fill="hold">
                            <p:stCondLst>
                              <p:cond delay="0"/>
                            </p:stCondLst>
                            <p:childTnLst>
                              <p:par>
                                <p:cTn id="36" presetID="14" presetClass="entr" presetSubtype="10" fill="hold" grpId="0" nodeType="clickEffect">
                                  <p:stCondLst>
                                    <p:cond delay="0"/>
                                  </p:stCondLst>
                                  <p:childTnLst>
                                    <p:set>
                                      <p:cBhvr>
                                        <p:cTn id="37" dur="1" fill="hold">
                                          <p:stCondLst>
                                            <p:cond delay="0"/>
                                          </p:stCondLst>
                                        </p:cTn>
                                        <p:tgtEl>
                                          <p:spTgt spid="8"/>
                                        </p:tgtEl>
                                        <p:attrNameLst>
                                          <p:attrName>style.visibility</p:attrName>
                                        </p:attrNameLst>
                                      </p:cBhvr>
                                      <p:to>
                                        <p:strVal val="visible"/>
                                      </p:to>
                                    </p:set>
                                    <p:animEffect transition="in" filter="randombar(horizontal)">
                                      <p:cBhvr>
                                        <p:cTn id="38"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p:bldP spid="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0" y="1268760"/>
            <a:ext cx="8460432" cy="2554545"/>
          </a:xfrm>
          <a:prstGeom prst="rect">
            <a:avLst/>
          </a:prstGeom>
        </p:spPr>
        <p:txBody>
          <a:bodyPr wrap="square">
            <a:spAutoFit/>
          </a:bodyPr>
          <a:lstStyle/>
          <a:p>
            <a:pPr lvl="0"/>
            <a:r>
              <a:rPr lang="ar-SA" sz="3200" b="1" dirty="0">
                <a:ln w="17780" cmpd="sng">
                  <a:solidFill>
                    <a:srgbClr val="FFFFFF"/>
                  </a:solidFill>
                  <a:prstDash val="solid"/>
                  <a:miter lim="800000"/>
                </a:ln>
                <a:solidFill>
                  <a:srgbClr val="00B0F0"/>
                </a:solidFill>
                <a:effectLst>
                  <a:outerShdw blurRad="50800" algn="tl" rotWithShape="0">
                    <a:srgbClr val="000000"/>
                  </a:outerShdw>
                </a:effectLst>
                <a:latin typeface="Andalus" pitchFamily="18" charset="-78"/>
                <a:cs typeface="Andalus" pitchFamily="18" charset="-78"/>
              </a:rPr>
              <a:t>المشروع</a:t>
            </a:r>
            <a:r>
              <a:rPr lang="ar-SA" sz="32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ndalus" pitchFamily="18" charset="-78"/>
                <a:cs typeface="Andalus" pitchFamily="18" charset="-78"/>
              </a:rPr>
              <a:t> هو عبارة عن مكتبة متنقلة ولكن يتبع هذه المكتبة مكتب خاص حيث يجتمع فيه فريق العمل للبحث والتشاور بالمواضيع اللي تتعلق بالمشروع ومن المخطط أن يقع هذا المكتب بطريق الأمير مساعد بن جلوي بما يتميز به من تخطيط عمراني متطور ومرافق متكاملة.</a:t>
            </a:r>
          </a:p>
        </p:txBody>
      </p:sp>
      <p:pic>
        <p:nvPicPr>
          <p:cNvPr id="5124" name="صورة 379" descr="مقر+الغرف[1]"/>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043608" y="4221088"/>
            <a:ext cx="6624736" cy="244827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126" name="Picture 6"/>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940152" y="4941168"/>
            <a:ext cx="1368152" cy="792088"/>
          </a:xfrm>
          <a:prstGeom prst="rect">
            <a:avLst/>
          </a:prstGeom>
          <a:noFill/>
          <a:extLst>
            <a:ext uri="{909E8E84-426E-40DD-AFC4-6F175D3DCCD1}">
              <a14:hiddenFill xmlns:a14="http://schemas.microsoft.com/office/drawing/2010/main" xmlns="">
                <a:solidFill>
                  <a:srgbClr val="FFFFFF"/>
                </a:solidFill>
              </a14:hiddenFill>
            </a:ext>
          </a:extLst>
        </p:spPr>
      </p:pic>
      <p:sp>
        <p:nvSpPr>
          <p:cNvPr id="2" name="مستطيل 1"/>
          <p:cNvSpPr/>
          <p:nvPr/>
        </p:nvSpPr>
        <p:spPr>
          <a:xfrm>
            <a:off x="4994614" y="116632"/>
            <a:ext cx="3259226" cy="923330"/>
          </a:xfrm>
          <a:prstGeom prst="rect">
            <a:avLst/>
          </a:prstGeom>
          <a:noFill/>
        </p:spPr>
        <p:txBody>
          <a:bodyPr wrap="none" lIns="91440" tIns="45720" rIns="91440" bIns="45720">
            <a:spAutoFit/>
          </a:bodyPr>
          <a:lstStyle/>
          <a:p>
            <a:pPr algn="ctr"/>
            <a:r>
              <a:rPr lang="ar-SA" sz="5400" b="1" cap="none" spc="0" dirty="0" smtClean="0">
                <a:ln w="17780" cmpd="sng">
                  <a:solidFill>
                    <a:schemeClr val="bg1"/>
                  </a:solidFill>
                  <a:prstDash val="solid"/>
                  <a:miter lim="800000"/>
                </a:ln>
                <a:solidFill>
                  <a:srgbClr val="C00000"/>
                </a:solidFill>
                <a:effectLst>
                  <a:outerShdw blurRad="50800" algn="tl" rotWithShape="0">
                    <a:srgbClr val="000000"/>
                  </a:outerShdw>
                </a:effectLst>
                <a:latin typeface="Andalus" pitchFamily="18" charset="-78"/>
                <a:cs typeface="Andalus" pitchFamily="18" charset="-78"/>
              </a:rPr>
              <a:t>موقع المكتب :</a:t>
            </a:r>
            <a:endParaRPr lang="ar-SA" sz="5400" b="1" cap="none" spc="0" dirty="0">
              <a:ln w="17780" cmpd="sng">
                <a:solidFill>
                  <a:schemeClr val="bg1"/>
                </a:solidFill>
                <a:prstDash val="solid"/>
                <a:miter lim="800000"/>
              </a:ln>
              <a:solidFill>
                <a:srgbClr val="C00000"/>
              </a:solidFill>
              <a:effectLst>
                <a:outerShdw blurRad="50800" algn="tl" rotWithShape="0">
                  <a:srgbClr val="000000"/>
                </a:outerShdw>
              </a:effectLst>
              <a:latin typeface="Andalus" pitchFamily="18" charset="-78"/>
              <a:cs typeface="Andalus" pitchFamily="18" charset="-78"/>
            </a:endParaRPr>
          </a:p>
        </p:txBody>
      </p:sp>
    </p:spTree>
    <p:extLst>
      <p:ext uri="{BB962C8B-B14F-4D97-AF65-F5344CB8AC3E}">
        <p14:creationId xmlns:p14="http://schemas.microsoft.com/office/powerpoint/2010/main" xmlns="" val="3657820801"/>
      </p:ext>
    </p:extLst>
  </p:cSld>
  <p:clrMapOvr>
    <a:masterClrMapping/>
  </p:clrMapOvr>
  <mc:AlternateContent xmlns:mc="http://schemas.openxmlformats.org/markup-compatibility/2006">
    <mc:Choice xmlns:p14="http://schemas.microsoft.com/office/powerpoint/2010/main" xmlns="" Requires="p14">
      <p:transition spd="slow" p14:dur="1500">
        <p14:window dir="ver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randombar(horizontal)">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circle(in)">
                                      <p:cBhvr>
                                        <p:cTn id="12"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5629263" y="48101"/>
            <a:ext cx="2746265" cy="707886"/>
          </a:xfrm>
          <a:prstGeom prst="rect">
            <a:avLst/>
          </a:prstGeom>
          <a:noFill/>
        </p:spPr>
        <p:txBody>
          <a:bodyPr wrap="none" lIns="91440" tIns="45720" rIns="91440" bIns="45720">
            <a:spAutoFit/>
          </a:bodyPr>
          <a:lstStyle/>
          <a:p>
            <a:pPr algn="ctr"/>
            <a:r>
              <a:rPr lang="ar-SA" sz="4000" b="1" dirty="0" smtClean="0">
                <a:ln w="17780" cmpd="sng">
                  <a:solidFill>
                    <a:schemeClr val="bg1"/>
                  </a:solidFill>
                  <a:prstDash val="solid"/>
                  <a:miter lim="800000"/>
                </a:ln>
                <a:solidFill>
                  <a:srgbClr val="C00000"/>
                </a:solidFill>
                <a:effectLst>
                  <a:outerShdw blurRad="50800" algn="tl" rotWithShape="0">
                    <a:srgbClr val="000000"/>
                  </a:outerShdw>
                </a:effectLst>
                <a:latin typeface="Andalus" pitchFamily="18" charset="-78"/>
                <a:cs typeface="Andalus" pitchFamily="18" charset="-78"/>
              </a:rPr>
              <a:t>التنظيم الداخلي:</a:t>
            </a:r>
            <a:endParaRPr lang="ar-SA" sz="4000" b="1" dirty="0">
              <a:ln w="17780" cmpd="sng">
                <a:solidFill>
                  <a:schemeClr val="bg1"/>
                </a:solidFill>
                <a:prstDash val="solid"/>
                <a:miter lim="800000"/>
              </a:ln>
              <a:solidFill>
                <a:srgbClr val="C00000"/>
              </a:solidFill>
              <a:effectLst>
                <a:outerShdw blurRad="50800" algn="tl" rotWithShape="0">
                  <a:srgbClr val="000000"/>
                </a:outerShdw>
              </a:effectLst>
              <a:latin typeface="Andalus" pitchFamily="18" charset="-78"/>
              <a:cs typeface="Andalus" pitchFamily="18" charset="-78"/>
            </a:endParaRPr>
          </a:p>
        </p:txBody>
      </p:sp>
      <p:sp>
        <p:nvSpPr>
          <p:cNvPr id="5" name="مستطيل 4"/>
          <p:cNvSpPr/>
          <p:nvPr/>
        </p:nvSpPr>
        <p:spPr>
          <a:xfrm>
            <a:off x="555534" y="2967335"/>
            <a:ext cx="8032968" cy="2862322"/>
          </a:xfrm>
          <a:prstGeom prst="rect">
            <a:avLst/>
          </a:prstGeom>
          <a:noFill/>
        </p:spPr>
        <p:txBody>
          <a:bodyPr wrap="none" lIns="91440" tIns="45720" rIns="91440" bIns="45720">
            <a:spAutoFit/>
          </a:bodyPr>
          <a:lstStyle/>
          <a:p>
            <a:pPr algn="ctr"/>
            <a:r>
              <a:rPr lang="ar-SA" sz="3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وسيتم ترتيب المكتبة المتنقلة من الداخل بحيث يتم </a:t>
            </a:r>
          </a:p>
          <a:p>
            <a:pPr algn="ctr"/>
            <a:r>
              <a:rPr lang="ar-SA" sz="3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خدمة العملاء بطريقة انسيابية وسهلة بحيث يتم </a:t>
            </a:r>
          </a:p>
          <a:p>
            <a:pPr algn="ctr"/>
            <a:r>
              <a:rPr lang="ar-SA" sz="3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وضع الكاشير ثم آلة التصوير ويليها الطابعة ثم يليها</a:t>
            </a:r>
          </a:p>
          <a:p>
            <a:pPr algn="ctr"/>
            <a:r>
              <a:rPr lang="ar-SA" sz="3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الحاسب الذي يوفر خدمات الإنتر نت  وأخيرا يتم </a:t>
            </a:r>
          </a:p>
          <a:p>
            <a:pPr algn="ctr"/>
            <a:r>
              <a:rPr lang="ar-SA" sz="3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وضع الفاكس لاستقبال طلبات العملاء .</a:t>
            </a:r>
            <a:endParaRPr lang="ar-SA" sz="3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83592" y="809605"/>
            <a:ext cx="8431213" cy="2127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925992175"/>
      </p:ext>
    </p:extLst>
  </p:cSld>
  <p:clrMapOvr>
    <a:masterClrMapping/>
  </p:clrMapOvr>
  <mc:AlternateContent xmlns:mc="http://schemas.openxmlformats.org/markup-compatibility/2006">
    <mc:Choice xmlns:p14="http://schemas.microsoft.com/office/powerpoint/2010/main" xmlns="" Requires="p14">
      <p:transition spd="slow">
        <p14:flas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31" presetClass="entr" presetSubtype="0" fill="hold" nodeType="clickEffect">
                                  <p:stCondLst>
                                    <p:cond delay="0"/>
                                  </p:stCondLst>
                                  <p:childTnLst>
                                    <p:set>
                                      <p:cBhvr>
                                        <p:cTn id="13" dur="1" fill="hold">
                                          <p:stCondLst>
                                            <p:cond delay="0"/>
                                          </p:stCondLst>
                                        </p:cTn>
                                        <p:tgtEl>
                                          <p:spTgt spid="2050"/>
                                        </p:tgtEl>
                                        <p:attrNameLst>
                                          <p:attrName>style.visibility</p:attrName>
                                        </p:attrNameLst>
                                      </p:cBhvr>
                                      <p:to>
                                        <p:strVal val="visible"/>
                                      </p:to>
                                    </p:set>
                                    <p:anim calcmode="lin" valueType="num">
                                      <p:cBhvr>
                                        <p:cTn id="14" dur="1000" fill="hold"/>
                                        <p:tgtEl>
                                          <p:spTgt spid="2050"/>
                                        </p:tgtEl>
                                        <p:attrNameLst>
                                          <p:attrName>ppt_w</p:attrName>
                                        </p:attrNameLst>
                                      </p:cBhvr>
                                      <p:tavLst>
                                        <p:tav tm="0">
                                          <p:val>
                                            <p:fltVal val="0"/>
                                          </p:val>
                                        </p:tav>
                                        <p:tav tm="100000">
                                          <p:val>
                                            <p:strVal val="#ppt_w"/>
                                          </p:val>
                                        </p:tav>
                                      </p:tavLst>
                                    </p:anim>
                                    <p:anim calcmode="lin" valueType="num">
                                      <p:cBhvr>
                                        <p:cTn id="15" dur="1000" fill="hold"/>
                                        <p:tgtEl>
                                          <p:spTgt spid="2050"/>
                                        </p:tgtEl>
                                        <p:attrNameLst>
                                          <p:attrName>ppt_h</p:attrName>
                                        </p:attrNameLst>
                                      </p:cBhvr>
                                      <p:tavLst>
                                        <p:tav tm="0">
                                          <p:val>
                                            <p:fltVal val="0"/>
                                          </p:val>
                                        </p:tav>
                                        <p:tav tm="100000">
                                          <p:val>
                                            <p:strVal val="#ppt_h"/>
                                          </p:val>
                                        </p:tav>
                                      </p:tavLst>
                                    </p:anim>
                                    <p:anim calcmode="lin" valueType="num">
                                      <p:cBhvr>
                                        <p:cTn id="16" dur="1000" fill="hold"/>
                                        <p:tgtEl>
                                          <p:spTgt spid="2050"/>
                                        </p:tgtEl>
                                        <p:attrNameLst>
                                          <p:attrName>style.rotation</p:attrName>
                                        </p:attrNameLst>
                                      </p:cBhvr>
                                      <p:tavLst>
                                        <p:tav tm="0">
                                          <p:val>
                                            <p:fltVal val="90"/>
                                          </p:val>
                                        </p:tav>
                                        <p:tav tm="100000">
                                          <p:val>
                                            <p:fltVal val="0"/>
                                          </p:val>
                                        </p:tav>
                                      </p:tavLst>
                                    </p:anim>
                                    <p:animEffect transition="in" filter="fade">
                                      <p:cBhvr>
                                        <p:cTn id="17" dur="1000"/>
                                        <p:tgtEl>
                                          <p:spTgt spid="2050"/>
                                        </p:tgtEl>
                                      </p:cBhvr>
                                    </p:animEffect>
                                  </p:childTnLst>
                                </p:cTn>
                              </p:par>
                            </p:childTnLst>
                          </p:cTn>
                        </p:par>
                      </p:childTnLst>
                    </p:cTn>
                  </p:par>
                  <p:par>
                    <p:cTn id="18" fill="hold">
                      <p:stCondLst>
                        <p:cond delay="indefinite"/>
                      </p:stCondLst>
                      <p:childTnLst>
                        <p:par>
                          <p:cTn id="19" fill="hold">
                            <p:stCondLst>
                              <p:cond delay="0"/>
                            </p:stCondLst>
                            <p:childTnLst>
                              <p:par>
                                <p:cTn id="20" presetID="31" presetClass="entr" presetSubtype="0"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p:cTn id="22" dur="1000" fill="hold"/>
                                        <p:tgtEl>
                                          <p:spTgt spid="5"/>
                                        </p:tgtEl>
                                        <p:attrNameLst>
                                          <p:attrName>ppt_w</p:attrName>
                                        </p:attrNameLst>
                                      </p:cBhvr>
                                      <p:tavLst>
                                        <p:tav tm="0">
                                          <p:val>
                                            <p:fltVal val="0"/>
                                          </p:val>
                                        </p:tav>
                                        <p:tav tm="100000">
                                          <p:val>
                                            <p:strVal val="#ppt_w"/>
                                          </p:val>
                                        </p:tav>
                                      </p:tavLst>
                                    </p:anim>
                                    <p:anim calcmode="lin" valueType="num">
                                      <p:cBhvr>
                                        <p:cTn id="23" dur="1000" fill="hold"/>
                                        <p:tgtEl>
                                          <p:spTgt spid="5"/>
                                        </p:tgtEl>
                                        <p:attrNameLst>
                                          <p:attrName>ppt_h</p:attrName>
                                        </p:attrNameLst>
                                      </p:cBhvr>
                                      <p:tavLst>
                                        <p:tav tm="0">
                                          <p:val>
                                            <p:fltVal val="0"/>
                                          </p:val>
                                        </p:tav>
                                        <p:tav tm="100000">
                                          <p:val>
                                            <p:strVal val="#ppt_h"/>
                                          </p:val>
                                        </p:tav>
                                      </p:tavLst>
                                    </p:anim>
                                    <p:anim calcmode="lin" valueType="num">
                                      <p:cBhvr>
                                        <p:cTn id="24" dur="1000" fill="hold"/>
                                        <p:tgtEl>
                                          <p:spTgt spid="5"/>
                                        </p:tgtEl>
                                        <p:attrNameLst>
                                          <p:attrName>style.rotation</p:attrName>
                                        </p:attrNameLst>
                                      </p:cBhvr>
                                      <p:tavLst>
                                        <p:tav tm="0">
                                          <p:val>
                                            <p:fltVal val="90"/>
                                          </p:val>
                                        </p:tav>
                                        <p:tav tm="100000">
                                          <p:val>
                                            <p:fltVal val="0"/>
                                          </p:val>
                                        </p:tav>
                                      </p:tavLst>
                                    </p:anim>
                                    <p:animEffect transition="in" filter="fade">
                                      <p:cBhvr>
                                        <p:cTn id="25"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hp\Pictures\مكتبة متنقلة من الداخل.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499992" y="1484784"/>
            <a:ext cx="3685009" cy="3862924"/>
          </a:xfrm>
          <a:prstGeom prst="rect">
            <a:avLst/>
          </a:prstGeom>
          <a:noFill/>
          <a:extLst>
            <a:ext uri="{909E8E84-426E-40DD-AFC4-6F175D3DCCD1}">
              <a14:hiddenFill xmlns:a14="http://schemas.microsoft.com/office/drawing/2010/main" xmlns="">
                <a:solidFill>
                  <a:srgbClr val="FFFFFF"/>
                </a:solidFill>
              </a14:hiddenFill>
            </a:ext>
          </a:extLst>
        </p:spPr>
      </p:pic>
      <p:pic>
        <p:nvPicPr>
          <p:cNvPr id="4099" name="Picture 3" descr="C:\Users\hp\Pictures\مكتبة متنقلة من الداخل 2.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83568" y="1484784"/>
            <a:ext cx="3528392" cy="3862924"/>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41405080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wipe(down)">
                                      <p:cBhvr>
                                        <p:cTn id="7" dur="580">
                                          <p:stCondLst>
                                            <p:cond delay="0"/>
                                          </p:stCondLst>
                                        </p:cTn>
                                        <p:tgtEl>
                                          <p:spTgt spid="4098"/>
                                        </p:tgtEl>
                                      </p:cBhvr>
                                    </p:animEffect>
                                    <p:anim calcmode="lin" valueType="num">
                                      <p:cBhvr>
                                        <p:cTn id="8" dur="1822" tmFilter="0,0; 0.14,0.36; 0.43,0.73; 0.71,0.91; 1.0,1.0">
                                          <p:stCondLst>
                                            <p:cond delay="0"/>
                                          </p:stCondLst>
                                        </p:cTn>
                                        <p:tgtEl>
                                          <p:spTgt spid="4098"/>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098"/>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098"/>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098"/>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098"/>
                                        </p:tgtEl>
                                        <p:attrNameLst>
                                          <p:attrName>ppt_y</p:attrName>
                                        </p:attrNameLst>
                                      </p:cBhvr>
                                      <p:tavLst>
                                        <p:tav tm="0" fmla="#ppt_y-sin(pi*$)/81">
                                          <p:val>
                                            <p:fltVal val="0"/>
                                          </p:val>
                                        </p:tav>
                                        <p:tav tm="100000">
                                          <p:val>
                                            <p:fltVal val="1"/>
                                          </p:val>
                                        </p:tav>
                                      </p:tavLst>
                                    </p:anim>
                                    <p:animScale>
                                      <p:cBhvr>
                                        <p:cTn id="13" dur="26">
                                          <p:stCondLst>
                                            <p:cond delay="650"/>
                                          </p:stCondLst>
                                        </p:cTn>
                                        <p:tgtEl>
                                          <p:spTgt spid="4098"/>
                                        </p:tgtEl>
                                      </p:cBhvr>
                                      <p:to x="100000" y="60000"/>
                                    </p:animScale>
                                    <p:animScale>
                                      <p:cBhvr>
                                        <p:cTn id="14" dur="166" decel="50000">
                                          <p:stCondLst>
                                            <p:cond delay="676"/>
                                          </p:stCondLst>
                                        </p:cTn>
                                        <p:tgtEl>
                                          <p:spTgt spid="4098"/>
                                        </p:tgtEl>
                                      </p:cBhvr>
                                      <p:to x="100000" y="100000"/>
                                    </p:animScale>
                                    <p:animScale>
                                      <p:cBhvr>
                                        <p:cTn id="15" dur="26">
                                          <p:stCondLst>
                                            <p:cond delay="1312"/>
                                          </p:stCondLst>
                                        </p:cTn>
                                        <p:tgtEl>
                                          <p:spTgt spid="4098"/>
                                        </p:tgtEl>
                                      </p:cBhvr>
                                      <p:to x="100000" y="80000"/>
                                    </p:animScale>
                                    <p:animScale>
                                      <p:cBhvr>
                                        <p:cTn id="16" dur="166" decel="50000">
                                          <p:stCondLst>
                                            <p:cond delay="1338"/>
                                          </p:stCondLst>
                                        </p:cTn>
                                        <p:tgtEl>
                                          <p:spTgt spid="4098"/>
                                        </p:tgtEl>
                                      </p:cBhvr>
                                      <p:to x="100000" y="100000"/>
                                    </p:animScale>
                                    <p:animScale>
                                      <p:cBhvr>
                                        <p:cTn id="17" dur="26">
                                          <p:stCondLst>
                                            <p:cond delay="1642"/>
                                          </p:stCondLst>
                                        </p:cTn>
                                        <p:tgtEl>
                                          <p:spTgt spid="4098"/>
                                        </p:tgtEl>
                                      </p:cBhvr>
                                      <p:to x="100000" y="90000"/>
                                    </p:animScale>
                                    <p:animScale>
                                      <p:cBhvr>
                                        <p:cTn id="18" dur="166" decel="50000">
                                          <p:stCondLst>
                                            <p:cond delay="1668"/>
                                          </p:stCondLst>
                                        </p:cTn>
                                        <p:tgtEl>
                                          <p:spTgt spid="4098"/>
                                        </p:tgtEl>
                                      </p:cBhvr>
                                      <p:to x="100000" y="100000"/>
                                    </p:animScale>
                                    <p:animScale>
                                      <p:cBhvr>
                                        <p:cTn id="19" dur="26">
                                          <p:stCondLst>
                                            <p:cond delay="1808"/>
                                          </p:stCondLst>
                                        </p:cTn>
                                        <p:tgtEl>
                                          <p:spTgt spid="4098"/>
                                        </p:tgtEl>
                                      </p:cBhvr>
                                      <p:to x="100000" y="95000"/>
                                    </p:animScale>
                                    <p:animScale>
                                      <p:cBhvr>
                                        <p:cTn id="20" dur="166" decel="50000">
                                          <p:stCondLst>
                                            <p:cond delay="1834"/>
                                          </p:stCondLst>
                                        </p:cTn>
                                        <p:tgtEl>
                                          <p:spTgt spid="4098"/>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nodeType="clickEffect">
                                  <p:stCondLst>
                                    <p:cond delay="0"/>
                                  </p:stCondLst>
                                  <p:childTnLst>
                                    <p:set>
                                      <p:cBhvr>
                                        <p:cTn id="24" dur="1" fill="hold">
                                          <p:stCondLst>
                                            <p:cond delay="0"/>
                                          </p:stCondLst>
                                        </p:cTn>
                                        <p:tgtEl>
                                          <p:spTgt spid="4099"/>
                                        </p:tgtEl>
                                        <p:attrNameLst>
                                          <p:attrName>style.visibility</p:attrName>
                                        </p:attrNameLst>
                                      </p:cBhvr>
                                      <p:to>
                                        <p:strVal val="visible"/>
                                      </p:to>
                                    </p:set>
                                    <p:animEffect transition="in" filter="wipe(down)">
                                      <p:cBhvr>
                                        <p:cTn id="25" dur="580">
                                          <p:stCondLst>
                                            <p:cond delay="0"/>
                                          </p:stCondLst>
                                        </p:cTn>
                                        <p:tgtEl>
                                          <p:spTgt spid="4099"/>
                                        </p:tgtEl>
                                      </p:cBhvr>
                                    </p:animEffect>
                                    <p:anim calcmode="lin" valueType="num">
                                      <p:cBhvr>
                                        <p:cTn id="26" dur="1822" tmFilter="0,0; 0.14,0.36; 0.43,0.73; 0.71,0.91; 1.0,1.0">
                                          <p:stCondLst>
                                            <p:cond delay="0"/>
                                          </p:stCondLst>
                                        </p:cTn>
                                        <p:tgtEl>
                                          <p:spTgt spid="4099"/>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4099"/>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4099"/>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4099"/>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4099"/>
                                        </p:tgtEl>
                                        <p:attrNameLst>
                                          <p:attrName>ppt_y</p:attrName>
                                        </p:attrNameLst>
                                      </p:cBhvr>
                                      <p:tavLst>
                                        <p:tav tm="0" fmla="#ppt_y-sin(pi*$)/81">
                                          <p:val>
                                            <p:fltVal val="0"/>
                                          </p:val>
                                        </p:tav>
                                        <p:tav tm="100000">
                                          <p:val>
                                            <p:fltVal val="1"/>
                                          </p:val>
                                        </p:tav>
                                      </p:tavLst>
                                    </p:anim>
                                    <p:animScale>
                                      <p:cBhvr>
                                        <p:cTn id="31" dur="26">
                                          <p:stCondLst>
                                            <p:cond delay="650"/>
                                          </p:stCondLst>
                                        </p:cTn>
                                        <p:tgtEl>
                                          <p:spTgt spid="4099"/>
                                        </p:tgtEl>
                                      </p:cBhvr>
                                      <p:to x="100000" y="60000"/>
                                    </p:animScale>
                                    <p:animScale>
                                      <p:cBhvr>
                                        <p:cTn id="32" dur="166" decel="50000">
                                          <p:stCondLst>
                                            <p:cond delay="676"/>
                                          </p:stCondLst>
                                        </p:cTn>
                                        <p:tgtEl>
                                          <p:spTgt spid="4099"/>
                                        </p:tgtEl>
                                      </p:cBhvr>
                                      <p:to x="100000" y="100000"/>
                                    </p:animScale>
                                    <p:animScale>
                                      <p:cBhvr>
                                        <p:cTn id="33" dur="26">
                                          <p:stCondLst>
                                            <p:cond delay="1312"/>
                                          </p:stCondLst>
                                        </p:cTn>
                                        <p:tgtEl>
                                          <p:spTgt spid="4099"/>
                                        </p:tgtEl>
                                      </p:cBhvr>
                                      <p:to x="100000" y="80000"/>
                                    </p:animScale>
                                    <p:animScale>
                                      <p:cBhvr>
                                        <p:cTn id="34" dur="166" decel="50000">
                                          <p:stCondLst>
                                            <p:cond delay="1338"/>
                                          </p:stCondLst>
                                        </p:cTn>
                                        <p:tgtEl>
                                          <p:spTgt spid="4099"/>
                                        </p:tgtEl>
                                      </p:cBhvr>
                                      <p:to x="100000" y="100000"/>
                                    </p:animScale>
                                    <p:animScale>
                                      <p:cBhvr>
                                        <p:cTn id="35" dur="26">
                                          <p:stCondLst>
                                            <p:cond delay="1642"/>
                                          </p:stCondLst>
                                        </p:cTn>
                                        <p:tgtEl>
                                          <p:spTgt spid="4099"/>
                                        </p:tgtEl>
                                      </p:cBhvr>
                                      <p:to x="100000" y="90000"/>
                                    </p:animScale>
                                    <p:animScale>
                                      <p:cBhvr>
                                        <p:cTn id="36" dur="166" decel="50000">
                                          <p:stCondLst>
                                            <p:cond delay="1668"/>
                                          </p:stCondLst>
                                        </p:cTn>
                                        <p:tgtEl>
                                          <p:spTgt spid="4099"/>
                                        </p:tgtEl>
                                      </p:cBhvr>
                                      <p:to x="100000" y="100000"/>
                                    </p:animScale>
                                    <p:animScale>
                                      <p:cBhvr>
                                        <p:cTn id="37" dur="26">
                                          <p:stCondLst>
                                            <p:cond delay="1808"/>
                                          </p:stCondLst>
                                        </p:cTn>
                                        <p:tgtEl>
                                          <p:spTgt spid="4099"/>
                                        </p:tgtEl>
                                      </p:cBhvr>
                                      <p:to x="100000" y="95000"/>
                                    </p:animScale>
                                    <p:animScale>
                                      <p:cBhvr>
                                        <p:cTn id="38" dur="166" decel="50000">
                                          <p:stCondLst>
                                            <p:cond delay="1834"/>
                                          </p:stCondLst>
                                        </p:cTn>
                                        <p:tgtEl>
                                          <p:spTgt spid="4099"/>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8"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310706" y="909345"/>
            <a:ext cx="5249863" cy="11033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6150" name="Picture 6"/>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08519" y="1844824"/>
            <a:ext cx="8669088" cy="103028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6151" name="Picture 7"/>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1850976" y="2570857"/>
            <a:ext cx="5438775" cy="2127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6152" name="Picture 8"/>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3381349" y="4253426"/>
            <a:ext cx="5108575" cy="11033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6153" name="Picture 9"/>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464319" y="4828718"/>
            <a:ext cx="8096250" cy="103028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6154" name="Picture 10"/>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700088" y="5396409"/>
            <a:ext cx="7742237" cy="103028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 name="مستطيل 1"/>
          <p:cNvSpPr/>
          <p:nvPr/>
        </p:nvSpPr>
        <p:spPr>
          <a:xfrm>
            <a:off x="183041" y="188640"/>
            <a:ext cx="8442325" cy="769441"/>
          </a:xfrm>
          <a:prstGeom prst="rect">
            <a:avLst/>
          </a:prstGeom>
          <a:noFill/>
        </p:spPr>
        <p:txBody>
          <a:bodyPr wrap="square" lIns="91440" tIns="45720" rIns="91440" bIns="45720">
            <a:spAutoFit/>
          </a:bodyPr>
          <a:lstStyle/>
          <a:p>
            <a:pPr algn="ctr"/>
            <a:r>
              <a:rPr lang="ar-SA" sz="4400" b="1" cap="none" spc="0" dirty="0" smtClean="0">
                <a:ln w="17780" cmpd="sng">
                  <a:solidFill>
                    <a:schemeClr val="bg1"/>
                  </a:solidFill>
                  <a:prstDash val="solid"/>
                  <a:miter lim="800000"/>
                </a:ln>
                <a:solidFill>
                  <a:srgbClr val="C00000"/>
                </a:solidFill>
                <a:effectLst>
                  <a:outerShdw blurRad="50800" algn="tl" rotWithShape="0">
                    <a:srgbClr val="000000"/>
                  </a:outerShdw>
                </a:effectLst>
              </a:rPr>
              <a:t>المرحلة الرابعة : </a:t>
            </a:r>
            <a:r>
              <a:rPr lang="ar-SA" sz="4400" b="1" cap="none" spc="0" dirty="0" smtClean="0">
                <a:ln w="17780" cmpd="sng">
                  <a:solidFill>
                    <a:schemeClr val="bg1"/>
                  </a:solidFill>
                  <a:prstDash val="solid"/>
                  <a:miter lim="800000"/>
                </a:ln>
                <a:effectLst>
                  <a:outerShdw blurRad="50800" algn="tl" rotWithShape="0">
                    <a:srgbClr val="000000"/>
                  </a:outerShdw>
                </a:effectLst>
              </a:rPr>
              <a:t>مرحلة الإدارة والتشغيل:</a:t>
            </a:r>
            <a:endParaRPr lang="ar-SA" sz="4400" b="1" cap="none" spc="0" dirty="0">
              <a:ln w="17780" cmpd="sng">
                <a:solidFill>
                  <a:schemeClr val="bg1"/>
                </a:solidFill>
                <a:prstDash val="solid"/>
                <a:miter lim="800000"/>
              </a:ln>
              <a:effectLst>
                <a:outerShdw blurRad="50800" algn="tl" rotWithShape="0">
                  <a:srgbClr val="000000"/>
                </a:outerShdw>
              </a:effectLst>
            </a:endParaRPr>
          </a:p>
        </p:txBody>
      </p:sp>
    </p:spTree>
    <p:extLst>
      <p:ext uri="{BB962C8B-B14F-4D97-AF65-F5344CB8AC3E}">
        <p14:creationId xmlns:p14="http://schemas.microsoft.com/office/powerpoint/2010/main" xmlns="" val="1645799929"/>
      </p:ext>
    </p:extLst>
  </p:cSld>
  <p:clrMapOvr>
    <a:masterClrMapping/>
  </p:clrMapOvr>
  <mc:AlternateContent xmlns:mc="http://schemas.openxmlformats.org/markup-compatibility/2006">
    <mc:Choice xmlns:p14="http://schemas.microsoft.com/office/powerpoint/2010/main" xmlns="" Requires="p14">
      <p:transition spd="slow" p14:dur="1600">
        <p14:prism dir="r" isContent="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6148"/>
                                        </p:tgtEl>
                                        <p:attrNameLst>
                                          <p:attrName>style.visibility</p:attrName>
                                        </p:attrNameLst>
                                      </p:cBhvr>
                                      <p:to>
                                        <p:strVal val="visible"/>
                                      </p:to>
                                    </p:set>
                                    <p:animEffect transition="in" filter="circle(in)">
                                      <p:cBhvr>
                                        <p:cTn id="12" dur="2000"/>
                                        <p:tgtEl>
                                          <p:spTgt spid="6148"/>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6150"/>
                                        </p:tgtEl>
                                        <p:attrNameLst>
                                          <p:attrName>style.visibility</p:attrName>
                                        </p:attrNameLst>
                                      </p:cBhvr>
                                      <p:to>
                                        <p:strVal val="visible"/>
                                      </p:to>
                                    </p:set>
                                    <p:animEffect transition="in" filter="circle(in)">
                                      <p:cBhvr>
                                        <p:cTn id="17" dur="2000"/>
                                        <p:tgtEl>
                                          <p:spTgt spid="6150"/>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nodeType="clickEffect">
                                  <p:stCondLst>
                                    <p:cond delay="0"/>
                                  </p:stCondLst>
                                  <p:childTnLst>
                                    <p:set>
                                      <p:cBhvr>
                                        <p:cTn id="21" dur="1" fill="hold">
                                          <p:stCondLst>
                                            <p:cond delay="0"/>
                                          </p:stCondLst>
                                        </p:cTn>
                                        <p:tgtEl>
                                          <p:spTgt spid="6151"/>
                                        </p:tgtEl>
                                        <p:attrNameLst>
                                          <p:attrName>style.visibility</p:attrName>
                                        </p:attrNameLst>
                                      </p:cBhvr>
                                      <p:to>
                                        <p:strVal val="visible"/>
                                      </p:to>
                                    </p:set>
                                    <p:animEffect transition="in" filter="circle(in)">
                                      <p:cBhvr>
                                        <p:cTn id="22" dur="2000"/>
                                        <p:tgtEl>
                                          <p:spTgt spid="6151"/>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nodeType="clickEffect">
                                  <p:stCondLst>
                                    <p:cond delay="0"/>
                                  </p:stCondLst>
                                  <p:childTnLst>
                                    <p:set>
                                      <p:cBhvr>
                                        <p:cTn id="26" dur="1" fill="hold">
                                          <p:stCondLst>
                                            <p:cond delay="0"/>
                                          </p:stCondLst>
                                        </p:cTn>
                                        <p:tgtEl>
                                          <p:spTgt spid="6152"/>
                                        </p:tgtEl>
                                        <p:attrNameLst>
                                          <p:attrName>style.visibility</p:attrName>
                                        </p:attrNameLst>
                                      </p:cBhvr>
                                      <p:to>
                                        <p:strVal val="visible"/>
                                      </p:to>
                                    </p:set>
                                    <p:animEffect transition="in" filter="circle(in)">
                                      <p:cBhvr>
                                        <p:cTn id="27" dur="2000"/>
                                        <p:tgtEl>
                                          <p:spTgt spid="6152"/>
                                        </p:tgtEl>
                                      </p:cBhvr>
                                    </p:animEffect>
                                  </p:childTnLst>
                                </p:cTn>
                              </p:par>
                            </p:childTnLst>
                          </p:cTn>
                        </p:par>
                      </p:childTnLst>
                    </p:cTn>
                  </p:par>
                  <p:par>
                    <p:cTn id="28" fill="hold">
                      <p:stCondLst>
                        <p:cond delay="indefinite"/>
                      </p:stCondLst>
                      <p:childTnLst>
                        <p:par>
                          <p:cTn id="29" fill="hold">
                            <p:stCondLst>
                              <p:cond delay="0"/>
                            </p:stCondLst>
                            <p:childTnLst>
                              <p:par>
                                <p:cTn id="30" presetID="6" presetClass="entr" presetSubtype="16" fill="hold" nodeType="clickEffect">
                                  <p:stCondLst>
                                    <p:cond delay="0"/>
                                  </p:stCondLst>
                                  <p:childTnLst>
                                    <p:set>
                                      <p:cBhvr>
                                        <p:cTn id="31" dur="1" fill="hold">
                                          <p:stCondLst>
                                            <p:cond delay="0"/>
                                          </p:stCondLst>
                                        </p:cTn>
                                        <p:tgtEl>
                                          <p:spTgt spid="6153"/>
                                        </p:tgtEl>
                                        <p:attrNameLst>
                                          <p:attrName>style.visibility</p:attrName>
                                        </p:attrNameLst>
                                      </p:cBhvr>
                                      <p:to>
                                        <p:strVal val="visible"/>
                                      </p:to>
                                    </p:set>
                                    <p:animEffect transition="in" filter="circle(in)">
                                      <p:cBhvr>
                                        <p:cTn id="32" dur="2000"/>
                                        <p:tgtEl>
                                          <p:spTgt spid="6153"/>
                                        </p:tgtEl>
                                      </p:cBhvr>
                                    </p:animEffect>
                                  </p:childTnLst>
                                </p:cTn>
                              </p:par>
                            </p:childTnLst>
                          </p:cTn>
                        </p:par>
                      </p:childTnLst>
                    </p:cTn>
                  </p:par>
                  <p:par>
                    <p:cTn id="33" fill="hold">
                      <p:stCondLst>
                        <p:cond delay="indefinite"/>
                      </p:stCondLst>
                      <p:childTnLst>
                        <p:par>
                          <p:cTn id="34" fill="hold">
                            <p:stCondLst>
                              <p:cond delay="0"/>
                            </p:stCondLst>
                            <p:childTnLst>
                              <p:par>
                                <p:cTn id="35" presetID="6" presetClass="entr" presetSubtype="16" fill="hold" nodeType="clickEffect">
                                  <p:stCondLst>
                                    <p:cond delay="0"/>
                                  </p:stCondLst>
                                  <p:childTnLst>
                                    <p:set>
                                      <p:cBhvr>
                                        <p:cTn id="36" dur="1" fill="hold">
                                          <p:stCondLst>
                                            <p:cond delay="0"/>
                                          </p:stCondLst>
                                        </p:cTn>
                                        <p:tgtEl>
                                          <p:spTgt spid="6154"/>
                                        </p:tgtEl>
                                        <p:attrNameLst>
                                          <p:attrName>style.visibility</p:attrName>
                                        </p:attrNameLst>
                                      </p:cBhvr>
                                      <p:to>
                                        <p:strVal val="visible"/>
                                      </p:to>
                                    </p:set>
                                    <p:animEffect transition="in" filter="circle(in)">
                                      <p:cBhvr>
                                        <p:cTn id="37" dur="2000"/>
                                        <p:tgtEl>
                                          <p:spTgt spid="61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948264" y="188640"/>
            <a:ext cx="1536700" cy="11033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7172"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81013" y="870565"/>
            <a:ext cx="8181975" cy="2127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7173" name="Picture 5"/>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7062038" y="3328798"/>
            <a:ext cx="1646237" cy="11033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7175" name="Picture 7"/>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3376388" y="3272844"/>
            <a:ext cx="4340225" cy="11588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5" name="مستطيل 4"/>
          <p:cNvSpPr/>
          <p:nvPr/>
        </p:nvSpPr>
        <p:spPr>
          <a:xfrm>
            <a:off x="481013" y="3717032"/>
            <a:ext cx="7829387" cy="2862322"/>
          </a:xfrm>
          <a:prstGeom prst="rect">
            <a:avLst/>
          </a:prstGeom>
          <a:noFill/>
        </p:spPr>
        <p:txBody>
          <a:bodyPr wrap="none" lIns="91440" tIns="45720" rIns="91440" bIns="45720">
            <a:spAutoFit/>
          </a:bodyPr>
          <a:lstStyle/>
          <a:p>
            <a:pPr algn="ctr"/>
            <a:endParaRPr lang="ar-SA" sz="3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a:p>
            <a:pPr algn="ctr"/>
            <a:r>
              <a:rPr lang="ar-SA" sz="3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يقوم بهذه الوظيفة أمين المكتبة ومساعده ويختصان</a:t>
            </a:r>
          </a:p>
          <a:p>
            <a:pPr algn="ctr"/>
            <a:r>
              <a:rPr lang="ar-SA" sz="3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بتوفير الاحتياجات للعملاء والمواد التي يستخدمها </a:t>
            </a:r>
          </a:p>
          <a:p>
            <a:pPr algn="ctr"/>
            <a:r>
              <a:rPr lang="ar-SA" sz="3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المشروع من خلال إحضار عروض الموردين </a:t>
            </a:r>
          </a:p>
          <a:p>
            <a:pPr algn="ctr"/>
            <a:r>
              <a:rPr lang="ar-SA" sz="3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والمقارنة فيما بينها واختيار افضلها .</a:t>
            </a:r>
            <a:endParaRPr lang="ar-SA" sz="3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2" name="مستطيل 1"/>
          <p:cNvSpPr/>
          <p:nvPr/>
        </p:nvSpPr>
        <p:spPr>
          <a:xfrm>
            <a:off x="5004048" y="209640"/>
            <a:ext cx="2282997" cy="707886"/>
          </a:xfrm>
          <a:prstGeom prst="rect">
            <a:avLst/>
          </a:prstGeom>
          <a:noFill/>
        </p:spPr>
        <p:txBody>
          <a:bodyPr wrap="none" lIns="91440" tIns="45720" rIns="91440" bIns="45720">
            <a:spAutoFit/>
          </a:bodyPr>
          <a:lstStyle/>
          <a:p>
            <a:pPr algn="ctr"/>
            <a:r>
              <a:rPr lang="ar-SA" sz="40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ndalus" pitchFamily="18" charset="-78"/>
                <a:cs typeface="Andalus" pitchFamily="18" charset="-78"/>
              </a:rPr>
              <a:t>إدارة الإنتاج :</a:t>
            </a:r>
            <a:endParaRPr lang="ar-SA" sz="40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ndalus" pitchFamily="18" charset="-78"/>
              <a:cs typeface="Andalus" pitchFamily="18" charset="-78"/>
            </a:endParaRPr>
          </a:p>
        </p:txBody>
      </p:sp>
      <p:pic>
        <p:nvPicPr>
          <p:cNvPr id="5122" name="Picture 2"/>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481014" y="2348880"/>
            <a:ext cx="2895374" cy="64893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477465" y="2997815"/>
            <a:ext cx="2777728" cy="120710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182014738"/>
      </p:ext>
    </p:extLst>
  </p:cSld>
  <p:clrMapOvr>
    <a:masterClrMapping/>
  </p:clrMapOvr>
  <mc:AlternateContent xmlns:mc="http://schemas.openxmlformats.org/markup-compatibility/2006">
    <mc:Choice xmlns:p14="http://schemas.microsoft.com/office/powerpoint/2010/main" xmlns="" Requires="p14">
      <p:transition spd="slow" p14:dur="1600">
        <p14:conveyor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7170"/>
                                        </p:tgtEl>
                                        <p:attrNameLst>
                                          <p:attrName>style.visibility</p:attrName>
                                        </p:attrNameLst>
                                      </p:cBhvr>
                                      <p:to>
                                        <p:strVal val="visible"/>
                                      </p:to>
                                    </p:set>
                                    <p:animEffect transition="in" filter="randombar(horizontal)">
                                      <p:cBhvr>
                                        <p:cTn id="7" dur="500"/>
                                        <p:tgtEl>
                                          <p:spTgt spid="7170"/>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randombar(horizontal)">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7172"/>
                                        </p:tgtEl>
                                        <p:attrNameLst>
                                          <p:attrName>style.visibility</p:attrName>
                                        </p:attrNameLst>
                                      </p:cBhvr>
                                      <p:to>
                                        <p:strVal val="visible"/>
                                      </p:to>
                                    </p:set>
                                    <p:animEffect transition="in" filter="circle(in)">
                                      <p:cBhvr>
                                        <p:cTn id="17" dur="2000"/>
                                        <p:tgtEl>
                                          <p:spTgt spid="7172"/>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nodeType="clickEffect">
                                  <p:stCondLst>
                                    <p:cond delay="0"/>
                                  </p:stCondLst>
                                  <p:childTnLst>
                                    <p:set>
                                      <p:cBhvr>
                                        <p:cTn id="21" dur="1" fill="hold">
                                          <p:stCondLst>
                                            <p:cond delay="0"/>
                                          </p:stCondLst>
                                        </p:cTn>
                                        <p:tgtEl>
                                          <p:spTgt spid="7173"/>
                                        </p:tgtEl>
                                        <p:attrNameLst>
                                          <p:attrName>style.visibility</p:attrName>
                                        </p:attrNameLst>
                                      </p:cBhvr>
                                      <p:to>
                                        <p:strVal val="visible"/>
                                      </p:to>
                                    </p:set>
                                    <p:animEffect transition="in" filter="randombar(horizontal)">
                                      <p:cBhvr>
                                        <p:cTn id="22" dur="500"/>
                                        <p:tgtEl>
                                          <p:spTgt spid="7173"/>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nodeType="clickEffect">
                                  <p:stCondLst>
                                    <p:cond delay="0"/>
                                  </p:stCondLst>
                                  <p:childTnLst>
                                    <p:set>
                                      <p:cBhvr>
                                        <p:cTn id="26" dur="1" fill="hold">
                                          <p:stCondLst>
                                            <p:cond delay="0"/>
                                          </p:stCondLst>
                                        </p:cTn>
                                        <p:tgtEl>
                                          <p:spTgt spid="7175"/>
                                        </p:tgtEl>
                                        <p:attrNameLst>
                                          <p:attrName>style.visibility</p:attrName>
                                        </p:attrNameLst>
                                      </p:cBhvr>
                                      <p:to>
                                        <p:strVal val="visible"/>
                                      </p:to>
                                    </p:set>
                                    <p:animEffect transition="in" filter="randombar(horizontal)">
                                      <p:cBhvr>
                                        <p:cTn id="27" dur="500"/>
                                        <p:tgtEl>
                                          <p:spTgt spid="7175"/>
                                        </p:tgtEl>
                                      </p:cBhvr>
                                    </p:animEffect>
                                  </p:childTnLst>
                                </p:cTn>
                              </p:par>
                            </p:childTnLst>
                          </p:cTn>
                        </p:par>
                      </p:childTnLst>
                    </p:cTn>
                  </p:par>
                  <p:par>
                    <p:cTn id="28" fill="hold">
                      <p:stCondLst>
                        <p:cond delay="indefinite"/>
                      </p:stCondLst>
                      <p:childTnLst>
                        <p:par>
                          <p:cTn id="29" fill="hold">
                            <p:stCondLst>
                              <p:cond delay="0"/>
                            </p:stCondLst>
                            <p:childTnLst>
                              <p:par>
                                <p:cTn id="30" presetID="6" presetClass="entr" presetSubtype="16" fill="hold" grpId="0" nodeType="click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circle(in)">
                                      <p:cBhvr>
                                        <p:cTn id="3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79904" y="188640"/>
            <a:ext cx="7766870" cy="4401205"/>
          </a:xfrm>
          <a:prstGeom prst="rect">
            <a:avLst/>
          </a:prstGeom>
          <a:noFill/>
        </p:spPr>
        <p:txBody>
          <a:bodyPr wrap="none" lIns="91440" tIns="45720" rIns="91440" bIns="45720">
            <a:spAutoFit/>
          </a:bodyPr>
          <a:lstStyle/>
          <a:p>
            <a:pPr algn="ctr"/>
            <a:r>
              <a:rPr lang="ar-SA" sz="4000" b="1" cap="none" spc="0" dirty="0" smtClean="0">
                <a:ln w="17780" cmpd="sng">
                  <a:solidFill>
                    <a:srgbClr val="FFFFFF"/>
                  </a:solidFill>
                  <a:prstDash val="solid"/>
                  <a:miter lim="800000"/>
                </a:ln>
                <a:solidFill>
                  <a:srgbClr val="C00000"/>
                </a:solidFill>
                <a:effectLst>
                  <a:outerShdw blurRad="50800" algn="tl" rotWithShape="0">
                    <a:srgbClr val="000000"/>
                  </a:outerShdw>
                </a:effectLst>
                <a:latin typeface="Andalus" pitchFamily="18" charset="-78"/>
                <a:cs typeface="Andalus" pitchFamily="18" charset="-78"/>
              </a:rPr>
              <a:t>خامسا:</a:t>
            </a:r>
            <a:r>
              <a:rPr lang="ar-SA" sz="40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ndalus" pitchFamily="18" charset="-78"/>
                <a:cs typeface="Andalus" pitchFamily="18" charset="-78"/>
              </a:rPr>
              <a:t> </a:t>
            </a:r>
            <a:r>
              <a:rPr lang="ar-SA" sz="4000" b="1" cap="none" spc="0" dirty="0" smtClean="0">
                <a:ln w="17780" cmpd="sng">
                  <a:solidFill>
                    <a:srgbClr val="FFFFFF"/>
                  </a:solidFill>
                  <a:prstDash val="solid"/>
                  <a:miter lim="800000"/>
                </a:ln>
                <a:solidFill>
                  <a:srgbClr val="00B0F0"/>
                </a:solidFill>
                <a:effectLst>
                  <a:outerShdw blurRad="50800" algn="tl" rotWithShape="0">
                    <a:srgbClr val="000000"/>
                  </a:outerShdw>
                </a:effectLst>
                <a:latin typeface="Andalus" pitchFamily="18" charset="-78"/>
                <a:cs typeface="Andalus" pitchFamily="18" charset="-78"/>
              </a:rPr>
              <a:t>الادارة المالية :</a:t>
            </a:r>
          </a:p>
          <a:p>
            <a:pPr algn="ctr"/>
            <a:r>
              <a:rPr lang="ar-SA" sz="40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ndalus" pitchFamily="18" charset="-78"/>
                <a:cs typeface="Andalus" pitchFamily="18" charset="-78"/>
              </a:rPr>
              <a:t>ويقوم بهذه الوظيفة المحاسب</a:t>
            </a:r>
          </a:p>
          <a:p>
            <a:pPr algn="ctr"/>
            <a:r>
              <a:rPr lang="ar-SA" sz="4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ndalus" pitchFamily="18" charset="-78"/>
                <a:cs typeface="Andalus" pitchFamily="18" charset="-78"/>
              </a:rPr>
              <a:t>(</a:t>
            </a:r>
            <a:r>
              <a:rPr lang="ar-SA" sz="4000" b="1" dirty="0" smtClean="0">
                <a:ln w="17780" cmpd="sng">
                  <a:solidFill>
                    <a:srgbClr val="FFFFFF"/>
                  </a:solidFill>
                  <a:prstDash val="solid"/>
                  <a:miter lim="800000"/>
                </a:ln>
                <a:solidFill>
                  <a:srgbClr val="00B050"/>
                </a:solidFill>
                <a:effectLst>
                  <a:outerShdw blurRad="50800" algn="tl" rotWithShape="0">
                    <a:srgbClr val="000000"/>
                  </a:outerShdw>
                </a:effectLst>
                <a:latin typeface="Andalus" pitchFamily="18" charset="-78"/>
                <a:cs typeface="Andalus" pitchFamily="18" charset="-78"/>
              </a:rPr>
              <a:t>أمين المكتبة</a:t>
            </a:r>
            <a:r>
              <a:rPr lang="ar-SA" sz="4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ndalus" pitchFamily="18" charset="-78"/>
                <a:cs typeface="Andalus" pitchFamily="18" charset="-78"/>
              </a:rPr>
              <a:t>) حيث يقوم بجمع الإيرادات وحصر</a:t>
            </a:r>
          </a:p>
          <a:p>
            <a:pPr algn="ctr"/>
            <a:r>
              <a:rPr lang="ar-SA" sz="4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ndalus" pitchFamily="18" charset="-78"/>
                <a:cs typeface="Andalus" pitchFamily="18" charset="-78"/>
              </a:rPr>
              <a:t>التكاليف وإعداد القوائم المالية للمشروع من خلال </a:t>
            </a:r>
          </a:p>
          <a:p>
            <a:pPr algn="ctr"/>
            <a:r>
              <a:rPr lang="ar-SA" sz="40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ndalus" pitchFamily="18" charset="-78"/>
                <a:cs typeface="Andalus" pitchFamily="18" charset="-78"/>
              </a:rPr>
              <a:t>نظام مالي دقيق والتعرف على قدرة المشروع </a:t>
            </a:r>
          </a:p>
          <a:p>
            <a:pPr algn="ctr"/>
            <a:r>
              <a:rPr lang="ar-SA" sz="4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ndalus" pitchFamily="18" charset="-78"/>
                <a:cs typeface="Andalus" pitchFamily="18" charset="-78"/>
              </a:rPr>
              <a:t>وكفاءته في الاستثمار وتوليد الأرباح .</a:t>
            </a:r>
          </a:p>
          <a:p>
            <a:pPr algn="ctr"/>
            <a:endParaRPr lang="ar-SA" sz="40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ndalus" pitchFamily="18" charset="-78"/>
              <a:cs typeface="Andalus" pitchFamily="18" charset="-78"/>
            </a:endParaRPr>
          </a:p>
        </p:txBody>
      </p:sp>
      <p:pic>
        <p:nvPicPr>
          <p:cNvPr id="1027" name="Picture 3" descr="C:\Users\hp\Desktop\imagesCA302902.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427984" y="4149080"/>
            <a:ext cx="2880320" cy="216024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638580771"/>
      </p:ext>
    </p:extLst>
  </p:cSld>
  <p:clrMapOvr>
    <a:masterClrMapping/>
  </p:clrMapOvr>
  <mc:AlternateContent xmlns:mc="http://schemas.openxmlformats.org/markup-compatibility/2006">
    <mc:Choice xmlns:p14="http://schemas.microsoft.com/office/powerpoint/2010/main" xmlns="" Requires="p14">
      <p:transition spd="slow" p14:dur="2000">
        <p14:ferris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262040" y="116632"/>
            <a:ext cx="5732660" cy="1446550"/>
          </a:xfrm>
          <a:prstGeom prst="rect">
            <a:avLst/>
          </a:prstGeom>
          <a:noFill/>
        </p:spPr>
        <p:txBody>
          <a:bodyPr wrap="none" lIns="91440" tIns="45720" rIns="91440" bIns="45720">
            <a:spAutoFit/>
          </a:bodyPr>
          <a:lstStyle/>
          <a:p>
            <a:pPr algn="ctr"/>
            <a:r>
              <a:rPr lang="ar-SA" sz="4400" b="1" u="sng" dirty="0" smtClean="0">
                <a:ln w="18415" cmpd="sng">
                  <a:solidFill>
                    <a:schemeClr val="bg1"/>
                  </a:solidFill>
                  <a:prstDash val="solid"/>
                </a:ln>
                <a:solidFill>
                  <a:srgbClr val="C00000"/>
                </a:solidFill>
                <a:effectLst>
                  <a:outerShdw blurRad="63500" dir="3600000" algn="tl" rotWithShape="0">
                    <a:srgbClr val="000000">
                      <a:alpha val="70000"/>
                    </a:srgbClr>
                  </a:outerShdw>
                </a:effectLst>
                <a:latin typeface="Andalus" pitchFamily="18" charset="-78"/>
                <a:cs typeface="Andalus" pitchFamily="18" charset="-78"/>
              </a:rPr>
              <a:t>المرحلة الخامسة : </a:t>
            </a:r>
            <a:r>
              <a:rPr lang="ar-SA" sz="4400" b="1" dirty="0" smtClean="0">
                <a:ln w="18415" cmpd="sng">
                  <a:solidFill>
                    <a:schemeClr val="bg1"/>
                  </a:solidFill>
                  <a:prstDash val="solid"/>
                </a:ln>
                <a:effectLst>
                  <a:outerShdw blurRad="63500" dir="3600000" algn="tl" rotWithShape="0">
                    <a:srgbClr val="000000">
                      <a:alpha val="70000"/>
                    </a:srgbClr>
                  </a:outerShdw>
                </a:effectLst>
                <a:latin typeface="Andalus" pitchFamily="18" charset="-78"/>
                <a:cs typeface="Andalus" pitchFamily="18" charset="-78"/>
              </a:rPr>
              <a:t>مرحلة التطوير .</a:t>
            </a:r>
          </a:p>
          <a:p>
            <a:pPr algn="ctr"/>
            <a:endParaRPr lang="ar-SA" sz="4400" b="0" cap="none" spc="0" dirty="0">
              <a:ln w="18415" cmpd="sng">
                <a:solidFill>
                  <a:schemeClr val="accent4">
                    <a:lumMod val="75000"/>
                  </a:schemeClr>
                </a:solidFill>
                <a:prstDash val="solid"/>
              </a:ln>
              <a:solidFill>
                <a:schemeClr val="accent2">
                  <a:lumMod val="50000"/>
                </a:schemeClr>
              </a:solidFill>
              <a:effectLst>
                <a:outerShdw blurRad="63500" dir="3600000" algn="tl" rotWithShape="0">
                  <a:srgbClr val="000000">
                    <a:alpha val="70000"/>
                  </a:srgbClr>
                </a:outerShdw>
              </a:effectLst>
            </a:endParaRPr>
          </a:p>
        </p:txBody>
      </p:sp>
      <p:sp>
        <p:nvSpPr>
          <p:cNvPr id="6" name="Rectangle 2"/>
          <p:cNvSpPr>
            <a:spLocks noChangeArrowheads="1"/>
          </p:cNvSpPr>
          <p:nvPr/>
        </p:nvSpPr>
        <p:spPr bwMode="auto">
          <a:xfrm>
            <a:off x="1866900" y="3154363"/>
            <a:ext cx="9144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3" name="مستطيل 2"/>
          <p:cNvSpPr/>
          <p:nvPr/>
        </p:nvSpPr>
        <p:spPr>
          <a:xfrm>
            <a:off x="179512" y="920621"/>
            <a:ext cx="8136904" cy="4524315"/>
          </a:xfrm>
          <a:prstGeom prst="rect">
            <a:avLst/>
          </a:prstGeom>
        </p:spPr>
        <p:txBody>
          <a:bodyPr wrap="square">
            <a:spAutoFit/>
          </a:bodyPr>
          <a:lstStyle/>
          <a:p>
            <a:pPr lvl="0" algn="ctr"/>
            <a:endParaRPr lang="ar-SA"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ndalus" pitchFamily="18" charset="-78"/>
              <a:cs typeface="Andalus" pitchFamily="18" charset="-78"/>
            </a:endParaRPr>
          </a:p>
          <a:p>
            <a:pPr lvl="0"/>
            <a:r>
              <a:rPr lang="ar-SA"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ndalus" pitchFamily="18" charset="-78"/>
                <a:cs typeface="Andalus" pitchFamily="18" charset="-78"/>
              </a:rPr>
              <a:t>يعد </a:t>
            </a:r>
            <a:r>
              <a:rPr lang="ar-SA" sz="32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ndalus" pitchFamily="18" charset="-78"/>
                <a:cs typeface="Andalus" pitchFamily="18" charset="-78"/>
              </a:rPr>
              <a:t>التطوير مرحلة أساسية من </a:t>
            </a:r>
            <a:r>
              <a:rPr lang="ar-SA"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ndalus" pitchFamily="18" charset="-78"/>
                <a:cs typeface="Andalus" pitchFamily="18" charset="-78"/>
              </a:rPr>
              <a:t>حياة المشروع </a:t>
            </a:r>
            <a:r>
              <a:rPr lang="ar-SA" sz="32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ndalus" pitchFamily="18" charset="-78"/>
                <a:cs typeface="Andalus" pitchFamily="18" charset="-78"/>
              </a:rPr>
              <a:t>حيث </a:t>
            </a:r>
            <a:r>
              <a:rPr lang="ar-SA"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ndalus" pitchFamily="18" charset="-78"/>
                <a:cs typeface="Andalus" pitchFamily="18" charset="-78"/>
              </a:rPr>
              <a:t>أن  أي </a:t>
            </a:r>
            <a:r>
              <a:rPr lang="ar-SA" sz="32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ndalus" pitchFamily="18" charset="-78"/>
                <a:cs typeface="Andalus" pitchFamily="18" charset="-78"/>
              </a:rPr>
              <a:t>مشروع يبدأ بمرحلة التقديم ثم مرحلة النمو ثم مرحلة النضوج والازدهار ثم مرحلة الانحدار في هذه المرحلة يتطلب الأمر إجراء عملية تطوير حتى يستعيد المشروع قوته مره ثانية ويلبي احتياجات المستفيدين من خلال إجراء البحوث والدراسات وعمل المسح الميداني </a:t>
            </a:r>
            <a:r>
              <a:rPr lang="ar-SA"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ndalus" pitchFamily="18" charset="-78"/>
                <a:cs typeface="Andalus" pitchFamily="18" charset="-78"/>
              </a:rPr>
              <a:t>.</a:t>
            </a:r>
          </a:p>
          <a:p>
            <a:pPr lvl="0"/>
            <a:endParaRPr lang="ar-SA"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ndalus" pitchFamily="18" charset="-78"/>
              <a:cs typeface="Andalus" pitchFamily="18" charset="-78"/>
            </a:endParaRPr>
          </a:p>
          <a:p>
            <a:pPr lvl="0"/>
            <a:endParaRPr lang="ar-SA"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ndalus" pitchFamily="18" charset="-78"/>
              <a:cs typeface="Andalus" pitchFamily="18" charset="-78"/>
            </a:endParaRPr>
          </a:p>
          <a:p>
            <a:pPr lvl="0" algn="ctr"/>
            <a:endParaRPr lang="ar-SA" sz="32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ndalus" pitchFamily="18" charset="-78"/>
              <a:cs typeface="Andalus" pitchFamily="18" charset="-78"/>
            </a:endParaRPr>
          </a:p>
        </p:txBody>
      </p:sp>
      <p:pic>
        <p:nvPicPr>
          <p:cNvPr id="4098" name="Picture 2" descr="C:\Users\hp\Desktop\tumblr_lq8a50sMFl1qz4ui9o1_500.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78960" y="4199066"/>
            <a:ext cx="3566160" cy="249174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254643401"/>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circle(in)">
                                      <p:cBhvr>
                                        <p:cTn id="12"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جدول 1"/>
          <p:cNvGraphicFramePr>
            <a:graphicFrameLocks noGrp="1"/>
          </p:cNvGraphicFramePr>
          <p:nvPr>
            <p:extLst>
              <p:ext uri="{D42A27DB-BD31-4B8C-83A1-F6EECF244321}">
                <p14:modId xmlns:p14="http://schemas.microsoft.com/office/powerpoint/2010/main" xmlns="" val="2082602216"/>
              </p:ext>
            </p:extLst>
          </p:nvPr>
        </p:nvGraphicFramePr>
        <p:xfrm>
          <a:off x="1526285" y="2780928"/>
          <a:ext cx="6096000" cy="3749040"/>
        </p:xfrm>
        <a:graphic>
          <a:graphicData uri="http://schemas.openxmlformats.org/drawingml/2006/table">
            <a:tbl>
              <a:tblPr rtl="1" firstRow="1" bandRow="1">
                <a:tableStyleId>{5C22544A-7EE6-4342-B048-85BDC9FD1C3A}</a:tableStyleId>
              </a:tblPr>
              <a:tblGrid>
                <a:gridCol w="3048000"/>
                <a:gridCol w="3048000"/>
              </a:tblGrid>
              <a:tr h="315921">
                <a:tc>
                  <a:txBody>
                    <a:bodyPr/>
                    <a:lstStyle/>
                    <a:p>
                      <a:pPr rtl="1"/>
                      <a:r>
                        <a:rPr lang="ar-SA" sz="2400" b="1" kern="1200" dirty="0" smtClean="0">
                          <a:solidFill>
                            <a:srgbClr val="FF0000"/>
                          </a:solidFill>
                          <a:effectLst>
                            <a:outerShdw blurRad="38100" dist="38100" dir="2700000" algn="tl">
                              <a:srgbClr val="000000">
                                <a:alpha val="43137"/>
                              </a:srgbClr>
                            </a:outerShdw>
                          </a:effectLst>
                          <a:latin typeface="Andalus" pitchFamily="18" charset="-78"/>
                          <a:ea typeface="+mn-ea"/>
                          <a:cs typeface="Andalus" pitchFamily="18" charset="-78"/>
                        </a:rPr>
                        <a:t>نقاط الضعف  </a:t>
                      </a:r>
                      <a:r>
                        <a:rPr lang="en-US" sz="2400" b="1" kern="1200" dirty="0" smtClean="0">
                          <a:solidFill>
                            <a:srgbClr val="FF0000"/>
                          </a:solidFill>
                          <a:effectLst>
                            <a:outerShdw blurRad="38100" dist="38100" dir="2700000" algn="tl">
                              <a:srgbClr val="000000">
                                <a:alpha val="43137"/>
                              </a:srgbClr>
                            </a:outerShdw>
                          </a:effectLst>
                          <a:latin typeface="Andalus" pitchFamily="18" charset="-78"/>
                          <a:ea typeface="+mn-ea"/>
                          <a:cs typeface="Andalus" pitchFamily="18" charset="-78"/>
                        </a:rPr>
                        <a:t>Weakness</a:t>
                      </a:r>
                      <a:endParaRPr lang="ar-SA" sz="2400" b="1" dirty="0">
                        <a:solidFill>
                          <a:srgbClr val="FF0000"/>
                        </a:solidFill>
                        <a:effectLst>
                          <a:outerShdw blurRad="38100" dist="38100" dir="2700000" algn="tl">
                            <a:srgbClr val="000000">
                              <a:alpha val="43137"/>
                            </a:srgbClr>
                          </a:outerShdw>
                        </a:effectLst>
                        <a:latin typeface="Andalus" pitchFamily="18" charset="-78"/>
                        <a:cs typeface="Andalus" pitchFamily="18" charset="-7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rtl="1"/>
                      <a:r>
                        <a:rPr lang="ar-SA" sz="2400" b="1" kern="1200" dirty="0" smtClean="0">
                          <a:solidFill>
                            <a:srgbClr val="FF0000"/>
                          </a:solidFill>
                          <a:effectLst>
                            <a:outerShdw blurRad="38100" dist="38100" dir="2700000" algn="tl">
                              <a:srgbClr val="000000">
                                <a:alpha val="43137"/>
                              </a:srgbClr>
                            </a:outerShdw>
                          </a:effectLst>
                          <a:latin typeface="Andalus" pitchFamily="18" charset="-78"/>
                          <a:ea typeface="+mn-ea"/>
                          <a:cs typeface="Andalus" pitchFamily="18" charset="-78"/>
                        </a:rPr>
                        <a:t>نقاط القوة </a:t>
                      </a:r>
                      <a:r>
                        <a:rPr lang="en-US" sz="2400" b="1" kern="1200" dirty="0" smtClean="0">
                          <a:solidFill>
                            <a:srgbClr val="FF0000"/>
                          </a:solidFill>
                          <a:effectLst>
                            <a:outerShdw blurRad="38100" dist="38100" dir="2700000" algn="tl">
                              <a:srgbClr val="000000">
                                <a:alpha val="43137"/>
                              </a:srgbClr>
                            </a:outerShdw>
                          </a:effectLst>
                          <a:latin typeface="Andalus" pitchFamily="18" charset="-78"/>
                          <a:ea typeface="+mn-ea"/>
                          <a:cs typeface="Andalus" pitchFamily="18" charset="-78"/>
                        </a:rPr>
                        <a:t>Strengths</a:t>
                      </a:r>
                      <a:endParaRPr lang="ar-SA" sz="2400" b="1" dirty="0">
                        <a:solidFill>
                          <a:srgbClr val="FF0000"/>
                        </a:solidFill>
                        <a:effectLst>
                          <a:outerShdw blurRad="38100" dist="38100" dir="2700000" algn="tl">
                            <a:srgbClr val="000000">
                              <a:alpha val="43137"/>
                            </a:srgbClr>
                          </a:outerShdw>
                        </a:effectLst>
                        <a:latin typeface="Andalus" pitchFamily="18" charset="-78"/>
                        <a:cs typeface="Andalus" pitchFamily="18" charset="-7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552861">
                <a:tc>
                  <a:txBody>
                    <a:bodyPr/>
                    <a:lstStyle/>
                    <a:p>
                      <a:pPr rtl="1"/>
                      <a:r>
                        <a:rPr lang="ar-SA" sz="2400" b="1" kern="1200" dirty="0" smtClean="0">
                          <a:solidFill>
                            <a:schemeClr val="dk1"/>
                          </a:solidFill>
                          <a:effectLst>
                            <a:outerShdw blurRad="38100" dist="38100" dir="2700000" algn="tl">
                              <a:srgbClr val="000000">
                                <a:alpha val="43137"/>
                              </a:srgbClr>
                            </a:outerShdw>
                          </a:effectLst>
                          <a:latin typeface="Andalus" pitchFamily="18" charset="-78"/>
                          <a:ea typeface="+mn-ea"/>
                          <a:cs typeface="Andalus" pitchFamily="18" charset="-78"/>
                        </a:rPr>
                        <a:t>ضعف الوعي عند بعض المستهلكين بأهمية دور المكتبة </a:t>
                      </a:r>
                      <a:endParaRPr lang="ar-SA" sz="2400" b="1" dirty="0">
                        <a:effectLst>
                          <a:outerShdw blurRad="38100" dist="38100" dir="2700000" algn="tl">
                            <a:srgbClr val="000000">
                              <a:alpha val="43137"/>
                            </a:srgbClr>
                          </a:outerShdw>
                        </a:effectLst>
                        <a:latin typeface="Andalus" pitchFamily="18" charset="-78"/>
                        <a:cs typeface="Andalus" pitchFamily="18" charset="-7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rtl="1"/>
                      <a:r>
                        <a:rPr lang="ar-SA" sz="2400" b="1" kern="1200" dirty="0" smtClean="0">
                          <a:solidFill>
                            <a:schemeClr val="dk1"/>
                          </a:solidFill>
                          <a:effectLst>
                            <a:outerShdw blurRad="38100" dist="38100" dir="2700000" algn="tl">
                              <a:srgbClr val="000000">
                                <a:alpha val="43137"/>
                              </a:srgbClr>
                            </a:outerShdw>
                          </a:effectLst>
                          <a:latin typeface="Andalus" pitchFamily="18" charset="-78"/>
                          <a:ea typeface="+mn-ea"/>
                          <a:cs typeface="Andalus" pitchFamily="18" charset="-78"/>
                        </a:rPr>
                        <a:t>وجود موظفين متخصصين</a:t>
                      </a:r>
                      <a:endParaRPr lang="ar-SA" sz="2400" b="1" dirty="0">
                        <a:effectLst>
                          <a:outerShdw blurRad="38100" dist="38100" dir="2700000" algn="tl">
                            <a:srgbClr val="000000">
                              <a:alpha val="43137"/>
                            </a:srgbClr>
                          </a:outerShdw>
                        </a:effectLst>
                        <a:latin typeface="Andalus" pitchFamily="18" charset="-78"/>
                        <a:cs typeface="Andalus" pitchFamily="18" charset="-7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552861">
                <a:tc>
                  <a:txBody>
                    <a:bodyPr/>
                    <a:lstStyle/>
                    <a:p>
                      <a:pPr rtl="1"/>
                      <a:r>
                        <a:rPr lang="ar-SA" sz="2400" b="1" kern="1200" dirty="0" smtClean="0">
                          <a:solidFill>
                            <a:schemeClr val="dk1"/>
                          </a:solidFill>
                          <a:effectLst>
                            <a:outerShdw blurRad="38100" dist="38100" dir="2700000" algn="tl">
                              <a:srgbClr val="000000">
                                <a:alpha val="43137"/>
                              </a:srgbClr>
                            </a:outerShdw>
                          </a:effectLst>
                          <a:latin typeface="Andalus" pitchFamily="18" charset="-78"/>
                          <a:ea typeface="+mn-ea"/>
                          <a:cs typeface="Andalus" pitchFamily="18" charset="-78"/>
                        </a:rPr>
                        <a:t>المخاطر التي تتعرض لها المكتبة من دخولها مناطق نائية </a:t>
                      </a:r>
                      <a:endParaRPr lang="ar-SA" sz="2400" b="1" dirty="0">
                        <a:effectLst>
                          <a:outerShdw blurRad="38100" dist="38100" dir="2700000" algn="tl">
                            <a:srgbClr val="000000">
                              <a:alpha val="43137"/>
                            </a:srgbClr>
                          </a:outerShdw>
                        </a:effectLst>
                        <a:latin typeface="Andalus" pitchFamily="18" charset="-78"/>
                        <a:cs typeface="Andalus" pitchFamily="18" charset="-7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rtl="1"/>
                      <a:r>
                        <a:rPr lang="ar-SA" sz="2400" b="1" kern="1200" dirty="0" smtClean="0">
                          <a:solidFill>
                            <a:schemeClr val="dk1"/>
                          </a:solidFill>
                          <a:effectLst>
                            <a:outerShdw blurRad="38100" dist="38100" dir="2700000" algn="tl">
                              <a:srgbClr val="000000">
                                <a:alpha val="43137"/>
                              </a:srgbClr>
                            </a:outerShdw>
                          </a:effectLst>
                          <a:latin typeface="Andalus" pitchFamily="18" charset="-78"/>
                          <a:ea typeface="+mn-ea"/>
                          <a:cs typeface="Andalus" pitchFamily="18" charset="-78"/>
                        </a:rPr>
                        <a:t>سهولة التواصل مع المستفيد</a:t>
                      </a:r>
                      <a:endParaRPr lang="ar-SA" sz="2400" b="1" dirty="0">
                        <a:effectLst>
                          <a:outerShdw blurRad="38100" dist="38100" dir="2700000" algn="tl">
                            <a:srgbClr val="000000">
                              <a:alpha val="43137"/>
                            </a:srgbClr>
                          </a:outerShdw>
                        </a:effectLst>
                        <a:latin typeface="Andalus" pitchFamily="18" charset="-78"/>
                        <a:cs typeface="Andalus" pitchFamily="18" charset="-7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20309">
                <a:tc>
                  <a:txBody>
                    <a:bodyPr/>
                    <a:lstStyle/>
                    <a:p>
                      <a:pPr rtl="1"/>
                      <a:endParaRPr lang="ar-SA" sz="2400" b="1" dirty="0">
                        <a:effectLst>
                          <a:outerShdw blurRad="38100" dist="38100" dir="2700000" algn="tl">
                            <a:srgbClr val="000000">
                              <a:alpha val="43137"/>
                            </a:srgbClr>
                          </a:outerShdw>
                        </a:effectLst>
                        <a:latin typeface="Andalus" pitchFamily="18" charset="-78"/>
                        <a:cs typeface="Andalus" pitchFamily="18" charset="-7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rtl="1"/>
                      <a:r>
                        <a:rPr lang="ar-SA" sz="2400" b="1" kern="1200" dirty="0" smtClean="0">
                          <a:solidFill>
                            <a:schemeClr val="dk1"/>
                          </a:solidFill>
                          <a:effectLst>
                            <a:outerShdw blurRad="38100" dist="38100" dir="2700000" algn="tl">
                              <a:srgbClr val="000000">
                                <a:alpha val="43137"/>
                              </a:srgbClr>
                            </a:outerShdw>
                          </a:effectLst>
                          <a:latin typeface="Andalus" pitchFamily="18" charset="-78"/>
                          <a:ea typeface="+mn-ea"/>
                          <a:cs typeface="Andalus" pitchFamily="18" charset="-78"/>
                        </a:rPr>
                        <a:t>التواجد في الأماكن المتميزة </a:t>
                      </a:r>
                      <a:endParaRPr lang="ar-SA" sz="2400" b="1" dirty="0">
                        <a:effectLst>
                          <a:outerShdw blurRad="38100" dist="38100" dir="2700000" algn="tl">
                            <a:srgbClr val="000000">
                              <a:alpha val="43137"/>
                            </a:srgbClr>
                          </a:outerShdw>
                        </a:effectLst>
                        <a:latin typeface="Andalus" pitchFamily="18" charset="-78"/>
                        <a:cs typeface="Andalus" pitchFamily="18" charset="-7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20309">
                <a:tc>
                  <a:txBody>
                    <a:bodyPr/>
                    <a:lstStyle/>
                    <a:p>
                      <a:pPr rtl="1"/>
                      <a:endParaRPr lang="ar-SA" sz="2400" b="1" dirty="0">
                        <a:effectLst>
                          <a:outerShdw blurRad="38100" dist="38100" dir="2700000" algn="tl">
                            <a:srgbClr val="000000">
                              <a:alpha val="43137"/>
                            </a:srgbClr>
                          </a:outerShdw>
                        </a:effectLst>
                        <a:latin typeface="Andalus" pitchFamily="18" charset="-78"/>
                        <a:cs typeface="Andalus" pitchFamily="18" charset="-7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rtl="1"/>
                      <a:endParaRPr lang="ar-SA" sz="2400" b="1" dirty="0">
                        <a:effectLst>
                          <a:outerShdw blurRad="38100" dist="38100" dir="2700000" algn="tl">
                            <a:srgbClr val="000000">
                              <a:alpha val="43137"/>
                            </a:srgbClr>
                          </a:outerShdw>
                        </a:effectLst>
                        <a:latin typeface="Andalus" pitchFamily="18" charset="-78"/>
                        <a:cs typeface="Andalus" pitchFamily="18" charset="-7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
        <p:nvSpPr>
          <p:cNvPr id="3" name="مستطيل 2"/>
          <p:cNvSpPr/>
          <p:nvPr/>
        </p:nvSpPr>
        <p:spPr>
          <a:xfrm>
            <a:off x="40325" y="49317"/>
            <a:ext cx="8377767" cy="2123658"/>
          </a:xfrm>
          <a:prstGeom prst="rect">
            <a:avLst/>
          </a:prstGeom>
          <a:noFill/>
        </p:spPr>
        <p:txBody>
          <a:bodyPr wrap="square" lIns="91440" tIns="45720" rIns="91440" bIns="45720">
            <a:spAutoFit/>
          </a:bodyPr>
          <a:lstStyle/>
          <a:p>
            <a:pPr algn="ctr"/>
            <a:r>
              <a:rPr lang="ar-SA" sz="4400" dirty="0" smtClean="0">
                <a:ln w="18415" cmpd="sng">
                  <a:solidFill>
                    <a:srgbClr val="FFFFFF"/>
                  </a:solidFill>
                  <a:prstDash val="solid"/>
                </a:ln>
                <a:solidFill>
                  <a:srgbClr val="00B0F0"/>
                </a:solidFill>
                <a:effectLst>
                  <a:outerShdw blurRad="63500" dir="3600000" algn="tl" rotWithShape="0">
                    <a:srgbClr val="000000">
                      <a:alpha val="70000"/>
                    </a:srgbClr>
                  </a:outerShdw>
                </a:effectLst>
              </a:rPr>
              <a:t>قبل أن يتم تطوير المشروع لا بد من القيام بتحليل </a:t>
            </a:r>
            <a:r>
              <a:rPr lang="en-US" sz="4400" dirty="0" smtClean="0">
                <a:ln w="18415" cmpd="sng">
                  <a:solidFill>
                    <a:srgbClr val="FFFFFF"/>
                  </a:solidFill>
                  <a:prstDash val="solid"/>
                </a:ln>
                <a:solidFill>
                  <a:srgbClr val="00B0F0"/>
                </a:solidFill>
                <a:effectLst>
                  <a:outerShdw blurRad="63500" dir="3600000" algn="tl" rotWithShape="0">
                    <a:srgbClr val="000000">
                      <a:alpha val="70000"/>
                    </a:srgbClr>
                  </a:outerShdw>
                </a:effectLst>
              </a:rPr>
              <a:t>swot</a:t>
            </a:r>
            <a:r>
              <a:rPr lang="ar-SA" sz="4400" dirty="0" smtClean="0">
                <a:ln w="18415" cmpd="sng">
                  <a:solidFill>
                    <a:srgbClr val="FFFFFF"/>
                  </a:solidFill>
                  <a:prstDash val="solid"/>
                </a:ln>
                <a:solidFill>
                  <a:srgbClr val="00B0F0"/>
                </a:solidFill>
                <a:effectLst>
                  <a:outerShdw blurRad="63500" dir="3600000" algn="tl" rotWithShape="0">
                    <a:srgbClr val="000000">
                      <a:alpha val="70000"/>
                    </a:srgbClr>
                  </a:outerShdw>
                </a:effectLst>
              </a:rPr>
              <a:t> للتعرف على نقاط القوة والضعف والفرص والتهديدات</a:t>
            </a:r>
          </a:p>
        </p:txBody>
      </p:sp>
    </p:spTree>
    <p:extLst>
      <p:ext uri="{BB962C8B-B14F-4D97-AF65-F5344CB8AC3E}">
        <p14:creationId xmlns:p14="http://schemas.microsoft.com/office/powerpoint/2010/main" xmlns="" val="41361332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جدول 1"/>
          <p:cNvGraphicFramePr>
            <a:graphicFrameLocks noGrp="1"/>
          </p:cNvGraphicFramePr>
          <p:nvPr>
            <p:extLst>
              <p:ext uri="{D42A27DB-BD31-4B8C-83A1-F6EECF244321}">
                <p14:modId xmlns:p14="http://schemas.microsoft.com/office/powerpoint/2010/main" xmlns="" val="2163656548"/>
              </p:ext>
            </p:extLst>
          </p:nvPr>
        </p:nvGraphicFramePr>
        <p:xfrm>
          <a:off x="539552" y="1412776"/>
          <a:ext cx="7416824" cy="3779520"/>
        </p:xfrm>
        <a:graphic>
          <a:graphicData uri="http://schemas.openxmlformats.org/drawingml/2006/table">
            <a:tbl>
              <a:tblPr rtl="1" firstRow="1" bandRow="1">
                <a:tableStyleId>{5C22544A-7EE6-4342-B048-85BDC9FD1C3A}</a:tableStyleId>
              </a:tblPr>
              <a:tblGrid>
                <a:gridCol w="3708412"/>
                <a:gridCol w="3708412"/>
              </a:tblGrid>
              <a:tr h="544004">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sz="3200" b="1" kern="1200" dirty="0" smtClean="0">
                          <a:solidFill>
                            <a:srgbClr val="FF0000"/>
                          </a:solidFill>
                          <a:effectLst>
                            <a:outerShdw blurRad="38100" dist="38100" dir="2700000" algn="tl">
                              <a:srgbClr val="000000">
                                <a:alpha val="43137"/>
                              </a:srgbClr>
                            </a:outerShdw>
                          </a:effectLst>
                          <a:latin typeface="Andalus" pitchFamily="18" charset="-78"/>
                          <a:ea typeface="+mn-ea"/>
                          <a:cs typeface="Andalus" pitchFamily="18" charset="-78"/>
                        </a:rPr>
                        <a:t>التهديدات </a:t>
                      </a:r>
                      <a:r>
                        <a:rPr lang="en-US" sz="3200" b="1" kern="1200" dirty="0" smtClean="0">
                          <a:solidFill>
                            <a:srgbClr val="FF0000"/>
                          </a:solidFill>
                          <a:effectLst>
                            <a:outerShdw blurRad="38100" dist="38100" dir="2700000" algn="tl">
                              <a:srgbClr val="000000">
                                <a:alpha val="43137"/>
                              </a:srgbClr>
                            </a:outerShdw>
                          </a:effectLst>
                          <a:latin typeface="Andalus" pitchFamily="18" charset="-78"/>
                          <a:ea typeface="+mn-ea"/>
                          <a:cs typeface="Andalus" pitchFamily="18" charset="-78"/>
                        </a:rPr>
                        <a:t>Threats</a:t>
                      </a:r>
                    </a:p>
                    <a:p>
                      <a:pPr rtl="1"/>
                      <a:endParaRPr lang="ar-SA" sz="3200" b="1" dirty="0">
                        <a:effectLst>
                          <a:outerShdw blurRad="38100" dist="38100" dir="2700000" algn="tl">
                            <a:srgbClr val="000000">
                              <a:alpha val="43137"/>
                            </a:srgbClr>
                          </a:outerShdw>
                        </a:effectLst>
                        <a:latin typeface="Andalus" pitchFamily="18" charset="-78"/>
                        <a:cs typeface="Andalus" pitchFamily="18" charset="-7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rtl="1"/>
                      <a:r>
                        <a:rPr lang="ar-SA" sz="3200" b="1" kern="1200" dirty="0" smtClean="0">
                          <a:solidFill>
                            <a:srgbClr val="FF0000"/>
                          </a:solidFill>
                          <a:effectLst>
                            <a:outerShdw blurRad="38100" dist="38100" dir="2700000" algn="tl">
                              <a:srgbClr val="000000">
                                <a:alpha val="43137"/>
                              </a:srgbClr>
                            </a:outerShdw>
                          </a:effectLst>
                          <a:latin typeface="Andalus" pitchFamily="18" charset="-78"/>
                          <a:ea typeface="+mn-ea"/>
                          <a:cs typeface="Andalus" pitchFamily="18" charset="-78"/>
                        </a:rPr>
                        <a:t>الفرص </a:t>
                      </a:r>
                      <a:r>
                        <a:rPr lang="en-US" sz="3200" b="1" kern="1200" dirty="0" smtClean="0">
                          <a:solidFill>
                            <a:srgbClr val="FF0000"/>
                          </a:solidFill>
                          <a:effectLst>
                            <a:outerShdw blurRad="38100" dist="38100" dir="2700000" algn="tl">
                              <a:srgbClr val="000000">
                                <a:alpha val="43137"/>
                              </a:srgbClr>
                            </a:outerShdw>
                          </a:effectLst>
                          <a:latin typeface="Andalus" pitchFamily="18" charset="-78"/>
                          <a:ea typeface="+mn-ea"/>
                          <a:cs typeface="Andalus" pitchFamily="18" charset="-78"/>
                        </a:rPr>
                        <a:t>Opportunities</a:t>
                      </a:r>
                      <a:endParaRPr lang="ar-SA" sz="3200" b="1" dirty="0">
                        <a:solidFill>
                          <a:srgbClr val="FF0000"/>
                        </a:solidFill>
                        <a:effectLst>
                          <a:outerShdw blurRad="38100" dist="38100" dir="2700000" algn="tl">
                            <a:srgbClr val="000000">
                              <a:alpha val="43137"/>
                            </a:srgbClr>
                          </a:outerShdw>
                        </a:effectLst>
                        <a:latin typeface="Andalus" pitchFamily="18" charset="-78"/>
                        <a:cs typeface="Andalus" pitchFamily="18" charset="-7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544004">
                <a:tc>
                  <a:txBody>
                    <a:bodyPr/>
                    <a:lstStyle/>
                    <a:p>
                      <a:pPr rtl="1"/>
                      <a:r>
                        <a:rPr lang="ar-SA" sz="3200" b="1" kern="1200" dirty="0" smtClean="0">
                          <a:solidFill>
                            <a:schemeClr val="dk1"/>
                          </a:solidFill>
                          <a:effectLst>
                            <a:outerShdw blurRad="38100" dist="38100" dir="2700000" algn="tl">
                              <a:srgbClr val="000000">
                                <a:alpha val="43137"/>
                              </a:srgbClr>
                            </a:outerShdw>
                          </a:effectLst>
                          <a:latin typeface="Andalus" pitchFamily="18" charset="-78"/>
                          <a:ea typeface="+mn-ea"/>
                          <a:cs typeface="Andalus" pitchFamily="18" charset="-78"/>
                        </a:rPr>
                        <a:t>عدم معرفة الغالبية بأهمية المكتبة.</a:t>
                      </a:r>
                      <a:endParaRPr lang="ar-SA" sz="3200" b="1" dirty="0">
                        <a:effectLst>
                          <a:outerShdw blurRad="38100" dist="38100" dir="2700000" algn="tl">
                            <a:srgbClr val="000000">
                              <a:alpha val="43137"/>
                            </a:srgbClr>
                          </a:outerShdw>
                        </a:effectLst>
                        <a:latin typeface="Andalus" pitchFamily="18" charset="-78"/>
                        <a:cs typeface="Andalus" pitchFamily="18" charset="-7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rtl="1"/>
                      <a:r>
                        <a:rPr lang="ar-SA" sz="3200" b="1" kern="1200" dirty="0" smtClean="0">
                          <a:solidFill>
                            <a:schemeClr val="dk1"/>
                          </a:solidFill>
                          <a:effectLst>
                            <a:outerShdw blurRad="38100" dist="38100" dir="2700000" algn="tl">
                              <a:srgbClr val="000000">
                                <a:alpha val="43137"/>
                              </a:srgbClr>
                            </a:outerShdw>
                          </a:effectLst>
                          <a:latin typeface="Andalus" pitchFamily="18" charset="-78"/>
                          <a:ea typeface="+mn-ea"/>
                          <a:cs typeface="Andalus" pitchFamily="18" charset="-78"/>
                        </a:rPr>
                        <a:t>عدم توفر مكاتب متخصصة بالأماكن النائية</a:t>
                      </a:r>
                      <a:endParaRPr lang="ar-SA" sz="3200" b="1" dirty="0">
                        <a:effectLst>
                          <a:outerShdw blurRad="38100" dist="38100" dir="2700000" algn="tl">
                            <a:srgbClr val="000000">
                              <a:alpha val="43137"/>
                            </a:srgbClr>
                          </a:outerShdw>
                        </a:effectLst>
                        <a:latin typeface="Andalus" pitchFamily="18" charset="-78"/>
                        <a:cs typeface="Andalus" pitchFamily="18" charset="-7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544004">
                <a:tc>
                  <a:txBody>
                    <a:bodyPr/>
                    <a:lstStyle/>
                    <a:p>
                      <a:pPr rtl="1"/>
                      <a:r>
                        <a:rPr lang="ar-SA" sz="3200" b="1" kern="1200" dirty="0" smtClean="0">
                          <a:solidFill>
                            <a:schemeClr val="dk1"/>
                          </a:solidFill>
                          <a:effectLst>
                            <a:outerShdw blurRad="38100" dist="38100" dir="2700000" algn="tl">
                              <a:srgbClr val="000000">
                                <a:alpha val="43137"/>
                              </a:srgbClr>
                            </a:outerShdw>
                          </a:effectLst>
                          <a:latin typeface="Andalus" pitchFamily="18" charset="-78"/>
                          <a:ea typeface="+mn-ea"/>
                          <a:cs typeface="Andalus" pitchFamily="18" charset="-78"/>
                        </a:rPr>
                        <a:t>البيع الإليكتروني عبر الشبكة </a:t>
                      </a:r>
                      <a:endParaRPr lang="ar-SA" sz="3200" b="1" dirty="0">
                        <a:effectLst>
                          <a:outerShdw blurRad="38100" dist="38100" dir="2700000" algn="tl">
                            <a:srgbClr val="000000">
                              <a:alpha val="43137"/>
                            </a:srgbClr>
                          </a:outerShdw>
                        </a:effectLst>
                        <a:latin typeface="Andalus" pitchFamily="18" charset="-78"/>
                        <a:cs typeface="Andalus" pitchFamily="18" charset="-7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rtl="1"/>
                      <a:r>
                        <a:rPr lang="ar-SA" sz="3200" b="1" kern="1200" dirty="0" smtClean="0">
                          <a:solidFill>
                            <a:schemeClr val="dk1"/>
                          </a:solidFill>
                          <a:effectLst>
                            <a:outerShdw blurRad="38100" dist="38100" dir="2700000" algn="tl">
                              <a:srgbClr val="000000">
                                <a:alpha val="43137"/>
                              </a:srgbClr>
                            </a:outerShdw>
                          </a:effectLst>
                          <a:latin typeface="Andalus" pitchFamily="18" charset="-78"/>
                          <a:ea typeface="+mn-ea"/>
                          <a:cs typeface="Andalus" pitchFamily="18" charset="-78"/>
                        </a:rPr>
                        <a:t>زيادة أعداد الطلاب بشكل مستمر</a:t>
                      </a:r>
                      <a:endParaRPr lang="ar-SA" sz="3200" b="1" dirty="0">
                        <a:effectLst>
                          <a:outerShdw blurRad="38100" dist="38100" dir="2700000" algn="tl">
                            <a:srgbClr val="000000">
                              <a:alpha val="43137"/>
                            </a:srgbClr>
                          </a:outerShdw>
                        </a:effectLst>
                        <a:latin typeface="Andalus" pitchFamily="18" charset="-78"/>
                        <a:cs typeface="Andalus" pitchFamily="18" charset="-7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544004">
                <a:tc>
                  <a:txBody>
                    <a:bodyPr/>
                    <a:lstStyle/>
                    <a:p>
                      <a:pPr rtl="1"/>
                      <a:r>
                        <a:rPr lang="ar-SA" sz="3200" b="1" kern="1200" dirty="0" smtClean="0">
                          <a:solidFill>
                            <a:schemeClr val="dk1"/>
                          </a:solidFill>
                          <a:effectLst>
                            <a:outerShdw blurRad="38100" dist="38100" dir="2700000" algn="tl">
                              <a:srgbClr val="000000">
                                <a:alpha val="43137"/>
                              </a:srgbClr>
                            </a:outerShdw>
                          </a:effectLst>
                          <a:latin typeface="Andalus" pitchFamily="18" charset="-78"/>
                          <a:ea typeface="+mn-ea"/>
                          <a:cs typeface="Andalus" pitchFamily="18" charset="-78"/>
                        </a:rPr>
                        <a:t>وجود منافسين</a:t>
                      </a:r>
                      <a:endParaRPr lang="ar-SA" sz="3200" b="1" dirty="0">
                        <a:effectLst>
                          <a:outerShdw blurRad="38100" dist="38100" dir="2700000" algn="tl">
                            <a:srgbClr val="000000">
                              <a:alpha val="43137"/>
                            </a:srgbClr>
                          </a:outerShdw>
                        </a:effectLst>
                        <a:latin typeface="Andalus" pitchFamily="18" charset="-78"/>
                        <a:cs typeface="Andalus" pitchFamily="18" charset="-7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rtl="1"/>
                      <a:endParaRPr lang="ar-SA" sz="3200" b="1" dirty="0">
                        <a:effectLst>
                          <a:outerShdw blurRad="38100" dist="38100" dir="2700000" algn="tl">
                            <a:srgbClr val="000000">
                              <a:alpha val="43137"/>
                            </a:srgbClr>
                          </a:outerShdw>
                        </a:effectLst>
                        <a:latin typeface="Andalus" pitchFamily="18" charset="-78"/>
                        <a:cs typeface="Andalus" pitchFamily="18" charset="-7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
        <p:nvSpPr>
          <p:cNvPr id="3" name="مستطيل مستدير الزوايا 2"/>
          <p:cNvSpPr/>
          <p:nvPr/>
        </p:nvSpPr>
        <p:spPr>
          <a:xfrm>
            <a:off x="1619672" y="404664"/>
            <a:ext cx="5688632" cy="288032"/>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extLst>
      <p:ext uri="{BB962C8B-B14F-4D97-AF65-F5344CB8AC3E}">
        <p14:creationId xmlns:p14="http://schemas.microsoft.com/office/powerpoint/2010/main" xmlns="" val="1758186958"/>
      </p:ext>
    </p:extLst>
  </p:cSld>
  <p:clrMapOvr>
    <a:masterClrMapping/>
  </p:clrMapOvr>
  <mc:AlternateContent xmlns:mc="http://schemas.openxmlformats.org/markup-compatibility/2006">
    <mc:Choice xmlns:p14="http://schemas.microsoft.com/office/powerpoint/2010/main" xmlns=""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6804248" y="179160"/>
            <a:ext cx="1737976" cy="1754326"/>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prst="convex"/>
              <a:contourClr>
                <a:schemeClr val="accent2">
                  <a:shade val="75000"/>
                </a:schemeClr>
              </a:contourClr>
            </a:sp3d>
          </a:bodyPr>
          <a:lstStyle/>
          <a:p>
            <a:pPr algn="ctr"/>
            <a:r>
              <a:rPr lang="ar-SA" sz="5400" b="1" cap="none" spc="0" dirty="0" smtClean="0">
                <a:ln w="11430"/>
                <a:solidFill>
                  <a:srgbClr val="800000"/>
                </a:solidFill>
                <a:effectLst>
                  <a:outerShdw blurRad="38100" dist="38100" dir="2700000" algn="tl">
                    <a:srgbClr val="000000">
                      <a:alpha val="43137"/>
                    </a:srgbClr>
                  </a:outerShdw>
                </a:effectLst>
                <a:latin typeface="Andalus" pitchFamily="18" charset="-78"/>
                <a:cs typeface="Andalus" pitchFamily="18" charset="-78"/>
              </a:rPr>
              <a:t>مقدمة:</a:t>
            </a:r>
          </a:p>
          <a:p>
            <a:pPr algn="ctr"/>
            <a:endParaRPr lang="ar-SA"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8100" dir="10800000" algn="r" rotWithShape="0">
                  <a:prstClr val="black">
                    <a:alpha val="40000"/>
                  </a:prstClr>
                </a:outerShdw>
                <a:reflection blurRad="6350" stA="60000" endA="900" endPos="58000" dir="5400000" sy="-100000" algn="bl" rotWithShape="0"/>
              </a:effectLst>
            </a:endParaRPr>
          </a:p>
        </p:txBody>
      </p:sp>
      <p:sp>
        <p:nvSpPr>
          <p:cNvPr id="3" name="مستطيل 2"/>
          <p:cNvSpPr/>
          <p:nvPr/>
        </p:nvSpPr>
        <p:spPr>
          <a:xfrm>
            <a:off x="0" y="1136353"/>
            <a:ext cx="8542224" cy="2554545"/>
          </a:xfrm>
          <a:prstGeom prst="rect">
            <a:avLst/>
          </a:prstGeom>
          <a:noFill/>
        </p:spPr>
        <p:txBody>
          <a:bodyPr wrap="square" lIns="91440" tIns="45720" rIns="91440" bIns="45720">
            <a:spAutoFit/>
          </a:bodyPr>
          <a:lstStyle/>
          <a:p>
            <a:pPr algn="ctr"/>
            <a:r>
              <a:rPr lang="ar-SA" sz="3200" b="1" dirty="0" smtClean="0">
                <a:ln w="19050">
                  <a:solidFill>
                    <a:schemeClr val="bg1"/>
                  </a:solidFill>
                  <a:prstDash val="solid"/>
                </a:ln>
                <a:solidFill>
                  <a:sysClr val="windowText" lastClr="000000"/>
                </a:solidFill>
                <a:effectLst>
                  <a:outerShdw blurRad="50000" dist="50800" dir="7500000" algn="tl">
                    <a:srgbClr val="000000">
                      <a:shade val="5000"/>
                      <a:alpha val="35000"/>
                    </a:srgbClr>
                  </a:outerShdw>
                </a:effectLst>
                <a:latin typeface="Andalus" pitchFamily="18" charset="-78"/>
                <a:cs typeface="Andalus" pitchFamily="18" charset="-78"/>
              </a:rPr>
              <a:t>في ظل ما يشهده العالم من التطورات التكنولوجية والمعلوماتية والتوجه الرقمي الذي تعرفه المقتنيات والمعلومات في العالم كله باتت الحاجة ملحة لتجديد وتطوير الخدمات المكتبية ومن هنا كانت أهمية المكتبات التي تنشئها الدولة وتحفظ فيها نتاج المعرفة الإنسانية وخبراتها لتكون في متناول جميع مواطنين دون تفرقة.</a:t>
            </a:r>
            <a:endParaRPr lang="ar-SA" sz="3200" b="1" dirty="0">
              <a:ln w="19050">
                <a:solidFill>
                  <a:schemeClr val="bg1"/>
                </a:solidFill>
                <a:prstDash val="solid"/>
              </a:ln>
              <a:solidFill>
                <a:sysClr val="windowText" lastClr="000000"/>
              </a:solidFill>
              <a:effectLst>
                <a:outerShdw blurRad="50000" dist="50800" dir="7500000" algn="tl">
                  <a:srgbClr val="000000">
                    <a:shade val="5000"/>
                    <a:alpha val="35000"/>
                  </a:srgbClr>
                </a:outerShdw>
              </a:effectLst>
              <a:latin typeface="Andalus" pitchFamily="18" charset="-78"/>
              <a:cs typeface="Andalus" pitchFamily="18" charset="-78"/>
            </a:endParaRPr>
          </a:p>
        </p:txBody>
      </p:sp>
      <p:sp>
        <p:nvSpPr>
          <p:cNvPr id="6" name="مستطيل 5"/>
          <p:cNvSpPr/>
          <p:nvPr/>
        </p:nvSpPr>
        <p:spPr>
          <a:xfrm>
            <a:off x="0" y="4667652"/>
            <a:ext cx="8428638" cy="1569660"/>
          </a:xfrm>
          <a:prstGeom prst="rect">
            <a:avLst/>
          </a:prstGeom>
          <a:noFill/>
        </p:spPr>
        <p:txBody>
          <a:bodyPr wrap="square" lIns="91440" tIns="45720" rIns="91440" bIns="45720">
            <a:spAutoFit/>
          </a:bodyPr>
          <a:lstStyle/>
          <a:p>
            <a:pPr algn="ctr"/>
            <a:r>
              <a:rPr lang="ar-SA" sz="3200" b="1" cap="none" spc="0" dirty="0" smtClean="0">
                <a:ln w="18000">
                  <a:solidFill>
                    <a:schemeClr val="bg1"/>
                  </a:solidFill>
                  <a:prstDash val="solid"/>
                  <a:miter lim="800000"/>
                </a:ln>
                <a:solidFill>
                  <a:sysClr val="windowText" lastClr="000000"/>
                </a:solidFill>
                <a:effectLst>
                  <a:outerShdw blurRad="25500" dist="23000" dir="7020000" algn="tl">
                    <a:srgbClr val="000000">
                      <a:alpha val="50000"/>
                    </a:srgbClr>
                  </a:outerShdw>
                </a:effectLst>
                <a:latin typeface="Andalus" pitchFamily="18" charset="-78"/>
                <a:cs typeface="Andalus" pitchFamily="18" charset="-78"/>
              </a:rPr>
              <a:t>يمكن تعريف المكتبة بأنها مؤسسة ثقافية اجتماعية توجد في مجتمع من المجتمعات تهدف إلى خدمة وزيادة ثقافته وترقية حصيلته العلمية. </a:t>
            </a:r>
            <a:endParaRPr lang="ar-SA" sz="3200" b="1" cap="none" spc="0" dirty="0">
              <a:ln w="18000">
                <a:solidFill>
                  <a:schemeClr val="bg1"/>
                </a:solidFill>
                <a:prstDash val="solid"/>
                <a:miter lim="800000"/>
              </a:ln>
              <a:solidFill>
                <a:sysClr val="windowText" lastClr="000000"/>
              </a:solidFill>
              <a:effectLst>
                <a:outerShdw blurRad="25500" dist="23000" dir="7020000" algn="tl">
                  <a:srgbClr val="000000">
                    <a:alpha val="50000"/>
                  </a:srgbClr>
                </a:outerShdw>
              </a:effectLst>
              <a:latin typeface="Andalus" pitchFamily="18" charset="-78"/>
              <a:cs typeface="Andalus" pitchFamily="18" charset="-78"/>
            </a:endParaRPr>
          </a:p>
        </p:txBody>
      </p:sp>
      <p:sp>
        <p:nvSpPr>
          <p:cNvPr id="9" name="مستطيل 8"/>
          <p:cNvSpPr/>
          <p:nvPr/>
        </p:nvSpPr>
        <p:spPr>
          <a:xfrm>
            <a:off x="4860032" y="3834914"/>
            <a:ext cx="3568606" cy="1754326"/>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prst="convex"/>
              <a:contourClr>
                <a:schemeClr val="accent2">
                  <a:shade val="75000"/>
                </a:schemeClr>
              </a:contourClr>
            </a:sp3d>
          </a:bodyPr>
          <a:lstStyle/>
          <a:p>
            <a:pPr algn="ctr"/>
            <a:r>
              <a:rPr lang="ar-SA" sz="5400" b="1" dirty="0" smtClean="0">
                <a:ln w="11430"/>
                <a:solidFill>
                  <a:srgbClr val="800000"/>
                </a:solidFill>
                <a:effectLst>
                  <a:outerShdw blurRad="38100" dist="38100" dir="2700000" algn="tl">
                    <a:srgbClr val="000000">
                      <a:alpha val="43137"/>
                    </a:srgbClr>
                  </a:outerShdw>
                </a:effectLst>
                <a:latin typeface="Andalus" pitchFamily="18" charset="-78"/>
                <a:cs typeface="Andalus" pitchFamily="18" charset="-78"/>
              </a:rPr>
              <a:t>تعريف المكتبة:</a:t>
            </a:r>
            <a:endParaRPr lang="ar-SA" sz="5400" b="1" cap="none" spc="0" dirty="0" smtClean="0">
              <a:ln w="11430"/>
              <a:solidFill>
                <a:srgbClr val="800000"/>
              </a:solidFill>
              <a:effectLst>
                <a:outerShdw blurRad="38100" dist="38100" dir="2700000" algn="tl">
                  <a:srgbClr val="000000">
                    <a:alpha val="43137"/>
                  </a:srgbClr>
                </a:outerShdw>
              </a:effectLst>
              <a:latin typeface="Andalus" pitchFamily="18" charset="-78"/>
              <a:cs typeface="Andalus" pitchFamily="18" charset="-78"/>
            </a:endParaRPr>
          </a:p>
          <a:p>
            <a:pPr algn="ctr"/>
            <a:endParaRPr lang="ar-SA"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8100" dir="10800000" algn="r" rotWithShape="0">
                  <a:prstClr val="black">
                    <a:alpha val="40000"/>
                  </a:prstClr>
                </a:outerShdw>
                <a:reflection blurRad="6350" stA="60000" endA="900" endPos="58000" dir="5400000" sy="-100000" algn="bl" rotWithShape="0"/>
              </a:effectLst>
              <a:latin typeface="Andalus" pitchFamily="18" charset="-78"/>
              <a:cs typeface="Andalus" pitchFamily="18" charset="-78"/>
            </a:endParaRPr>
          </a:p>
        </p:txBody>
      </p:sp>
      <p:sp>
        <p:nvSpPr>
          <p:cNvPr id="4" name="مستطيل مستدير الزوايا 3"/>
          <p:cNvSpPr/>
          <p:nvPr/>
        </p:nvSpPr>
        <p:spPr>
          <a:xfrm>
            <a:off x="323528" y="466766"/>
            <a:ext cx="6480720" cy="228600"/>
          </a:xfrm>
          <a:prstGeom prst="round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extLst>
      <p:ext uri="{BB962C8B-B14F-4D97-AF65-F5344CB8AC3E}">
        <p14:creationId xmlns:p14="http://schemas.microsoft.com/office/powerpoint/2010/main" xmlns="" val="2238306996"/>
      </p:ext>
    </p:extLst>
  </p:cSld>
  <p:clrMapOvr>
    <a:masterClrMapping/>
  </p:clrMapOvr>
  <mc:AlternateContent xmlns:mc="http://schemas.openxmlformats.org/markup-compatibility/2006">
    <mc:Choice xmlns:p14="http://schemas.microsoft.com/office/powerpoint/2010/main" xmlns="" Requires="p14">
      <p:transition spd="slow" p14:dur="1500">
        <p:split orient="vert"/>
      </p:transition>
    </mc:Choice>
    <mc:Fallback>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circle(in)">
                                      <p:cBhvr>
                                        <p:cTn id="12" dur="20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randombar(horizontal)">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circle(in)">
                                      <p:cBhvr>
                                        <p:cTn id="22"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6" grpId="0"/>
      <p:bldP spid="9"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1475657" y="-45174"/>
            <a:ext cx="6696744" cy="1323439"/>
          </a:xfrm>
          <a:prstGeom prst="rect">
            <a:avLst/>
          </a:prstGeom>
        </p:spPr>
        <p:txBody>
          <a:bodyPr wrap="square">
            <a:spAutoFit/>
          </a:bodyPr>
          <a:lstStyle/>
          <a:p>
            <a:pPr lvl="0" algn="ctr"/>
            <a:endParaRPr lang="ar-SA" sz="4000" b="1" dirty="0" smtClean="0">
              <a:ln w="18415" cmpd="sng">
                <a:solidFill>
                  <a:srgbClr val="FFFFFF"/>
                </a:solidFill>
                <a:prstDash val="solid"/>
              </a:ln>
              <a:solidFill>
                <a:srgbClr val="FF0000"/>
              </a:solidFill>
              <a:effectLst>
                <a:outerShdw blurRad="63500" dir="3600000" algn="tl" rotWithShape="0">
                  <a:srgbClr val="000000">
                    <a:alpha val="70000"/>
                  </a:srgbClr>
                </a:outerShdw>
              </a:effectLst>
            </a:endParaRPr>
          </a:p>
          <a:p>
            <a:pPr lvl="0" algn="ctr"/>
            <a:endParaRPr lang="ar-SA" sz="4000" b="1" dirty="0">
              <a:ln w="18415" cmpd="sng">
                <a:solidFill>
                  <a:srgbClr val="FFFFFF"/>
                </a:solidFill>
                <a:prstDash val="solid"/>
              </a:ln>
              <a:solidFill>
                <a:srgbClr val="FF0000"/>
              </a:solidFill>
              <a:effectLst>
                <a:outerShdw blurRad="63500" dir="3600000" algn="tl" rotWithShape="0">
                  <a:srgbClr val="000000">
                    <a:alpha val="70000"/>
                  </a:srgbClr>
                </a:outerShdw>
              </a:effectLst>
            </a:endParaRPr>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83568" y="332457"/>
            <a:ext cx="6894513" cy="11525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4" name="مستطيل 3"/>
          <p:cNvSpPr/>
          <p:nvPr/>
        </p:nvSpPr>
        <p:spPr>
          <a:xfrm>
            <a:off x="-24762" y="1225689"/>
            <a:ext cx="8485194" cy="5016758"/>
          </a:xfrm>
          <a:prstGeom prst="rect">
            <a:avLst/>
          </a:prstGeom>
          <a:noFill/>
        </p:spPr>
        <p:txBody>
          <a:bodyPr wrap="square" lIns="91440" tIns="45720" rIns="91440" bIns="45720">
            <a:spAutoFit/>
          </a:bodyPr>
          <a:lstStyle/>
          <a:p>
            <a:pPr marL="571500" indent="-571500">
              <a:buFontTx/>
              <a:buChar char="-"/>
            </a:pPr>
            <a:r>
              <a:rPr lang="ar-SA"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تغيير حجم المركبة (</a:t>
            </a:r>
            <a:r>
              <a:rPr lang="ar-SA" sz="3200" b="1" dirty="0" smtClean="0">
                <a:ln w="17780" cmpd="sng">
                  <a:solidFill>
                    <a:srgbClr val="FFFFFF"/>
                  </a:solidFill>
                  <a:prstDash val="solid"/>
                  <a:miter lim="800000"/>
                </a:ln>
                <a:solidFill>
                  <a:srgbClr val="00B050"/>
                </a:solidFill>
                <a:effectLst>
                  <a:outerShdw blurRad="50800" algn="tl" rotWithShape="0">
                    <a:srgbClr val="000000"/>
                  </a:outerShdw>
                </a:effectLst>
              </a:rPr>
              <a:t>السيارة</a:t>
            </a:r>
            <a:r>
              <a:rPr lang="ar-SA"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p>
          <a:p>
            <a:pPr marL="571500" indent="-571500">
              <a:buFontTx/>
              <a:buChar char="-"/>
            </a:pPr>
            <a:r>
              <a:rPr lang="ar-SA" sz="32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وضع مظلات خارجية وكراسي سهلة الحمل توفرها </a:t>
            </a:r>
          </a:p>
          <a:p>
            <a:r>
              <a:rPr lang="ar-SA"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المكتبة المتنقلة لمساعدة القراء على الإطلاع </a:t>
            </a:r>
          </a:p>
          <a:p>
            <a:r>
              <a:rPr lang="ar-SA" sz="32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أو الإنتظار في حالة الازدحام داخل المكتبة </a:t>
            </a:r>
          </a:p>
          <a:p>
            <a:pPr marL="571500" indent="-571500">
              <a:buFontTx/>
              <a:buChar char="-"/>
            </a:pPr>
            <a:r>
              <a:rPr lang="ar-SA"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وضع ماكينة صغيرة الحجم لتقديم المشروبات </a:t>
            </a:r>
          </a:p>
          <a:p>
            <a:r>
              <a:rPr lang="ar-SA" sz="32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الساخنة كالقهوة والشاي </a:t>
            </a:r>
          </a:p>
          <a:p>
            <a:pPr marL="571500" indent="-571500">
              <a:buFontTx/>
              <a:buChar char="-"/>
            </a:pPr>
            <a:r>
              <a:rPr lang="ar-SA"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من الممكن ان يتم توفير مستلزمات أخرى غير الكتب </a:t>
            </a:r>
          </a:p>
          <a:p>
            <a:r>
              <a:rPr lang="ar-SA" sz="32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التي يحتاجها سكان المناطق النائية بحيث يتم جمع</a:t>
            </a:r>
          </a:p>
          <a:p>
            <a:r>
              <a:rPr lang="ar-SA"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الطلبات من أدوات فنية او ادوات هندسية او غيرها </a:t>
            </a:r>
          </a:p>
          <a:p>
            <a:r>
              <a:rPr lang="ar-SA"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من المستلزمات البسيطة وإحضارها لهم في المرة القادمة</a:t>
            </a:r>
            <a:endParaRPr lang="ar-SA" sz="32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xmlns="" val="2068451607"/>
      </p:ext>
    </p:extLst>
  </p:cSld>
  <p:clrMapOvr>
    <a:masterClrMapping/>
  </p:clrMapOvr>
  <mc:AlternateContent xmlns:mc="http://schemas.openxmlformats.org/markup-compatibility/2006">
    <mc:Choice xmlns:p14="http://schemas.microsoft.com/office/powerpoint/2010/main" xmlns="" Requires="p14">
      <p:transition spd="slow" p14:dur="1400">
        <p14:doors dir="ver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wedge">
                                      <p:cBhvr>
                                        <p:cTn id="7" dur="2000"/>
                                        <p:tgtEl>
                                          <p:spTgt spid="1026"/>
                                        </p:tgtEl>
                                      </p:cBhvr>
                                    </p:animEffect>
                                  </p:childTnLst>
                                </p:cTn>
                              </p:par>
                            </p:childTnLst>
                          </p:cTn>
                        </p:par>
                      </p:childTnLst>
                    </p:cTn>
                  </p:par>
                  <p:par>
                    <p:cTn id="8" fill="hold">
                      <p:stCondLst>
                        <p:cond delay="indefinite"/>
                      </p:stCondLst>
                      <p:childTnLst>
                        <p:par>
                          <p:cTn id="9" fill="hold">
                            <p:stCondLst>
                              <p:cond delay="0"/>
                            </p:stCondLst>
                            <p:childTnLst>
                              <p:par>
                                <p:cTn id="10" presetID="37"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900" decel="100000" fill="hold"/>
                                        <p:tgtEl>
                                          <p:spTgt spid="4"/>
                                        </p:tgtEl>
                                        <p:attrNameLst>
                                          <p:attrName>ppt_y</p:attrName>
                                        </p:attrNameLst>
                                      </p:cBhvr>
                                      <p:tavLst>
                                        <p:tav tm="0">
                                          <p:val>
                                            <p:strVal val="#ppt_y+1"/>
                                          </p:val>
                                        </p:tav>
                                        <p:tav tm="100000">
                                          <p:val>
                                            <p:strVal val="#ppt_y-.03"/>
                                          </p:val>
                                        </p:tav>
                                      </p:tavLst>
                                    </p:anim>
                                    <p:anim calcmode="lin" valueType="num">
                                      <p:cBhvr>
                                        <p:cTn id="15"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4935627" y="116632"/>
            <a:ext cx="3331360" cy="707886"/>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ar-SA" sz="4000" b="1" cap="none" spc="50" dirty="0" smtClean="0">
                <a:ln w="11430"/>
                <a:solidFill>
                  <a:srgbClr val="FF0000"/>
                </a:solidFill>
                <a:effectLst>
                  <a:outerShdw blurRad="76200" dist="50800" dir="5400000" algn="tl" rotWithShape="0">
                    <a:srgbClr val="000000">
                      <a:alpha val="65000"/>
                    </a:srgbClr>
                  </a:outerShdw>
                </a:effectLst>
                <a:latin typeface="Andalus" pitchFamily="18" charset="-78"/>
                <a:cs typeface="Andalus" pitchFamily="18" charset="-78"/>
              </a:rPr>
              <a:t>قياس آداء المشروع:</a:t>
            </a:r>
            <a:endParaRPr lang="ar-SA" sz="4000" b="1" cap="none" spc="50" dirty="0">
              <a:ln w="11430"/>
              <a:solidFill>
                <a:srgbClr val="FF0000"/>
              </a:solidFill>
              <a:effectLst>
                <a:outerShdw blurRad="76200" dist="50800" dir="5400000" algn="tl" rotWithShape="0">
                  <a:srgbClr val="000000">
                    <a:alpha val="65000"/>
                  </a:srgbClr>
                </a:outerShdw>
              </a:effectLst>
              <a:latin typeface="Andalus" pitchFamily="18" charset="-78"/>
              <a:cs typeface="Andalus" pitchFamily="18" charset="-78"/>
            </a:endParaRPr>
          </a:p>
        </p:txBody>
      </p:sp>
      <p:sp>
        <p:nvSpPr>
          <p:cNvPr id="3" name="مستطيل 2"/>
          <p:cNvSpPr/>
          <p:nvPr/>
        </p:nvSpPr>
        <p:spPr>
          <a:xfrm>
            <a:off x="1628599" y="695772"/>
            <a:ext cx="6858000" cy="3970318"/>
          </a:xfrm>
          <a:prstGeom prst="rect">
            <a:avLst/>
          </a:prstGeom>
        </p:spPr>
        <p:txBody>
          <a:bodyPr wrap="square">
            <a:spAutoFit/>
          </a:bodyPr>
          <a:lstStyle/>
          <a:p>
            <a:r>
              <a:rPr lang="ar-SA" sz="3600" b="1" dirty="0">
                <a:solidFill>
                  <a:srgbClr val="00B0F0"/>
                </a:solidFill>
                <a:effectLst>
                  <a:outerShdw blurRad="38100" dist="38100" dir="2700000" algn="tl">
                    <a:srgbClr val="000000">
                      <a:alpha val="43137"/>
                    </a:srgbClr>
                  </a:outerShdw>
                </a:effectLst>
                <a:latin typeface="Andalus" pitchFamily="18" charset="-78"/>
                <a:cs typeface="Andalus" pitchFamily="18" charset="-78"/>
              </a:rPr>
              <a:t>يتم قياس أداء المشروع بعدة معايير تتمثل في </a:t>
            </a:r>
            <a:r>
              <a:rPr lang="ar-SA" sz="3600" b="1" dirty="0" smtClean="0">
                <a:solidFill>
                  <a:srgbClr val="00B0F0"/>
                </a:solidFill>
                <a:effectLst>
                  <a:outerShdw blurRad="38100" dist="38100" dir="2700000" algn="tl">
                    <a:srgbClr val="000000">
                      <a:alpha val="43137"/>
                    </a:srgbClr>
                  </a:outerShdw>
                </a:effectLst>
                <a:latin typeface="Andalus" pitchFamily="18" charset="-78"/>
                <a:cs typeface="Andalus" pitchFamily="18" charset="-78"/>
              </a:rPr>
              <a:t>الآتي </a:t>
            </a:r>
            <a:r>
              <a:rPr lang="ar-SA" sz="3600" b="1" dirty="0">
                <a:solidFill>
                  <a:srgbClr val="00B0F0"/>
                </a:solidFill>
                <a:effectLst>
                  <a:outerShdw blurRad="38100" dist="38100" dir="2700000" algn="tl">
                    <a:srgbClr val="000000">
                      <a:alpha val="43137"/>
                    </a:srgbClr>
                  </a:outerShdw>
                </a:effectLst>
                <a:latin typeface="Andalus" pitchFamily="18" charset="-78"/>
                <a:cs typeface="Andalus" pitchFamily="18" charset="-78"/>
              </a:rPr>
              <a:t>:</a:t>
            </a:r>
            <a:endParaRPr lang="en-US" sz="3600" b="1" dirty="0">
              <a:solidFill>
                <a:srgbClr val="00B0F0"/>
              </a:solidFill>
              <a:effectLst>
                <a:outerShdw blurRad="38100" dist="38100" dir="2700000" algn="tl">
                  <a:srgbClr val="000000">
                    <a:alpha val="43137"/>
                  </a:srgbClr>
                </a:outerShdw>
              </a:effectLst>
              <a:latin typeface="Andalus" pitchFamily="18" charset="-78"/>
              <a:cs typeface="Andalus" pitchFamily="18" charset="-78"/>
            </a:endParaRPr>
          </a:p>
          <a:p>
            <a:pPr lvl="0"/>
            <a:r>
              <a:rPr lang="ar-SA" sz="3600" b="1" dirty="0">
                <a:effectLst>
                  <a:outerShdw blurRad="38100" dist="38100" dir="2700000" algn="tl">
                    <a:srgbClr val="000000">
                      <a:alpha val="43137"/>
                    </a:srgbClr>
                  </a:outerShdw>
                </a:effectLst>
                <a:latin typeface="Andalus" pitchFamily="18" charset="-78"/>
                <a:cs typeface="Andalus" pitchFamily="18" charset="-78"/>
              </a:rPr>
              <a:t>صافي الأرباح ( </a:t>
            </a:r>
            <a:r>
              <a:rPr lang="ar-SA" sz="3600" b="1" dirty="0">
                <a:solidFill>
                  <a:srgbClr val="00B050"/>
                </a:solidFill>
                <a:effectLst>
                  <a:outerShdw blurRad="38100" dist="38100" dir="2700000" algn="tl">
                    <a:srgbClr val="000000">
                      <a:alpha val="43137"/>
                    </a:srgbClr>
                  </a:outerShdw>
                </a:effectLst>
                <a:latin typeface="Andalus" pitchFamily="18" charset="-78"/>
                <a:cs typeface="Andalus" pitchFamily="18" charset="-78"/>
              </a:rPr>
              <a:t>معدل العائد على الإستثمار) .</a:t>
            </a:r>
            <a:endParaRPr lang="en-US" sz="3600" b="1" dirty="0">
              <a:solidFill>
                <a:srgbClr val="00B050"/>
              </a:solidFill>
              <a:effectLst>
                <a:outerShdw blurRad="38100" dist="38100" dir="2700000" algn="tl">
                  <a:srgbClr val="000000">
                    <a:alpha val="43137"/>
                  </a:srgbClr>
                </a:outerShdw>
              </a:effectLst>
              <a:latin typeface="Andalus" pitchFamily="18" charset="-78"/>
              <a:cs typeface="Andalus" pitchFamily="18" charset="-78"/>
            </a:endParaRPr>
          </a:p>
          <a:p>
            <a:pPr lvl="0"/>
            <a:r>
              <a:rPr lang="ar-SA" sz="3600" b="1" dirty="0">
                <a:solidFill>
                  <a:srgbClr val="00B050"/>
                </a:solidFill>
                <a:effectLst>
                  <a:outerShdw blurRad="38100" dist="38100" dir="2700000" algn="tl">
                    <a:srgbClr val="000000">
                      <a:alpha val="43137"/>
                    </a:srgbClr>
                  </a:outerShdw>
                </a:effectLst>
                <a:latin typeface="Andalus" pitchFamily="18" charset="-78"/>
                <a:cs typeface="Andalus" pitchFamily="18" charset="-78"/>
              </a:rPr>
              <a:t>درجة ومستوى رضاء العملاء </a:t>
            </a:r>
            <a:r>
              <a:rPr lang="ar-SA" sz="3600" b="1" dirty="0">
                <a:effectLst>
                  <a:outerShdw blurRad="38100" dist="38100" dir="2700000" algn="tl">
                    <a:srgbClr val="000000">
                      <a:alpha val="43137"/>
                    </a:srgbClr>
                  </a:outerShdw>
                </a:effectLst>
                <a:latin typeface="Andalus" pitchFamily="18" charset="-78"/>
                <a:cs typeface="Andalus" pitchFamily="18" charset="-78"/>
              </a:rPr>
              <a:t>.</a:t>
            </a:r>
            <a:endParaRPr lang="en-US" sz="3600" b="1" dirty="0">
              <a:effectLst>
                <a:outerShdw blurRad="38100" dist="38100" dir="2700000" algn="tl">
                  <a:srgbClr val="000000">
                    <a:alpha val="43137"/>
                  </a:srgbClr>
                </a:outerShdw>
              </a:effectLst>
              <a:latin typeface="Andalus" pitchFamily="18" charset="-78"/>
              <a:cs typeface="Andalus" pitchFamily="18" charset="-78"/>
            </a:endParaRPr>
          </a:p>
          <a:p>
            <a:pPr lvl="0"/>
            <a:r>
              <a:rPr lang="ar-SA" sz="3600" b="1" dirty="0">
                <a:effectLst>
                  <a:outerShdw blurRad="38100" dist="38100" dir="2700000" algn="tl">
                    <a:srgbClr val="000000">
                      <a:alpha val="43137"/>
                    </a:srgbClr>
                  </a:outerShdw>
                </a:effectLst>
                <a:latin typeface="Andalus" pitchFamily="18" charset="-78"/>
                <a:cs typeface="Andalus" pitchFamily="18" charset="-78"/>
              </a:rPr>
              <a:t>حصتنا في السوق قياسا بالأخرين .</a:t>
            </a:r>
            <a:endParaRPr lang="en-US" sz="3600" b="1" dirty="0">
              <a:effectLst>
                <a:outerShdw blurRad="38100" dist="38100" dir="2700000" algn="tl">
                  <a:srgbClr val="000000">
                    <a:alpha val="43137"/>
                  </a:srgbClr>
                </a:outerShdw>
              </a:effectLst>
              <a:latin typeface="Andalus" pitchFamily="18" charset="-78"/>
              <a:cs typeface="Andalus" pitchFamily="18" charset="-78"/>
            </a:endParaRPr>
          </a:p>
          <a:p>
            <a:pPr lvl="0"/>
            <a:r>
              <a:rPr lang="ar-SA" sz="3600" b="1" dirty="0">
                <a:effectLst>
                  <a:outerShdw blurRad="38100" dist="38100" dir="2700000" algn="tl">
                    <a:srgbClr val="000000">
                      <a:alpha val="43137"/>
                    </a:srgbClr>
                  </a:outerShdw>
                </a:effectLst>
                <a:latin typeface="Andalus" pitchFamily="18" charset="-78"/>
                <a:cs typeface="Andalus" pitchFamily="18" charset="-78"/>
              </a:rPr>
              <a:t>مستوى أسعارنا قياسا بالأخرين .</a:t>
            </a:r>
            <a:endParaRPr lang="en-US" sz="3600" b="1" dirty="0">
              <a:effectLst>
                <a:outerShdw blurRad="38100" dist="38100" dir="2700000" algn="tl">
                  <a:srgbClr val="000000">
                    <a:alpha val="43137"/>
                  </a:srgbClr>
                </a:outerShdw>
              </a:effectLst>
              <a:latin typeface="Andalus" pitchFamily="18" charset="-78"/>
              <a:cs typeface="Andalus" pitchFamily="18" charset="-78"/>
            </a:endParaRPr>
          </a:p>
          <a:p>
            <a:pPr lvl="0"/>
            <a:r>
              <a:rPr lang="ar-SA" sz="3600" b="1" dirty="0">
                <a:effectLst>
                  <a:outerShdw blurRad="38100" dist="38100" dir="2700000" algn="tl">
                    <a:srgbClr val="000000">
                      <a:alpha val="43137"/>
                    </a:srgbClr>
                  </a:outerShdw>
                </a:effectLst>
                <a:latin typeface="Andalus" pitchFamily="18" charset="-78"/>
                <a:cs typeface="Andalus" pitchFamily="18" charset="-78"/>
              </a:rPr>
              <a:t>حجم مبيعاتنا قياسا بالأخرين </a:t>
            </a:r>
            <a:r>
              <a:rPr lang="ar-SA" sz="3600" b="1" dirty="0" smtClean="0">
                <a:effectLst>
                  <a:outerShdw blurRad="38100" dist="38100" dir="2700000" algn="tl">
                    <a:srgbClr val="000000">
                      <a:alpha val="43137"/>
                    </a:srgbClr>
                  </a:outerShdw>
                </a:effectLst>
                <a:latin typeface="Andalus" pitchFamily="18" charset="-78"/>
                <a:cs typeface="Andalus" pitchFamily="18" charset="-78"/>
              </a:rPr>
              <a:t> </a:t>
            </a:r>
            <a:r>
              <a:rPr lang="ar-SA" sz="3200" b="1" dirty="0" smtClean="0">
                <a:effectLst>
                  <a:outerShdw blurRad="38100" dist="38100" dir="2700000" algn="tl">
                    <a:srgbClr val="000000">
                      <a:alpha val="43137"/>
                    </a:srgbClr>
                  </a:outerShdw>
                </a:effectLst>
                <a:latin typeface="Andalus" pitchFamily="18" charset="-78"/>
                <a:cs typeface="Andalus" pitchFamily="18" charset="-78"/>
              </a:rPr>
              <a:t>.</a:t>
            </a:r>
            <a:endParaRPr lang="en-US" sz="3200" b="1" dirty="0">
              <a:effectLst>
                <a:outerShdw blurRad="38100" dist="38100" dir="2700000" algn="tl">
                  <a:srgbClr val="000000">
                    <a:alpha val="43137"/>
                  </a:srgbClr>
                </a:outerShdw>
              </a:effectLst>
              <a:latin typeface="Andalus" pitchFamily="18" charset="-78"/>
              <a:cs typeface="Andalus" pitchFamily="18" charset="-78"/>
            </a:endParaRPr>
          </a:p>
        </p:txBody>
      </p:sp>
      <p:pic>
        <p:nvPicPr>
          <p:cNvPr id="4098" name="Picture 2" descr="C:\Users\hp\Desktop\mobib-mobile-library-1.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827584" y="1807369"/>
            <a:ext cx="3119727" cy="2209502"/>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658357036"/>
      </p:ext>
    </p:extLst>
  </p:cSld>
  <p:clrMapOvr>
    <a:masterClrMapping/>
  </p:clrMapOvr>
  <mc:AlternateContent xmlns:mc="http://schemas.openxmlformats.org/markup-compatibility/2006">
    <mc:Choice xmlns:p14="http://schemas.microsoft.com/office/powerpoint/2010/main" xmlns="" Requires="p14">
      <p:transition spd="slow" p14:dur="1500">
        <p14:window dir="ver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900" decel="100000" fill="hold"/>
                                        <p:tgtEl>
                                          <p:spTgt spid="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6" presetClass="entr" presetSubtype="16"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circle(in)">
                                      <p:cBhvr>
                                        <p:cTn id="15"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مستدير الزوايا 3"/>
          <p:cNvSpPr/>
          <p:nvPr/>
        </p:nvSpPr>
        <p:spPr>
          <a:xfrm>
            <a:off x="899592" y="2129136"/>
            <a:ext cx="6819056" cy="1803920"/>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2" name="مستطيل 1"/>
          <p:cNvSpPr/>
          <p:nvPr/>
        </p:nvSpPr>
        <p:spPr>
          <a:xfrm>
            <a:off x="2261914" y="2129135"/>
            <a:ext cx="4620176" cy="1569660"/>
          </a:xfrm>
          <a:prstGeom prst="rect">
            <a:avLst/>
          </a:prstGeom>
          <a:noFill/>
        </p:spPr>
        <p:txBody>
          <a:bodyPr wrap="none" lIns="91440" tIns="45720" rIns="91440" bIns="45720">
            <a:spAutoFit/>
          </a:bodyPr>
          <a:lstStyle/>
          <a:p>
            <a:pPr algn="ctr"/>
            <a:r>
              <a:rPr lang="ar-SA" sz="9600" b="1" cap="none" spc="0" dirty="0" smtClean="0">
                <a:ln w="19050">
                  <a:solidFill>
                    <a:schemeClr val="tx2">
                      <a:tint val="1000"/>
                    </a:schemeClr>
                  </a:solidFill>
                  <a:prstDash val="solid"/>
                </a:ln>
                <a:solidFill>
                  <a:srgbClr val="002060"/>
                </a:solidFill>
                <a:effectLst>
                  <a:outerShdw blurRad="50000" dist="50800" dir="7500000" algn="tl">
                    <a:srgbClr val="000000">
                      <a:shade val="5000"/>
                      <a:alpha val="35000"/>
                    </a:srgbClr>
                  </a:outerShdw>
                </a:effectLst>
                <a:latin typeface="Andalus" pitchFamily="18" charset="-78"/>
                <a:cs typeface="Andalus" pitchFamily="18" charset="-78"/>
              </a:rPr>
              <a:t>تم بحمد الله </a:t>
            </a:r>
            <a:endParaRPr lang="ar-SA" sz="9600" b="1" cap="none" spc="0" dirty="0">
              <a:ln w="19050">
                <a:solidFill>
                  <a:schemeClr val="tx2">
                    <a:tint val="1000"/>
                  </a:schemeClr>
                </a:solidFill>
                <a:prstDash val="solid"/>
              </a:ln>
              <a:solidFill>
                <a:srgbClr val="002060"/>
              </a:solidFill>
              <a:effectLst>
                <a:outerShdw blurRad="50000" dist="50800" dir="7500000" algn="tl">
                  <a:srgbClr val="000000">
                    <a:shade val="5000"/>
                    <a:alpha val="35000"/>
                  </a:srgbClr>
                </a:outerShdw>
              </a:effectLst>
              <a:latin typeface="Andalus" pitchFamily="18" charset="-78"/>
              <a:cs typeface="Andalus" pitchFamily="18" charset="-78"/>
            </a:endParaRPr>
          </a:p>
        </p:txBody>
      </p:sp>
      <p:sp>
        <p:nvSpPr>
          <p:cNvPr id="6" name="مستطيل 5"/>
          <p:cNvSpPr/>
          <p:nvPr/>
        </p:nvSpPr>
        <p:spPr>
          <a:xfrm>
            <a:off x="1907704" y="4437112"/>
            <a:ext cx="4968552" cy="72008"/>
          </a:xfrm>
          <a:prstGeom prst="rect">
            <a:avLst/>
          </a:prstGeom>
          <a:solidFill>
            <a:srgbClr val="8000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extLst>
      <p:ext uri="{BB962C8B-B14F-4D97-AF65-F5344CB8AC3E}">
        <p14:creationId xmlns:p14="http://schemas.microsoft.com/office/powerpoint/2010/main" xmlns="" val="177266649"/>
      </p:ext>
    </p:extLst>
  </p:cSld>
  <p:clrMapOvr>
    <a:masterClrMapping/>
  </p:clrMapOvr>
  <mc:AlternateContent xmlns:mc="http://schemas.openxmlformats.org/markup-compatibility/2006">
    <mc:Choice xmlns:p14="http://schemas.microsoft.com/office/powerpoint/2010/main" xmlns="" Requires="p14">
      <p:transition spd="slow" p14:dur="1400">
        <p14:ripp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circle(in)">
                                      <p:cBhvr>
                                        <p:cTn id="7" dur="20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707357" y="0"/>
            <a:ext cx="4528804" cy="923330"/>
          </a:xfrm>
          <a:prstGeom prst="rect">
            <a:avLst/>
          </a:prstGeom>
          <a:noFill/>
        </p:spPr>
        <p:txBody>
          <a:bodyPr wrap="none" lIns="91440" tIns="45720" rIns="91440" bIns="45720">
            <a:spAutoFit/>
          </a:bodyPr>
          <a:lstStyle/>
          <a:p>
            <a:pPr algn="ctr"/>
            <a:r>
              <a:rPr lang="ar-SA" sz="5400" b="1" dirty="0" smtClean="0">
                <a:ln w="17780" cmpd="sng">
                  <a:solidFill>
                    <a:srgbClr val="FFFFFF"/>
                  </a:solidFill>
                  <a:prstDash val="solid"/>
                  <a:miter lim="800000"/>
                </a:ln>
                <a:solidFill>
                  <a:srgbClr val="C00000"/>
                </a:solidFill>
                <a:effectLst>
                  <a:outerShdw blurRad="50800" algn="tl" rotWithShape="0">
                    <a:srgbClr val="000000"/>
                  </a:outerShdw>
                </a:effectLst>
                <a:latin typeface="Andalus" pitchFamily="18" charset="-78"/>
                <a:cs typeface="Andalus" pitchFamily="18" charset="-78"/>
              </a:rPr>
              <a:t>مزايا المكتبة المتنقلة</a:t>
            </a:r>
            <a:endParaRPr lang="ar-SA" sz="5400" b="1" dirty="0">
              <a:ln w="17780" cmpd="sng">
                <a:solidFill>
                  <a:srgbClr val="FFFFFF"/>
                </a:solidFill>
                <a:prstDash val="solid"/>
                <a:miter lim="800000"/>
              </a:ln>
              <a:solidFill>
                <a:srgbClr val="C00000"/>
              </a:solidFill>
              <a:effectLst>
                <a:outerShdw blurRad="50800" algn="tl" rotWithShape="0">
                  <a:srgbClr val="000000"/>
                </a:outerShdw>
              </a:effectLst>
              <a:latin typeface="Andalus" pitchFamily="18" charset="-78"/>
              <a:cs typeface="Andalus" pitchFamily="18" charset="-78"/>
            </a:endParaRPr>
          </a:p>
        </p:txBody>
      </p:sp>
      <p:sp>
        <p:nvSpPr>
          <p:cNvPr id="3" name="مستطيل 2"/>
          <p:cNvSpPr/>
          <p:nvPr/>
        </p:nvSpPr>
        <p:spPr>
          <a:xfrm>
            <a:off x="-5761" y="923330"/>
            <a:ext cx="8379631" cy="5509200"/>
          </a:xfrm>
          <a:prstGeom prst="rect">
            <a:avLst/>
          </a:prstGeom>
          <a:noFill/>
        </p:spPr>
        <p:txBody>
          <a:bodyPr wrap="square" lIns="91440" tIns="45720" rIns="91440" bIns="45720">
            <a:spAutoFit/>
          </a:bodyPr>
          <a:lstStyle/>
          <a:p>
            <a:pPr algn="ctr"/>
            <a:r>
              <a:rPr lang="ar-SA" sz="3200" b="1" cap="none" spc="0" dirty="0" smtClean="0">
                <a:ln w="12700">
                  <a:solidFill>
                    <a:schemeClr val="bg1"/>
                  </a:solidFill>
                  <a:prstDash val="solid"/>
                </a:ln>
                <a:solidFill>
                  <a:sysClr val="windowText" lastClr="000000"/>
                </a:solidFill>
                <a:effectLst>
                  <a:outerShdw blurRad="41275" dist="20320" dir="1800000" algn="tl" rotWithShape="0">
                    <a:srgbClr val="000000">
                      <a:alpha val="40000"/>
                    </a:srgbClr>
                  </a:outerShdw>
                </a:effectLst>
                <a:latin typeface="Andalus" pitchFamily="18" charset="-78"/>
                <a:cs typeface="Andalus" pitchFamily="18" charset="-78"/>
              </a:rPr>
              <a:t>1- استغلال الموارد بالشكل الأمثل من خلال سد احتياجات القراء والمستهدفين بمصادر المعلومات المختلفة.</a:t>
            </a:r>
          </a:p>
          <a:p>
            <a:pPr algn="ctr"/>
            <a:r>
              <a:rPr lang="ar-SA" sz="3200" b="1" dirty="0" smtClean="0">
                <a:ln w="12700">
                  <a:solidFill>
                    <a:schemeClr val="bg1"/>
                  </a:solidFill>
                  <a:prstDash val="solid"/>
                </a:ln>
                <a:solidFill>
                  <a:sysClr val="windowText" lastClr="000000"/>
                </a:solidFill>
                <a:effectLst>
                  <a:outerShdw blurRad="41275" dist="20320" dir="1800000" algn="tl" rotWithShape="0">
                    <a:srgbClr val="000000">
                      <a:alpha val="40000"/>
                    </a:srgbClr>
                  </a:outerShdw>
                </a:effectLst>
                <a:latin typeface="Andalus" pitchFamily="18" charset="-78"/>
                <a:cs typeface="Andalus" pitchFamily="18" charset="-78"/>
              </a:rPr>
              <a:t>2- مرونة الأداء حيث يتم تغيير المجموعة المكتبية باستمرار وانتقائها بدقه بما يتناسب مع حاجات ورغبات مجتمع المستفيدين.</a:t>
            </a:r>
          </a:p>
          <a:p>
            <a:pPr algn="ctr"/>
            <a:r>
              <a:rPr lang="ar-SA" sz="3200" b="1" cap="none" spc="0" dirty="0" smtClean="0">
                <a:ln w="12700">
                  <a:solidFill>
                    <a:schemeClr val="bg1"/>
                  </a:solidFill>
                  <a:prstDash val="solid"/>
                </a:ln>
                <a:solidFill>
                  <a:sysClr val="windowText" lastClr="000000"/>
                </a:solidFill>
                <a:effectLst>
                  <a:outerShdw blurRad="41275" dist="20320" dir="1800000" algn="tl" rotWithShape="0">
                    <a:srgbClr val="000000">
                      <a:alpha val="40000"/>
                    </a:srgbClr>
                  </a:outerShdw>
                </a:effectLst>
                <a:latin typeface="Andalus" pitchFamily="18" charset="-78"/>
                <a:cs typeface="Andalus" pitchFamily="18" charset="-78"/>
              </a:rPr>
              <a:t>3- يمكن لأمين المكتبة المتنقلة توجيه وإرشاد المستفيدين للكتب القيمة والإصدارات الجديدة والإجابة على استفساراتهم من خلال خبرته ومعرفته بطبيعة العمل المكتبي . </a:t>
            </a:r>
          </a:p>
          <a:p>
            <a:pPr algn="ctr"/>
            <a:r>
              <a:rPr lang="ar-SA" sz="3200" b="1" dirty="0" smtClean="0">
                <a:ln w="12700">
                  <a:solidFill>
                    <a:schemeClr val="bg1"/>
                  </a:solidFill>
                  <a:prstDash val="solid"/>
                </a:ln>
                <a:solidFill>
                  <a:sysClr val="windowText" lastClr="000000"/>
                </a:solidFill>
                <a:effectLst>
                  <a:outerShdw blurRad="41275" dist="20320" dir="1800000" algn="tl" rotWithShape="0">
                    <a:srgbClr val="000000">
                      <a:alpha val="40000"/>
                    </a:srgbClr>
                  </a:outerShdw>
                </a:effectLst>
                <a:latin typeface="Andalus" pitchFamily="18" charset="-78"/>
                <a:cs typeface="Andalus" pitchFamily="18" charset="-78"/>
              </a:rPr>
              <a:t>4- تحسين الخدمات المباشرة إذ تمتاز المكتبة المتنقلة بأنها اكثر فعالية من بقية فروع المكتبات العامة فخدمة المراجع وإرشاد المستفيدين تتم غالباً في وقت قصير من خلال التعاون بين أمين المكتبة وجمهور المستفيدين. </a:t>
            </a:r>
            <a:endParaRPr lang="ar-SA" sz="3200" b="1" cap="none" spc="0" dirty="0">
              <a:ln w="12700">
                <a:solidFill>
                  <a:schemeClr val="bg1"/>
                </a:solidFill>
                <a:prstDash val="solid"/>
              </a:ln>
              <a:solidFill>
                <a:sysClr val="windowText" lastClr="000000"/>
              </a:solidFill>
              <a:effectLst>
                <a:outerShdw blurRad="41275" dist="20320" dir="1800000" algn="tl" rotWithShape="0">
                  <a:srgbClr val="000000">
                    <a:alpha val="40000"/>
                  </a:srgbClr>
                </a:outerShdw>
              </a:effectLst>
              <a:latin typeface="Andalus" pitchFamily="18" charset="-78"/>
              <a:cs typeface="Andalus" pitchFamily="18" charset="-78"/>
            </a:endParaRPr>
          </a:p>
        </p:txBody>
      </p:sp>
    </p:spTree>
    <p:extLst>
      <p:ext uri="{BB962C8B-B14F-4D97-AF65-F5344CB8AC3E}">
        <p14:creationId xmlns:p14="http://schemas.microsoft.com/office/powerpoint/2010/main" xmlns="" val="3198426929"/>
      </p:ext>
    </p:extLst>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circle(in)">
                                      <p:cBhvr>
                                        <p:cTn id="12" dur="2000"/>
                                        <p:tgtEl>
                                          <p:spTgt spid="3">
                                            <p:txEl>
                                              <p:pRg st="0" end="0"/>
                                            </p:txEl>
                                          </p:spTgt>
                                        </p:tgtEl>
                                      </p:cBhvr>
                                    </p:animEffect>
                                  </p:childTnLst>
                                </p:cTn>
                              </p:par>
                              <p:par>
                                <p:cTn id="13" presetID="6" presetClass="entr" presetSubtype="16" fill="hold"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circle(in)">
                                      <p:cBhvr>
                                        <p:cTn id="15" dur="2000"/>
                                        <p:tgtEl>
                                          <p:spTgt spid="3">
                                            <p:txEl>
                                              <p:pRg st="1" end="1"/>
                                            </p:txEl>
                                          </p:spTgt>
                                        </p:tgtEl>
                                      </p:cBhvr>
                                    </p:animEffect>
                                  </p:childTnLst>
                                </p:cTn>
                              </p:par>
                              <p:par>
                                <p:cTn id="16" presetID="6" presetClass="entr" presetSubtype="16" fill="hold" nodeType="with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circle(in)">
                                      <p:cBhvr>
                                        <p:cTn id="18" dur="2000"/>
                                        <p:tgtEl>
                                          <p:spTgt spid="3">
                                            <p:txEl>
                                              <p:pRg st="2" end="2"/>
                                            </p:txEl>
                                          </p:spTgt>
                                        </p:tgtEl>
                                      </p:cBhvr>
                                    </p:animEffect>
                                  </p:childTnLst>
                                </p:cTn>
                              </p:par>
                              <p:par>
                                <p:cTn id="19" presetID="6" presetClass="entr" presetSubtype="16" fill="hold"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circle(in)">
                                      <p:cBhvr>
                                        <p:cTn id="21"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336096" y="0"/>
            <a:ext cx="4982453" cy="923330"/>
          </a:xfrm>
          <a:prstGeom prst="rect">
            <a:avLst/>
          </a:prstGeom>
          <a:noFill/>
        </p:spPr>
        <p:txBody>
          <a:bodyPr wrap="none" lIns="91440" tIns="45720" rIns="91440" bIns="45720">
            <a:spAutoFit/>
          </a:bodyPr>
          <a:lstStyle/>
          <a:p>
            <a:pPr algn="ctr"/>
            <a:r>
              <a:rPr lang="ar-SA" sz="5400" b="1" cap="none" spc="0" dirty="0" smtClean="0">
                <a:ln w="1905">
                  <a:solidFill>
                    <a:schemeClr val="bg1"/>
                  </a:solidFill>
                </a:ln>
                <a:solidFill>
                  <a:srgbClr val="C00000"/>
                </a:solidFill>
                <a:effectLst>
                  <a:innerShdw blurRad="69850" dist="43180" dir="5400000">
                    <a:srgbClr val="000000">
                      <a:alpha val="65000"/>
                    </a:srgbClr>
                  </a:innerShdw>
                </a:effectLst>
                <a:latin typeface="Andalus" pitchFamily="18" charset="-78"/>
                <a:cs typeface="Andalus" pitchFamily="18" charset="-78"/>
              </a:rPr>
              <a:t>عيوب المكتبة المتنقلة </a:t>
            </a:r>
            <a:endParaRPr lang="ar-SA" sz="5400" b="1" cap="none" spc="0" dirty="0">
              <a:ln w="1905">
                <a:solidFill>
                  <a:schemeClr val="bg1"/>
                </a:solidFill>
              </a:ln>
              <a:solidFill>
                <a:srgbClr val="C00000"/>
              </a:solidFill>
              <a:effectLst>
                <a:innerShdw blurRad="69850" dist="43180" dir="5400000">
                  <a:srgbClr val="000000">
                    <a:alpha val="65000"/>
                  </a:srgbClr>
                </a:innerShdw>
              </a:effectLst>
              <a:latin typeface="Andalus" pitchFamily="18" charset="-78"/>
              <a:cs typeface="Andalus" pitchFamily="18" charset="-78"/>
            </a:endParaRPr>
          </a:p>
        </p:txBody>
      </p:sp>
      <p:sp>
        <p:nvSpPr>
          <p:cNvPr id="3" name="مستطيل 2"/>
          <p:cNvSpPr/>
          <p:nvPr/>
        </p:nvSpPr>
        <p:spPr>
          <a:xfrm>
            <a:off x="13672" y="949345"/>
            <a:ext cx="8450798" cy="3416320"/>
          </a:xfrm>
          <a:prstGeom prst="rect">
            <a:avLst/>
          </a:prstGeom>
          <a:noFill/>
        </p:spPr>
        <p:txBody>
          <a:bodyPr wrap="square" lIns="91440" tIns="45720" rIns="91440" bIns="45720">
            <a:spAutoFit/>
          </a:bodyPr>
          <a:lstStyle/>
          <a:p>
            <a:pPr algn="ctr"/>
            <a:r>
              <a:rPr lang="ar-SA" sz="3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ndalus" pitchFamily="18" charset="-78"/>
                <a:cs typeface="Andalus" pitchFamily="18" charset="-78"/>
              </a:rPr>
              <a:t>1- قلة اتصالها بالمجتمع المحلي</a:t>
            </a:r>
          </a:p>
          <a:p>
            <a:pPr algn="ctr"/>
            <a:r>
              <a:rPr lang="ar-SA" sz="3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ndalus" pitchFamily="18" charset="-78"/>
                <a:cs typeface="Andalus" pitchFamily="18" charset="-78"/>
              </a:rPr>
              <a:t>2- تأثرها بحالات الطقس وسوء الأحوال الجوية وطرق المواصلات ولا يتهيأ لها زيارة جميع المناطق في الأوقات المناسبة.</a:t>
            </a:r>
          </a:p>
          <a:p>
            <a:pPr algn="ctr"/>
            <a:r>
              <a:rPr lang="ar-SA" sz="3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ndalus" pitchFamily="18" charset="-78"/>
                <a:cs typeface="Andalus" pitchFamily="18" charset="-78"/>
              </a:rPr>
              <a:t>3- المشكلات الناتجة عن تعطل السيارة واستهلاك إطاراتها في المناطق الوعره والرحلات الطويلة </a:t>
            </a:r>
            <a:endParaRPr lang="ar-SA" sz="3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ndalus" pitchFamily="18" charset="-78"/>
              <a:cs typeface="Andalus" pitchFamily="18" charset="-78"/>
            </a:endParaRPr>
          </a:p>
        </p:txBody>
      </p:sp>
      <p:pic>
        <p:nvPicPr>
          <p:cNvPr id="2051" name="Picture 3"/>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570423" y="4329552"/>
            <a:ext cx="1866900" cy="24479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067944" y="4365664"/>
            <a:ext cx="2466975" cy="237570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989748854"/>
      </p:ext>
    </p:extLst>
  </p:cSld>
  <p:clrMapOvr>
    <a:masterClrMapping/>
  </p:clrMapOvr>
  <mc:AlternateContent xmlns:mc="http://schemas.openxmlformats.org/markup-compatibility/2006">
    <mc:Choice xmlns:p14="http://schemas.microsoft.com/office/powerpoint/2010/main" xmlns="" Requires="p14">
      <p:transition spd="slow" p14:dur="2500">
        <p:checker/>
      </p:transition>
    </mc:Choice>
    <mc:Fallback>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randombar(horizontal)">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circle(in)">
                                      <p:cBhvr>
                                        <p:cTn id="12"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46196" y="2492896"/>
            <a:ext cx="6960560" cy="1200329"/>
          </a:xfrm>
          <a:prstGeom prst="rect">
            <a:avLst/>
          </a:prstGeom>
          <a:noFill/>
        </p:spPr>
        <p:txBody>
          <a:bodyPr wrap="none" lIns="91440" tIns="45720" rIns="91440" bIns="45720">
            <a:spAutoFit/>
          </a:bodyPr>
          <a:lstStyle/>
          <a:p>
            <a:pPr algn="ctr"/>
            <a:r>
              <a:rPr lang="ar-SA" sz="7200" b="1" u="sng" cap="none" spc="0" dirty="0" smtClean="0">
                <a:ln w="10541" cmpd="sng">
                  <a:solidFill>
                    <a:srgbClr val="7D7D7D">
                      <a:tint val="100000"/>
                      <a:shade val="100000"/>
                      <a:satMod val="110000"/>
                    </a:srgbClr>
                  </a:solidFill>
                  <a:prstDash val="solid"/>
                </a:ln>
                <a:solidFill>
                  <a:srgbClr val="993366"/>
                </a:solidFill>
                <a:effectLst/>
                <a:latin typeface="Andalus" pitchFamily="18" charset="-78"/>
                <a:cs typeface="Andalus" pitchFamily="18" charset="-78"/>
              </a:rPr>
              <a:t>مراحل إنشاء مشروع صغير</a:t>
            </a:r>
            <a:endParaRPr lang="ar-SA" sz="7200" b="1" u="sng" cap="none" spc="0" dirty="0">
              <a:ln w="10541" cmpd="sng">
                <a:solidFill>
                  <a:srgbClr val="7D7D7D">
                    <a:tint val="100000"/>
                    <a:shade val="100000"/>
                    <a:satMod val="110000"/>
                  </a:srgbClr>
                </a:solidFill>
                <a:prstDash val="solid"/>
              </a:ln>
              <a:solidFill>
                <a:srgbClr val="993366"/>
              </a:solidFill>
              <a:effectLst/>
              <a:latin typeface="Andalus" pitchFamily="18" charset="-78"/>
              <a:cs typeface="Andalus" pitchFamily="18" charset="-78"/>
            </a:endParaRPr>
          </a:p>
        </p:txBody>
      </p:sp>
    </p:spTree>
    <p:extLst>
      <p:ext uri="{BB962C8B-B14F-4D97-AF65-F5344CB8AC3E}">
        <p14:creationId xmlns:p14="http://schemas.microsoft.com/office/powerpoint/2010/main" xmlns="" val="136087923"/>
      </p:ext>
    </p:extLst>
  </p:cSld>
  <p:clrMapOvr>
    <a:masterClrMapping/>
  </p:clrMapOvr>
  <mc:AlternateContent xmlns:mc="http://schemas.openxmlformats.org/markup-compatibility/2006">
    <mc:Choice xmlns:p14="http://schemas.microsoft.com/office/powerpoint/2010/main" xmlns="" Requires="p14">
      <p:transition spd="slow" p14:dur="1600">
        <p14:prism dir="r" isContent="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2000"/>
                                        <p:tgtEl>
                                          <p:spTgt spid="2">
                                            <p:txEl>
                                              <p:pRg st="0" end="0"/>
                                            </p:txEl>
                                          </p:spTgt>
                                        </p:tgtEl>
                                      </p:cBhvr>
                                    </p:animEffect>
                                    <p:anim calcmode="lin" valueType="num">
                                      <p:cBhvr>
                                        <p:cTn id="8" dur="2000" fill="hold"/>
                                        <p:tgtEl>
                                          <p:spTgt spid="2">
                                            <p:txEl>
                                              <p:pRg st="0" end="0"/>
                                            </p:txEl>
                                          </p:spTgt>
                                        </p:tgtEl>
                                        <p:attrNameLst>
                                          <p:attrName>ppt_w</p:attrName>
                                        </p:attrNameLst>
                                      </p:cBhvr>
                                      <p:tavLst>
                                        <p:tav tm="0" fmla="#ppt_w*sin(2.5*pi*$)">
                                          <p:val>
                                            <p:fltVal val="0"/>
                                          </p:val>
                                        </p:tav>
                                        <p:tav tm="100000">
                                          <p:val>
                                            <p:fltVal val="1"/>
                                          </p:val>
                                        </p:tav>
                                      </p:tavLst>
                                    </p:anim>
                                    <p:anim calcmode="lin" valueType="num">
                                      <p:cBhvr>
                                        <p:cTn id="9" dur="2000" fill="hold"/>
                                        <p:tgtEl>
                                          <p:spTgt spid="2">
                                            <p:txEl>
                                              <p:pRg st="0" end="0"/>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655161" y="-35826"/>
            <a:ext cx="5812810" cy="1569660"/>
          </a:xfrm>
          <a:prstGeom prst="rect">
            <a:avLst/>
          </a:prstGeom>
          <a:noFill/>
        </p:spPr>
        <p:txBody>
          <a:bodyPr wrap="none" lIns="91440" tIns="45720" rIns="91440" bIns="45720">
            <a:spAutoFit/>
            <a:scene3d>
              <a:camera prst="orthographicFront"/>
              <a:lightRig rig="threePt" dir="t"/>
            </a:scene3d>
            <a:sp3d extrusionH="57150">
              <a:bevelT w="38100" h="38100"/>
            </a:sp3d>
          </a:bodyPr>
          <a:lstStyle/>
          <a:p>
            <a:pPr algn="ctr"/>
            <a:r>
              <a:rPr lang="ar-SA" sz="4800" b="1" dirty="0">
                <a:ln w="18415" cmpd="sng">
                  <a:solidFill>
                    <a:schemeClr val="bg1"/>
                  </a:solidFill>
                  <a:prstDash val="solid"/>
                </a:ln>
                <a:solidFill>
                  <a:srgbClr val="C00000"/>
                </a:solidFill>
                <a:effectLst>
                  <a:outerShdw blurRad="38100" dist="38100" dir="2700000" algn="tl">
                    <a:srgbClr val="000000">
                      <a:alpha val="43137"/>
                    </a:srgbClr>
                  </a:outerShdw>
                </a:effectLst>
                <a:latin typeface="Andalus" pitchFamily="18" charset="-78"/>
                <a:cs typeface="Andalus" pitchFamily="18" charset="-78"/>
              </a:rPr>
              <a:t>المرحلة الأولى: فكرة </a:t>
            </a:r>
            <a:r>
              <a:rPr lang="ar-SA" sz="4800" b="1" cap="none" spc="0" dirty="0" smtClean="0">
                <a:ln w="18415" cmpd="sng">
                  <a:solidFill>
                    <a:schemeClr val="bg1"/>
                  </a:solidFill>
                  <a:prstDash val="solid"/>
                </a:ln>
                <a:solidFill>
                  <a:srgbClr val="C00000"/>
                </a:solidFill>
                <a:effectLst>
                  <a:outerShdw blurRad="38100" dist="38100" dir="2700000" algn="tl">
                    <a:srgbClr val="000000">
                      <a:alpha val="43137"/>
                    </a:srgbClr>
                  </a:outerShdw>
                </a:effectLst>
                <a:latin typeface="Andalus" pitchFamily="18" charset="-78"/>
                <a:cs typeface="Andalus" pitchFamily="18" charset="-78"/>
              </a:rPr>
              <a:t>المشروع: </a:t>
            </a:r>
          </a:p>
          <a:p>
            <a:pPr algn="ctr"/>
            <a:r>
              <a:rPr lang="ar-SA" sz="4800" b="1" dirty="0" smtClean="0">
                <a:ln w="18415" cmpd="sng">
                  <a:solidFill>
                    <a:schemeClr val="bg1"/>
                  </a:solidFill>
                  <a:prstDash val="solid"/>
                </a:ln>
                <a:solidFill>
                  <a:srgbClr val="00B0F0"/>
                </a:solidFill>
                <a:effectLst>
                  <a:outerShdw blurRad="38100" dist="38100" dir="2700000" algn="tl">
                    <a:srgbClr val="000000">
                      <a:alpha val="43137"/>
                    </a:srgbClr>
                  </a:outerShdw>
                </a:effectLst>
                <a:latin typeface="Andalus" pitchFamily="18" charset="-78"/>
                <a:cs typeface="Andalus" pitchFamily="18" charset="-78"/>
              </a:rPr>
              <a:t>فكرة</a:t>
            </a:r>
            <a:r>
              <a:rPr lang="ar-SA" sz="4800" b="1" dirty="0" smtClean="0">
                <a:ln w="18415" cmpd="sng">
                  <a:solidFill>
                    <a:schemeClr val="bg1"/>
                  </a:solidFill>
                  <a:prstDash val="solid"/>
                </a:ln>
                <a:solidFill>
                  <a:srgbClr val="C00000"/>
                </a:solidFill>
                <a:effectLst>
                  <a:outerShdw blurRad="38100" dist="38100" dir="2700000" algn="tl">
                    <a:srgbClr val="000000">
                      <a:alpha val="43137"/>
                    </a:srgbClr>
                  </a:outerShdw>
                </a:effectLst>
                <a:latin typeface="Andalus" pitchFamily="18" charset="-78"/>
                <a:cs typeface="Andalus" pitchFamily="18" charset="-78"/>
              </a:rPr>
              <a:t> المكتبة المتنقلة </a:t>
            </a:r>
          </a:p>
        </p:txBody>
      </p:sp>
      <p:sp>
        <p:nvSpPr>
          <p:cNvPr id="3" name="مستطيل 2"/>
          <p:cNvSpPr/>
          <p:nvPr/>
        </p:nvSpPr>
        <p:spPr>
          <a:xfrm>
            <a:off x="0" y="1528917"/>
            <a:ext cx="8437923" cy="5078313"/>
          </a:xfrm>
          <a:prstGeom prst="rect">
            <a:avLst/>
          </a:prstGeom>
          <a:noFill/>
        </p:spPr>
        <p:txBody>
          <a:bodyPr wrap="square" lIns="91440" tIns="45720" rIns="91440" bIns="45720">
            <a:spAutoFit/>
            <a:scene3d>
              <a:camera prst="orthographicFront"/>
              <a:lightRig rig="threePt" dir="t"/>
            </a:scene3d>
            <a:sp3d extrusionH="57150">
              <a:bevelT w="38100" h="38100" prst="angle"/>
            </a:sp3d>
          </a:bodyPr>
          <a:lstStyle/>
          <a:p>
            <a:pPr algn="ctr"/>
            <a:r>
              <a:rPr lang="ar-SA" sz="3600" b="1" cap="none" spc="0" dirty="0" smtClean="0">
                <a:ln w="18415" cmpd="sng">
                  <a:solidFill>
                    <a:schemeClr val="bg1"/>
                  </a:solidFill>
                  <a:prstDash val="solid"/>
                </a:ln>
                <a:effectLst>
                  <a:outerShdw blurRad="38100" dist="38100" dir="2700000" algn="tl">
                    <a:srgbClr val="000000">
                      <a:alpha val="43137"/>
                    </a:srgbClr>
                  </a:outerShdw>
                </a:effectLst>
                <a:latin typeface="Andalus" pitchFamily="18" charset="-78"/>
                <a:cs typeface="Andalus" pitchFamily="18" charset="-78"/>
              </a:rPr>
              <a:t>في جلسات العصف الذهني لتقديم فكرة مشروع صغير قامت كل طالبة بطرح فكرة عن المشروع وتم تقييم كل مشروع </a:t>
            </a:r>
            <a:r>
              <a:rPr lang="ar-SA" sz="3600" b="1" dirty="0" smtClean="0">
                <a:ln w="18415" cmpd="sng">
                  <a:solidFill>
                    <a:schemeClr val="bg1"/>
                  </a:solidFill>
                  <a:prstDash val="solid"/>
                </a:ln>
                <a:effectLst>
                  <a:outerShdw blurRad="38100" dist="38100" dir="2700000" algn="tl">
                    <a:srgbClr val="000000">
                      <a:alpha val="43137"/>
                    </a:srgbClr>
                  </a:outerShdw>
                </a:effectLst>
                <a:latin typeface="Andalus" pitchFamily="18" charset="-78"/>
                <a:cs typeface="Andalus" pitchFamily="18" charset="-78"/>
              </a:rPr>
              <a:t>من حيث المزايا والعيوب وجدوى الفكرة وتم اختيار مشروع المكتبة المتنقلة وهو إنشا ء مكتبة متنقلة للمناطق النائية في الهجر والقرى .</a:t>
            </a:r>
          </a:p>
          <a:p>
            <a:pPr algn="ctr"/>
            <a:r>
              <a:rPr lang="ar-SA" sz="3600" b="1" cap="none" spc="0" dirty="0" smtClean="0">
                <a:ln w="18415" cmpd="sng">
                  <a:solidFill>
                    <a:schemeClr val="bg1"/>
                  </a:solidFill>
                  <a:prstDash val="solid"/>
                </a:ln>
                <a:effectLst>
                  <a:outerShdw blurRad="38100" dist="38100" dir="2700000" algn="tl">
                    <a:srgbClr val="000000">
                      <a:alpha val="43137"/>
                    </a:srgbClr>
                  </a:outerShdw>
                </a:effectLst>
                <a:latin typeface="Andalus" pitchFamily="18" charset="-78"/>
                <a:cs typeface="Andalus" pitchFamily="18" charset="-78"/>
              </a:rPr>
              <a:t>تقوم فكرة المكتبة المتنقلة على أخذ وكالة من أحد المكتبات الكبرى مقابل نسبة بيع قدرها (10%) إضافة إلى ممارسة بعض الأنشطة الأخرى ويتم التنقل بها في المناطق النائية التي لا يوجد بها مكتبات.</a:t>
            </a:r>
            <a:endParaRPr lang="ar-SA" sz="3600" b="1" cap="none" spc="0" dirty="0">
              <a:ln w="18415" cmpd="sng">
                <a:solidFill>
                  <a:schemeClr val="bg1"/>
                </a:solidFill>
                <a:prstDash val="solid"/>
              </a:ln>
              <a:effectLst>
                <a:outerShdw blurRad="38100" dist="38100" dir="2700000" algn="tl">
                  <a:srgbClr val="000000">
                    <a:alpha val="43137"/>
                  </a:srgbClr>
                </a:outerShdw>
              </a:effectLst>
              <a:latin typeface="Andalus" pitchFamily="18" charset="-78"/>
              <a:cs typeface="Andalus" pitchFamily="18" charset="-78"/>
            </a:endParaRPr>
          </a:p>
        </p:txBody>
      </p:sp>
    </p:spTree>
    <p:extLst>
      <p:ext uri="{BB962C8B-B14F-4D97-AF65-F5344CB8AC3E}">
        <p14:creationId xmlns:p14="http://schemas.microsoft.com/office/powerpoint/2010/main" xmlns="" val="3667756133"/>
      </p:ext>
    </p:extLst>
  </p:cSld>
  <p:clrMapOvr>
    <a:masterClrMapping/>
  </p:clrMapOvr>
  <p:transition spd="slow">
    <p:cover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edg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down)">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جدول 1"/>
          <p:cNvGraphicFramePr>
            <a:graphicFrameLocks noGrp="1"/>
          </p:cNvGraphicFramePr>
          <p:nvPr>
            <p:extLst>
              <p:ext uri="{D42A27DB-BD31-4B8C-83A1-F6EECF244321}">
                <p14:modId xmlns:p14="http://schemas.microsoft.com/office/powerpoint/2010/main" xmlns="" val="3509468764"/>
              </p:ext>
            </p:extLst>
          </p:nvPr>
        </p:nvGraphicFramePr>
        <p:xfrm>
          <a:off x="611560" y="1115026"/>
          <a:ext cx="7476020" cy="5413372"/>
        </p:xfrm>
        <a:graphic>
          <a:graphicData uri="http://schemas.openxmlformats.org/drawingml/2006/table">
            <a:tbl>
              <a:tblPr rtl="1" firstRow="1" bandRow="1">
                <a:tableStyleId>{5C22544A-7EE6-4342-B048-85BDC9FD1C3A}</a:tableStyleId>
              </a:tblPr>
              <a:tblGrid>
                <a:gridCol w="3756756"/>
                <a:gridCol w="3719264"/>
              </a:tblGrid>
              <a:tr h="704480">
                <a:tc>
                  <a:txBody>
                    <a:bodyPr/>
                    <a:lstStyle/>
                    <a:p>
                      <a:pPr algn="r" rtl="1"/>
                      <a:r>
                        <a:rPr lang="ar-SA" sz="2800" b="1" dirty="0" smtClean="0">
                          <a:solidFill>
                            <a:schemeClr val="tx1"/>
                          </a:solidFill>
                        </a:rPr>
                        <a:t>مصاريف</a:t>
                      </a:r>
                      <a:r>
                        <a:rPr lang="ar-SA" sz="2800" b="1" baseline="0" dirty="0" smtClean="0">
                          <a:solidFill>
                            <a:schemeClr val="tx1"/>
                          </a:solidFill>
                        </a:rPr>
                        <a:t> التأسيس</a:t>
                      </a:r>
                      <a:endParaRPr lang="ar-SA" sz="2800" b="1" dirty="0">
                        <a:solidFill>
                          <a:schemeClr val="tx1"/>
                        </a:solidFill>
                      </a:endParaRPr>
                    </a:p>
                  </a:txBody>
                  <a:tcPr>
                    <a:solidFill>
                      <a:schemeClr val="bg1">
                        <a:lumMod val="95000"/>
                      </a:schemeClr>
                    </a:solidFill>
                  </a:tcPr>
                </a:tc>
                <a:tc>
                  <a:txBody>
                    <a:bodyPr/>
                    <a:lstStyle/>
                    <a:p>
                      <a:pPr algn="l" rtl="1"/>
                      <a:r>
                        <a:rPr lang="ar-SA" sz="3200" b="1" dirty="0" smtClean="0">
                          <a:solidFill>
                            <a:schemeClr val="tx1"/>
                          </a:solidFill>
                        </a:rPr>
                        <a:t>70000</a:t>
                      </a:r>
                      <a:r>
                        <a:rPr lang="ar-SA" sz="3200" b="1" baseline="0" dirty="0" smtClean="0">
                          <a:solidFill>
                            <a:schemeClr val="tx1"/>
                          </a:solidFill>
                        </a:rPr>
                        <a:t> ريال </a:t>
                      </a:r>
                      <a:endParaRPr lang="ar-SA" sz="3200" b="1" dirty="0">
                        <a:solidFill>
                          <a:schemeClr val="tx1"/>
                        </a:solidFill>
                      </a:endParaRPr>
                    </a:p>
                  </a:txBody>
                  <a:tcPr>
                    <a:solidFill>
                      <a:schemeClr val="bg1">
                        <a:lumMod val="95000"/>
                      </a:schemeClr>
                    </a:solidFill>
                  </a:tcPr>
                </a:tc>
              </a:tr>
              <a:tr h="704480">
                <a:tc>
                  <a:txBody>
                    <a:bodyPr/>
                    <a:lstStyle/>
                    <a:p>
                      <a:pPr algn="r" rtl="1"/>
                      <a:r>
                        <a:rPr lang="ar-SA" sz="2800" b="1" dirty="0" smtClean="0"/>
                        <a:t>مصاريف الدعاية والإعلان</a:t>
                      </a:r>
                      <a:endParaRPr lang="ar-SA" sz="2800" b="1" dirty="0"/>
                    </a:p>
                  </a:txBody>
                  <a:tcPr/>
                </a:tc>
                <a:tc>
                  <a:txBody>
                    <a:bodyPr/>
                    <a:lstStyle/>
                    <a:p>
                      <a:pPr algn="l" rtl="1"/>
                      <a:r>
                        <a:rPr lang="ar-SA" sz="3200" b="1" dirty="0" smtClean="0"/>
                        <a:t>40000 ريال</a:t>
                      </a:r>
                      <a:endParaRPr lang="ar-SA" sz="3200" b="1" dirty="0"/>
                    </a:p>
                  </a:txBody>
                  <a:tcPr/>
                </a:tc>
              </a:tr>
              <a:tr h="704480">
                <a:tc>
                  <a:txBody>
                    <a:bodyPr/>
                    <a:lstStyle/>
                    <a:p>
                      <a:pPr algn="r" rtl="1"/>
                      <a:r>
                        <a:rPr lang="ar-SA" sz="2800" b="1" dirty="0" smtClean="0"/>
                        <a:t>تكاليف الأصول الثابتة</a:t>
                      </a:r>
                      <a:endParaRPr lang="ar-SA" sz="2800" b="1" dirty="0"/>
                    </a:p>
                  </a:txBody>
                  <a:tcPr/>
                </a:tc>
                <a:tc>
                  <a:txBody>
                    <a:bodyPr/>
                    <a:lstStyle/>
                    <a:p>
                      <a:pPr algn="l" rtl="1"/>
                      <a:r>
                        <a:rPr lang="ar-SA" sz="3200" b="1" dirty="0" smtClean="0"/>
                        <a:t>280000</a:t>
                      </a:r>
                      <a:r>
                        <a:rPr lang="ar-SA" sz="3200" b="1" baseline="0" dirty="0" smtClean="0"/>
                        <a:t> ريال</a:t>
                      </a:r>
                      <a:endParaRPr lang="ar-SA" sz="3200" b="1" dirty="0"/>
                    </a:p>
                  </a:txBody>
                  <a:tcPr/>
                </a:tc>
              </a:tr>
              <a:tr h="1297726">
                <a:tc>
                  <a:txBody>
                    <a:bodyPr/>
                    <a:lstStyle/>
                    <a:p>
                      <a:pPr algn="r" rtl="1"/>
                      <a:r>
                        <a:rPr lang="ar-SA" sz="2800" b="1" dirty="0" smtClean="0"/>
                        <a:t>إجمالي</a:t>
                      </a:r>
                      <a:r>
                        <a:rPr lang="ar-SA" sz="2800" b="1" baseline="0" dirty="0" smtClean="0"/>
                        <a:t> رأس المال المستثمر</a:t>
                      </a:r>
                    </a:p>
                    <a:p>
                      <a:pPr algn="r" rtl="1"/>
                      <a:r>
                        <a:rPr lang="ar-SA" sz="2800" b="1" baseline="0" dirty="0" smtClean="0"/>
                        <a:t>إجمالي الإيرادات</a:t>
                      </a:r>
                      <a:endParaRPr lang="ar-SA" sz="2800" b="1" dirty="0"/>
                    </a:p>
                  </a:txBody>
                  <a:tcPr/>
                </a:tc>
                <a:tc>
                  <a:txBody>
                    <a:bodyPr/>
                    <a:lstStyle/>
                    <a:p>
                      <a:pPr algn="l" rtl="1"/>
                      <a:r>
                        <a:rPr lang="ar-SA" sz="3200" b="1" dirty="0" smtClean="0"/>
                        <a:t>420000</a:t>
                      </a:r>
                      <a:r>
                        <a:rPr lang="ar-SA" sz="3200" b="1" baseline="0" dirty="0" smtClean="0"/>
                        <a:t> ريال</a:t>
                      </a:r>
                    </a:p>
                    <a:p>
                      <a:pPr algn="l" rtl="1"/>
                      <a:r>
                        <a:rPr lang="ar-SA" sz="3200" b="1" dirty="0" smtClean="0"/>
                        <a:t>40000 ريال </a:t>
                      </a:r>
                      <a:endParaRPr lang="ar-SA" sz="3200" b="1" dirty="0"/>
                    </a:p>
                  </a:txBody>
                  <a:tcPr/>
                </a:tc>
              </a:tr>
              <a:tr h="1297726">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sz="2800" b="1" dirty="0" smtClean="0"/>
                        <a:t>تكاليف إيجار</a:t>
                      </a:r>
                      <a:r>
                        <a:rPr lang="ar-SA" sz="2800" b="1" baseline="0" dirty="0" smtClean="0"/>
                        <a:t> المكتب</a:t>
                      </a:r>
                      <a:endParaRPr lang="ar-SA" sz="2800" b="1" dirty="0" smtClean="0"/>
                    </a:p>
                    <a:p>
                      <a:pPr algn="r" rtl="1"/>
                      <a:r>
                        <a:rPr lang="ar-SA" sz="2800" b="1" dirty="0" smtClean="0"/>
                        <a:t>الرواتب</a:t>
                      </a:r>
                      <a:r>
                        <a:rPr lang="ar-SA" sz="2800" b="1" baseline="0" dirty="0" smtClean="0"/>
                        <a:t> والأجور </a:t>
                      </a:r>
                      <a:endParaRPr lang="ar-SA" sz="2800" b="1" dirty="0"/>
                    </a:p>
                  </a:txBody>
                  <a:tcPr/>
                </a:tc>
                <a:tc>
                  <a:txBody>
                    <a:bodyPr/>
                    <a:lstStyle/>
                    <a:p>
                      <a:pPr marL="0" marR="0" indent="0" algn="l" defTabSz="914400" rtl="1" eaLnBrk="1" fontAlgn="auto" latinLnBrk="0" hangingPunct="1">
                        <a:lnSpc>
                          <a:spcPct val="100000"/>
                        </a:lnSpc>
                        <a:spcBef>
                          <a:spcPts val="0"/>
                        </a:spcBef>
                        <a:spcAft>
                          <a:spcPts val="0"/>
                        </a:spcAft>
                        <a:buClrTx/>
                        <a:buSzTx/>
                        <a:buFontTx/>
                        <a:buNone/>
                        <a:tabLst/>
                        <a:defRPr/>
                      </a:pPr>
                      <a:r>
                        <a:rPr lang="ar-SA" sz="3200" b="1" dirty="0" smtClean="0"/>
                        <a:t>30000 ريال</a:t>
                      </a:r>
                    </a:p>
                    <a:p>
                      <a:pPr marL="0" marR="0" indent="0" algn="l" defTabSz="914400" rtl="1" eaLnBrk="1" fontAlgn="auto" latinLnBrk="0" hangingPunct="1">
                        <a:lnSpc>
                          <a:spcPct val="100000"/>
                        </a:lnSpc>
                        <a:spcBef>
                          <a:spcPts val="0"/>
                        </a:spcBef>
                        <a:spcAft>
                          <a:spcPts val="0"/>
                        </a:spcAft>
                        <a:buClrTx/>
                        <a:buSzTx/>
                        <a:buFontTx/>
                        <a:buNone/>
                        <a:tabLst/>
                        <a:defRPr/>
                      </a:pPr>
                      <a:r>
                        <a:rPr lang="ar-SA" sz="3200" b="1" dirty="0" smtClean="0"/>
                        <a:t>360000</a:t>
                      </a:r>
                      <a:r>
                        <a:rPr lang="ar-SA" sz="3200" b="1" baseline="0" dirty="0" smtClean="0"/>
                        <a:t> ريال</a:t>
                      </a:r>
                      <a:endParaRPr lang="ar-SA" sz="3200" b="1" dirty="0" smtClean="0"/>
                    </a:p>
                  </a:txBody>
                  <a:tcPr/>
                </a:tc>
              </a:tr>
              <a:tr h="704480">
                <a:tc>
                  <a:txBody>
                    <a:bodyPr/>
                    <a:lstStyle/>
                    <a:p>
                      <a:pPr algn="r" rtl="1"/>
                      <a:r>
                        <a:rPr lang="ar-SA" sz="2800" b="1" dirty="0" smtClean="0"/>
                        <a:t>إجمالي</a:t>
                      </a:r>
                      <a:r>
                        <a:rPr lang="ar-SA" sz="2800" b="1" baseline="0" dirty="0" smtClean="0"/>
                        <a:t> الوقود </a:t>
                      </a:r>
                    </a:p>
                  </a:txBody>
                  <a:tcPr/>
                </a:tc>
                <a:tc>
                  <a:txBody>
                    <a:bodyPr/>
                    <a:lstStyle/>
                    <a:p>
                      <a:pPr algn="l" rtl="1"/>
                      <a:r>
                        <a:rPr lang="ar-SA" sz="3200" b="1" baseline="0" dirty="0" smtClean="0"/>
                        <a:t>10000 ريال</a:t>
                      </a:r>
                    </a:p>
                  </a:txBody>
                  <a:tcPr/>
                </a:tc>
              </a:tr>
            </a:tbl>
          </a:graphicData>
        </a:graphic>
      </p:graphicFrame>
      <p:sp>
        <p:nvSpPr>
          <p:cNvPr id="3" name="مستطيل 2"/>
          <p:cNvSpPr/>
          <p:nvPr/>
        </p:nvSpPr>
        <p:spPr>
          <a:xfrm>
            <a:off x="4950601" y="188640"/>
            <a:ext cx="3262432" cy="923330"/>
          </a:xfrm>
          <a:prstGeom prst="rect">
            <a:avLst/>
          </a:prstGeom>
          <a:noFill/>
        </p:spPr>
        <p:txBody>
          <a:bodyPr wrap="none" lIns="91440" tIns="45720" rIns="91440" bIns="45720">
            <a:spAutoFit/>
          </a:bodyPr>
          <a:lstStyle/>
          <a:p>
            <a:pPr algn="ctr"/>
            <a:r>
              <a:rPr lang="ar-SA" sz="5400" b="1" dirty="0" smtClean="0">
                <a:ln w="17780" cmpd="sng">
                  <a:solidFill>
                    <a:srgbClr val="FFFFFF"/>
                  </a:solidFill>
                  <a:prstDash val="solid"/>
                  <a:miter lim="800000"/>
                </a:ln>
                <a:solidFill>
                  <a:srgbClr val="C00000"/>
                </a:solidFill>
                <a:effectLst>
                  <a:outerShdw blurRad="50800" algn="tl" rotWithShape="0">
                    <a:srgbClr val="000000"/>
                  </a:outerShdw>
                </a:effectLst>
                <a:latin typeface="Andalus" pitchFamily="18" charset="-78"/>
                <a:cs typeface="Andalus" pitchFamily="18" charset="-78"/>
              </a:rPr>
              <a:t>دراسة الجدوى</a:t>
            </a:r>
            <a:endParaRPr lang="ar-SA" sz="5400" b="1" dirty="0">
              <a:ln w="17780" cmpd="sng">
                <a:solidFill>
                  <a:srgbClr val="FFFFFF"/>
                </a:solidFill>
                <a:prstDash val="solid"/>
                <a:miter lim="800000"/>
              </a:ln>
              <a:solidFill>
                <a:srgbClr val="C00000"/>
              </a:solidFill>
              <a:effectLst>
                <a:outerShdw blurRad="50800" algn="tl" rotWithShape="0">
                  <a:srgbClr val="000000"/>
                </a:outerShdw>
              </a:effectLst>
              <a:latin typeface="Andalus" pitchFamily="18" charset="-78"/>
              <a:cs typeface="Andalus" pitchFamily="18" charset="-78"/>
            </a:endParaRPr>
          </a:p>
        </p:txBody>
      </p:sp>
    </p:spTree>
    <p:extLst>
      <p:ext uri="{BB962C8B-B14F-4D97-AF65-F5344CB8AC3E}">
        <p14:creationId xmlns:p14="http://schemas.microsoft.com/office/powerpoint/2010/main" xmlns="" val="722692650"/>
      </p:ext>
    </p:extLst>
  </p:cSld>
  <p:clrMapOvr>
    <a:masterClrMapping/>
  </p:clrMapOvr>
  <mc:AlternateContent xmlns:mc="http://schemas.openxmlformats.org/markup-compatibility/2006">
    <mc:Choice xmlns:p14="http://schemas.microsoft.com/office/powerpoint/2010/main" xmlns="" Requires="p14">
      <p:transition spd="slow" p14:dur="1200">
        <p:dissolve/>
      </p:transition>
    </mc:Choice>
    <mc:Fallback>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80528" y="-819472"/>
            <a:ext cx="8532439" cy="7417415"/>
          </a:xfrm>
          <a:prstGeom prst="rect">
            <a:avLst/>
          </a:prstGeom>
          <a:noFill/>
        </p:spPr>
        <p:txBody>
          <a:bodyPr wrap="square" lIns="91440" tIns="45720" rIns="91440" bIns="45720">
            <a:spAutoFit/>
          </a:bodyPr>
          <a:lstStyle/>
          <a:p>
            <a:endParaRPr lang="ar-SA" sz="32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outerShdw blurRad="38100" dist="38100" dir="2700000" algn="tl">
                  <a:srgbClr val="000000">
                    <a:alpha val="43137"/>
                  </a:srgbClr>
                </a:outerShdw>
                <a:reflection blurRad="12700" stA="28000" endPos="45000" dist="1000" dir="5400000" sy="-100000" algn="bl" rotWithShape="0"/>
              </a:effectLst>
              <a:latin typeface="Andalus" pitchFamily="18" charset="-78"/>
              <a:cs typeface="Andalus" pitchFamily="18" charset="-78"/>
            </a:endParaRPr>
          </a:p>
          <a:p>
            <a:endParaRPr lang="ar-SA" sz="3200" b="1" cap="all" spc="0" dirty="0" smtClean="0">
              <a:ln w="9000" cmpd="sng">
                <a:solidFill>
                  <a:schemeClr val="accent4">
                    <a:shade val="50000"/>
                    <a:satMod val="120000"/>
                  </a:schemeClr>
                </a:solidFill>
                <a:prstDash val="solid"/>
              </a:ln>
              <a:solidFill>
                <a:srgbClr val="FFCCCC"/>
              </a:solidFill>
              <a:effectLst>
                <a:outerShdw blurRad="38100" dist="38100" dir="2700000" algn="tl">
                  <a:srgbClr val="000000">
                    <a:alpha val="43137"/>
                  </a:srgbClr>
                </a:outerShdw>
                <a:reflection blurRad="12700" stA="28000" endPos="45000" dist="1000" dir="5400000" sy="-100000" algn="bl" rotWithShape="0"/>
              </a:effectLst>
              <a:latin typeface="Andalus" pitchFamily="18" charset="-78"/>
              <a:cs typeface="Andalus" pitchFamily="18" charset="-78"/>
            </a:endParaRPr>
          </a:p>
          <a:p>
            <a:r>
              <a:rPr lang="ar-SA" sz="3200" b="1" u="sng" cap="all" spc="0" dirty="0" smtClean="0">
                <a:ln w="9000" cmpd="sng">
                  <a:solidFill>
                    <a:schemeClr val="bg1"/>
                  </a:solidFill>
                  <a:prstDash val="solid"/>
                </a:ln>
                <a:solidFill>
                  <a:srgbClr val="C00000"/>
                </a:solidFill>
                <a:effectLst>
                  <a:outerShdw blurRad="38100" dist="38100" dir="2700000" algn="tl">
                    <a:srgbClr val="000000">
                      <a:alpha val="43137"/>
                    </a:srgbClr>
                  </a:outerShdw>
                  <a:reflection blurRad="12700" stA="28000" endPos="45000" dist="1000" dir="5400000" sy="-100000" algn="bl" rotWithShape="0"/>
                </a:effectLst>
                <a:latin typeface="Andalus" pitchFamily="18" charset="-78"/>
                <a:cs typeface="Andalus" pitchFamily="18" charset="-78"/>
              </a:rPr>
              <a:t>المرحلة الثانية: </a:t>
            </a:r>
            <a:r>
              <a:rPr lang="ar-SA"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ndalus" pitchFamily="18" charset="-78"/>
                <a:cs typeface="Andalus" pitchFamily="18" charset="-78"/>
              </a:rPr>
              <a:t>إجراء خطة العمل للفكرة المختارة </a:t>
            </a:r>
            <a:r>
              <a:rPr lang="ar-SA" sz="3200" b="1" cap="all" spc="0" dirty="0" smtClean="0">
                <a:ln w="9000" cmpd="sng">
                  <a:solidFill>
                    <a:schemeClr val="bg1"/>
                  </a:solidFill>
                  <a:prstDash val="solid"/>
                </a:ln>
                <a:effectLst>
                  <a:outerShdw blurRad="38100" dist="38100" dir="2700000" algn="tl">
                    <a:srgbClr val="000000">
                      <a:alpha val="43137"/>
                    </a:srgbClr>
                  </a:outerShdw>
                  <a:reflection blurRad="12700" stA="28000" endPos="45000" dist="1000" dir="5400000" sy="-100000" algn="bl" rotWithShape="0"/>
                </a:effectLst>
                <a:latin typeface="Andalus" pitchFamily="18" charset="-78"/>
                <a:cs typeface="Andalus" pitchFamily="18" charset="-78"/>
              </a:rPr>
              <a:t>.</a:t>
            </a:r>
          </a:p>
          <a:p>
            <a:pPr algn="ctr"/>
            <a:r>
              <a:rPr lang="ar-SA" sz="3200" b="1" cap="all" dirty="0" smtClean="0">
                <a:ln w="9000" cmpd="sng">
                  <a:solidFill>
                    <a:schemeClr val="bg1"/>
                  </a:solidFill>
                  <a:prstDash val="solid"/>
                </a:ln>
                <a:solidFill>
                  <a:srgbClr val="C00000"/>
                </a:solidFill>
                <a:effectLst>
                  <a:outerShdw blurRad="38100" dist="38100" dir="2700000" algn="tl">
                    <a:srgbClr val="000000">
                      <a:alpha val="43137"/>
                    </a:srgbClr>
                  </a:outerShdw>
                  <a:reflection blurRad="12700" stA="28000" endPos="45000" dist="1000" dir="5400000" sy="-100000" algn="bl" rotWithShape="0"/>
                </a:effectLst>
                <a:latin typeface="Andalus" pitchFamily="18" charset="-78"/>
                <a:cs typeface="Andalus" pitchFamily="18" charset="-78"/>
              </a:rPr>
              <a:t>وتحتوي هذه المرحلة على :</a:t>
            </a:r>
          </a:p>
          <a:p>
            <a:pPr algn="ctr"/>
            <a:r>
              <a:rPr lang="ar-SA" sz="3600" b="1" cap="all" dirty="0" smtClean="0">
                <a:ln w="9000" cmpd="sng">
                  <a:solidFill>
                    <a:schemeClr val="bg1"/>
                  </a:solidFill>
                  <a:prstDash val="solid"/>
                </a:ln>
                <a:solidFill>
                  <a:srgbClr val="00B0F0"/>
                </a:solidFill>
                <a:effectLst>
                  <a:outerShdw blurRad="38100" dist="38100" dir="2700000" algn="tl">
                    <a:srgbClr val="000000">
                      <a:alpha val="43137"/>
                    </a:srgbClr>
                  </a:outerShdw>
                  <a:reflection blurRad="12700" stA="28000" endPos="45000" dist="1000" dir="5400000" sy="-100000" algn="bl" rotWithShape="0"/>
                </a:effectLst>
                <a:latin typeface="Andalus" pitchFamily="18" charset="-78"/>
                <a:cs typeface="Andalus" pitchFamily="18" charset="-78"/>
              </a:rPr>
              <a:t>اسم المشروع : </a:t>
            </a:r>
            <a:r>
              <a:rPr lang="ar-SA" sz="3600" dirty="0" smtClean="0">
                <a:ln w="18415" cmpd="sng">
                  <a:solidFill>
                    <a:schemeClr val="bg1"/>
                  </a:solidFill>
                  <a:prstDash val="solid"/>
                </a:ln>
                <a:solidFill>
                  <a:srgbClr val="00B0F0"/>
                </a:solidFill>
                <a:effectLst>
                  <a:outerShdw blurRad="60007" dist="200025" dir="15000000" sy="30000" kx="-1800000" algn="bl" rotWithShape="0">
                    <a:prstClr val="black">
                      <a:alpha val="32000"/>
                    </a:prstClr>
                  </a:outerShdw>
                </a:effectLst>
                <a:latin typeface="Andalus" pitchFamily="18" charset="-78"/>
                <a:cs typeface="Andalus" pitchFamily="18" charset="-78"/>
              </a:rPr>
              <a:t> </a:t>
            </a:r>
            <a:r>
              <a:rPr lang="ar-SA"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ndalus" pitchFamily="18" charset="-78"/>
                <a:cs typeface="Andalus" pitchFamily="18" charset="-78"/>
              </a:rPr>
              <a:t>مكتبة العلم والنور </a:t>
            </a:r>
            <a:r>
              <a:rPr lang="ar-SA" sz="3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ndalus" pitchFamily="18" charset="-78"/>
                <a:cs typeface="Andalus" pitchFamily="18" charset="-78"/>
              </a:rPr>
              <a:t>المتنقلة</a:t>
            </a:r>
          </a:p>
          <a:p>
            <a:pPr algn="ctr"/>
            <a:r>
              <a:rPr lang="ar-SA" sz="3600" dirty="0">
                <a:ln w="18415" cmpd="sng">
                  <a:solidFill>
                    <a:schemeClr val="bg1"/>
                  </a:solidFill>
                  <a:prstDash val="solid"/>
                </a:ln>
                <a:solidFill>
                  <a:srgbClr val="00B0F0"/>
                </a:solidFill>
                <a:effectLst>
                  <a:outerShdw blurRad="60007" dist="200025" dir="15000000" sy="30000" kx="-1800000" algn="bl" rotWithShape="0">
                    <a:prstClr val="black">
                      <a:alpha val="32000"/>
                    </a:prstClr>
                  </a:outerShdw>
                </a:effectLst>
                <a:latin typeface="Andalus" pitchFamily="18" charset="-78"/>
                <a:cs typeface="Andalus" pitchFamily="18" charset="-78"/>
              </a:rPr>
              <a:t>أهداف </a:t>
            </a:r>
            <a:r>
              <a:rPr lang="ar-SA" sz="3600" dirty="0" smtClean="0">
                <a:ln w="18415" cmpd="sng">
                  <a:solidFill>
                    <a:schemeClr val="bg1"/>
                  </a:solidFill>
                  <a:prstDash val="solid"/>
                </a:ln>
                <a:solidFill>
                  <a:srgbClr val="00B0F0"/>
                </a:solidFill>
                <a:effectLst>
                  <a:outerShdw blurRad="60007" dist="200025" dir="15000000" sy="30000" kx="-1800000" algn="bl" rotWithShape="0">
                    <a:prstClr val="black">
                      <a:alpha val="32000"/>
                    </a:prstClr>
                  </a:outerShdw>
                </a:effectLst>
                <a:latin typeface="Andalus" pitchFamily="18" charset="-78"/>
                <a:cs typeface="Andalus" pitchFamily="18" charset="-78"/>
              </a:rPr>
              <a:t>المشروع بشكل عام:</a:t>
            </a:r>
          </a:p>
          <a:p>
            <a:pPr algn="ctr"/>
            <a:r>
              <a:rPr lang="ar-SA"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ndalus" pitchFamily="18" charset="-78"/>
                <a:cs typeface="Andalus" pitchFamily="18" charset="-78"/>
              </a:rPr>
              <a:t>* توفير فرص عمل لعدد من شباب </a:t>
            </a:r>
            <a:r>
              <a:rPr lang="ar-SA" sz="3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ndalus" pitchFamily="18" charset="-78"/>
                <a:cs typeface="Andalus" pitchFamily="18" charset="-78"/>
              </a:rPr>
              <a:t>المجتمع</a:t>
            </a:r>
          </a:p>
          <a:p>
            <a:pPr algn="ctr"/>
            <a:r>
              <a:rPr lang="ar-SA" sz="3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ndalus" pitchFamily="18" charset="-78"/>
                <a:cs typeface="Andalus" pitchFamily="18" charset="-78"/>
              </a:rPr>
              <a:t>* </a:t>
            </a:r>
            <a:r>
              <a:rPr lang="ar-SA"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ndalus" pitchFamily="18" charset="-78"/>
                <a:cs typeface="Andalus" pitchFamily="18" charset="-78"/>
              </a:rPr>
              <a:t>تحقيق معدل عائد مناسب على الاستثمار.</a:t>
            </a:r>
          </a:p>
          <a:p>
            <a:pPr algn="ctr"/>
            <a:r>
              <a:rPr lang="ar-SA"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ndalus" pitchFamily="18" charset="-78"/>
                <a:cs typeface="Andalus" pitchFamily="18" charset="-78"/>
              </a:rPr>
              <a:t>* المساهمة في دفع عجلة التنمية الاقتصادية للأمام.</a:t>
            </a:r>
          </a:p>
          <a:p>
            <a:pPr marL="571500" indent="-571500" algn="ctr">
              <a:buFont typeface="Arial" pitchFamily="34" charset="0"/>
              <a:buChar char="•"/>
            </a:pPr>
            <a:r>
              <a:rPr lang="ar-SA" sz="3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ndalus" pitchFamily="18" charset="-78"/>
                <a:cs typeface="Andalus" pitchFamily="18" charset="-78"/>
              </a:rPr>
              <a:t>تقليل </a:t>
            </a:r>
            <a:r>
              <a:rPr lang="ar-SA"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ndalus" pitchFamily="18" charset="-78"/>
                <a:cs typeface="Andalus" pitchFamily="18" charset="-78"/>
              </a:rPr>
              <a:t>المخاطر المالية المترتبة على الاستثمار في سوق </a:t>
            </a:r>
          </a:p>
          <a:p>
            <a:pPr marL="571500" indent="-571500" algn="ctr">
              <a:buFont typeface="Arial" pitchFamily="34" charset="0"/>
              <a:buChar char="•"/>
            </a:pPr>
            <a:r>
              <a:rPr lang="ar-SA" sz="3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ndalus" pitchFamily="18" charset="-78"/>
                <a:cs typeface="Andalus" pitchFamily="18" charset="-78"/>
              </a:rPr>
              <a:t>الأسهم </a:t>
            </a:r>
            <a:r>
              <a:rPr lang="ar-SA"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ndalus" pitchFamily="18" charset="-78"/>
                <a:cs typeface="Andalus" pitchFamily="18" charset="-78"/>
              </a:rPr>
              <a:t>أو في أي مجال آخر.</a:t>
            </a:r>
          </a:p>
          <a:p>
            <a:pPr algn="ctr"/>
            <a:r>
              <a:rPr lang="ar-SA"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ndalus" pitchFamily="18" charset="-78"/>
                <a:cs typeface="Andalus" pitchFamily="18" charset="-78"/>
              </a:rPr>
              <a:t> </a:t>
            </a:r>
          </a:p>
          <a:p>
            <a:pPr algn="ctr"/>
            <a:endParaRPr lang="ar-SA" sz="3200" dirty="0">
              <a:ln w="18415" cmpd="sng">
                <a:solidFill>
                  <a:schemeClr val="accent1">
                    <a:lumMod val="50000"/>
                  </a:schemeClr>
                </a:solidFill>
                <a:prstDash val="solid"/>
              </a:ln>
              <a:solidFill>
                <a:schemeClr val="accent2">
                  <a:lumMod val="50000"/>
                </a:schemeClr>
              </a:solidFill>
              <a:effectLst>
                <a:outerShdw blurRad="60007" dist="200025" dir="15000000" sy="30000" kx="-1800000" algn="bl" rotWithShape="0">
                  <a:prstClr val="black">
                    <a:alpha val="32000"/>
                  </a:prstClr>
                </a:outerShdw>
              </a:effectLst>
              <a:latin typeface="Andalus" pitchFamily="18" charset="-78"/>
              <a:cs typeface="Andalus" pitchFamily="18" charset="-78"/>
            </a:endParaRPr>
          </a:p>
          <a:p>
            <a:pPr algn="ctr"/>
            <a:endParaRPr lang="ar-SA" sz="32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outerShdw blurRad="38100" dist="38100" dir="2700000" algn="tl">
                  <a:srgbClr val="000000">
                    <a:alpha val="43137"/>
                  </a:srgbClr>
                </a:outerShdw>
                <a:reflection blurRad="12700" stA="28000" endPos="45000" dist="1000" dir="5400000" sy="-100000" algn="bl" rotWithShape="0"/>
              </a:effectLst>
              <a:latin typeface="Andalus" pitchFamily="18" charset="-78"/>
              <a:cs typeface="Andalus" pitchFamily="18" charset="-78"/>
            </a:endParaRPr>
          </a:p>
        </p:txBody>
      </p:sp>
      <p:pic>
        <p:nvPicPr>
          <p:cNvPr id="1026" name="Picture 2" descr="http://s.alriyadh.com/2011/03/27/img/800824583029.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547664" y="5086987"/>
            <a:ext cx="2304256" cy="1670679"/>
          </a:xfrm>
          <a:prstGeom prst="rect">
            <a:avLst/>
          </a:prstGeom>
          <a:noFill/>
          <a:extLst>
            <a:ext uri="{909E8E84-426E-40DD-AFC4-6F175D3DCCD1}">
              <a14:hiddenFill xmlns:a14="http://schemas.microsoft.com/office/drawing/2010/main" xmlns="">
                <a:solidFill>
                  <a:srgbClr val="FFFFFF"/>
                </a:solidFill>
              </a14:hiddenFill>
            </a:ext>
          </a:extLst>
        </p:spPr>
      </p:pic>
      <p:pic>
        <p:nvPicPr>
          <p:cNvPr id="1028" name="Picture 4" descr="http://t3.gstatic.com/images?q=tbn:ANd9GcTA7gZ5QLcY00l6KIfFMXUSr5MhKxLWXtuHTPtosVaRjDhmUwFd_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275584" y="5086986"/>
            <a:ext cx="2540496" cy="1670679"/>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158579785"/>
      </p:ext>
    </p:extLst>
  </p:cSld>
  <p:clrMapOvr>
    <a:masterClrMapping/>
  </p:clrMapOvr>
  <mc:AlternateContent xmlns:mc="http://schemas.openxmlformats.org/markup-compatibility/2006">
    <mc:Choice xmlns:p14="http://schemas.microsoft.com/office/powerpoint/2010/main" xmlns="" Requires="p14">
      <p:transition spd="slow" p14:dur="1600">
        <p14:conveyor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par>
                                <p:cTn id="8" presetID="14" presetClass="entr" presetSubtype="10" fill="hold" nodeType="withEffect">
                                  <p:stCondLst>
                                    <p:cond delay="0"/>
                                  </p:stCondLst>
                                  <p:childTnLst>
                                    <p:set>
                                      <p:cBhvr>
                                        <p:cTn id="9" dur="1" fill="hold">
                                          <p:stCondLst>
                                            <p:cond delay="0"/>
                                          </p:stCondLst>
                                        </p:cTn>
                                        <p:tgtEl>
                                          <p:spTgt spid="2">
                                            <p:txEl>
                                              <p:pRg st="2" end="2"/>
                                            </p:txEl>
                                          </p:spTgt>
                                        </p:tgtEl>
                                        <p:attrNameLst>
                                          <p:attrName>style.visibility</p:attrName>
                                        </p:attrNameLst>
                                      </p:cBhvr>
                                      <p:to>
                                        <p:strVal val="visible"/>
                                      </p:to>
                                    </p:set>
                                    <p:animEffect transition="in" filter="randombar(horizontal)">
                                      <p:cBhvr>
                                        <p:cTn id="10" dur="500"/>
                                        <p:tgtEl>
                                          <p:spTgt spid="2">
                                            <p:txEl>
                                              <p:pRg st="2" end="2"/>
                                            </p:txEl>
                                          </p:spTgt>
                                        </p:tgtEl>
                                      </p:cBhvr>
                                    </p:animEffect>
                                  </p:childTnLst>
                                </p:cTn>
                              </p:par>
                              <p:par>
                                <p:cTn id="11" presetID="14" presetClass="entr" presetSubtype="10" fill="hold" nodeType="with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animEffect transition="in" filter="randombar(horizontal)">
                                      <p:cBhvr>
                                        <p:cTn id="13" dur="500"/>
                                        <p:tgtEl>
                                          <p:spTgt spid="2">
                                            <p:txEl>
                                              <p:pRg st="3" end="3"/>
                                            </p:txEl>
                                          </p:spTgt>
                                        </p:tgtEl>
                                      </p:cBhvr>
                                    </p:animEffect>
                                  </p:childTnLst>
                                </p:cTn>
                              </p:par>
                              <p:par>
                                <p:cTn id="14" presetID="14" presetClass="entr" presetSubtype="10" fill="hold" nodeType="withEffect">
                                  <p:stCondLst>
                                    <p:cond delay="0"/>
                                  </p:stCondLst>
                                  <p:childTnLst>
                                    <p:set>
                                      <p:cBhvr>
                                        <p:cTn id="15" dur="1" fill="hold">
                                          <p:stCondLst>
                                            <p:cond delay="0"/>
                                          </p:stCondLst>
                                        </p:cTn>
                                        <p:tgtEl>
                                          <p:spTgt spid="2">
                                            <p:txEl>
                                              <p:pRg st="4" end="4"/>
                                            </p:txEl>
                                          </p:spTgt>
                                        </p:tgtEl>
                                        <p:attrNameLst>
                                          <p:attrName>style.visibility</p:attrName>
                                        </p:attrNameLst>
                                      </p:cBhvr>
                                      <p:to>
                                        <p:strVal val="visible"/>
                                      </p:to>
                                    </p:set>
                                    <p:animEffect transition="in" filter="randombar(horizontal)">
                                      <p:cBhvr>
                                        <p:cTn id="16" dur="500"/>
                                        <p:tgtEl>
                                          <p:spTgt spid="2">
                                            <p:txEl>
                                              <p:pRg st="4" end="4"/>
                                            </p:txEl>
                                          </p:spTgt>
                                        </p:tgtEl>
                                      </p:cBhvr>
                                    </p:animEffect>
                                  </p:childTnLst>
                                </p:cTn>
                              </p:par>
                              <p:par>
                                <p:cTn id="17" presetID="14" presetClass="entr" presetSubtype="10" fill="hold" nodeType="withEffect">
                                  <p:stCondLst>
                                    <p:cond delay="0"/>
                                  </p:stCondLst>
                                  <p:childTnLst>
                                    <p:set>
                                      <p:cBhvr>
                                        <p:cTn id="18" dur="1" fill="hold">
                                          <p:stCondLst>
                                            <p:cond delay="0"/>
                                          </p:stCondLst>
                                        </p:cTn>
                                        <p:tgtEl>
                                          <p:spTgt spid="2">
                                            <p:txEl>
                                              <p:pRg st="5" end="5"/>
                                            </p:txEl>
                                          </p:spTgt>
                                        </p:tgtEl>
                                        <p:attrNameLst>
                                          <p:attrName>style.visibility</p:attrName>
                                        </p:attrNameLst>
                                      </p:cBhvr>
                                      <p:to>
                                        <p:strVal val="visible"/>
                                      </p:to>
                                    </p:set>
                                    <p:animEffect transition="in" filter="randombar(horizontal)">
                                      <p:cBhvr>
                                        <p:cTn id="19" dur="500"/>
                                        <p:tgtEl>
                                          <p:spTgt spid="2">
                                            <p:txEl>
                                              <p:pRg st="5" end="5"/>
                                            </p:txEl>
                                          </p:spTgt>
                                        </p:tgtEl>
                                      </p:cBhvr>
                                    </p:animEffect>
                                  </p:childTnLst>
                                </p:cTn>
                              </p:par>
                              <p:par>
                                <p:cTn id="20" presetID="14" presetClass="entr" presetSubtype="10" fill="hold" nodeType="withEffect">
                                  <p:stCondLst>
                                    <p:cond delay="0"/>
                                  </p:stCondLst>
                                  <p:childTnLst>
                                    <p:set>
                                      <p:cBhvr>
                                        <p:cTn id="21" dur="1" fill="hold">
                                          <p:stCondLst>
                                            <p:cond delay="0"/>
                                          </p:stCondLst>
                                        </p:cTn>
                                        <p:tgtEl>
                                          <p:spTgt spid="2">
                                            <p:txEl>
                                              <p:pRg st="6" end="6"/>
                                            </p:txEl>
                                          </p:spTgt>
                                        </p:tgtEl>
                                        <p:attrNameLst>
                                          <p:attrName>style.visibility</p:attrName>
                                        </p:attrNameLst>
                                      </p:cBhvr>
                                      <p:to>
                                        <p:strVal val="visible"/>
                                      </p:to>
                                    </p:set>
                                    <p:animEffect transition="in" filter="randombar(horizontal)">
                                      <p:cBhvr>
                                        <p:cTn id="22" dur="500"/>
                                        <p:tgtEl>
                                          <p:spTgt spid="2">
                                            <p:txEl>
                                              <p:pRg st="6" end="6"/>
                                            </p:txEl>
                                          </p:spTgt>
                                        </p:tgtEl>
                                      </p:cBhvr>
                                    </p:animEffect>
                                  </p:childTnLst>
                                </p:cTn>
                              </p:par>
                              <p:par>
                                <p:cTn id="23" presetID="14" presetClass="entr" presetSubtype="10" fill="hold" nodeType="withEffect">
                                  <p:stCondLst>
                                    <p:cond delay="0"/>
                                  </p:stCondLst>
                                  <p:childTnLst>
                                    <p:set>
                                      <p:cBhvr>
                                        <p:cTn id="24" dur="1" fill="hold">
                                          <p:stCondLst>
                                            <p:cond delay="0"/>
                                          </p:stCondLst>
                                        </p:cTn>
                                        <p:tgtEl>
                                          <p:spTgt spid="2">
                                            <p:txEl>
                                              <p:pRg st="7" end="7"/>
                                            </p:txEl>
                                          </p:spTgt>
                                        </p:tgtEl>
                                        <p:attrNameLst>
                                          <p:attrName>style.visibility</p:attrName>
                                        </p:attrNameLst>
                                      </p:cBhvr>
                                      <p:to>
                                        <p:strVal val="visible"/>
                                      </p:to>
                                    </p:set>
                                    <p:animEffect transition="in" filter="randombar(horizontal)">
                                      <p:cBhvr>
                                        <p:cTn id="25" dur="500"/>
                                        <p:tgtEl>
                                          <p:spTgt spid="2">
                                            <p:txEl>
                                              <p:pRg st="7" end="7"/>
                                            </p:txEl>
                                          </p:spTgt>
                                        </p:tgtEl>
                                      </p:cBhvr>
                                    </p:animEffect>
                                  </p:childTnLst>
                                </p:cTn>
                              </p:par>
                              <p:par>
                                <p:cTn id="26" presetID="14" presetClass="entr" presetSubtype="10" fill="hold" nodeType="withEffect">
                                  <p:stCondLst>
                                    <p:cond delay="0"/>
                                  </p:stCondLst>
                                  <p:childTnLst>
                                    <p:set>
                                      <p:cBhvr>
                                        <p:cTn id="27" dur="1" fill="hold">
                                          <p:stCondLst>
                                            <p:cond delay="0"/>
                                          </p:stCondLst>
                                        </p:cTn>
                                        <p:tgtEl>
                                          <p:spTgt spid="2">
                                            <p:txEl>
                                              <p:pRg st="8" end="8"/>
                                            </p:txEl>
                                          </p:spTgt>
                                        </p:tgtEl>
                                        <p:attrNameLst>
                                          <p:attrName>style.visibility</p:attrName>
                                        </p:attrNameLst>
                                      </p:cBhvr>
                                      <p:to>
                                        <p:strVal val="visible"/>
                                      </p:to>
                                    </p:set>
                                    <p:animEffect transition="in" filter="randombar(horizontal)">
                                      <p:cBhvr>
                                        <p:cTn id="28" dur="500"/>
                                        <p:tgtEl>
                                          <p:spTgt spid="2">
                                            <p:txEl>
                                              <p:pRg st="8" end="8"/>
                                            </p:txEl>
                                          </p:spTgt>
                                        </p:tgtEl>
                                      </p:cBhvr>
                                    </p:animEffect>
                                  </p:childTnLst>
                                </p:cTn>
                              </p:par>
                              <p:par>
                                <p:cTn id="29" presetID="14" presetClass="entr" presetSubtype="10" fill="hold" nodeType="withEffect">
                                  <p:stCondLst>
                                    <p:cond delay="0"/>
                                  </p:stCondLst>
                                  <p:childTnLst>
                                    <p:set>
                                      <p:cBhvr>
                                        <p:cTn id="30" dur="1" fill="hold">
                                          <p:stCondLst>
                                            <p:cond delay="0"/>
                                          </p:stCondLst>
                                        </p:cTn>
                                        <p:tgtEl>
                                          <p:spTgt spid="2">
                                            <p:txEl>
                                              <p:pRg st="9" end="9"/>
                                            </p:txEl>
                                          </p:spTgt>
                                        </p:tgtEl>
                                        <p:attrNameLst>
                                          <p:attrName>style.visibility</p:attrName>
                                        </p:attrNameLst>
                                      </p:cBhvr>
                                      <p:to>
                                        <p:strVal val="visible"/>
                                      </p:to>
                                    </p:set>
                                    <p:animEffect transition="in" filter="randombar(horizontal)">
                                      <p:cBhvr>
                                        <p:cTn id="31" dur="500"/>
                                        <p:tgtEl>
                                          <p:spTgt spid="2">
                                            <p:txEl>
                                              <p:pRg st="9" end="9"/>
                                            </p:txEl>
                                          </p:spTgt>
                                        </p:tgtEl>
                                      </p:cBhvr>
                                    </p:animEffect>
                                  </p:childTnLst>
                                </p:cTn>
                              </p:par>
                              <p:par>
                                <p:cTn id="32" presetID="14" presetClass="entr" presetSubtype="10" fill="hold" nodeType="withEffect">
                                  <p:stCondLst>
                                    <p:cond delay="0"/>
                                  </p:stCondLst>
                                  <p:childTnLst>
                                    <p:set>
                                      <p:cBhvr>
                                        <p:cTn id="33" dur="1" fill="hold">
                                          <p:stCondLst>
                                            <p:cond delay="0"/>
                                          </p:stCondLst>
                                        </p:cTn>
                                        <p:tgtEl>
                                          <p:spTgt spid="2">
                                            <p:txEl>
                                              <p:pRg st="10" end="10"/>
                                            </p:txEl>
                                          </p:spTgt>
                                        </p:tgtEl>
                                        <p:attrNameLst>
                                          <p:attrName>style.visibility</p:attrName>
                                        </p:attrNameLst>
                                      </p:cBhvr>
                                      <p:to>
                                        <p:strVal val="visible"/>
                                      </p:to>
                                    </p:set>
                                    <p:animEffect transition="in" filter="randombar(horizontal)">
                                      <p:cBhvr>
                                        <p:cTn id="34" dur="500"/>
                                        <p:tgtEl>
                                          <p:spTgt spid="2">
                                            <p:txEl>
                                              <p:pRg st="10" end="10"/>
                                            </p:txEl>
                                          </p:spTgt>
                                        </p:tgtEl>
                                      </p:cBhvr>
                                    </p:animEffect>
                                  </p:childTnLst>
                                </p:cTn>
                              </p:par>
                              <p:par>
                                <p:cTn id="35" presetID="14" presetClass="entr" presetSubtype="10" fill="hold" nodeType="withEffect">
                                  <p:stCondLst>
                                    <p:cond delay="0"/>
                                  </p:stCondLst>
                                  <p:childTnLst>
                                    <p:set>
                                      <p:cBhvr>
                                        <p:cTn id="36" dur="1" fill="hold">
                                          <p:stCondLst>
                                            <p:cond delay="0"/>
                                          </p:stCondLst>
                                        </p:cTn>
                                        <p:tgtEl>
                                          <p:spTgt spid="2">
                                            <p:txEl>
                                              <p:pRg st="11" end="11"/>
                                            </p:txEl>
                                          </p:spTgt>
                                        </p:tgtEl>
                                        <p:attrNameLst>
                                          <p:attrName>style.visibility</p:attrName>
                                        </p:attrNameLst>
                                      </p:cBhvr>
                                      <p:to>
                                        <p:strVal val="visible"/>
                                      </p:to>
                                    </p:set>
                                    <p:animEffect transition="in" filter="randombar(horizontal)">
                                      <p:cBhvr>
                                        <p:cTn id="37" dur="500"/>
                                        <p:tgtEl>
                                          <p:spTgt spid="2">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2.jpeg"/></Relationships>
</file>

<file path=ppt/theme/theme1.xml><?xml version="1.0" encoding="utf-8"?>
<a:theme xmlns:a="http://schemas.openxmlformats.org/drawingml/2006/main" name="أوستن">
  <a:themeElements>
    <a:clrScheme name="أوستن">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أوستن">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أوستن">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دفق الهواء">
  <a:themeElements>
    <a:clrScheme name="دفق الهواء">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دفق الهواء">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دفق الهواء">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ppt/theme/theme3.xml><?xml version="1.0" encoding="utf-8"?>
<a:theme xmlns:a="http://schemas.openxmlformats.org/drawingml/2006/main" name="تجاور">
  <a:themeElements>
    <a:clrScheme name="تجاور">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تجاور">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4.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849</TotalTime>
  <Words>1316</Words>
  <Application>Microsoft Office PowerPoint</Application>
  <PresentationFormat>عرض على الشاشة (3:4)‏</PresentationFormat>
  <Paragraphs>166</Paragraphs>
  <Slides>32</Slides>
  <Notes>1</Notes>
  <HiddenSlides>0</HiddenSlides>
  <MMClips>0</MMClips>
  <ScaleCrop>false</ScaleCrop>
  <HeadingPairs>
    <vt:vector size="4" baseType="variant">
      <vt:variant>
        <vt:lpstr>سمة</vt:lpstr>
      </vt:variant>
      <vt:variant>
        <vt:i4>3</vt:i4>
      </vt:variant>
      <vt:variant>
        <vt:lpstr>عناوين الشرائح</vt:lpstr>
      </vt:variant>
      <vt:variant>
        <vt:i4>32</vt:i4>
      </vt:variant>
    </vt:vector>
  </HeadingPairs>
  <TitlesOfParts>
    <vt:vector size="35" baseType="lpstr">
      <vt:lpstr>أوستن</vt:lpstr>
      <vt:lpstr>دفق الهواء</vt:lpstr>
      <vt:lpstr>تجاور</vt:lpstr>
      <vt:lpstr>الشريحة 1</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lpstr>الشريحة 14</vt:lpstr>
      <vt:lpstr>الشريحة 15</vt:lpstr>
      <vt:lpstr>الشريحة 16</vt:lpstr>
      <vt:lpstr>الشريحة 17</vt:lpstr>
      <vt:lpstr>الشريحة 18</vt:lpstr>
      <vt:lpstr>الشريحة 19</vt:lpstr>
      <vt:lpstr>الشريحة 20</vt:lpstr>
      <vt:lpstr>الشريحة 21</vt:lpstr>
      <vt:lpstr>الشريحة 22</vt:lpstr>
      <vt:lpstr>الشريحة 23</vt:lpstr>
      <vt:lpstr>الشريحة 24</vt:lpstr>
      <vt:lpstr>الشريحة 25</vt:lpstr>
      <vt:lpstr>الشريحة 26</vt:lpstr>
      <vt:lpstr>الشريحة 27</vt:lpstr>
      <vt:lpstr>الشريحة 28</vt:lpstr>
      <vt:lpstr>الشريحة 29</vt:lpstr>
      <vt:lpstr>الشريحة 30</vt:lpstr>
      <vt:lpstr>الشريحة 31</vt:lpstr>
      <vt:lpstr>الشريحة 32</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hp</dc:creator>
  <cp:lastModifiedBy>sara</cp:lastModifiedBy>
  <cp:revision>86</cp:revision>
  <dcterms:created xsi:type="dcterms:W3CDTF">2011-11-16T11:30:14Z</dcterms:created>
  <dcterms:modified xsi:type="dcterms:W3CDTF">2012-03-19T08:47:12Z</dcterms:modified>
</cp:coreProperties>
</file>