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4"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F93B2C3-FEEE-4DE7-8F8B-1B3C509CCBEF}" type="datetimeFigureOut">
              <a:rPr lang="ar-SA" smtClean="0"/>
              <a:pPr/>
              <a:t>02/02/32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76DB5B1-FC7E-40A2-B6E5-E56CE56A74E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76DB5B1-FC7E-40A2-B6E5-E56CE56A74E0}" type="slidenum">
              <a:rPr lang="ar-SA" smtClean="0"/>
              <a:pPr/>
              <a:t>22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278D97AF-4A75-4097-98A0-DC6A6DB5EEBA}" type="datetimeFigureOut">
              <a:rPr lang="ar-SA" smtClean="0"/>
              <a:pPr/>
              <a:t>02/02/32</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E99D6E24-25EA-44AE-81B1-0B05414494B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78D97AF-4A75-4097-98A0-DC6A6DB5EEBA}" type="datetimeFigureOut">
              <a:rPr lang="ar-SA" smtClean="0"/>
              <a:pPr/>
              <a:t>02/02/32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9D6E24-25EA-44AE-81B1-0B05414494B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78D97AF-4A75-4097-98A0-DC6A6DB5EEBA}" type="datetimeFigureOut">
              <a:rPr lang="ar-SA" smtClean="0"/>
              <a:pPr/>
              <a:t>02/02/32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9D6E24-25EA-44AE-81B1-0B05414494B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278D97AF-4A75-4097-98A0-DC6A6DB5EEBA}" type="datetimeFigureOut">
              <a:rPr lang="ar-SA" smtClean="0"/>
              <a:pPr/>
              <a:t>02/02/32</a:t>
            </a:fld>
            <a:endParaRPr lang="ar-SA"/>
          </a:p>
        </p:txBody>
      </p:sp>
      <p:sp>
        <p:nvSpPr>
          <p:cNvPr id="9" name="عنصر نائب لرقم الشريحة 8"/>
          <p:cNvSpPr>
            <a:spLocks noGrp="1"/>
          </p:cNvSpPr>
          <p:nvPr>
            <p:ph type="sldNum" sz="quarter" idx="15"/>
          </p:nvPr>
        </p:nvSpPr>
        <p:spPr/>
        <p:txBody>
          <a:bodyPr rtlCol="0"/>
          <a:lstStyle/>
          <a:p>
            <a:fld id="{E99D6E24-25EA-44AE-81B1-0B05414494B3}"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278D97AF-4A75-4097-98A0-DC6A6DB5EEBA}" type="datetimeFigureOut">
              <a:rPr lang="ar-SA" smtClean="0"/>
              <a:pPr/>
              <a:t>02/02/32</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E99D6E24-25EA-44AE-81B1-0B05414494B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278D97AF-4A75-4097-98A0-DC6A6DB5EEBA}" type="datetimeFigureOut">
              <a:rPr lang="ar-SA" smtClean="0"/>
              <a:pPr/>
              <a:t>02/02/32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9D6E24-25EA-44AE-81B1-0B05414494B3}"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278D97AF-4A75-4097-98A0-DC6A6DB5EEBA}" type="datetimeFigureOut">
              <a:rPr lang="ar-SA" smtClean="0"/>
              <a:pPr/>
              <a:t>02/02/32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99D6E24-25EA-44AE-81B1-0B05414494B3}"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278D97AF-4A75-4097-98A0-DC6A6DB5EEBA}" type="datetimeFigureOut">
              <a:rPr lang="ar-SA" smtClean="0"/>
              <a:pPr/>
              <a:t>02/02/32</a:t>
            </a:fld>
            <a:endParaRPr lang="ar-SA"/>
          </a:p>
        </p:txBody>
      </p:sp>
      <p:sp>
        <p:nvSpPr>
          <p:cNvPr id="7" name="عنصر نائب لرقم الشريحة 6"/>
          <p:cNvSpPr>
            <a:spLocks noGrp="1"/>
          </p:cNvSpPr>
          <p:nvPr>
            <p:ph type="sldNum" sz="quarter" idx="11"/>
          </p:nvPr>
        </p:nvSpPr>
        <p:spPr/>
        <p:txBody>
          <a:bodyPr rtlCol="0"/>
          <a:lstStyle/>
          <a:p>
            <a:fld id="{E99D6E24-25EA-44AE-81B1-0B05414494B3}"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78D97AF-4A75-4097-98A0-DC6A6DB5EEBA}" type="datetimeFigureOut">
              <a:rPr lang="ar-SA" smtClean="0"/>
              <a:pPr/>
              <a:t>02/02/32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99D6E24-25EA-44AE-81B1-0B05414494B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278D97AF-4A75-4097-98A0-DC6A6DB5EEBA}" type="datetimeFigureOut">
              <a:rPr lang="ar-SA" smtClean="0"/>
              <a:pPr/>
              <a:t>02/02/32</a:t>
            </a:fld>
            <a:endParaRPr lang="ar-SA"/>
          </a:p>
        </p:txBody>
      </p:sp>
      <p:sp>
        <p:nvSpPr>
          <p:cNvPr id="22" name="عنصر نائب لرقم الشريحة 21"/>
          <p:cNvSpPr>
            <a:spLocks noGrp="1"/>
          </p:cNvSpPr>
          <p:nvPr>
            <p:ph type="sldNum" sz="quarter" idx="15"/>
          </p:nvPr>
        </p:nvSpPr>
        <p:spPr/>
        <p:txBody>
          <a:bodyPr rtlCol="0"/>
          <a:lstStyle/>
          <a:p>
            <a:fld id="{E99D6E24-25EA-44AE-81B1-0B05414494B3}"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278D97AF-4A75-4097-98A0-DC6A6DB5EEBA}" type="datetimeFigureOut">
              <a:rPr lang="ar-SA" smtClean="0"/>
              <a:pPr/>
              <a:t>02/02/32</a:t>
            </a:fld>
            <a:endParaRPr lang="ar-SA"/>
          </a:p>
        </p:txBody>
      </p:sp>
      <p:sp>
        <p:nvSpPr>
          <p:cNvPr id="18" name="عنصر نائب لرقم الشريحة 17"/>
          <p:cNvSpPr>
            <a:spLocks noGrp="1"/>
          </p:cNvSpPr>
          <p:nvPr>
            <p:ph type="sldNum" sz="quarter" idx="11"/>
          </p:nvPr>
        </p:nvSpPr>
        <p:spPr/>
        <p:txBody>
          <a:bodyPr rtlCol="0"/>
          <a:lstStyle/>
          <a:p>
            <a:fld id="{E99D6E24-25EA-44AE-81B1-0B05414494B3}"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78D97AF-4A75-4097-98A0-DC6A6DB5EEBA}" type="datetimeFigureOut">
              <a:rPr lang="ar-SA" smtClean="0"/>
              <a:pPr/>
              <a:t>02/02/32</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99D6E24-25EA-44AE-81B1-0B05414494B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00128" y="2071678"/>
            <a:ext cx="7772400" cy="755645"/>
          </a:xfrm>
        </p:spPr>
        <p:txBody>
          <a:bodyPr>
            <a:noAutofit/>
          </a:bodyPr>
          <a:lstStyle/>
          <a:p>
            <a:pPr algn="ctr"/>
            <a:r>
              <a:rPr lang="ar-SA" sz="4400" b="1" dirty="0">
                <a:solidFill>
                  <a:srgbClr val="006600"/>
                </a:solidFill>
              </a:rPr>
              <a:t>ندره المياه بالمملكة العربية </a:t>
            </a:r>
            <a:r>
              <a:rPr lang="ar-SA" sz="4400" b="1" dirty="0" smtClean="0">
                <a:solidFill>
                  <a:srgbClr val="006600"/>
                </a:solidFill>
              </a:rPr>
              <a:t>السعودية</a:t>
            </a:r>
            <a:endParaRPr lang="ar-SA" sz="4400" dirty="0">
              <a:solidFill>
                <a:srgbClr val="006600"/>
              </a:solidFill>
            </a:endParaRPr>
          </a:p>
        </p:txBody>
      </p:sp>
      <p:sp>
        <p:nvSpPr>
          <p:cNvPr id="3" name="عنوان فرعي 2"/>
          <p:cNvSpPr>
            <a:spLocks noGrp="1"/>
          </p:cNvSpPr>
          <p:nvPr>
            <p:ph type="subTitle" idx="1"/>
          </p:nvPr>
        </p:nvSpPr>
        <p:spPr>
          <a:xfrm>
            <a:off x="6143636" y="142852"/>
            <a:ext cx="2828900" cy="1285860"/>
          </a:xfrm>
        </p:spPr>
        <p:txBody>
          <a:bodyPr>
            <a:normAutofit fontScale="92500" lnSpcReduction="20000"/>
          </a:bodyPr>
          <a:lstStyle/>
          <a:p>
            <a:pPr algn="ctr"/>
            <a:r>
              <a:rPr lang="ar-SA" sz="2000" b="1" dirty="0">
                <a:solidFill>
                  <a:srgbClr val="002060"/>
                </a:solidFill>
              </a:rPr>
              <a:t>المملكة العربية السعودية </a:t>
            </a:r>
            <a:endParaRPr lang="en-US" sz="2000" dirty="0">
              <a:solidFill>
                <a:srgbClr val="002060"/>
              </a:solidFill>
            </a:endParaRPr>
          </a:p>
          <a:p>
            <a:pPr algn="ctr"/>
            <a:r>
              <a:rPr lang="ar-SA" sz="2000" b="1" dirty="0">
                <a:solidFill>
                  <a:srgbClr val="002060"/>
                </a:solidFill>
              </a:rPr>
              <a:t>جامعه الملك سعود</a:t>
            </a:r>
            <a:endParaRPr lang="en-US" sz="2000" dirty="0">
              <a:solidFill>
                <a:srgbClr val="002060"/>
              </a:solidFill>
            </a:endParaRPr>
          </a:p>
          <a:p>
            <a:pPr algn="ctr"/>
            <a:r>
              <a:rPr lang="ar-SA" sz="2000" b="1" dirty="0">
                <a:solidFill>
                  <a:srgbClr val="002060"/>
                </a:solidFill>
              </a:rPr>
              <a:t>كليه علوم </a:t>
            </a:r>
            <a:r>
              <a:rPr lang="ar-SA" sz="2000" b="1" dirty="0" smtClean="0">
                <a:solidFill>
                  <a:srgbClr val="002060"/>
                </a:solidFill>
              </a:rPr>
              <a:t>الأغذية </a:t>
            </a:r>
            <a:r>
              <a:rPr lang="ar-SA" sz="2000" b="1" dirty="0">
                <a:solidFill>
                  <a:srgbClr val="002060"/>
                </a:solidFill>
              </a:rPr>
              <a:t>والزراعة </a:t>
            </a:r>
            <a:endParaRPr lang="en-US" sz="2000" dirty="0">
              <a:solidFill>
                <a:srgbClr val="002060"/>
              </a:solidFill>
            </a:endParaRPr>
          </a:p>
          <a:p>
            <a:pPr algn="ctr"/>
            <a:r>
              <a:rPr lang="ar-SA" sz="2000" b="1" dirty="0">
                <a:solidFill>
                  <a:srgbClr val="002060"/>
                </a:solidFill>
              </a:rPr>
              <a:t>قسم الاقتصاد الزراعي </a:t>
            </a:r>
            <a:endParaRPr lang="en-US" sz="2000" dirty="0">
              <a:solidFill>
                <a:srgbClr val="002060"/>
              </a:solidFill>
            </a:endParaRPr>
          </a:p>
          <a:p>
            <a:pPr algn="ctr"/>
            <a:endParaRPr lang="ar-SA" sz="2000" dirty="0">
              <a:solidFill>
                <a:srgbClr val="002060"/>
              </a:solidFill>
            </a:endParaRPr>
          </a:p>
        </p:txBody>
      </p:sp>
      <p:sp>
        <p:nvSpPr>
          <p:cNvPr id="5" name="عنوان فرعي 2"/>
          <p:cNvSpPr txBox="1">
            <a:spLocks/>
          </p:cNvSpPr>
          <p:nvPr/>
        </p:nvSpPr>
        <p:spPr>
          <a:xfrm>
            <a:off x="1578775" y="3214686"/>
            <a:ext cx="6215106" cy="571504"/>
          </a:xfrm>
          <a:prstGeom prst="rect">
            <a:avLst/>
          </a:prstGeom>
        </p:spPr>
        <p:txBody>
          <a:bodyPr vert="horz" lIns="91440" tIns="45720" rIns="91440" bIns="45720" rtlCol="1">
            <a:noAutofit/>
          </a:bodyPr>
          <a:lstStyle/>
          <a:p>
            <a:r>
              <a:rPr lang="ar-SA" sz="3200" b="1" dirty="0">
                <a:solidFill>
                  <a:srgbClr val="FF0000"/>
                </a:solidFill>
              </a:rPr>
              <a:t>إعداد الطالب </a:t>
            </a:r>
            <a:r>
              <a:rPr lang="en-US" sz="3200" b="1" dirty="0">
                <a:solidFill>
                  <a:srgbClr val="FF0000"/>
                </a:solidFill>
              </a:rPr>
              <a:t>/</a:t>
            </a:r>
            <a:r>
              <a:rPr lang="ar-SA" sz="3200" b="1" dirty="0">
                <a:solidFill>
                  <a:srgbClr val="FF0000"/>
                </a:solidFill>
              </a:rPr>
              <a:t> عماد صالح </a:t>
            </a:r>
            <a:r>
              <a:rPr lang="ar-SA" sz="3200" b="1" dirty="0" err="1">
                <a:solidFill>
                  <a:srgbClr val="FF0000"/>
                </a:solidFill>
              </a:rPr>
              <a:t>فريج</a:t>
            </a:r>
            <a:r>
              <a:rPr lang="ar-SA" sz="3200" b="1" dirty="0">
                <a:solidFill>
                  <a:srgbClr val="FF0000"/>
                </a:solidFill>
              </a:rPr>
              <a:t> </a:t>
            </a:r>
            <a:r>
              <a:rPr lang="ar-SA" sz="3200" b="1" dirty="0" err="1">
                <a:solidFill>
                  <a:srgbClr val="FF0000"/>
                </a:solidFill>
              </a:rPr>
              <a:t>الجهني</a:t>
            </a:r>
            <a:endParaRPr lang="en-US" sz="3200" dirty="0">
              <a:solidFill>
                <a:srgbClr val="FF0000"/>
              </a:solidFill>
            </a:endParaRPr>
          </a:p>
        </p:txBody>
      </p:sp>
      <p:sp>
        <p:nvSpPr>
          <p:cNvPr id="7" name="عنوان فرعي 2"/>
          <p:cNvSpPr txBox="1">
            <a:spLocks/>
          </p:cNvSpPr>
          <p:nvPr/>
        </p:nvSpPr>
        <p:spPr>
          <a:xfrm>
            <a:off x="2043122" y="4071942"/>
            <a:ext cx="5286412" cy="1643074"/>
          </a:xfrm>
          <a:prstGeom prst="rect">
            <a:avLst/>
          </a:prstGeom>
        </p:spPr>
        <p:txBody>
          <a:bodyPr vert="horz" lIns="91440" tIns="45720" rIns="91440" bIns="45720" rtlCol="1">
            <a:noAutofit/>
          </a:bodyPr>
          <a:lstStyle/>
          <a:p>
            <a:pPr algn="ctr"/>
            <a:r>
              <a:rPr lang="ar-SA" sz="2800" b="1" dirty="0">
                <a:solidFill>
                  <a:srgbClr val="0000FF"/>
                </a:solidFill>
              </a:rPr>
              <a:t>إشراف</a:t>
            </a:r>
            <a:endParaRPr lang="en-US" sz="2800" dirty="0">
              <a:solidFill>
                <a:srgbClr val="0000FF"/>
              </a:solidFill>
            </a:endParaRPr>
          </a:p>
          <a:p>
            <a:pPr algn="ctr"/>
            <a:r>
              <a:rPr lang="ar-SA" sz="2800" b="1" dirty="0">
                <a:solidFill>
                  <a:srgbClr val="0000FF"/>
                </a:solidFill>
              </a:rPr>
              <a:t>أ</a:t>
            </a:r>
            <a:r>
              <a:rPr lang="en-US" sz="2800" b="1" dirty="0">
                <a:solidFill>
                  <a:srgbClr val="0000FF"/>
                </a:solidFill>
              </a:rPr>
              <a:t>/</a:t>
            </a:r>
            <a:r>
              <a:rPr lang="ar-SA" sz="2800" b="1" dirty="0">
                <a:solidFill>
                  <a:srgbClr val="0000FF"/>
                </a:solidFill>
              </a:rPr>
              <a:t> د. خالد </a:t>
            </a:r>
            <a:r>
              <a:rPr lang="ar-SA" sz="2800" b="1" dirty="0" err="1">
                <a:solidFill>
                  <a:srgbClr val="0000FF"/>
                </a:solidFill>
              </a:rPr>
              <a:t>الرويس</a:t>
            </a:r>
            <a:endParaRPr lang="en-US" sz="2800" dirty="0">
              <a:solidFill>
                <a:srgbClr val="0000FF"/>
              </a:solidFill>
            </a:endParaRPr>
          </a:p>
          <a:p>
            <a:pPr algn="ctr"/>
            <a:r>
              <a:rPr lang="ar-SA" sz="2800" b="1" dirty="0">
                <a:solidFill>
                  <a:srgbClr val="0000FF"/>
                </a:solidFill>
              </a:rPr>
              <a:t>د. وائل عزت</a:t>
            </a:r>
            <a:endParaRPr lang="en-US" sz="2800" dirty="0">
              <a:solidFill>
                <a:srgbClr val="0000FF"/>
              </a:solidFill>
            </a:endParaRPr>
          </a:p>
        </p:txBody>
      </p:sp>
      <p:sp>
        <p:nvSpPr>
          <p:cNvPr id="8" name="عنوان فرعي 2"/>
          <p:cNvSpPr txBox="1">
            <a:spLocks/>
          </p:cNvSpPr>
          <p:nvPr/>
        </p:nvSpPr>
        <p:spPr>
          <a:xfrm>
            <a:off x="2271746" y="5643554"/>
            <a:ext cx="4829164" cy="1214446"/>
          </a:xfrm>
          <a:prstGeom prst="rect">
            <a:avLst/>
          </a:prstGeom>
        </p:spPr>
        <p:txBody>
          <a:bodyPr vert="horz" lIns="91440" tIns="45720" rIns="91440" bIns="45720" rtlCol="1">
            <a:noAutofit/>
          </a:bodyPr>
          <a:lstStyle/>
          <a:p>
            <a:pPr algn="ctr"/>
            <a:r>
              <a:rPr lang="ar-SA" sz="2400" b="1" dirty="0">
                <a:solidFill>
                  <a:srgbClr val="0000FF"/>
                </a:solidFill>
              </a:rPr>
              <a:t>الفصل الدراسي</a:t>
            </a:r>
            <a:endParaRPr lang="en-US" sz="2400" dirty="0">
              <a:solidFill>
                <a:srgbClr val="0000FF"/>
              </a:solidFill>
            </a:endParaRPr>
          </a:p>
          <a:p>
            <a:pPr algn="ctr"/>
            <a:r>
              <a:rPr lang="ar-SA" sz="2400" b="1" dirty="0">
                <a:solidFill>
                  <a:srgbClr val="0000FF"/>
                </a:solidFill>
              </a:rPr>
              <a:t>(1431ه – 1432ه)</a:t>
            </a:r>
            <a:endParaRPr lang="en-US" sz="2400" dirty="0">
              <a:solidFill>
                <a:srgbClr val="0000FF"/>
              </a:solidFill>
            </a:endParaRPr>
          </a:p>
        </p:txBody>
      </p:sp>
      <p:pic>
        <p:nvPicPr>
          <p:cNvPr id="6146" name="Picture 2" descr="http://ksu.edu.sa/sites/KSUArabic/Students/FemaleStds/OleshahCenter/CollegesAndDeps/LanguageCollege/PublishingImages/ksuLogo.jpg"/>
          <p:cNvPicPr>
            <a:picLocks noChangeAspect="1" noChangeArrowheads="1"/>
          </p:cNvPicPr>
          <p:nvPr/>
        </p:nvPicPr>
        <p:blipFill>
          <a:blip r:embed="rId2" cstate="print"/>
          <a:srcRect/>
          <a:stretch>
            <a:fillRect/>
          </a:stretch>
        </p:blipFill>
        <p:spPr bwMode="auto">
          <a:xfrm>
            <a:off x="571472" y="0"/>
            <a:ext cx="1440000" cy="1440000"/>
          </a:xfrm>
          <a:prstGeom prst="rect">
            <a:avLst/>
          </a:prstGeom>
          <a:noFill/>
        </p:spPr>
      </p:pic>
    </p:spTree>
  </p:cSld>
  <p:clrMapOvr>
    <a:masterClrMapping/>
  </p:clrMapOvr>
  <p:transition spd="med">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401080" cy="1143000"/>
          </a:xfrm>
        </p:spPr>
        <p:txBody>
          <a:bodyPr>
            <a:noAutofit/>
          </a:bodyPr>
          <a:lstStyle/>
          <a:p>
            <a:pPr algn="ctr"/>
            <a:r>
              <a:rPr lang="ar-SA" sz="2800" b="1" dirty="0"/>
              <a:t>جدول رقم (2) معادلات الاتجاه العام لطلب على المياه </a:t>
            </a:r>
            <a:r>
              <a:rPr lang="ar-SA" sz="2800" b="1" dirty="0" err="1"/>
              <a:t>للاغراض</a:t>
            </a:r>
            <a:r>
              <a:rPr lang="ar-SA" sz="2800" b="1" dirty="0"/>
              <a:t> </a:t>
            </a:r>
            <a:r>
              <a:rPr lang="ar-SA" sz="2800" b="1" dirty="0" err="1"/>
              <a:t>التاليه</a:t>
            </a:r>
            <a:r>
              <a:rPr lang="en-US" sz="2800" dirty="0"/>
              <a:t/>
            </a:r>
            <a:br>
              <a:rPr lang="en-US" sz="2800" dirty="0"/>
            </a:br>
            <a:r>
              <a:rPr lang="ar-SA" sz="2800" b="1" dirty="0"/>
              <a:t> ( بلديه , </a:t>
            </a:r>
            <a:r>
              <a:rPr lang="ar-SA" sz="2800" b="1" dirty="0" err="1"/>
              <a:t>صناعيه</a:t>
            </a:r>
            <a:r>
              <a:rPr lang="ar-SA" sz="2800" b="1" dirty="0"/>
              <a:t> ، زراعيه ، </a:t>
            </a:r>
            <a:r>
              <a:rPr lang="ar-SA" sz="2800" b="1" dirty="0" err="1"/>
              <a:t>اجمالي</a:t>
            </a:r>
            <a:r>
              <a:rPr lang="ar-SA" sz="2800" b="1" dirty="0"/>
              <a:t> الطلب ) </a:t>
            </a:r>
            <a:endParaRPr lang="ar-SA" sz="2800" dirty="0"/>
          </a:p>
        </p:txBody>
      </p:sp>
      <p:graphicFrame>
        <p:nvGraphicFramePr>
          <p:cNvPr id="5" name="جدول 4"/>
          <p:cNvGraphicFramePr>
            <a:graphicFrameLocks noGrp="1"/>
          </p:cNvGraphicFramePr>
          <p:nvPr/>
        </p:nvGraphicFramePr>
        <p:xfrm>
          <a:off x="642910" y="1643050"/>
          <a:ext cx="8072494" cy="5046750"/>
        </p:xfrm>
        <a:graphic>
          <a:graphicData uri="http://schemas.openxmlformats.org/drawingml/2006/table">
            <a:tbl>
              <a:tblPr rtl="1"/>
              <a:tblGrid>
                <a:gridCol w="1718075"/>
                <a:gridCol w="3818792"/>
                <a:gridCol w="1329434"/>
                <a:gridCol w="1206193"/>
              </a:tblGrid>
              <a:tr h="369455">
                <a:tc>
                  <a:txBody>
                    <a:bodyPr/>
                    <a:lstStyle/>
                    <a:p>
                      <a:pPr algn="ctr" rtl="1">
                        <a:spcAft>
                          <a:spcPts val="0"/>
                        </a:spcAft>
                      </a:pPr>
                      <a:r>
                        <a:rPr lang="ar-SA" sz="2400" b="1" dirty="0">
                          <a:solidFill>
                            <a:srgbClr val="000000"/>
                          </a:solidFill>
                          <a:latin typeface="Times New Roman"/>
                          <a:ea typeface="Times New Roman"/>
                        </a:rPr>
                        <a:t>الغرض</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ar-SA" sz="2400" b="1" dirty="0" smtClean="0">
                          <a:solidFill>
                            <a:srgbClr val="000000"/>
                          </a:solidFill>
                          <a:latin typeface="Times New Roman"/>
                          <a:ea typeface="Times New Roman"/>
                        </a:rPr>
                        <a:t>المعادلة</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2400" b="1" dirty="0">
                          <a:solidFill>
                            <a:srgbClr val="000000"/>
                          </a:solidFill>
                          <a:latin typeface="Times New Roman"/>
                          <a:ea typeface="Times New Roman"/>
                        </a:rPr>
                        <a:t>F</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en-US" sz="2400" b="1">
                          <a:solidFill>
                            <a:srgbClr val="000000"/>
                          </a:solidFill>
                          <a:latin typeface="Times New Roman"/>
                          <a:ea typeface="Times New Roman"/>
                        </a:rPr>
                        <a:t>R</a:t>
                      </a:r>
                      <a:endParaRPr lang="en-US" sz="2400" b="1">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091">
                <a:tc>
                  <a:txBody>
                    <a:bodyPr/>
                    <a:lstStyle/>
                    <a:p>
                      <a:pPr algn="ctr" rtl="1">
                        <a:spcAft>
                          <a:spcPts val="0"/>
                        </a:spcAft>
                      </a:pPr>
                      <a:r>
                        <a:rPr lang="ar-SA" sz="2400" b="1" dirty="0">
                          <a:solidFill>
                            <a:srgbClr val="000000"/>
                          </a:solidFill>
                          <a:latin typeface="Times New Roman"/>
                          <a:ea typeface="Times New Roman"/>
                        </a:rPr>
                        <a:t>بلديه</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ar-SA" sz="2400" b="1" dirty="0"/>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endParaRPr lang="ar-SA" sz="2400" b="1" dirty="0"/>
                    </a:p>
                  </a:txBody>
                  <a:tcPr marL="30788" marR="30788" marT="15394" marB="153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sz="2400" b="1"/>
                    </a:p>
                  </a:txBody>
                  <a:tcPr marL="30788" marR="30788" marT="15394" marB="15394">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r>
              <a:tr h="369455">
                <a:tc>
                  <a:txBody>
                    <a:bodyPr/>
                    <a:lstStyle/>
                    <a:p>
                      <a:pPr algn="ctr" rtl="0">
                        <a:spcAft>
                          <a:spcPts val="0"/>
                        </a:spcAft>
                      </a:pPr>
                      <a:endParaRPr lang="en-US" sz="2400" b="1" dirty="0">
                        <a:solidFill>
                          <a:srgbClr val="000000"/>
                        </a:solidFill>
                        <a:latin typeface="Arial"/>
                        <a:ea typeface="Times New Roman"/>
                      </a:endParaRP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spcAft>
                          <a:spcPts val="0"/>
                        </a:spcAft>
                      </a:pPr>
                      <a:r>
                        <a:rPr lang="en-US" sz="2400" b="1" dirty="0">
                          <a:solidFill>
                            <a:srgbClr val="000000"/>
                          </a:solidFill>
                          <a:latin typeface="Arial"/>
                          <a:ea typeface="Times New Roman"/>
                        </a:rPr>
                        <a:t>y=2.094+0.06x</a:t>
                      </a:r>
                      <a:endParaRPr lang="en-US" sz="2400" b="1" dirty="0">
                        <a:latin typeface="Times New Roman"/>
                        <a:ea typeface="Times New Roman"/>
                      </a:endParaRPr>
                    </a:p>
                    <a:p>
                      <a:pPr algn="ctr" rtl="1"/>
                      <a:r>
                        <a:rPr lang="en-US" sz="2400" b="1" dirty="0">
                          <a:latin typeface="Times New Roman"/>
                        </a:rPr>
                        <a:t>**(30)  t= </a:t>
                      </a: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1">
                        <a:spcAft>
                          <a:spcPts val="0"/>
                        </a:spcAft>
                      </a:pPr>
                      <a:r>
                        <a:rPr lang="en-US" sz="2400" b="1" dirty="0">
                          <a:solidFill>
                            <a:srgbClr val="000000"/>
                          </a:solidFill>
                          <a:latin typeface="Times New Roman"/>
                          <a:ea typeface="Times New Roman"/>
                        </a:rPr>
                        <a:t>900</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en-US" sz="2400" b="1">
                          <a:solidFill>
                            <a:srgbClr val="000000"/>
                          </a:solidFill>
                          <a:latin typeface="Times New Roman"/>
                          <a:ea typeface="Times New Roman"/>
                        </a:rPr>
                        <a:t>0.99</a:t>
                      </a:r>
                      <a:endParaRPr lang="en-US" sz="2400" b="1">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r>
              <a:tr h="369455">
                <a:tc>
                  <a:txBody>
                    <a:bodyPr/>
                    <a:lstStyle/>
                    <a:p>
                      <a:pPr algn="ctr" rtl="1">
                        <a:spcAft>
                          <a:spcPts val="0"/>
                        </a:spcAft>
                      </a:pPr>
                      <a:r>
                        <a:rPr lang="ar-SA" sz="2400" b="1" dirty="0" err="1">
                          <a:solidFill>
                            <a:srgbClr val="000000"/>
                          </a:solidFill>
                          <a:latin typeface="Times New Roman"/>
                          <a:ea typeface="Times New Roman"/>
                        </a:rPr>
                        <a:t>صناعيه</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ar-SA" sz="2400" b="1" dirty="0"/>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rtl="1"/>
                      <a:endParaRPr lang="ar-SA" sz="2400" b="1" dirty="0"/>
                    </a:p>
                  </a:txBody>
                  <a:tcPr marL="30788" marR="30788" marT="15394" marB="153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sz="2400" b="1"/>
                    </a:p>
                  </a:txBody>
                  <a:tcPr marL="30788" marR="30788" marT="15394" marB="15394">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r>
              <a:tr h="554182">
                <a:tc>
                  <a:txBody>
                    <a:bodyPr/>
                    <a:lstStyle/>
                    <a:p>
                      <a:pPr algn="ctr" rtl="0">
                        <a:spcAft>
                          <a:spcPts val="0"/>
                        </a:spcAft>
                      </a:pPr>
                      <a:endParaRPr lang="en-US" sz="2400" b="1" dirty="0">
                        <a:solidFill>
                          <a:srgbClr val="000000"/>
                        </a:solidFill>
                        <a:latin typeface="Arial"/>
                        <a:ea typeface="Times New Roman"/>
                      </a:endParaRP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spcAft>
                          <a:spcPts val="0"/>
                        </a:spcAft>
                      </a:pPr>
                      <a:r>
                        <a:rPr lang="en-US" sz="2400" b="1" dirty="0">
                          <a:solidFill>
                            <a:srgbClr val="000000"/>
                          </a:solidFill>
                          <a:latin typeface="Arial"/>
                          <a:ea typeface="Times New Roman"/>
                        </a:rPr>
                        <a:t>y=639.4+25.4x</a:t>
                      </a:r>
                      <a:endParaRPr lang="en-US" sz="2400" b="1" dirty="0">
                        <a:latin typeface="Times New Roman"/>
                        <a:ea typeface="Times New Roman"/>
                      </a:endParaRPr>
                    </a:p>
                    <a:p>
                      <a:pPr algn="ctr" rtl="1"/>
                      <a:r>
                        <a:rPr lang="en-US" sz="2400" b="1" dirty="0">
                          <a:latin typeface="Times New Roman"/>
                        </a:rPr>
                        <a:t>** (22.10) t= </a:t>
                      </a: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1">
                        <a:spcAft>
                          <a:spcPts val="0"/>
                        </a:spcAft>
                      </a:pPr>
                      <a:r>
                        <a:rPr lang="en-US" sz="2400" b="1" dirty="0">
                          <a:solidFill>
                            <a:srgbClr val="000000"/>
                          </a:solidFill>
                          <a:latin typeface="Times New Roman"/>
                          <a:ea typeface="Times New Roman"/>
                        </a:rPr>
                        <a:t>488.75</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en-US" sz="2400" b="1">
                          <a:solidFill>
                            <a:srgbClr val="000000"/>
                          </a:solidFill>
                          <a:latin typeface="Times New Roman"/>
                          <a:ea typeface="Times New Roman"/>
                        </a:rPr>
                        <a:t>0.99</a:t>
                      </a:r>
                      <a:endParaRPr lang="en-US" sz="2400" b="1">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r>
              <a:tr h="369455">
                <a:tc>
                  <a:txBody>
                    <a:bodyPr/>
                    <a:lstStyle/>
                    <a:p>
                      <a:pPr algn="ctr" rtl="1">
                        <a:spcAft>
                          <a:spcPts val="0"/>
                        </a:spcAft>
                      </a:pPr>
                      <a:r>
                        <a:rPr lang="ar-SA" sz="2400" b="1" dirty="0">
                          <a:solidFill>
                            <a:srgbClr val="000000"/>
                          </a:solidFill>
                          <a:latin typeface="Times New Roman"/>
                          <a:ea typeface="Times New Roman"/>
                        </a:rPr>
                        <a:t>زراعيه</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ar-SA" sz="2400" b="1" dirty="0"/>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rtl="1"/>
                      <a:endParaRPr lang="ar-SA" sz="2400" b="1" dirty="0"/>
                    </a:p>
                  </a:txBody>
                  <a:tcPr marL="30788" marR="30788" marT="15394" marB="153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SA" sz="2400" b="1"/>
                    </a:p>
                  </a:txBody>
                  <a:tcPr marL="30788" marR="30788" marT="15394" marB="15394">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r>
              <a:tr h="461818">
                <a:tc>
                  <a:txBody>
                    <a:bodyPr/>
                    <a:lstStyle/>
                    <a:p>
                      <a:pPr algn="ctr" rtl="0">
                        <a:spcAft>
                          <a:spcPts val="0"/>
                        </a:spcAft>
                      </a:pPr>
                      <a:endParaRPr lang="en-US" sz="2400" b="1" dirty="0">
                        <a:solidFill>
                          <a:srgbClr val="000000"/>
                        </a:solidFill>
                        <a:latin typeface="Arial"/>
                        <a:ea typeface="Times New Roman"/>
                      </a:endParaRP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spcAft>
                          <a:spcPts val="0"/>
                        </a:spcAft>
                      </a:pPr>
                      <a:r>
                        <a:rPr lang="en-US" sz="2400" b="1" dirty="0">
                          <a:solidFill>
                            <a:srgbClr val="000000"/>
                          </a:solidFill>
                          <a:latin typeface="Arial"/>
                          <a:ea typeface="Times New Roman"/>
                        </a:rPr>
                        <a:t>y=16.70+0.5x</a:t>
                      </a:r>
                      <a:endParaRPr lang="en-US" sz="2400" b="1" dirty="0">
                        <a:latin typeface="Times New Roman"/>
                        <a:ea typeface="Times New Roman"/>
                      </a:endParaRPr>
                    </a:p>
                    <a:p>
                      <a:pPr algn="ctr" rtl="1"/>
                      <a:r>
                        <a:rPr lang="en-US" sz="2400" b="1" dirty="0">
                          <a:latin typeface="Times New Roman"/>
                        </a:rPr>
                        <a:t>(1.05) t= </a:t>
                      </a:r>
                    </a:p>
                  </a:txBody>
                  <a:tcPr marL="23091" marR="2309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1">
                        <a:spcAft>
                          <a:spcPts val="0"/>
                        </a:spcAft>
                      </a:pPr>
                      <a:r>
                        <a:rPr lang="en-US" sz="2400" b="1" dirty="0">
                          <a:solidFill>
                            <a:srgbClr val="000000"/>
                          </a:solidFill>
                          <a:latin typeface="Times New Roman"/>
                          <a:ea typeface="Times New Roman"/>
                        </a:rPr>
                        <a:t>1.109</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en-US" sz="2400" b="1">
                          <a:solidFill>
                            <a:srgbClr val="000000"/>
                          </a:solidFill>
                          <a:latin typeface="Times New Roman"/>
                          <a:ea typeface="Times New Roman"/>
                        </a:rPr>
                        <a:t>0.26</a:t>
                      </a:r>
                      <a:endParaRPr lang="en-US" sz="2400" b="1">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r>
              <a:tr h="1293091">
                <a:tc>
                  <a:txBody>
                    <a:bodyPr/>
                    <a:lstStyle/>
                    <a:p>
                      <a:pPr algn="ctr" rtl="1">
                        <a:spcAft>
                          <a:spcPts val="0"/>
                        </a:spcAft>
                      </a:pPr>
                      <a:r>
                        <a:rPr lang="ar-SA" sz="2400" b="1" dirty="0" err="1" smtClean="0">
                          <a:solidFill>
                            <a:srgbClr val="000000"/>
                          </a:solidFill>
                          <a:latin typeface="Times New Roman"/>
                          <a:ea typeface="Times New Roman"/>
                        </a:rPr>
                        <a:t>الاجمالي</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algn="ctr" rtl="1">
                        <a:spcAft>
                          <a:spcPts val="0"/>
                        </a:spcAft>
                      </a:pPr>
                      <a:r>
                        <a:rPr lang="en-US" sz="2400" b="1" dirty="0">
                          <a:solidFill>
                            <a:srgbClr val="000000"/>
                          </a:solidFill>
                          <a:latin typeface="Arial"/>
                          <a:ea typeface="Times New Roman"/>
                        </a:rPr>
                        <a:t>y=25575.26-5904.41x</a:t>
                      </a:r>
                      <a:endParaRPr lang="en-US" sz="2400" b="1" dirty="0">
                        <a:latin typeface="Times New Roman"/>
                        <a:ea typeface="Times New Roman"/>
                      </a:endParaRPr>
                    </a:p>
                    <a:p>
                      <a:pPr algn="ctr" rtl="1">
                        <a:spcAft>
                          <a:spcPts val="0"/>
                        </a:spcAft>
                      </a:pPr>
                      <a:r>
                        <a:rPr lang="ar-SA" sz="2400" b="1" dirty="0">
                          <a:solidFill>
                            <a:srgbClr val="000000"/>
                          </a:solidFill>
                          <a:latin typeface="Times New Roman"/>
                          <a:ea typeface="Times New Roman"/>
                        </a:rPr>
                        <a:t>* </a:t>
                      </a:r>
                      <a:r>
                        <a:rPr lang="en-US" sz="2400" b="1" dirty="0">
                          <a:solidFill>
                            <a:srgbClr val="000000"/>
                          </a:solidFill>
                          <a:latin typeface="Times New Roman"/>
                          <a:ea typeface="Times New Roman"/>
                        </a:rPr>
                        <a:t>(-3.05) t=</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2400" b="1" dirty="0">
                          <a:solidFill>
                            <a:srgbClr val="000000"/>
                          </a:solidFill>
                          <a:latin typeface="Times New Roman"/>
                          <a:ea typeface="Times New Roman"/>
                        </a:rPr>
                        <a:t>9.303</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spcAft>
                          <a:spcPts val="0"/>
                        </a:spcAft>
                      </a:pPr>
                      <a:r>
                        <a:rPr lang="en-US" sz="2400" b="1" dirty="0">
                          <a:solidFill>
                            <a:srgbClr val="000000"/>
                          </a:solidFill>
                          <a:latin typeface="Times New Roman"/>
                          <a:ea typeface="Times New Roman"/>
                        </a:rPr>
                        <a:t>0.7</a:t>
                      </a:r>
                      <a:endParaRPr lang="en-US" sz="2400" b="1" dirty="0">
                        <a:latin typeface="Times New Roman"/>
                        <a:ea typeface="Times New Roman"/>
                      </a:endParaRPr>
                    </a:p>
                  </a:txBody>
                  <a:tcPr marL="23091" marR="23091"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00034" y="71414"/>
            <a:ext cx="8229600" cy="6643734"/>
          </a:xfrm>
        </p:spPr>
        <p:txBody>
          <a:bodyPr>
            <a:noAutofit/>
          </a:bodyPr>
          <a:lstStyle/>
          <a:p>
            <a:pPr algn="justLow"/>
            <a:r>
              <a:rPr lang="ar-SA" b="1" dirty="0" err="1"/>
              <a:t>بدراسه</a:t>
            </a:r>
            <a:r>
              <a:rPr lang="ar-SA" b="1" dirty="0"/>
              <a:t> الطلب على المياه يتضح من جدول (2) </a:t>
            </a:r>
            <a:r>
              <a:rPr lang="ar-SA" b="1" dirty="0" err="1"/>
              <a:t>ان</a:t>
            </a:r>
            <a:r>
              <a:rPr lang="ar-SA" b="1" dirty="0"/>
              <a:t> الطلب للمياه </a:t>
            </a:r>
            <a:r>
              <a:rPr lang="ar-SA" b="1" dirty="0" err="1"/>
              <a:t>للاغراض</a:t>
            </a:r>
            <a:r>
              <a:rPr lang="ar-SA" b="1" dirty="0"/>
              <a:t> </a:t>
            </a:r>
            <a:r>
              <a:rPr lang="ar-SA" b="1" dirty="0" err="1"/>
              <a:t>البلديه</a:t>
            </a:r>
            <a:r>
              <a:rPr lang="ar-SA" b="1" dirty="0"/>
              <a:t> يزداد بمعدل متزايد بنسبه </a:t>
            </a:r>
            <a:r>
              <a:rPr lang="en-US" b="1" dirty="0"/>
              <a:t>0.06</a:t>
            </a:r>
            <a:r>
              <a:rPr lang="ar-SA" b="1" dirty="0"/>
              <a:t> مليون متر مكعب  وقد </a:t>
            </a:r>
            <a:r>
              <a:rPr lang="ar-SA" b="1" dirty="0" err="1"/>
              <a:t>اوضح</a:t>
            </a:r>
            <a:r>
              <a:rPr lang="ar-SA" b="1" dirty="0"/>
              <a:t> معامل التحديد </a:t>
            </a:r>
            <a:r>
              <a:rPr lang="ar-SA" b="1" dirty="0" err="1"/>
              <a:t>ان</a:t>
            </a:r>
            <a:r>
              <a:rPr lang="ar-SA" b="1" dirty="0"/>
              <a:t> </a:t>
            </a:r>
            <a:r>
              <a:rPr lang="en-US" b="1" dirty="0"/>
              <a:t>99</a:t>
            </a:r>
            <a:r>
              <a:rPr lang="ar-SA" b="1" dirty="0"/>
              <a:t>% من التغير في الطلب على المياه يرجع </a:t>
            </a:r>
            <a:r>
              <a:rPr lang="ar-SA" b="1" dirty="0" err="1"/>
              <a:t>الى</a:t>
            </a:r>
            <a:r>
              <a:rPr lang="ar-SA" b="1" dirty="0"/>
              <a:t> الزمن وكما توضح قيمه </a:t>
            </a:r>
            <a:r>
              <a:rPr lang="en-US" b="1" dirty="0"/>
              <a:t>F</a:t>
            </a:r>
            <a:r>
              <a:rPr lang="ar-SA" b="1" dirty="0"/>
              <a:t> </a:t>
            </a:r>
            <a:r>
              <a:rPr lang="ar-SA" b="1" dirty="0" err="1"/>
              <a:t>معنويه</a:t>
            </a:r>
            <a:r>
              <a:rPr lang="ar-SA" b="1" dirty="0"/>
              <a:t> النموذج . </a:t>
            </a:r>
            <a:endParaRPr lang="en-US" dirty="0"/>
          </a:p>
          <a:p>
            <a:pPr algn="justLow"/>
            <a:r>
              <a:rPr lang="ar-SA" b="1" dirty="0"/>
              <a:t> </a:t>
            </a:r>
            <a:r>
              <a:rPr lang="ar-SA" b="1" dirty="0" err="1" smtClean="0"/>
              <a:t>وبدراسه</a:t>
            </a:r>
            <a:r>
              <a:rPr lang="ar-SA" b="1" dirty="0" smtClean="0"/>
              <a:t> </a:t>
            </a:r>
            <a:r>
              <a:rPr lang="ar-SA" b="1" dirty="0"/>
              <a:t>الطلب على المياه </a:t>
            </a:r>
            <a:r>
              <a:rPr lang="ar-SA" b="1" dirty="0" err="1"/>
              <a:t>للاغراض</a:t>
            </a:r>
            <a:r>
              <a:rPr lang="ar-SA" b="1" dirty="0"/>
              <a:t> </a:t>
            </a:r>
            <a:r>
              <a:rPr lang="ar-SA" b="1" dirty="0" err="1"/>
              <a:t>الصناعيه</a:t>
            </a:r>
            <a:r>
              <a:rPr lang="ar-SA" b="1" dirty="0"/>
              <a:t> يتضح من </a:t>
            </a:r>
            <a:r>
              <a:rPr lang="ar-SA" b="1" dirty="0" err="1"/>
              <a:t>المعادله</a:t>
            </a:r>
            <a:r>
              <a:rPr lang="ar-SA" b="1" dirty="0"/>
              <a:t> </a:t>
            </a:r>
            <a:r>
              <a:rPr lang="ar-SA" b="1" dirty="0" err="1"/>
              <a:t>ان</a:t>
            </a:r>
            <a:r>
              <a:rPr lang="ar-SA" b="1" dirty="0"/>
              <a:t> الطلب يزداد بمعدل متزايد بنسبه </a:t>
            </a:r>
            <a:r>
              <a:rPr lang="en-US" b="1" dirty="0"/>
              <a:t>25.4 </a:t>
            </a:r>
            <a:r>
              <a:rPr lang="ar-SA" b="1" dirty="0"/>
              <a:t> مليون متر مكعب  وقد </a:t>
            </a:r>
            <a:r>
              <a:rPr lang="ar-SA" b="1" dirty="0" err="1"/>
              <a:t>اوضح</a:t>
            </a:r>
            <a:r>
              <a:rPr lang="ar-SA" b="1" dirty="0"/>
              <a:t> معامل التحديد </a:t>
            </a:r>
            <a:r>
              <a:rPr lang="ar-SA" b="1" dirty="0" err="1"/>
              <a:t>ان</a:t>
            </a:r>
            <a:r>
              <a:rPr lang="ar-SA" b="1" dirty="0"/>
              <a:t> </a:t>
            </a:r>
            <a:r>
              <a:rPr lang="en-US" b="1" dirty="0"/>
              <a:t>99 </a:t>
            </a:r>
            <a:r>
              <a:rPr lang="ar-SA" b="1" dirty="0"/>
              <a:t> % من التغير في الطلب على المياه يرجع </a:t>
            </a:r>
            <a:r>
              <a:rPr lang="ar-SA" b="1" dirty="0" err="1"/>
              <a:t>الى</a:t>
            </a:r>
            <a:r>
              <a:rPr lang="ar-SA" b="1" dirty="0"/>
              <a:t> الزمن وكما توضح قيمه </a:t>
            </a:r>
            <a:r>
              <a:rPr lang="en-US" b="1" dirty="0"/>
              <a:t>F</a:t>
            </a:r>
            <a:r>
              <a:rPr lang="ar-SA" b="1" dirty="0"/>
              <a:t> </a:t>
            </a:r>
            <a:r>
              <a:rPr lang="ar-SA" b="1" dirty="0" err="1"/>
              <a:t>معنويه</a:t>
            </a:r>
            <a:r>
              <a:rPr lang="ar-SA" b="1" dirty="0"/>
              <a:t> النموذج . </a:t>
            </a:r>
            <a:endParaRPr lang="en-US" dirty="0"/>
          </a:p>
          <a:p>
            <a:pPr algn="justLow"/>
            <a:r>
              <a:rPr lang="ar-SA" b="1" dirty="0"/>
              <a:t> </a:t>
            </a:r>
            <a:r>
              <a:rPr lang="ar-SA" b="1" dirty="0" smtClean="0"/>
              <a:t>وبدارسه </a:t>
            </a:r>
            <a:r>
              <a:rPr lang="ar-SA" b="1" dirty="0"/>
              <a:t>الطلب على المياه </a:t>
            </a:r>
            <a:r>
              <a:rPr lang="ar-SA" b="1" dirty="0" err="1"/>
              <a:t>للاغراض</a:t>
            </a:r>
            <a:r>
              <a:rPr lang="ar-SA" b="1" dirty="0"/>
              <a:t> </a:t>
            </a:r>
            <a:r>
              <a:rPr lang="ar-SA" b="1" dirty="0" err="1"/>
              <a:t>الزراعيه</a:t>
            </a:r>
            <a:r>
              <a:rPr lang="ar-SA" b="1" dirty="0"/>
              <a:t> يتضح من </a:t>
            </a:r>
            <a:r>
              <a:rPr lang="ar-SA" b="1" dirty="0" err="1"/>
              <a:t>المعادله</a:t>
            </a:r>
            <a:r>
              <a:rPr lang="ar-SA" b="1" dirty="0"/>
              <a:t> </a:t>
            </a:r>
            <a:r>
              <a:rPr lang="ar-SA" b="1" dirty="0" err="1"/>
              <a:t>ان</a:t>
            </a:r>
            <a:r>
              <a:rPr lang="ar-SA" b="1" dirty="0"/>
              <a:t> الطلب يزداد بمعدل متزايد بنسبه </a:t>
            </a:r>
            <a:r>
              <a:rPr lang="en-US" b="1" dirty="0"/>
              <a:t>0.5 </a:t>
            </a:r>
            <a:r>
              <a:rPr lang="ar-SA" b="1" dirty="0"/>
              <a:t>  مليون متر مكعب  وقد </a:t>
            </a:r>
            <a:r>
              <a:rPr lang="ar-SA" b="1" dirty="0" err="1"/>
              <a:t>اوضح</a:t>
            </a:r>
            <a:r>
              <a:rPr lang="ar-SA" b="1" dirty="0"/>
              <a:t> معامل التحديد </a:t>
            </a:r>
            <a:r>
              <a:rPr lang="ar-SA" b="1" dirty="0" err="1"/>
              <a:t>ان</a:t>
            </a:r>
            <a:r>
              <a:rPr lang="ar-SA" b="1" dirty="0"/>
              <a:t> </a:t>
            </a:r>
            <a:r>
              <a:rPr lang="en-US" b="1" dirty="0"/>
              <a:t>0.26</a:t>
            </a:r>
            <a:r>
              <a:rPr lang="ar-SA" b="1" dirty="0"/>
              <a:t> % من التغير في الطلب على المياه يرجع </a:t>
            </a:r>
            <a:r>
              <a:rPr lang="ar-SA" b="1" dirty="0" err="1"/>
              <a:t>الى</a:t>
            </a:r>
            <a:r>
              <a:rPr lang="ar-SA" b="1" dirty="0"/>
              <a:t> الزمن وكما توضح قيمه </a:t>
            </a:r>
            <a:r>
              <a:rPr lang="en-US" b="1" dirty="0"/>
              <a:t>F</a:t>
            </a:r>
            <a:r>
              <a:rPr lang="ar-SA" b="1" dirty="0"/>
              <a:t> </a:t>
            </a:r>
            <a:r>
              <a:rPr lang="ar-SA" b="1" dirty="0" err="1"/>
              <a:t>ان</a:t>
            </a:r>
            <a:r>
              <a:rPr lang="ar-SA" b="1" dirty="0"/>
              <a:t> النموذج غير معنوي</a:t>
            </a:r>
            <a:endParaRPr lang="en-US" dirty="0"/>
          </a:p>
          <a:p>
            <a:pPr algn="justLow"/>
            <a:r>
              <a:rPr lang="ar-SA" b="1" dirty="0"/>
              <a:t> </a:t>
            </a:r>
            <a:r>
              <a:rPr lang="ar-SA" b="1" dirty="0" err="1" smtClean="0"/>
              <a:t>وبدراسه</a:t>
            </a:r>
            <a:r>
              <a:rPr lang="ar-SA" b="1" dirty="0" smtClean="0"/>
              <a:t> </a:t>
            </a:r>
            <a:r>
              <a:rPr lang="ar-SA" b="1" dirty="0"/>
              <a:t>الطلب </a:t>
            </a:r>
            <a:r>
              <a:rPr lang="ar-SA" b="1" dirty="0" err="1"/>
              <a:t>الاجمالي</a:t>
            </a:r>
            <a:r>
              <a:rPr lang="ar-SA" b="1" dirty="0"/>
              <a:t> على المياه يتضح من </a:t>
            </a:r>
            <a:r>
              <a:rPr lang="ar-SA" b="1" dirty="0" err="1"/>
              <a:t>المعادله</a:t>
            </a:r>
            <a:r>
              <a:rPr lang="ar-SA" b="1" dirty="0"/>
              <a:t> </a:t>
            </a:r>
            <a:r>
              <a:rPr lang="ar-SA" b="1" dirty="0" err="1"/>
              <a:t>ان</a:t>
            </a:r>
            <a:r>
              <a:rPr lang="ar-SA" b="1" dirty="0"/>
              <a:t> الطلب يزداد بمعدل متناقص  بنسبه</a:t>
            </a:r>
            <a:r>
              <a:rPr lang="en-US" b="1" dirty="0"/>
              <a:t>    -5904.41</a:t>
            </a:r>
            <a:r>
              <a:rPr lang="ar-SA" b="1" dirty="0"/>
              <a:t> مليون متر مكعب  وقد </a:t>
            </a:r>
            <a:r>
              <a:rPr lang="ar-SA" b="1" dirty="0" err="1"/>
              <a:t>اوضح</a:t>
            </a:r>
            <a:r>
              <a:rPr lang="ar-SA" b="1" dirty="0"/>
              <a:t> معامل التحديد </a:t>
            </a:r>
            <a:r>
              <a:rPr lang="ar-SA" b="1" dirty="0" err="1"/>
              <a:t>ان</a:t>
            </a:r>
            <a:r>
              <a:rPr lang="ar-SA" b="1" dirty="0"/>
              <a:t> </a:t>
            </a:r>
            <a:r>
              <a:rPr lang="en-US" b="1" dirty="0"/>
              <a:t>0.7% </a:t>
            </a:r>
            <a:r>
              <a:rPr lang="ar-SA" b="1" dirty="0"/>
              <a:t>  من التغير في الطلب على المياه يرجع </a:t>
            </a:r>
            <a:r>
              <a:rPr lang="ar-SA" b="1" dirty="0" err="1"/>
              <a:t>الى</a:t>
            </a:r>
            <a:r>
              <a:rPr lang="ar-SA" b="1" dirty="0"/>
              <a:t> الزمن وكما توضح قيمه </a:t>
            </a:r>
            <a:r>
              <a:rPr lang="en-US" b="1" dirty="0"/>
              <a:t>F</a:t>
            </a:r>
            <a:r>
              <a:rPr lang="ar-SA" b="1" dirty="0"/>
              <a:t> </a:t>
            </a:r>
            <a:r>
              <a:rPr lang="ar-SA" b="1" dirty="0" err="1"/>
              <a:t>ان</a:t>
            </a:r>
            <a:r>
              <a:rPr lang="ar-SA" b="1" dirty="0"/>
              <a:t> النموذج معنوي  .</a:t>
            </a:r>
            <a:endParaRPr lang="en-US" dirty="0"/>
          </a:p>
          <a:p>
            <a:pPr algn="justLow"/>
            <a:endParaRPr lang="ar-SA"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52"/>
            <a:ext cx="8686800" cy="785818"/>
          </a:xfrm>
        </p:spPr>
        <p:txBody>
          <a:bodyPr>
            <a:noAutofit/>
          </a:bodyPr>
          <a:lstStyle/>
          <a:p>
            <a:r>
              <a:rPr lang="ar-SA" sz="2800" b="1" dirty="0"/>
              <a:t>يوضح الجدول رقم (3) كميه استهلاك المناطق لمياه الشرب عام 2007 </a:t>
            </a:r>
            <a:endParaRPr lang="ar-SA" sz="2800" dirty="0"/>
          </a:p>
        </p:txBody>
      </p:sp>
      <p:graphicFrame>
        <p:nvGraphicFramePr>
          <p:cNvPr id="4" name="جدول 3"/>
          <p:cNvGraphicFramePr>
            <a:graphicFrameLocks noGrp="1"/>
          </p:cNvGraphicFramePr>
          <p:nvPr/>
        </p:nvGraphicFramePr>
        <p:xfrm>
          <a:off x="785786" y="1071546"/>
          <a:ext cx="7405721" cy="5000657"/>
        </p:xfrm>
        <a:graphic>
          <a:graphicData uri="http://schemas.openxmlformats.org/drawingml/2006/table">
            <a:tbl>
              <a:tblPr rtl="1"/>
              <a:tblGrid>
                <a:gridCol w="1516234"/>
                <a:gridCol w="1308467"/>
                <a:gridCol w="1439591"/>
                <a:gridCol w="1309390"/>
                <a:gridCol w="1832039"/>
              </a:tblGrid>
              <a:tr h="625083">
                <a:tc>
                  <a:txBody>
                    <a:bodyPr/>
                    <a:lstStyle/>
                    <a:p>
                      <a:pPr algn="ctr" rtl="0">
                        <a:spcAft>
                          <a:spcPts val="0"/>
                        </a:spcAft>
                      </a:pPr>
                      <a:r>
                        <a:rPr lang="ar-SA" sz="1800" b="1" dirty="0">
                          <a:solidFill>
                            <a:srgbClr val="000000"/>
                          </a:solidFill>
                          <a:latin typeface="Times New Roman"/>
                          <a:ea typeface="Times New Roman"/>
                          <a:cs typeface="Arial"/>
                        </a:rPr>
                        <a:t>المنطقة</a:t>
                      </a:r>
                      <a:endParaRPr lang="en-US"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solidFill>
                            <a:srgbClr val="000000"/>
                          </a:solidFill>
                          <a:latin typeface="Times New Roman"/>
                          <a:ea typeface="Times New Roman"/>
                          <a:cs typeface="Arial"/>
                        </a:rPr>
                        <a:t>الكمية (م3)</a:t>
                      </a:r>
                      <a:endParaRPr lang="en-US"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solidFill>
                            <a:srgbClr val="000000"/>
                          </a:solidFill>
                          <a:latin typeface="Times New Roman"/>
                          <a:ea typeface="Times New Roman"/>
                          <a:cs typeface="Arial"/>
                        </a:rPr>
                        <a:t>النسبة لاستهلاك (%)</a:t>
                      </a:r>
                      <a:endParaRPr lang="en-US"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a:solidFill>
                            <a:srgbClr val="000000"/>
                          </a:solidFill>
                          <a:latin typeface="Times New Roman"/>
                          <a:ea typeface="Times New Roman"/>
                          <a:cs typeface="Arial"/>
                        </a:rPr>
                        <a:t>النسبة للسكان (%)</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solidFill>
                            <a:srgbClr val="000000"/>
                          </a:solidFill>
                          <a:latin typeface="Times New Roman"/>
                          <a:ea typeface="Times New Roman"/>
                          <a:cs typeface="Arial"/>
                        </a:rPr>
                        <a:t>معدل الاستهلاك </a:t>
                      </a:r>
                      <a:endParaRPr lang="en-US" sz="1800" b="1" dirty="0">
                        <a:latin typeface="Times New Roman"/>
                        <a:ea typeface="Times New Roman"/>
                      </a:endParaRPr>
                    </a:p>
                    <a:p>
                      <a:pPr algn="ctr" rtl="1">
                        <a:spcAft>
                          <a:spcPts val="0"/>
                        </a:spcAft>
                      </a:pPr>
                      <a:r>
                        <a:rPr lang="ar-SA" sz="1800" b="1" dirty="0">
                          <a:solidFill>
                            <a:srgbClr val="000000"/>
                          </a:solidFill>
                          <a:latin typeface="Times New Roman"/>
                          <a:ea typeface="Times New Roman"/>
                          <a:cs typeface="Arial"/>
                        </a:rPr>
                        <a:t>(لتر /اليوم)</a:t>
                      </a:r>
                      <a:endParaRPr lang="en-US"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الرياض</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619.058</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31.3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24.4</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285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مكة المكرمة</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388.813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19.7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25.4</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172</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1">
                        <a:spcAft>
                          <a:spcPts val="0"/>
                        </a:spcAft>
                      </a:pPr>
                      <a:r>
                        <a:rPr lang="ar-SA" sz="1800" b="1">
                          <a:solidFill>
                            <a:srgbClr val="000000"/>
                          </a:solidFill>
                          <a:latin typeface="Times New Roman"/>
                          <a:ea typeface="Times New Roman"/>
                          <a:cs typeface="Arial"/>
                        </a:rPr>
                        <a:t>المدينة المنورة</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137.816</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6.7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229</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القصيم</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115.658</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5.9</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4.5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289</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1">
                        <a:spcAft>
                          <a:spcPts val="0"/>
                        </a:spcAft>
                      </a:pPr>
                      <a:r>
                        <a:rPr lang="ar-SA" sz="1800" b="1">
                          <a:solidFill>
                            <a:srgbClr val="000000"/>
                          </a:solidFill>
                          <a:latin typeface="Times New Roman"/>
                          <a:ea typeface="Times New Roman"/>
                          <a:cs typeface="Arial"/>
                        </a:rPr>
                        <a:t>المنطقة الشرقية</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505.225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25.6</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14.8</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385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عسير</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52.8152</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7.3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81</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حائل</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26.7937</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1.4</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131</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تبوك</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51.4125</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dirty="0">
                          <a:solidFill>
                            <a:srgbClr val="000000"/>
                          </a:solidFill>
                          <a:latin typeface="Arial"/>
                          <a:ea typeface="Times New Roman"/>
                        </a:rPr>
                        <a:t>2.6</a:t>
                      </a:r>
                      <a:endParaRPr lang="en-US" sz="18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3.1</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187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الباحة</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8.18782</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0.4</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1.6</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57</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1">
                        <a:spcAft>
                          <a:spcPts val="0"/>
                        </a:spcAft>
                      </a:pPr>
                      <a:r>
                        <a:rPr lang="ar-SA" sz="1800" b="1">
                          <a:solidFill>
                            <a:srgbClr val="000000"/>
                          </a:solidFill>
                          <a:latin typeface="Times New Roman"/>
                          <a:ea typeface="Times New Roman"/>
                          <a:cs typeface="Arial"/>
                        </a:rPr>
                        <a:t>الحدود الشمالية</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9.70845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0.5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1.2</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89</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الجوف</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35.0374</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1.8</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1.6</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246</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جازان</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15.5558</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0.8</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5.3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33</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0">
                        <a:spcAft>
                          <a:spcPts val="0"/>
                        </a:spcAft>
                      </a:pPr>
                      <a:r>
                        <a:rPr lang="ar-SA" sz="1800" b="1">
                          <a:solidFill>
                            <a:srgbClr val="000000"/>
                          </a:solidFill>
                          <a:latin typeface="Times New Roman"/>
                          <a:ea typeface="Times New Roman"/>
                          <a:cs typeface="Arial"/>
                        </a:rPr>
                        <a:t>نجران</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11.7603</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0.5</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1.2</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89</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41">
                <a:tc>
                  <a:txBody>
                    <a:bodyPr/>
                    <a:lstStyle/>
                    <a:p>
                      <a:pPr algn="ctr" rtl="1">
                        <a:spcAft>
                          <a:spcPts val="0"/>
                        </a:spcAft>
                      </a:pPr>
                      <a:r>
                        <a:rPr lang="ar-SA" sz="1800" b="1">
                          <a:solidFill>
                            <a:srgbClr val="000000"/>
                          </a:solidFill>
                          <a:latin typeface="Times New Roman"/>
                          <a:ea typeface="Times New Roman"/>
                          <a:cs typeface="Arial"/>
                        </a:rPr>
                        <a:t>إجمالي</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1977.84</a:t>
                      </a:r>
                      <a:endParaRPr lang="en-US" sz="1800" b="1">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solidFill>
                            <a:srgbClr val="000000"/>
                          </a:solidFill>
                          <a:latin typeface="Arial"/>
                          <a:ea typeface="Times New Roman"/>
                        </a:rPr>
                        <a:t>100</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a:latin typeface="Arial"/>
                          <a:ea typeface="Times New Roman"/>
                        </a:rPr>
                        <a:t>100</a:t>
                      </a:r>
                      <a:endParaRPr lang="en-US" sz="1800" b="1">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800" b="1" dirty="0">
                          <a:latin typeface="Arial"/>
                          <a:ea typeface="Times New Roman"/>
                        </a:rPr>
                        <a:t>2273</a:t>
                      </a:r>
                      <a:endParaRPr lang="en-US" sz="1800" b="1"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786050" y="6072206"/>
            <a:ext cx="392905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285721" y="608633"/>
          <a:ext cx="8572559" cy="4876800"/>
        </p:xfrm>
        <a:graphic>
          <a:graphicData uri="http://schemas.openxmlformats.org/drawingml/2006/table">
            <a:tbl>
              <a:tblPr rtl="1"/>
              <a:tblGrid>
                <a:gridCol w="1714512"/>
                <a:gridCol w="1481848"/>
                <a:gridCol w="1947175"/>
                <a:gridCol w="1714512"/>
                <a:gridCol w="1714512"/>
              </a:tblGrid>
              <a:tr h="566859">
                <a:tc>
                  <a:txBody>
                    <a:bodyPr/>
                    <a:lstStyle/>
                    <a:p>
                      <a:pPr algn="ctr" rtl="0">
                        <a:spcAft>
                          <a:spcPts val="0"/>
                        </a:spcAft>
                      </a:pPr>
                      <a:r>
                        <a:rPr lang="ar-SA" sz="2000" b="1" dirty="0">
                          <a:solidFill>
                            <a:srgbClr val="000000"/>
                          </a:solidFill>
                          <a:latin typeface="Times New Roman"/>
                          <a:ea typeface="Times New Roman"/>
                          <a:cs typeface="Arial"/>
                        </a:rPr>
                        <a:t>المنطقة</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dirty="0">
                          <a:solidFill>
                            <a:srgbClr val="000000"/>
                          </a:solidFill>
                          <a:latin typeface="Times New Roman"/>
                          <a:ea typeface="Times New Roman"/>
                          <a:cs typeface="Arial"/>
                        </a:rPr>
                        <a:t>الكمية (م3)</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rgbClr val="000000"/>
                          </a:solidFill>
                          <a:latin typeface="Times New Roman"/>
                          <a:ea typeface="Times New Roman"/>
                          <a:cs typeface="Arial"/>
                        </a:rPr>
                        <a:t>النسبة لاستهلاك (%)</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rgbClr val="000000"/>
                          </a:solidFill>
                          <a:latin typeface="Times New Roman"/>
                          <a:ea typeface="Times New Roman"/>
                          <a:cs typeface="Arial"/>
                        </a:rPr>
                        <a:t>النسبة للسكان(%)</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2000" b="1">
                          <a:solidFill>
                            <a:srgbClr val="000000"/>
                          </a:solidFill>
                          <a:latin typeface="Times New Roman"/>
                          <a:ea typeface="Times New Roman"/>
                          <a:cs typeface="Arial"/>
                        </a:rPr>
                        <a:t>معدل الاستهلاك (لتر /اليوم)</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الرياض</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619.058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31.3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24.4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285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مكة المكرمة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388.813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19.7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25.4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172</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1">
                        <a:spcAft>
                          <a:spcPts val="0"/>
                        </a:spcAft>
                      </a:pPr>
                      <a:r>
                        <a:rPr lang="ar-SA" sz="2000" b="1">
                          <a:solidFill>
                            <a:srgbClr val="000000"/>
                          </a:solidFill>
                          <a:latin typeface="Times New Roman"/>
                          <a:ea typeface="Times New Roman"/>
                          <a:cs typeface="Arial"/>
                        </a:rPr>
                        <a:t>المدينة المنورة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137.816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6.7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229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القصيم</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115.658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4.5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289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1">
                        <a:spcAft>
                          <a:spcPts val="0"/>
                        </a:spcAft>
                      </a:pPr>
                      <a:r>
                        <a:rPr lang="ar-SA" sz="2000" b="1">
                          <a:solidFill>
                            <a:srgbClr val="000000"/>
                          </a:solidFill>
                          <a:latin typeface="Times New Roman"/>
                          <a:ea typeface="Times New Roman"/>
                          <a:cs typeface="Arial"/>
                        </a:rPr>
                        <a:t>المنطقة الشرقية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505.225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25.6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385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عسير</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52.8152</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7.3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81</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حائل</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26.7937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131</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تبوك</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51.4125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3.1</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187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الباحة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8.18782</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0.4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1">
                        <a:spcAft>
                          <a:spcPts val="0"/>
                        </a:spcAft>
                      </a:pPr>
                      <a:r>
                        <a:rPr lang="ar-SA" sz="2000" b="1">
                          <a:solidFill>
                            <a:srgbClr val="000000"/>
                          </a:solidFill>
                          <a:latin typeface="Times New Roman"/>
                          <a:ea typeface="Times New Roman"/>
                          <a:cs typeface="Arial"/>
                        </a:rPr>
                        <a:t>الحدود الشمالية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9.70845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0.5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1.2</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89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الجوف</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35.0374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246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جازان</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15.5558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0.8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5.3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33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0">
                        <a:spcAft>
                          <a:spcPts val="0"/>
                        </a:spcAft>
                      </a:pPr>
                      <a:r>
                        <a:rPr lang="ar-SA" sz="2000" b="1">
                          <a:solidFill>
                            <a:srgbClr val="000000"/>
                          </a:solidFill>
                          <a:latin typeface="Times New Roman"/>
                          <a:ea typeface="Times New Roman"/>
                          <a:cs typeface="Arial"/>
                        </a:rPr>
                        <a:t>نجران</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11.7603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0.5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1.2</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89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30">
                <a:tc>
                  <a:txBody>
                    <a:bodyPr/>
                    <a:lstStyle/>
                    <a:p>
                      <a:pPr algn="ctr" rtl="1">
                        <a:spcAft>
                          <a:spcPts val="0"/>
                        </a:spcAft>
                      </a:pPr>
                      <a:r>
                        <a:rPr lang="ar-SA" sz="2000" b="1" dirty="0">
                          <a:solidFill>
                            <a:srgbClr val="000000"/>
                          </a:solidFill>
                          <a:latin typeface="Times New Roman"/>
                          <a:ea typeface="Times New Roman"/>
                          <a:cs typeface="Arial"/>
                        </a:rPr>
                        <a:t>الإجمالي</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1977.84</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100</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latin typeface="Arial"/>
                          <a:ea typeface="Times New Roman"/>
                          <a:cs typeface="Arial"/>
                        </a:rPr>
                        <a:t>100</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latin typeface="Arial"/>
                          <a:ea typeface="Times New Roman"/>
                          <a:cs typeface="Arial"/>
                        </a:rPr>
                        <a:t>2273</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285720" y="5997379"/>
            <a:ext cx="864396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استكشاف العلاقة بين مقدار نسبه استهلاك المياه ونسبه عدد السكان في المناطق المختلفة للمملكة العربية السعودية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2643174" y="5590776"/>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142852"/>
            <a:ext cx="8572560" cy="1143000"/>
          </a:xfrm>
        </p:spPr>
        <p:txBody>
          <a:bodyPr>
            <a:noAutofit/>
          </a:bodyPr>
          <a:lstStyle/>
          <a:p>
            <a:pPr algn="ctr"/>
            <a:r>
              <a:rPr lang="ar-SA" sz="2200" b="1" dirty="0" smtClean="0"/>
              <a:t>يتضح من الجدول رقم (3) </a:t>
            </a:r>
            <a:r>
              <a:rPr lang="ar-SA" sz="2200" b="1" dirty="0" err="1" smtClean="0"/>
              <a:t>ان</a:t>
            </a:r>
            <a:r>
              <a:rPr lang="ar-SA" sz="2200" b="1" dirty="0" smtClean="0"/>
              <a:t> العلاقة بين نسبة الاستهلاك لمياه الشرب من جميع المصادر ونسبة السكان في عام 2007 علاقة طرديه وانه يوجد ارتباط قوي بمعدل </a:t>
            </a:r>
            <a:r>
              <a:rPr lang="en-US" sz="2200" b="1" dirty="0" smtClean="0"/>
              <a:t>0.91 </a:t>
            </a:r>
            <a:r>
              <a:rPr lang="ar-SA" sz="2200" b="1" dirty="0" smtClean="0"/>
              <a:t>  ويتضح ذلك من الرسم </a:t>
            </a:r>
            <a:r>
              <a:rPr lang="ar-SA" sz="2200" b="1" dirty="0" smtClean="0"/>
              <a:t>التالي </a:t>
            </a:r>
            <a:endParaRPr lang="ar-SA" sz="2200" dirty="0"/>
          </a:p>
        </p:txBody>
      </p:sp>
      <p:pic>
        <p:nvPicPr>
          <p:cNvPr id="26626" name="Picture 2"/>
          <p:cNvPicPr>
            <a:picLocks noChangeAspect="1" noChangeArrowheads="1"/>
          </p:cNvPicPr>
          <p:nvPr/>
        </p:nvPicPr>
        <p:blipFill>
          <a:blip r:embed="rId2"/>
          <a:srcRect/>
          <a:stretch>
            <a:fillRect/>
          </a:stretch>
        </p:blipFill>
        <p:spPr bwMode="auto">
          <a:xfrm>
            <a:off x="214282" y="1285860"/>
            <a:ext cx="8686835" cy="5429264"/>
          </a:xfrm>
          <a:prstGeom prst="rect">
            <a:avLst/>
          </a:prstGeom>
          <a:noFill/>
          <a:ln w="9525">
            <a:noFill/>
            <a:miter lim="800000"/>
            <a:headEnd/>
            <a:tailEnd/>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14"/>
            <a:ext cx="8229600" cy="582594"/>
          </a:xfrm>
        </p:spPr>
        <p:txBody>
          <a:bodyPr>
            <a:normAutofit/>
          </a:bodyPr>
          <a:lstStyle/>
          <a:p>
            <a:r>
              <a:rPr lang="ar-SA" sz="2400" b="1" dirty="0" smtClean="0"/>
              <a:t>يوضح الجدول رقم (4) كميه استهلاك المناطق لمياه الشرب عام 2008 </a:t>
            </a:r>
            <a:endParaRPr lang="ar-SA" sz="2400" dirty="0"/>
          </a:p>
        </p:txBody>
      </p:sp>
      <p:graphicFrame>
        <p:nvGraphicFramePr>
          <p:cNvPr id="4" name="جدول 3"/>
          <p:cNvGraphicFramePr>
            <a:graphicFrameLocks noGrp="1"/>
          </p:cNvGraphicFramePr>
          <p:nvPr/>
        </p:nvGraphicFramePr>
        <p:xfrm>
          <a:off x="285720" y="709966"/>
          <a:ext cx="8715435" cy="4531340"/>
        </p:xfrm>
        <a:graphic>
          <a:graphicData uri="http://schemas.openxmlformats.org/drawingml/2006/table">
            <a:tbl>
              <a:tblPr rtl="1"/>
              <a:tblGrid>
                <a:gridCol w="1533047"/>
                <a:gridCol w="1276696"/>
                <a:gridCol w="1618931"/>
                <a:gridCol w="1044933"/>
                <a:gridCol w="1659570"/>
                <a:gridCol w="1582258"/>
              </a:tblGrid>
              <a:tr h="358812">
                <a:tc>
                  <a:txBody>
                    <a:bodyPr/>
                    <a:lstStyle/>
                    <a:p>
                      <a:pPr algn="ctr" rtl="0">
                        <a:spcAft>
                          <a:spcPts val="0"/>
                        </a:spcAft>
                      </a:pPr>
                      <a:r>
                        <a:rPr lang="ar-SA" sz="1200" b="1" dirty="0">
                          <a:solidFill>
                            <a:srgbClr val="000000"/>
                          </a:solidFill>
                          <a:latin typeface="Times New Roman"/>
                          <a:ea typeface="Times New Roman"/>
                          <a:cs typeface="Arial"/>
                        </a:rPr>
                        <a:t>المنطقة</a:t>
                      </a:r>
                      <a:endParaRPr lang="en-US" sz="1200" b="1" dirty="0">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الكمية (م3)</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dirty="0">
                          <a:solidFill>
                            <a:srgbClr val="000000"/>
                          </a:solidFill>
                          <a:latin typeface="Times New Roman"/>
                          <a:ea typeface="Times New Roman"/>
                          <a:cs typeface="Arial"/>
                        </a:rPr>
                        <a:t>النسبة المستهلكة من  المجموع%</a:t>
                      </a:r>
                      <a:endParaRPr lang="en-US" sz="1200" b="1" dirty="0">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عدد السكان</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نسبة السكان للمملكة (%)</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معدل الاستهلاك (لتر/إلىوم)</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endParaRPr lang="en-US" sz="1200" b="1">
                        <a:solidFill>
                          <a:srgbClr val="000000"/>
                        </a:solidFill>
                        <a:latin typeface="Arial"/>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1200" b="1">
                        <a:solidFill>
                          <a:srgbClr val="000000"/>
                        </a:solidFill>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1200" b="1">
                        <a:solidFill>
                          <a:srgbClr val="000000"/>
                        </a:solidFill>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1200" b="1">
                        <a:solidFill>
                          <a:srgbClr val="000000"/>
                        </a:solidFill>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1200" b="1">
                        <a:solidFill>
                          <a:srgbClr val="000000"/>
                        </a:solidFill>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ar-SA" sz="1200" b="1">
                        <a:solidFill>
                          <a:srgbClr val="000000"/>
                        </a:solidFill>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الرياض</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630.789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31.4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6.303.981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24.62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289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مكة المكرمة</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379.708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6.469.011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25.26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189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1">
                        <a:spcAft>
                          <a:spcPts val="0"/>
                        </a:spcAft>
                      </a:pPr>
                      <a:r>
                        <a:rPr lang="ar-SA" sz="1200" b="1">
                          <a:solidFill>
                            <a:srgbClr val="000000"/>
                          </a:solidFill>
                          <a:latin typeface="Times New Roman"/>
                          <a:ea typeface="Times New Roman"/>
                          <a:cs typeface="Arial"/>
                        </a:rPr>
                        <a:t>المدينة المنورة</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143.041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1.738.567</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6.79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1">
                        <a:spcAft>
                          <a:spcPts val="0"/>
                        </a:spcAft>
                      </a:pPr>
                      <a:r>
                        <a:rPr lang="ar-SA" sz="1200" b="1">
                          <a:solidFill>
                            <a:srgbClr val="000000"/>
                          </a:solidFill>
                          <a:latin typeface="Times New Roman"/>
                          <a:ea typeface="Times New Roman"/>
                          <a:cs typeface="Arial"/>
                        </a:rPr>
                        <a:t>المنطقة الشرقية</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523.214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24.5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3.749.420</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14.64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380</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القصيم</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123.382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1.150..581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4.49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295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r>
                        <a:rPr lang="ar-SA" sz="1200" b="1">
                          <a:solidFill>
                            <a:srgbClr val="000000"/>
                          </a:solidFill>
                          <a:latin typeface="Times New Roman"/>
                          <a:ea typeface="Times New Roman"/>
                          <a:cs typeface="Arial"/>
                        </a:rPr>
                        <a:t>تبوك</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51.881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798.891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3.12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192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عسير</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47.9065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1.855.855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7.25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78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r>
                        <a:rPr lang="ar-SA" sz="1200" b="1">
                          <a:solidFill>
                            <a:srgbClr val="000000"/>
                          </a:solidFill>
                          <a:latin typeface="Times New Roman"/>
                          <a:ea typeface="Times New Roman"/>
                          <a:cs typeface="Arial"/>
                        </a:rPr>
                        <a:t>الجوف</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36.2399</a:t>
                      </a:r>
                      <a:endParaRPr lang="en-US" sz="1200" b="1" dirty="0">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409.666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r>
                        <a:rPr lang="ar-SA" sz="1200" b="1">
                          <a:solidFill>
                            <a:srgbClr val="000000"/>
                          </a:solidFill>
                          <a:latin typeface="Times New Roman"/>
                          <a:ea typeface="Times New Roman"/>
                          <a:cs typeface="Arial"/>
                        </a:rPr>
                        <a:t>حائل</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27.8457</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585.048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137</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جازان</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15.0421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1.351.559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5.28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1">
                        <a:spcAft>
                          <a:spcPts val="0"/>
                        </a:spcAft>
                      </a:pPr>
                      <a:r>
                        <a:rPr lang="ar-SA" sz="1200" b="1" dirty="0">
                          <a:solidFill>
                            <a:srgbClr val="000000"/>
                          </a:solidFill>
                          <a:latin typeface="Times New Roman"/>
                          <a:ea typeface="Times New Roman"/>
                          <a:cs typeface="Arial"/>
                        </a:rPr>
                        <a:t>الحدود </a:t>
                      </a:r>
                      <a:r>
                        <a:rPr lang="ar-SA" sz="1200" b="1" dirty="0" smtClean="0">
                          <a:solidFill>
                            <a:srgbClr val="000000"/>
                          </a:solidFill>
                          <a:latin typeface="Times New Roman"/>
                          <a:ea typeface="Times New Roman"/>
                          <a:cs typeface="Arial"/>
                        </a:rPr>
                        <a:t>الشمالية</a:t>
                      </a:r>
                      <a:endParaRPr lang="en-US" sz="1200" b="1" dirty="0">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11.0051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313.959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1.22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108</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r>
                        <a:rPr lang="ar-SA" sz="1200" b="1">
                          <a:solidFill>
                            <a:srgbClr val="000000"/>
                          </a:solidFill>
                          <a:latin typeface="Times New Roman"/>
                          <a:ea typeface="Times New Roman"/>
                          <a:cs typeface="Arial"/>
                        </a:rPr>
                        <a:t>نجران</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10.3066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483.1</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1.89</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012">
                <a:tc>
                  <a:txBody>
                    <a:bodyPr/>
                    <a:lstStyle/>
                    <a:p>
                      <a:pPr algn="ctr" rtl="0">
                        <a:spcAft>
                          <a:spcPts val="0"/>
                        </a:spcAft>
                      </a:pPr>
                      <a:r>
                        <a:rPr lang="ar-SA" sz="1200" b="1">
                          <a:solidFill>
                            <a:srgbClr val="000000"/>
                          </a:solidFill>
                          <a:latin typeface="Times New Roman"/>
                          <a:ea typeface="Times New Roman"/>
                          <a:cs typeface="Arial"/>
                        </a:rPr>
                        <a:t>الباحة</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6.86302</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399.315</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1.56</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57</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12">
                <a:tc>
                  <a:txBody>
                    <a:bodyPr/>
                    <a:lstStyle/>
                    <a:p>
                      <a:pPr algn="ctr" rtl="0">
                        <a:spcAft>
                          <a:spcPts val="0"/>
                        </a:spcAft>
                      </a:pPr>
                      <a:r>
                        <a:rPr lang="ar-SA" sz="1200" b="1">
                          <a:solidFill>
                            <a:srgbClr val="000000"/>
                          </a:solidFill>
                          <a:latin typeface="Times New Roman"/>
                          <a:ea typeface="Times New Roman"/>
                          <a:cs typeface="Arial"/>
                        </a:rPr>
                        <a:t>الإجمالي</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2007.224</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100</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25.608.953</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100</a:t>
                      </a:r>
                      <a:endParaRPr lang="en-US" sz="1200" b="1">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227</a:t>
                      </a:r>
                      <a:endParaRPr lang="en-US" sz="1200" b="1" dirty="0">
                        <a:latin typeface="Times New Roman"/>
                        <a:ea typeface="Times New Roman"/>
                        <a:cs typeface="Arial"/>
                      </a:endParaRPr>
                    </a:p>
                  </a:txBody>
                  <a:tcPr marL="52251" marR="52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643174" y="5286388"/>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49" name="Rectangle 1"/>
          <p:cNvSpPr>
            <a:spLocks noChangeArrowheads="1"/>
          </p:cNvSpPr>
          <p:nvPr/>
        </p:nvSpPr>
        <p:spPr bwMode="auto">
          <a:xfrm>
            <a:off x="0" y="5857892"/>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استكشاف العلاقة بين مقدار نسبة استهلاك المياه ونسبة عدد السكان في المناطق المختلفة للمملكة العربية السعودية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972452" cy="1143000"/>
          </a:xfrm>
        </p:spPr>
        <p:txBody>
          <a:bodyPr>
            <a:noAutofit/>
          </a:bodyPr>
          <a:lstStyle/>
          <a:p>
            <a:pPr algn="just"/>
            <a:r>
              <a:rPr lang="ar-SA" sz="2400" b="1" dirty="0" smtClean="0"/>
              <a:t>يتضح من الجدول رقم (4) </a:t>
            </a:r>
            <a:r>
              <a:rPr lang="ar-SA" sz="2400" b="1" dirty="0" err="1" smtClean="0"/>
              <a:t>ان</a:t>
            </a:r>
            <a:r>
              <a:rPr lang="ar-SA" sz="2400" b="1" dirty="0" smtClean="0"/>
              <a:t> العلاقة بين نسبة الاستهلاك لمياه الشرب من جميع المصادر ونسبة السكان في عام 2008 علاقة طرديه وانه يوجد ارتباط قوي بمعدل </a:t>
            </a:r>
            <a:r>
              <a:rPr lang="en-US" sz="2400" b="1" dirty="0" smtClean="0"/>
              <a:t>0.90 </a:t>
            </a:r>
            <a:r>
              <a:rPr lang="ar-SA" sz="2400" b="1" dirty="0" smtClean="0"/>
              <a:t>  ويتضح ذلك من الرسم التالي</a:t>
            </a:r>
            <a:endParaRPr lang="ar-SA" sz="2400" dirty="0"/>
          </a:p>
        </p:txBody>
      </p:sp>
      <p:pic>
        <p:nvPicPr>
          <p:cNvPr id="28673" name="Picture 1"/>
          <p:cNvPicPr>
            <a:picLocks noChangeAspect="1" noChangeArrowheads="1"/>
          </p:cNvPicPr>
          <p:nvPr/>
        </p:nvPicPr>
        <p:blipFill>
          <a:blip r:embed="rId2"/>
          <a:srcRect/>
          <a:stretch>
            <a:fillRect/>
          </a:stretch>
        </p:blipFill>
        <p:spPr bwMode="auto">
          <a:xfrm>
            <a:off x="500034" y="1643050"/>
            <a:ext cx="8358246" cy="4857760"/>
          </a:xfrm>
          <a:prstGeom prst="rect">
            <a:avLst/>
          </a:prstGeom>
          <a:noFill/>
          <a:ln w="9525">
            <a:noFill/>
            <a:miter lim="800000"/>
            <a:headEnd/>
            <a:tailEnd/>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1414"/>
            <a:ext cx="8858280" cy="703282"/>
          </a:xfrm>
        </p:spPr>
        <p:txBody>
          <a:bodyPr>
            <a:normAutofit/>
          </a:bodyPr>
          <a:lstStyle/>
          <a:p>
            <a:r>
              <a:rPr lang="ar-SA" b="1" dirty="0" smtClean="0"/>
              <a:t>يوضح الجدول رقم (5) كميه استهلاك المناطق لمياه الشرب عام 2009 </a:t>
            </a:r>
            <a:endParaRPr lang="ar-SA" dirty="0"/>
          </a:p>
        </p:txBody>
      </p:sp>
      <p:graphicFrame>
        <p:nvGraphicFramePr>
          <p:cNvPr id="4" name="جدول 3"/>
          <p:cNvGraphicFramePr>
            <a:graphicFrameLocks noGrp="1"/>
          </p:cNvGraphicFramePr>
          <p:nvPr/>
        </p:nvGraphicFramePr>
        <p:xfrm>
          <a:off x="428595" y="857234"/>
          <a:ext cx="8501123" cy="4714911"/>
        </p:xfrm>
        <a:graphic>
          <a:graphicData uri="http://schemas.openxmlformats.org/drawingml/2006/table">
            <a:tbl>
              <a:tblPr rtl="1"/>
              <a:tblGrid>
                <a:gridCol w="1416718"/>
                <a:gridCol w="1416718"/>
                <a:gridCol w="1565732"/>
                <a:gridCol w="1267704"/>
                <a:gridCol w="1416718"/>
                <a:gridCol w="1417533"/>
              </a:tblGrid>
              <a:tr h="589363">
                <a:tc>
                  <a:txBody>
                    <a:bodyPr/>
                    <a:lstStyle/>
                    <a:p>
                      <a:pPr algn="ctr" rtl="0">
                        <a:spcAft>
                          <a:spcPts val="0"/>
                        </a:spcAft>
                      </a:pPr>
                      <a:r>
                        <a:rPr lang="ar-SA" sz="1400" b="1" dirty="0">
                          <a:solidFill>
                            <a:srgbClr val="000000"/>
                          </a:solidFill>
                          <a:latin typeface="Times New Roman"/>
                          <a:ea typeface="Times New Roman"/>
                          <a:cs typeface="Arial"/>
                        </a:rPr>
                        <a:t>المنطقة</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الكمية(م3)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dirty="0">
                          <a:solidFill>
                            <a:srgbClr val="000000"/>
                          </a:solidFill>
                          <a:latin typeface="Times New Roman"/>
                          <a:ea typeface="Times New Roman"/>
                          <a:cs typeface="Arial"/>
                        </a:rPr>
                        <a:t>النسبة للاستهلاك (%)</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عدد السكان</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النسبة للسكان (%)</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dirty="0">
                          <a:solidFill>
                            <a:srgbClr val="000000"/>
                          </a:solidFill>
                          <a:latin typeface="Times New Roman"/>
                          <a:ea typeface="Times New Roman"/>
                          <a:cs typeface="Arial"/>
                        </a:rPr>
                        <a:t>معدل </a:t>
                      </a:r>
                      <a:r>
                        <a:rPr lang="ar-SA" sz="1400" b="1" dirty="0" smtClean="0">
                          <a:solidFill>
                            <a:srgbClr val="000000"/>
                          </a:solidFill>
                          <a:latin typeface="Times New Roman"/>
                          <a:ea typeface="Times New Roman"/>
                          <a:cs typeface="Arial"/>
                        </a:rPr>
                        <a:t>الاستهلاك </a:t>
                      </a:r>
                    </a:p>
                    <a:p>
                      <a:pPr algn="ctr" rtl="1">
                        <a:spcAft>
                          <a:spcPts val="0"/>
                        </a:spcAft>
                      </a:pPr>
                      <a:r>
                        <a:rPr lang="ar-SA" sz="1400" b="1" dirty="0" smtClean="0">
                          <a:solidFill>
                            <a:srgbClr val="000000"/>
                          </a:solidFill>
                          <a:latin typeface="Times New Roman"/>
                          <a:ea typeface="Times New Roman"/>
                          <a:cs typeface="Arial"/>
                        </a:rPr>
                        <a:t>( </a:t>
                      </a:r>
                      <a:r>
                        <a:rPr lang="ar-SA" sz="1400" b="1" dirty="0">
                          <a:solidFill>
                            <a:srgbClr val="000000"/>
                          </a:solidFill>
                          <a:latin typeface="Times New Roman"/>
                          <a:ea typeface="Times New Roman"/>
                          <a:cs typeface="Arial"/>
                        </a:rPr>
                        <a:t>لتر/</a:t>
                      </a:r>
                      <a:r>
                        <a:rPr lang="ar-SA" sz="1400" b="1" dirty="0" err="1">
                          <a:solidFill>
                            <a:srgbClr val="000000"/>
                          </a:solidFill>
                          <a:latin typeface="Times New Roman"/>
                          <a:ea typeface="Times New Roman"/>
                          <a:cs typeface="Arial"/>
                        </a:rPr>
                        <a:t>إلوم</a:t>
                      </a:r>
                      <a:r>
                        <a:rPr lang="ar-SA" sz="1400" b="1" dirty="0">
                          <a:solidFill>
                            <a:srgbClr val="000000"/>
                          </a:solidFill>
                          <a:latin typeface="Times New Roman"/>
                          <a:ea typeface="Times New Roman"/>
                          <a:cs typeface="Arial"/>
                        </a:rPr>
                        <a:t> )</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الرياض</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665.967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31.43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6.100.005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24.5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283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مكة المكرمة</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446.227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18.91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6.304.932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25.32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165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1">
                        <a:spcAft>
                          <a:spcPts val="0"/>
                        </a:spcAft>
                      </a:pPr>
                      <a:r>
                        <a:rPr lang="ar-SA" sz="1400" b="1">
                          <a:solidFill>
                            <a:srgbClr val="000000"/>
                          </a:solidFill>
                          <a:latin typeface="Times New Roman"/>
                          <a:ea typeface="Times New Roman"/>
                          <a:cs typeface="Arial"/>
                        </a:rPr>
                        <a:t>المدينة المنورة</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145.586</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7.13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1.684.039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6.76</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233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القصيم</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123.815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6.15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1117.94</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4.49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302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1">
                        <a:spcAft>
                          <a:spcPts val="0"/>
                        </a:spcAft>
                      </a:pPr>
                      <a:r>
                        <a:rPr lang="ar-SA" sz="1400" b="1">
                          <a:solidFill>
                            <a:srgbClr val="000000"/>
                          </a:solidFill>
                          <a:latin typeface="Times New Roman"/>
                          <a:ea typeface="Times New Roman"/>
                          <a:cs typeface="Arial"/>
                        </a:rPr>
                        <a:t>المنطقة الشرقية</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520.684</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26.07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3.654.321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14.68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dirty="0">
                          <a:solidFill>
                            <a:srgbClr val="000000"/>
                          </a:solidFill>
                          <a:latin typeface="Arial"/>
                          <a:ea typeface="Times New Roman"/>
                          <a:cs typeface="Arial"/>
                        </a:rPr>
                        <a:t>392</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عسير</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52.8982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2.39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1.814.402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7.28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72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حائل</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29.2008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1.39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570.799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2.29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134</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تبوك</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55.8401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2.58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733.041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184</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الباحة</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8.30917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0.34</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393.656</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1.58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48</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1">
                        <a:spcAft>
                          <a:spcPts val="0"/>
                        </a:spcAft>
                      </a:pPr>
                      <a:r>
                        <a:rPr lang="ar-SA" sz="1400" b="1">
                          <a:solidFill>
                            <a:srgbClr val="000000"/>
                          </a:solidFill>
                          <a:latin typeface="Times New Roman"/>
                          <a:ea typeface="Times New Roman"/>
                          <a:cs typeface="Arial"/>
                        </a:rPr>
                        <a:t>الحدود الشمالية</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12.4281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0.55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305.682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1.23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99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الجوف</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33.6447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1.81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398.043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1.6</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249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جازان</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17.9253</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0.75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1.311.862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5.26</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نجران</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9.81851</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0.5</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467.949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1.9</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60</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82">
                <a:tc>
                  <a:txBody>
                    <a:bodyPr/>
                    <a:lstStyle/>
                    <a:p>
                      <a:pPr algn="ctr" rtl="0">
                        <a:spcAft>
                          <a:spcPts val="0"/>
                        </a:spcAft>
                      </a:pPr>
                      <a:r>
                        <a:rPr lang="ar-SA" sz="1400" b="1">
                          <a:solidFill>
                            <a:srgbClr val="000000"/>
                          </a:solidFill>
                          <a:latin typeface="Times New Roman"/>
                          <a:ea typeface="Times New Roman"/>
                          <a:cs typeface="Arial"/>
                        </a:rPr>
                        <a:t>الإجمالي</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2122.342</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dirty="0">
                          <a:solidFill>
                            <a:srgbClr val="000000"/>
                          </a:solidFill>
                          <a:latin typeface="Arial"/>
                          <a:ea typeface="Times New Roman"/>
                          <a:cs typeface="Arial"/>
                        </a:rPr>
                        <a:t>100</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24.896.667</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100</a:t>
                      </a:r>
                      <a:endParaRPr lang="en-US" sz="1400" b="1">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dirty="0">
                          <a:solidFill>
                            <a:srgbClr val="000000"/>
                          </a:solidFill>
                          <a:latin typeface="Arial"/>
                          <a:ea typeface="Times New Roman"/>
                          <a:cs typeface="Arial"/>
                        </a:rPr>
                        <a:t>220.6</a:t>
                      </a:r>
                      <a:endParaRPr lang="en-US" sz="1400" b="1" dirty="0">
                        <a:latin typeface="Times New Roman"/>
                        <a:ea typeface="Times New Roman"/>
                        <a:cs typeface="Arial"/>
                      </a:endParaRPr>
                    </a:p>
                  </a:txBody>
                  <a:tcPr marL="63062" marR="630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697" name="Rectangle 1"/>
          <p:cNvSpPr>
            <a:spLocks noChangeArrowheads="1"/>
          </p:cNvSpPr>
          <p:nvPr/>
        </p:nvSpPr>
        <p:spPr bwMode="auto">
          <a:xfrm>
            <a:off x="-32" y="5997379"/>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استكشاف العلاقة بين مقدار نسبة استهلاك المياه ونسبة عدد السكان في المناطق المختلفة للمملكة العربية السعودية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2786050" y="5572140"/>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15328" cy="1143000"/>
          </a:xfrm>
        </p:spPr>
        <p:txBody>
          <a:bodyPr>
            <a:noAutofit/>
          </a:bodyPr>
          <a:lstStyle/>
          <a:p>
            <a:pPr algn="justLow"/>
            <a:r>
              <a:rPr lang="ar-SA" sz="2400" b="1" dirty="0" smtClean="0"/>
              <a:t>يتضح من الجدول رقم (5) </a:t>
            </a:r>
            <a:r>
              <a:rPr lang="ar-SA" sz="2400" b="1" dirty="0" err="1" smtClean="0"/>
              <a:t>ان</a:t>
            </a:r>
            <a:r>
              <a:rPr lang="ar-SA" sz="2400" b="1" dirty="0" smtClean="0"/>
              <a:t> العلاقة بين نسبة الاستهلاك لمياه الشرب من جميع المصادر ونسبة السكان في عام 2009 علاقة طرديه وانه يوجد ارتباط قوي بمعدل </a:t>
            </a:r>
            <a:r>
              <a:rPr lang="en-US" sz="2400" b="1" dirty="0" smtClean="0"/>
              <a:t>0.92 </a:t>
            </a:r>
            <a:r>
              <a:rPr lang="ar-SA" sz="2400" b="1" dirty="0" smtClean="0"/>
              <a:t>  ويتضح ذلك من الرسم التالي </a:t>
            </a:r>
            <a:r>
              <a:rPr lang="ar-SA" sz="2400" b="1" dirty="0" smtClean="0"/>
              <a:t>.</a:t>
            </a:r>
            <a:endParaRPr lang="ar-SA" sz="2400" dirty="0"/>
          </a:p>
        </p:txBody>
      </p:sp>
      <p:pic>
        <p:nvPicPr>
          <p:cNvPr id="30722" name="Picture 2"/>
          <p:cNvPicPr>
            <a:picLocks noChangeAspect="1" noChangeArrowheads="1"/>
          </p:cNvPicPr>
          <p:nvPr/>
        </p:nvPicPr>
        <p:blipFill>
          <a:blip r:embed="rId2"/>
          <a:srcRect/>
          <a:stretch>
            <a:fillRect/>
          </a:stretch>
        </p:blipFill>
        <p:spPr bwMode="auto">
          <a:xfrm>
            <a:off x="500034" y="1500174"/>
            <a:ext cx="8429684" cy="5000660"/>
          </a:xfrm>
          <a:prstGeom prst="rect">
            <a:avLst/>
          </a:prstGeom>
          <a:noFill/>
          <a:ln w="9525">
            <a:noFill/>
            <a:miter lim="800000"/>
            <a:headEnd/>
            <a:tailEnd/>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14290"/>
            <a:ext cx="8786842" cy="857256"/>
          </a:xfrm>
        </p:spPr>
        <p:txBody>
          <a:bodyPr>
            <a:noAutofit/>
          </a:bodyPr>
          <a:lstStyle/>
          <a:p>
            <a:pPr algn="ctr"/>
            <a:r>
              <a:rPr lang="ar-SA" sz="2800" b="1" dirty="0" smtClean="0"/>
              <a:t>يوضح الجدول رقم (6) إنتاج المملكة من المياه الجوفية </a:t>
            </a:r>
            <a:r>
              <a:rPr lang="ar-SA" sz="2800" b="1" dirty="0" err="1" smtClean="0"/>
              <a:t>والتحلية</a:t>
            </a:r>
            <a:r>
              <a:rPr lang="ar-SA" sz="2800" b="1" dirty="0" smtClean="0"/>
              <a:t> </a:t>
            </a:r>
            <a:r>
              <a:rPr lang="ar-SA" sz="2800" b="1" dirty="0" err="1" smtClean="0"/>
              <a:t>واجمالها</a:t>
            </a:r>
            <a:r>
              <a:rPr lang="ar-SA" sz="2800" b="1" dirty="0" smtClean="0"/>
              <a:t> </a:t>
            </a:r>
            <a:r>
              <a:rPr lang="ar-SA" sz="2800" b="1" dirty="0" smtClean="0"/>
              <a:t/>
            </a:r>
            <a:br>
              <a:rPr lang="ar-SA" sz="2800" b="1" dirty="0" smtClean="0"/>
            </a:br>
            <a:r>
              <a:rPr lang="ar-SA" sz="2800" b="1" dirty="0" smtClean="0"/>
              <a:t>لعام </a:t>
            </a:r>
            <a:r>
              <a:rPr lang="ar-SA" sz="2800" b="1" dirty="0" smtClean="0"/>
              <a:t>2007-2008</a:t>
            </a:r>
            <a:endParaRPr lang="ar-SA" sz="2800" dirty="0"/>
          </a:p>
        </p:txBody>
      </p:sp>
      <p:graphicFrame>
        <p:nvGraphicFramePr>
          <p:cNvPr id="4" name="جدول 3"/>
          <p:cNvGraphicFramePr>
            <a:graphicFrameLocks noGrp="1"/>
          </p:cNvGraphicFramePr>
          <p:nvPr/>
        </p:nvGraphicFramePr>
        <p:xfrm>
          <a:off x="285720" y="1643046"/>
          <a:ext cx="8215370" cy="4143407"/>
        </p:xfrm>
        <a:graphic>
          <a:graphicData uri="http://schemas.openxmlformats.org/drawingml/2006/table">
            <a:tbl>
              <a:tblPr rtl="1"/>
              <a:tblGrid>
                <a:gridCol w="1070344"/>
                <a:gridCol w="1534161"/>
                <a:gridCol w="728585"/>
                <a:gridCol w="1591436"/>
                <a:gridCol w="840315"/>
                <a:gridCol w="1554817"/>
                <a:gridCol w="895712"/>
              </a:tblGrid>
              <a:tr h="836903">
                <a:tc>
                  <a:txBody>
                    <a:bodyPr/>
                    <a:lstStyle/>
                    <a:p>
                      <a:pPr algn="ctr" rtl="0">
                        <a:spcAft>
                          <a:spcPts val="0"/>
                        </a:spcAft>
                      </a:pPr>
                      <a:endParaRPr lang="en-US" sz="1600" b="1" dirty="0">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spcAft>
                          <a:spcPts val="0"/>
                        </a:spcAft>
                      </a:pPr>
                      <a:r>
                        <a:rPr lang="en-US" sz="1600" b="1" dirty="0">
                          <a:solidFill>
                            <a:srgbClr val="000000"/>
                          </a:solidFill>
                          <a:latin typeface="Arial"/>
                          <a:ea typeface="Times New Roman"/>
                          <a:cs typeface="Arial"/>
                        </a:rPr>
                        <a:t>2007</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0">
                        <a:spcAft>
                          <a:spcPts val="0"/>
                        </a:spcAft>
                      </a:pPr>
                      <a:r>
                        <a:rPr lang="en-US" sz="1600" b="1" dirty="0">
                          <a:solidFill>
                            <a:srgbClr val="000000"/>
                          </a:solidFill>
                          <a:latin typeface="Arial"/>
                          <a:ea typeface="Times New Roman"/>
                          <a:cs typeface="Arial"/>
                        </a:rPr>
                        <a:t>2008</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0">
                        <a:spcAft>
                          <a:spcPts val="0"/>
                        </a:spcAft>
                      </a:pPr>
                      <a:r>
                        <a:rPr lang="en-US" sz="1600" b="1" dirty="0">
                          <a:solidFill>
                            <a:srgbClr val="000000"/>
                          </a:solidFill>
                          <a:latin typeface="Arial"/>
                          <a:ea typeface="Times New Roman"/>
                          <a:cs typeface="Arial"/>
                        </a:rPr>
                        <a:t>2009</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795795">
                <a:tc>
                  <a:txBody>
                    <a:bodyPr/>
                    <a:lstStyle/>
                    <a:p>
                      <a:pPr algn="ctr" rtl="1">
                        <a:spcAft>
                          <a:spcPts val="0"/>
                        </a:spcAft>
                      </a:pPr>
                      <a:r>
                        <a:rPr lang="ar-SA" sz="1600" b="1" dirty="0">
                          <a:solidFill>
                            <a:srgbClr val="000000"/>
                          </a:solidFill>
                          <a:latin typeface="Times New Roman"/>
                          <a:ea typeface="Times New Roman"/>
                          <a:cs typeface="Arial"/>
                        </a:rPr>
                        <a:t>المصدر</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الكمية (م3)</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النسبة%</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الكمية (م3)</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النسبة %</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الكمية (م3)</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dirty="0">
                          <a:solidFill>
                            <a:srgbClr val="000000"/>
                          </a:solidFill>
                          <a:latin typeface="Times New Roman"/>
                          <a:ea typeface="Times New Roman"/>
                          <a:cs typeface="Arial"/>
                        </a:rPr>
                        <a:t>النسبة%</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903">
                <a:tc>
                  <a:txBody>
                    <a:bodyPr/>
                    <a:lstStyle/>
                    <a:p>
                      <a:pPr algn="ctr" rtl="1">
                        <a:spcAft>
                          <a:spcPts val="0"/>
                        </a:spcAft>
                      </a:pPr>
                      <a:r>
                        <a:rPr lang="ar-SA" sz="1600" b="1">
                          <a:solidFill>
                            <a:srgbClr val="000000"/>
                          </a:solidFill>
                          <a:latin typeface="Times New Roman"/>
                          <a:ea typeface="Times New Roman"/>
                          <a:cs typeface="Arial"/>
                        </a:rPr>
                        <a:t>تحلية</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1.092.942.615</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54</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1.096.700.401</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53</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1.092.942.615</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50</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903">
                <a:tc>
                  <a:txBody>
                    <a:bodyPr/>
                    <a:lstStyle/>
                    <a:p>
                      <a:pPr algn="ctr" rtl="1">
                        <a:spcAft>
                          <a:spcPts val="0"/>
                        </a:spcAft>
                      </a:pPr>
                      <a:r>
                        <a:rPr lang="ar-SA" sz="1600" b="1">
                          <a:solidFill>
                            <a:srgbClr val="000000"/>
                          </a:solidFill>
                          <a:latin typeface="Times New Roman"/>
                          <a:ea typeface="Times New Roman"/>
                          <a:cs typeface="Arial"/>
                        </a:rPr>
                        <a:t>مياه جوفية</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919.446.249</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46</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957.805.536</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47</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995.957.071</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50</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903">
                <a:tc>
                  <a:txBody>
                    <a:bodyPr/>
                    <a:lstStyle/>
                    <a:p>
                      <a:pPr algn="ctr" rtl="1">
                        <a:spcAft>
                          <a:spcPts val="0"/>
                        </a:spcAft>
                      </a:pPr>
                      <a:r>
                        <a:rPr lang="ar-SA" sz="1600" b="1">
                          <a:solidFill>
                            <a:srgbClr val="000000"/>
                          </a:solidFill>
                          <a:latin typeface="Times New Roman"/>
                          <a:ea typeface="Times New Roman"/>
                          <a:cs typeface="Arial"/>
                        </a:rPr>
                        <a:t>الإجمالي</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2.012.388.864</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100</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2.054.505.937</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100</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2.010.166.196</a:t>
                      </a:r>
                      <a:endParaRPr lang="en-US" sz="16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100</a:t>
                      </a:r>
                      <a:endParaRPr lang="en-US" sz="16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745" name="Rectangle 1"/>
          <p:cNvSpPr>
            <a:spLocks noChangeArrowheads="1"/>
          </p:cNvSpPr>
          <p:nvPr/>
        </p:nvSpPr>
        <p:spPr bwMode="auto">
          <a:xfrm>
            <a:off x="2357422" y="1214422"/>
            <a:ext cx="442915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إنتاج المياه خلال العام </a:t>
            </a:r>
            <a:r>
              <a:rPr kumimoji="0" lang="ar-SA"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المالى</a:t>
            </a:r>
            <a:r>
              <a:rPr kumimoji="0" lang="ar-SA"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1427/1428 هـ</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31746" name="Rectangle 2"/>
          <p:cNvSpPr>
            <a:spLocks noChangeArrowheads="1"/>
          </p:cNvSpPr>
          <p:nvPr/>
        </p:nvSpPr>
        <p:spPr bwMode="auto">
          <a:xfrm>
            <a:off x="0" y="6078700"/>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احتساب مصادر المياه في المملكة العربية السعودية لعام 2007-2009 وتوزيعها على المناطق المختلفة</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2643174" y="5857892"/>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24"/>
            <a:ext cx="7467600" cy="928710"/>
          </a:xfrm>
        </p:spPr>
        <p:txBody>
          <a:bodyPr>
            <a:normAutofit/>
          </a:bodyPr>
          <a:lstStyle/>
          <a:p>
            <a:pPr algn="ctr"/>
            <a:r>
              <a:rPr lang="ar-SA" sz="4800" b="1" dirty="0" smtClean="0">
                <a:solidFill>
                  <a:srgbClr val="002060"/>
                </a:solidFill>
                <a:effectLst>
                  <a:outerShdw blurRad="38100" dist="38100" dir="2700000" algn="tl">
                    <a:srgbClr val="000000">
                      <a:alpha val="43137"/>
                    </a:srgbClr>
                  </a:outerShdw>
                </a:effectLst>
              </a:rPr>
              <a:t>الفهرس</a:t>
            </a:r>
            <a:endParaRPr lang="ar-SA" sz="4800" b="1" dirty="0">
              <a:solidFill>
                <a:srgbClr val="002060"/>
              </a:solidFill>
              <a:effectLst>
                <a:outerShdw blurRad="38100" dist="38100" dir="2700000" algn="tl">
                  <a:srgbClr val="000000">
                    <a:alpha val="43137"/>
                  </a:srgbClr>
                </a:outerShdw>
              </a:effectLst>
            </a:endParaRPr>
          </a:p>
        </p:txBody>
      </p:sp>
      <p:graphicFrame>
        <p:nvGraphicFramePr>
          <p:cNvPr id="5" name="جدول 4"/>
          <p:cNvGraphicFramePr>
            <a:graphicFrameLocks noGrp="1"/>
          </p:cNvGraphicFramePr>
          <p:nvPr/>
        </p:nvGraphicFramePr>
        <p:xfrm>
          <a:off x="928662" y="1071546"/>
          <a:ext cx="6992015" cy="5429259"/>
        </p:xfrm>
        <a:graphic>
          <a:graphicData uri="http://schemas.openxmlformats.org/drawingml/2006/table">
            <a:tbl>
              <a:tblPr rtl="1"/>
              <a:tblGrid>
                <a:gridCol w="739240"/>
                <a:gridCol w="4768551"/>
                <a:gridCol w="1484224"/>
              </a:tblGrid>
              <a:tr h="493569">
                <a:tc>
                  <a:txBody>
                    <a:bodyPr/>
                    <a:lstStyle/>
                    <a:p>
                      <a:pPr algn="ctr" rtl="1">
                        <a:spcAft>
                          <a:spcPts val="0"/>
                        </a:spcAft>
                      </a:pPr>
                      <a:r>
                        <a:rPr lang="ar-SA" sz="1800" b="1" dirty="0">
                          <a:solidFill>
                            <a:srgbClr val="0000FF"/>
                          </a:solidFill>
                          <a:latin typeface="Times New Roman"/>
                          <a:ea typeface="Times New Roman"/>
                        </a:rPr>
                        <a:t>م</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solidFill>
                            <a:srgbClr val="0000FF"/>
                          </a:solidFill>
                          <a:latin typeface="Times New Roman"/>
                          <a:ea typeface="Times New Roman"/>
                        </a:rPr>
                        <a:t>الموضوع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800" b="1" dirty="0">
                          <a:solidFill>
                            <a:srgbClr val="0000FF"/>
                          </a:solidFill>
                          <a:latin typeface="Times New Roman"/>
                          <a:ea typeface="Times New Roman"/>
                        </a:rPr>
                        <a:t>رقم الصفحة</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1</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الفهرس</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2</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الموضوع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3</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مقدمة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4</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المشكلة البحثية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5</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الأسلوب البحثي ومصادر البيانات</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6</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أهداف البحث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7</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النتائج البحثية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8</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التوصيات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9</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الخاتمة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569">
                <a:tc>
                  <a:txBody>
                    <a:bodyPr/>
                    <a:lstStyle/>
                    <a:p>
                      <a:pPr algn="ctr" rtl="1">
                        <a:spcAft>
                          <a:spcPts val="0"/>
                        </a:spcAft>
                      </a:pPr>
                      <a:r>
                        <a:rPr lang="ar-SA" sz="1800" b="1">
                          <a:solidFill>
                            <a:srgbClr val="0000FF"/>
                          </a:solidFill>
                          <a:latin typeface="Times New Roman"/>
                          <a:ea typeface="Times New Roman"/>
                        </a:rPr>
                        <a:t>10</a:t>
                      </a:r>
                      <a:endParaRPr lang="en-US" sz="120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800" b="1" dirty="0">
                          <a:solidFill>
                            <a:srgbClr val="0000FF"/>
                          </a:solidFill>
                          <a:latin typeface="Times New Roman"/>
                          <a:ea typeface="Times New Roman"/>
                        </a:rPr>
                        <a:t>المراجع </a:t>
                      </a: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endParaRPr lang="en-US" sz="1200" dirty="0">
                        <a:solidFill>
                          <a:srgbClr val="0000FF"/>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0" y="214290"/>
            <a:ext cx="9001156" cy="6858048"/>
          </a:xfrm>
        </p:spPr>
        <p:txBody>
          <a:bodyPr>
            <a:noAutofit/>
          </a:bodyPr>
          <a:lstStyle/>
          <a:p>
            <a:pPr algn="justLow"/>
            <a:r>
              <a:rPr lang="ar-SA" sz="2300" b="1" dirty="0" smtClean="0"/>
              <a:t>ويتضح من الجدول رقم (6)  انه كان إنتاج المملكة من مياه </a:t>
            </a:r>
            <a:r>
              <a:rPr lang="ar-SA" sz="2300" b="1" dirty="0" err="1" smtClean="0"/>
              <a:t>التحلية</a:t>
            </a:r>
            <a:r>
              <a:rPr lang="ar-SA" sz="2300" b="1" dirty="0" smtClean="0"/>
              <a:t> حوالي </a:t>
            </a:r>
            <a:r>
              <a:rPr lang="en-US" sz="2300" b="1" dirty="0" smtClean="0"/>
              <a:t> 1.092.942.615 </a:t>
            </a:r>
            <a:r>
              <a:rPr lang="ar-SA" sz="2300" b="1" dirty="0" smtClean="0"/>
              <a:t>متر مكعب   وتقدر نسبتها حوالي  </a:t>
            </a:r>
            <a:r>
              <a:rPr lang="en-US" sz="2300" b="1" dirty="0" smtClean="0"/>
              <a:t>54%</a:t>
            </a:r>
            <a:r>
              <a:rPr lang="ar-SA" sz="2300" b="1" dirty="0" smtClean="0"/>
              <a:t>  </a:t>
            </a:r>
            <a:r>
              <a:rPr lang="ar-SA" sz="2300" b="1" dirty="0" err="1" smtClean="0"/>
              <a:t>اما</a:t>
            </a:r>
            <a:r>
              <a:rPr lang="ar-SA" sz="2300" b="1" dirty="0" smtClean="0"/>
              <a:t> بالنسبة للمياه الجوفية فكان الإنتاج منها حوالي </a:t>
            </a:r>
            <a:r>
              <a:rPr lang="en-US" sz="2300" b="1" dirty="0" smtClean="0"/>
              <a:t> 919.446.249</a:t>
            </a:r>
            <a:r>
              <a:rPr lang="ar-SA" sz="2300" b="1" dirty="0" smtClean="0"/>
              <a:t>متر مكعب  وقدرت نسبتها حوالي </a:t>
            </a:r>
            <a:r>
              <a:rPr lang="en-US" sz="2300" b="1" dirty="0" smtClean="0"/>
              <a:t>46%</a:t>
            </a:r>
            <a:r>
              <a:rPr lang="ar-SA" sz="2300" b="1" dirty="0" smtClean="0"/>
              <a:t>  ويكون مجموع ما أنتج من المياه من مياه جوفية وتحليه حوالي </a:t>
            </a:r>
            <a:r>
              <a:rPr lang="en-US" sz="2300" b="1" dirty="0" smtClean="0"/>
              <a:t>2.012388864 </a:t>
            </a:r>
            <a:r>
              <a:rPr lang="ar-SA" sz="2300" b="1" dirty="0" smtClean="0"/>
              <a:t> متر مكعب وتقدر النسبة حوالي 100% </a:t>
            </a:r>
            <a:endParaRPr lang="en-US" sz="2300" dirty="0" smtClean="0"/>
          </a:p>
          <a:p>
            <a:pPr algn="justLow"/>
            <a:r>
              <a:rPr lang="ar-SA" sz="2300" b="1" dirty="0" err="1" smtClean="0"/>
              <a:t>اما</a:t>
            </a:r>
            <a:r>
              <a:rPr lang="ar-SA" sz="2300" b="1" dirty="0" smtClean="0"/>
              <a:t> بالنسبة لعام 2008 </a:t>
            </a:r>
            <a:r>
              <a:rPr lang="ar-SA" sz="2300" b="1" dirty="0" err="1" smtClean="0"/>
              <a:t>م</a:t>
            </a:r>
            <a:r>
              <a:rPr lang="ar-SA" sz="2300" b="1" dirty="0" smtClean="0"/>
              <a:t> فكان إنتاج المملكة لمياه </a:t>
            </a:r>
            <a:r>
              <a:rPr lang="ar-SA" sz="2300" b="1" dirty="0" err="1" smtClean="0"/>
              <a:t>التحلية</a:t>
            </a:r>
            <a:r>
              <a:rPr lang="ar-SA" sz="2300" b="1" dirty="0" smtClean="0"/>
              <a:t> حوالي </a:t>
            </a:r>
            <a:r>
              <a:rPr lang="en-US" sz="2300" b="1" dirty="0" smtClean="0"/>
              <a:t>1.096.700.401</a:t>
            </a:r>
            <a:r>
              <a:rPr lang="ar-SA" sz="2300" b="1" dirty="0" smtClean="0"/>
              <a:t> متر مكعب وقدرت نسبتها حوالي </a:t>
            </a:r>
            <a:r>
              <a:rPr lang="en-US" sz="2300" b="1" dirty="0" smtClean="0"/>
              <a:t>53</a:t>
            </a:r>
            <a:r>
              <a:rPr lang="ar-SA" sz="2300" b="1" dirty="0" smtClean="0"/>
              <a:t>% </a:t>
            </a:r>
            <a:r>
              <a:rPr lang="ar-SA" sz="2300" b="1" dirty="0" err="1" smtClean="0"/>
              <a:t>اما</a:t>
            </a:r>
            <a:r>
              <a:rPr lang="ar-SA" sz="2300" b="1" dirty="0" smtClean="0"/>
              <a:t> بالنسبة للمياه الجوفية فكان الإنتاج منها حوالي </a:t>
            </a:r>
            <a:r>
              <a:rPr lang="en-US" sz="2300" b="1" dirty="0" smtClean="0"/>
              <a:t>957.805.536 </a:t>
            </a:r>
            <a:r>
              <a:rPr lang="ar-SA" sz="2300" b="1" dirty="0" smtClean="0"/>
              <a:t> متر مكعب وقدرت نسبتها بحوالي </a:t>
            </a:r>
            <a:r>
              <a:rPr lang="en-US" sz="2300" b="1" dirty="0" smtClean="0"/>
              <a:t>47%</a:t>
            </a:r>
            <a:r>
              <a:rPr lang="ar-SA" sz="2300" b="1" dirty="0" smtClean="0"/>
              <a:t>وكان الإجمالي لعام 2008 تقدر بحوالي </a:t>
            </a:r>
            <a:r>
              <a:rPr lang="en-US" sz="2300" b="1" dirty="0" smtClean="0"/>
              <a:t>2.054505937</a:t>
            </a:r>
            <a:r>
              <a:rPr lang="ar-SA" sz="2300" b="1" dirty="0" smtClean="0"/>
              <a:t> متر مكعب وتقدر نسبتها بنسبة 100% </a:t>
            </a:r>
            <a:endParaRPr lang="en-US" sz="2300" dirty="0" smtClean="0"/>
          </a:p>
          <a:p>
            <a:pPr algn="justLow"/>
            <a:r>
              <a:rPr lang="ar-SA" sz="2300" b="1" dirty="0" smtClean="0"/>
              <a:t> </a:t>
            </a:r>
            <a:r>
              <a:rPr lang="ar-SA" sz="2300" b="1" dirty="0" err="1" smtClean="0"/>
              <a:t>اما</a:t>
            </a:r>
            <a:r>
              <a:rPr lang="ar-SA" sz="2300" b="1" dirty="0" smtClean="0"/>
              <a:t> </a:t>
            </a:r>
            <a:r>
              <a:rPr lang="ar-SA" sz="2300" b="1" dirty="0" smtClean="0"/>
              <a:t>بالنسبة لعام 2009م فكان الإنتاج لمياه التحلية حوالي </a:t>
            </a:r>
            <a:r>
              <a:rPr lang="en-US" sz="2300" b="1" dirty="0" smtClean="0"/>
              <a:t>1.092.942.615</a:t>
            </a:r>
            <a:r>
              <a:rPr lang="ar-SA" sz="2300" b="1" dirty="0" smtClean="0"/>
              <a:t> متر مكعب وتقدر نسبتها بحوالي </a:t>
            </a:r>
            <a:r>
              <a:rPr lang="en-US" sz="2300" b="1" dirty="0" smtClean="0"/>
              <a:t>50 %  </a:t>
            </a:r>
            <a:r>
              <a:rPr lang="ar-SA" sz="2300" b="1" dirty="0" smtClean="0"/>
              <a:t>  </a:t>
            </a:r>
            <a:r>
              <a:rPr lang="ar-SA" sz="2300" b="1" dirty="0" err="1" smtClean="0"/>
              <a:t>اما</a:t>
            </a:r>
            <a:r>
              <a:rPr lang="ar-SA" sz="2300" b="1" dirty="0" smtClean="0"/>
              <a:t> بالنسبة لإنتاج المياه الجوفية فكان حوالي </a:t>
            </a:r>
            <a:r>
              <a:rPr lang="en-US" sz="2300" b="1" dirty="0" smtClean="0"/>
              <a:t>995.957.071</a:t>
            </a:r>
            <a:r>
              <a:rPr lang="ar-SA" sz="2300" b="1" dirty="0" smtClean="0"/>
              <a:t> متر مكعب وقدرت نسبتها حوالي  </a:t>
            </a:r>
            <a:r>
              <a:rPr lang="en-US" sz="2300" b="1" dirty="0" smtClean="0"/>
              <a:t>50 % </a:t>
            </a:r>
            <a:r>
              <a:rPr lang="ar-SA" sz="2300" b="1" dirty="0" smtClean="0"/>
              <a:t>وكان الإجمالي قدر بحوالي </a:t>
            </a:r>
            <a:r>
              <a:rPr lang="en-US" sz="2300" b="1" dirty="0" smtClean="0"/>
              <a:t>2.010166196</a:t>
            </a:r>
            <a:r>
              <a:rPr lang="ar-SA" sz="2300" b="1" dirty="0" smtClean="0"/>
              <a:t> متر مكعب وبنسبة قدرها 100% </a:t>
            </a:r>
            <a:endParaRPr lang="en-US" sz="2300" dirty="0" smtClean="0"/>
          </a:p>
          <a:p>
            <a:pPr algn="justLow"/>
            <a:r>
              <a:rPr lang="ar-SA" sz="2300" b="1" dirty="0" smtClean="0"/>
              <a:t>ويتضح انه بالنسبة </a:t>
            </a:r>
            <a:r>
              <a:rPr lang="ar-SA" sz="2300" b="1" dirty="0" err="1" smtClean="0"/>
              <a:t>الى</a:t>
            </a:r>
            <a:r>
              <a:rPr lang="ar-SA" sz="2300" b="1" dirty="0" smtClean="0"/>
              <a:t> أعلى  إنتاج لمياه </a:t>
            </a:r>
            <a:r>
              <a:rPr lang="ar-SA" sz="2300" b="1" dirty="0" err="1" smtClean="0"/>
              <a:t>التحلية</a:t>
            </a:r>
            <a:r>
              <a:rPr lang="ar-SA" sz="2300" b="1" dirty="0" smtClean="0"/>
              <a:t> كان في عام 2007 </a:t>
            </a:r>
            <a:r>
              <a:rPr lang="ar-SA" sz="2300" b="1" dirty="0" err="1" smtClean="0"/>
              <a:t>م</a:t>
            </a:r>
            <a:r>
              <a:rPr lang="ar-SA" sz="2300" b="1" dirty="0" smtClean="0"/>
              <a:t> والتي كانت تقدر نسبته بحوالي </a:t>
            </a:r>
            <a:r>
              <a:rPr lang="en-US" sz="2300" b="1" dirty="0" smtClean="0"/>
              <a:t>54 </a:t>
            </a:r>
            <a:r>
              <a:rPr lang="ar-SA" sz="2300" b="1" dirty="0" smtClean="0"/>
              <a:t>%  </a:t>
            </a:r>
            <a:r>
              <a:rPr lang="ar-SA" sz="2300" b="1" dirty="0" err="1" smtClean="0"/>
              <a:t>واما</a:t>
            </a:r>
            <a:r>
              <a:rPr lang="ar-SA" sz="2300" b="1" dirty="0" smtClean="0"/>
              <a:t> </a:t>
            </a:r>
            <a:r>
              <a:rPr lang="ar-SA" sz="2300" b="1" dirty="0" err="1" smtClean="0"/>
              <a:t>ادنى</a:t>
            </a:r>
            <a:r>
              <a:rPr lang="ar-SA" sz="2300" b="1" dirty="0" smtClean="0"/>
              <a:t> إنتاج للمياه </a:t>
            </a:r>
            <a:r>
              <a:rPr lang="ar-SA" sz="2300" b="1" dirty="0" err="1" smtClean="0"/>
              <a:t>التحلية</a:t>
            </a:r>
            <a:r>
              <a:rPr lang="ar-SA" sz="2300" b="1" dirty="0" smtClean="0"/>
              <a:t> فكان عام 2009 والذي قدر بنسبة </a:t>
            </a:r>
            <a:r>
              <a:rPr lang="en-US" sz="2300" b="1" dirty="0" smtClean="0"/>
              <a:t>50  </a:t>
            </a:r>
            <a:r>
              <a:rPr lang="ar-SA" sz="2300" b="1" dirty="0" smtClean="0"/>
              <a:t> % </a:t>
            </a:r>
            <a:r>
              <a:rPr lang="ar-SA" sz="2300" b="1" dirty="0" err="1" smtClean="0"/>
              <a:t>اما</a:t>
            </a:r>
            <a:r>
              <a:rPr lang="ar-SA" sz="2300" b="1" dirty="0" smtClean="0"/>
              <a:t> بالنسبة للمياه  الجوفية فكان أعلى إنتاج في عام 2009 </a:t>
            </a:r>
            <a:r>
              <a:rPr lang="ar-SA" sz="2300" b="1" dirty="0" err="1" smtClean="0"/>
              <a:t>م</a:t>
            </a:r>
            <a:r>
              <a:rPr lang="ar-SA" sz="2300" b="1" dirty="0" smtClean="0"/>
              <a:t> والذي قدر نسبته حوالي </a:t>
            </a:r>
            <a:r>
              <a:rPr lang="en-US" sz="2300" b="1" dirty="0" smtClean="0"/>
              <a:t>50</a:t>
            </a:r>
            <a:r>
              <a:rPr lang="ar-SA" sz="2300" b="1" dirty="0" smtClean="0"/>
              <a:t> % </a:t>
            </a:r>
            <a:r>
              <a:rPr lang="ar-SA" sz="2300" b="1" dirty="0" err="1" smtClean="0"/>
              <a:t>وادنى</a:t>
            </a:r>
            <a:r>
              <a:rPr lang="ar-SA" sz="2300" b="1" dirty="0" smtClean="0"/>
              <a:t> إنتاج كان في عام 2007 وكانت نسبته حوالي </a:t>
            </a:r>
            <a:r>
              <a:rPr lang="en-US" sz="2300" b="1" dirty="0" smtClean="0"/>
              <a:t>46 </a:t>
            </a:r>
            <a:r>
              <a:rPr lang="ar-SA" sz="2300" b="1" dirty="0" smtClean="0"/>
              <a:t> %</a:t>
            </a:r>
            <a:endParaRPr lang="en-US" sz="2300" dirty="0" smtClean="0"/>
          </a:p>
          <a:p>
            <a:pPr algn="justLow"/>
            <a:endParaRPr lang="ar-SA" sz="2300"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290"/>
            <a:ext cx="8229600" cy="357206"/>
          </a:xfrm>
        </p:spPr>
        <p:txBody>
          <a:bodyPr>
            <a:noAutofit/>
          </a:bodyPr>
          <a:lstStyle/>
          <a:p>
            <a:pPr algn="ctr"/>
            <a:r>
              <a:rPr lang="ar-SA" sz="2000" b="1" dirty="0" smtClean="0"/>
              <a:t>يتضح من الجدول (</a:t>
            </a:r>
            <a:r>
              <a:rPr lang="en-US" sz="2000" b="1" dirty="0" smtClean="0"/>
              <a:t>7</a:t>
            </a:r>
            <a:r>
              <a:rPr lang="ar-SA" sz="2000" b="1" dirty="0" smtClean="0"/>
              <a:t>) نسب توزيع المياه للمناطق حسب مصادرها لعام 2007</a:t>
            </a:r>
            <a:endParaRPr lang="ar-SA" sz="2000" dirty="0"/>
          </a:p>
        </p:txBody>
      </p:sp>
      <p:graphicFrame>
        <p:nvGraphicFramePr>
          <p:cNvPr id="4" name="جدول 3"/>
          <p:cNvGraphicFramePr>
            <a:graphicFrameLocks noGrp="1"/>
          </p:cNvGraphicFramePr>
          <p:nvPr/>
        </p:nvGraphicFramePr>
        <p:xfrm>
          <a:off x="428596" y="642918"/>
          <a:ext cx="8143932" cy="4143406"/>
        </p:xfrm>
        <a:graphic>
          <a:graphicData uri="http://schemas.openxmlformats.org/drawingml/2006/table">
            <a:tbl>
              <a:tblPr rtl="1"/>
              <a:tblGrid>
                <a:gridCol w="1162811"/>
                <a:gridCol w="1163662"/>
                <a:gridCol w="1163662"/>
                <a:gridCol w="1162811"/>
                <a:gridCol w="1163662"/>
                <a:gridCol w="1163662"/>
                <a:gridCol w="1163662"/>
              </a:tblGrid>
              <a:tr h="260161">
                <a:tc>
                  <a:txBody>
                    <a:bodyPr/>
                    <a:lstStyle/>
                    <a:p>
                      <a:pPr algn="ctr" rtl="0">
                        <a:spcAft>
                          <a:spcPts val="0"/>
                        </a:spcAft>
                      </a:pPr>
                      <a:endParaRPr lang="en-US" sz="1200" b="1" dirty="0">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2007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dirty="0">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991">
                <a:tc>
                  <a:txBody>
                    <a:bodyPr/>
                    <a:lstStyle/>
                    <a:p>
                      <a:pPr algn="ctr" rtl="0">
                        <a:spcAft>
                          <a:spcPts val="0"/>
                        </a:spcAft>
                      </a:pPr>
                      <a:r>
                        <a:rPr lang="ar-SA" sz="1200" b="1">
                          <a:solidFill>
                            <a:srgbClr val="000000"/>
                          </a:solidFill>
                          <a:latin typeface="Times New Roman"/>
                          <a:ea typeface="Times New Roman"/>
                          <a:cs typeface="Arial"/>
                        </a:rPr>
                        <a:t>المنطقة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تحلية(م3)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جوفية (م3)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الإجمالي(م3)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الرياض</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278.405</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17.184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340.653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19.8296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619.058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18.5456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مكة المكرمة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370.678</a:t>
                      </a:r>
                      <a:endParaRPr lang="en-US" sz="12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22.8794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18.0577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1.05115</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388.736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11.6456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1">
                        <a:spcAft>
                          <a:spcPts val="0"/>
                        </a:spcAft>
                      </a:pPr>
                      <a:r>
                        <a:rPr lang="ar-SA" sz="1200" b="1">
                          <a:solidFill>
                            <a:srgbClr val="000000"/>
                          </a:solidFill>
                          <a:latin typeface="Times New Roman"/>
                          <a:ea typeface="Times New Roman"/>
                          <a:cs typeface="Arial"/>
                        </a:rPr>
                        <a:t>المدينة المنورة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115.366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7.12078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22.4496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1.30681</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137.816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4.12866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القصيم</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5.56639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0.34358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110.091</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6.40848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115.658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3.46484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1">
                        <a:spcAft>
                          <a:spcPts val="0"/>
                        </a:spcAft>
                      </a:pPr>
                      <a:r>
                        <a:rPr lang="ar-SA" sz="1200" b="1">
                          <a:solidFill>
                            <a:srgbClr val="000000"/>
                          </a:solidFill>
                          <a:latin typeface="Times New Roman"/>
                          <a:ea typeface="Times New Roman"/>
                          <a:cs typeface="Arial"/>
                        </a:rPr>
                        <a:t>المنطقة الشرقية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250.429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15.4573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254.711</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14.8269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505.141</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15.1329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عسير</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39.529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2.43986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13.2837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0.77325</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52.8128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1.58215</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حائل</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26.7937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1.55968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26.7937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0.80268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تبوك</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6.22624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0.3843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45.0328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2.62139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51.259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1.5356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الباحة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9.68314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0.56366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9.68314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0.29008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1">
                        <a:spcAft>
                          <a:spcPts val="0"/>
                        </a:spcAft>
                      </a:pPr>
                      <a:r>
                        <a:rPr lang="ar-SA" sz="1200" b="1">
                          <a:solidFill>
                            <a:srgbClr val="000000"/>
                          </a:solidFill>
                          <a:latin typeface="Times New Roman"/>
                          <a:ea typeface="Times New Roman"/>
                          <a:cs typeface="Arial"/>
                        </a:rPr>
                        <a:t>الحدود الشمالية</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816.179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47.5103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816.179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24.4509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الجوف</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0</a:t>
                      </a:r>
                      <a:endParaRPr lang="en-US" sz="12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34.2272</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1.99239</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34.2272</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1.02537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جازان</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553.937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34.1907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14.9766</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0.8718</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568.914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17.0434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0">
                        <a:spcAft>
                          <a:spcPts val="0"/>
                        </a:spcAft>
                      </a:pPr>
                      <a:r>
                        <a:rPr lang="ar-SA" sz="1200" b="1">
                          <a:solidFill>
                            <a:srgbClr val="000000"/>
                          </a:solidFill>
                          <a:latin typeface="Times New Roman"/>
                          <a:ea typeface="Times New Roman"/>
                          <a:cs typeface="Arial"/>
                        </a:rPr>
                        <a:t>نجران</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11.7603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0.68457</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11.7603</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0.35231</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161">
                <a:tc>
                  <a:txBody>
                    <a:bodyPr/>
                    <a:lstStyle/>
                    <a:p>
                      <a:pPr algn="ctr" rtl="1">
                        <a:spcAft>
                          <a:spcPts val="0"/>
                        </a:spcAft>
                      </a:pPr>
                      <a:r>
                        <a:rPr lang="ar-SA" sz="1200" b="1">
                          <a:solidFill>
                            <a:srgbClr val="000000"/>
                          </a:solidFill>
                          <a:latin typeface="Times New Roman"/>
                          <a:ea typeface="Times New Roman"/>
                          <a:cs typeface="Arial"/>
                        </a:rPr>
                        <a:t>الإجمالي</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1620.14</a:t>
                      </a:r>
                      <a:endParaRPr lang="en-US" sz="12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solidFill>
                            <a:srgbClr val="000000"/>
                          </a:solidFill>
                          <a:latin typeface="Arial"/>
                          <a:ea typeface="Times New Roman"/>
                          <a:cs typeface="Arial"/>
                        </a:rPr>
                        <a:t>1717.9</a:t>
                      </a:r>
                      <a:endParaRPr lang="en-US" sz="12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3338.04</a:t>
                      </a:r>
                      <a:endParaRPr lang="en-US" sz="12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dirty="0">
                        <a:solidFill>
                          <a:srgbClr val="000000"/>
                        </a:solidFill>
                        <a:latin typeface="Arial"/>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2769" name="Rectangle 1"/>
          <p:cNvSpPr>
            <a:spLocks noChangeArrowheads="1"/>
          </p:cNvSpPr>
          <p:nvPr/>
        </p:nvSpPr>
        <p:spPr bwMode="auto">
          <a:xfrm>
            <a:off x="214314" y="6072206"/>
            <a:ext cx="835821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احتساب مصادر المياه في المملكة العربية السعودية لعام 2007-2009 وتوزيعها على المناطق المختلفة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عنوان 1"/>
          <p:cNvSpPr txBox="1">
            <a:spLocks/>
          </p:cNvSpPr>
          <p:nvPr/>
        </p:nvSpPr>
        <p:spPr>
          <a:xfrm>
            <a:off x="428596" y="4786322"/>
            <a:ext cx="8143932" cy="1200136"/>
          </a:xfrm>
          <a:prstGeom prst="rect">
            <a:avLst/>
          </a:prstGeom>
        </p:spPr>
        <p:txBody>
          <a:bodyPr vert="horz" anchor="b">
            <a:noAutofit/>
          </a:bodyPr>
          <a:lstStyle/>
          <a:p>
            <a:pPr marL="0" marR="0" lvl="0" indent="0" algn="just" defTabSz="914400" rtl="1" eaLnBrk="1" fontAlgn="auto" latinLnBrk="0" hangingPunct="1">
              <a:lnSpc>
                <a:spcPct val="100000"/>
              </a:lnSpc>
              <a:spcBef>
                <a:spcPct val="0"/>
              </a:spcBef>
              <a:spcAft>
                <a:spcPts val="0"/>
              </a:spcAft>
              <a:buClrTx/>
              <a:buSzTx/>
              <a:buFontTx/>
              <a:buNone/>
              <a:tabLst/>
              <a:defRPr/>
            </a:pP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ويتضح من الجدول رقم (7)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ان</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في عام 2007 كان أعلى نسبة توزيع بالنسبة لمياه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التحلية</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كان لمنطقه جازان   وقدرت بنسبة </a:t>
            </a:r>
            <a:r>
              <a:rPr kumimoji="0" lang="en-US"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34.19 </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اما</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بالنسبة للمياه الجوفية فكان أعلى نسبة توزيع للمياه الجوفية لمنطقه الحدود الشمالية  وقدرت بنسبة </a:t>
            </a:r>
            <a:r>
              <a:rPr kumimoji="0" lang="en-US"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47.51</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اما</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بالنسبة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للالإجمالي</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فكان أعلى الإجمالي لمنطقه الحدود الشمالية  وقدر بنسبة </a:t>
            </a:r>
            <a:r>
              <a:rPr kumimoji="0" lang="en-US"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24.45</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وادنى</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الإجمالي فكان لمنطقه </a:t>
            </a:r>
            <a:r>
              <a:rPr kumimoji="0" lang="ar-SA" sz="1800" b="1" i="0" u="none" strike="noStrike" kern="1200" cap="none" spc="0" normalizeH="0" baseline="0" noProof="0" dirty="0" err="1" smtClean="0">
                <a:ln>
                  <a:noFill/>
                </a:ln>
                <a:solidFill>
                  <a:schemeClr val="accent3">
                    <a:shade val="75000"/>
                  </a:schemeClr>
                </a:solidFill>
                <a:effectLst/>
                <a:uLnTx/>
                <a:uFillTx/>
                <a:latin typeface="+mj-lt"/>
                <a:ea typeface="+mj-ea"/>
                <a:cs typeface="+mj-cs"/>
              </a:rPr>
              <a:t>الباحه</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بنسبة </a:t>
            </a:r>
            <a:r>
              <a:rPr kumimoji="0" lang="en-US"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0.29</a:t>
            </a:r>
            <a:r>
              <a:rPr kumimoji="0" lang="ar-SA" sz="1800" b="1" i="0" u="none" strike="noStrike" kern="1200" cap="none" spc="0" normalizeH="0" baseline="0" noProof="0" dirty="0" smtClean="0">
                <a:ln>
                  <a:noFill/>
                </a:ln>
                <a:solidFill>
                  <a:schemeClr val="accent3">
                    <a:shade val="75000"/>
                  </a:schemeClr>
                </a:solidFill>
                <a:effectLst/>
                <a:uLnTx/>
                <a:uFillTx/>
                <a:latin typeface="+mj-lt"/>
                <a:ea typeface="+mj-ea"/>
                <a:cs typeface="+mj-cs"/>
              </a:rPr>
              <a:t> %</a:t>
            </a:r>
            <a:endParaRPr kumimoji="0" lang="ar-SA" sz="18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28632"/>
          </a:xfrm>
        </p:spPr>
        <p:txBody>
          <a:bodyPr>
            <a:noAutofit/>
          </a:bodyPr>
          <a:lstStyle/>
          <a:p>
            <a:pPr algn="ctr"/>
            <a:r>
              <a:rPr lang="ar-SA" sz="2400" b="1" dirty="0" smtClean="0"/>
              <a:t>يتضح من الجدول (</a:t>
            </a:r>
            <a:r>
              <a:rPr lang="en-US" sz="2400" b="1" dirty="0" smtClean="0"/>
              <a:t>8</a:t>
            </a:r>
            <a:r>
              <a:rPr lang="ar-SA" sz="2400" b="1" dirty="0" smtClean="0"/>
              <a:t>) نسب توزيع المياه للمناطق حسب مصادرها لعام 2008</a:t>
            </a:r>
            <a:endParaRPr lang="en-US" sz="2400" dirty="0"/>
          </a:p>
        </p:txBody>
      </p:sp>
      <p:graphicFrame>
        <p:nvGraphicFramePr>
          <p:cNvPr id="5" name="جدول 4"/>
          <p:cNvGraphicFramePr>
            <a:graphicFrameLocks noGrp="1"/>
          </p:cNvGraphicFramePr>
          <p:nvPr/>
        </p:nvGraphicFramePr>
        <p:xfrm>
          <a:off x="785786" y="714356"/>
          <a:ext cx="7739075" cy="4000530"/>
        </p:xfrm>
        <a:graphic>
          <a:graphicData uri="http://schemas.openxmlformats.org/drawingml/2006/table">
            <a:tbl>
              <a:tblPr rtl="1"/>
              <a:tblGrid>
                <a:gridCol w="1221004"/>
                <a:gridCol w="1086214"/>
                <a:gridCol w="1086214"/>
                <a:gridCol w="1086214"/>
                <a:gridCol w="1086214"/>
                <a:gridCol w="1086214"/>
                <a:gridCol w="1087001"/>
              </a:tblGrid>
              <a:tr h="266702">
                <a:tc>
                  <a:txBody>
                    <a:bodyPr/>
                    <a:lstStyle/>
                    <a:p>
                      <a:pPr algn="ctr" rtl="0">
                        <a:spcAft>
                          <a:spcPts val="0"/>
                        </a:spcAft>
                      </a:pPr>
                      <a:r>
                        <a:rPr lang="ar-SA" sz="1200" b="1" dirty="0">
                          <a:solidFill>
                            <a:srgbClr val="000000"/>
                          </a:solidFill>
                          <a:latin typeface="Times New Roman"/>
                          <a:ea typeface="Times New Roman"/>
                          <a:cs typeface="Arial"/>
                        </a:rPr>
                        <a:t>المنطقة</a:t>
                      </a:r>
                      <a:endParaRPr lang="en-US" sz="1200" b="1" dirty="0">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تحلية (م3)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dirty="0">
                          <a:solidFill>
                            <a:srgbClr val="000000"/>
                          </a:solidFill>
                          <a:latin typeface="Times New Roman"/>
                          <a:ea typeface="Times New Roman"/>
                          <a:cs typeface="Arial"/>
                        </a:rPr>
                        <a:t>جوفية (م3)</a:t>
                      </a:r>
                      <a:endParaRPr lang="en-US" sz="1200" b="1" dirty="0">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الإجمالي(م3)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solidFill>
                            <a:srgbClr val="000000"/>
                          </a:solidFill>
                          <a:latin typeface="Times New Roman"/>
                          <a:ea typeface="Times New Roman"/>
                          <a:cs typeface="Arial"/>
                        </a:rPr>
                        <a:t>النسبة %</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الرياض</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281.2068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26.4533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349.582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37.0223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630.789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31.42509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مكة المكرمة</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375.0279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35.2792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4.680013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0.49563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379.708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18.91656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1">
                        <a:spcAft>
                          <a:spcPts val="0"/>
                        </a:spcAft>
                      </a:pPr>
                      <a:r>
                        <a:rPr lang="ar-SA" sz="1200" b="1">
                          <a:solidFill>
                            <a:srgbClr val="000000"/>
                          </a:solidFill>
                          <a:latin typeface="Times New Roman"/>
                          <a:ea typeface="Times New Roman"/>
                          <a:cs typeface="Arial"/>
                        </a:rPr>
                        <a:t>المدينة المنورة</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120.4643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11.3322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22.57626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2.39092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143.041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7.126098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القصيم</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4.859169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0.45711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118.5231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12.5521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123.382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6.146748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1">
                        <a:spcAft>
                          <a:spcPts val="0"/>
                        </a:spcAft>
                      </a:pPr>
                      <a:r>
                        <a:rPr lang="ar-SA" sz="1200" b="1">
                          <a:solidFill>
                            <a:srgbClr val="000000"/>
                          </a:solidFill>
                          <a:latin typeface="Times New Roman"/>
                          <a:ea typeface="Times New Roman"/>
                          <a:cs typeface="Arial"/>
                        </a:rPr>
                        <a:t>المنطقة الشرقية</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237.3516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22.3278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285.8626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30.2741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523.214</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26.06586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عسير</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34.17697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3.21505</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13.78349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1.45973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47.9605</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2.389329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حائل</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27.84569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2.94898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27.8457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1.387237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تبوك</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6.209348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0.58412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45.67168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4.83683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51.881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2.584646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الباحة</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6.863016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0.72682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6.86302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0.341907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1">
                        <a:spcAft>
                          <a:spcPts val="0"/>
                        </a:spcAft>
                      </a:pPr>
                      <a:r>
                        <a:rPr lang="ar-SA" sz="1200" b="1">
                          <a:solidFill>
                            <a:srgbClr val="000000"/>
                          </a:solidFill>
                          <a:latin typeface="Times New Roman"/>
                          <a:ea typeface="Times New Roman"/>
                          <a:cs typeface="Arial"/>
                        </a:rPr>
                        <a:t>الحدود الشمالية</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11.0051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1.16549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11.0051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0.54826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الجوف</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36.23994</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3.83797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36.2399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1.805427</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جازان</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3.733323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0.3512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11.30879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1.19765</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15.0421</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0.749379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dirty="0">
                          <a:solidFill>
                            <a:srgbClr val="000000"/>
                          </a:solidFill>
                          <a:latin typeface="Times New Roman"/>
                          <a:ea typeface="Times New Roman"/>
                          <a:cs typeface="Arial"/>
                        </a:rPr>
                        <a:t>نجران</a:t>
                      </a:r>
                      <a:endParaRPr lang="en-US" sz="1200" b="1" dirty="0">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latin typeface="Arial"/>
                          <a:ea typeface="Times New Roman"/>
                          <a:cs typeface="Arial"/>
                        </a:rPr>
                        <a:t>0</a:t>
                      </a:r>
                      <a:endParaRPr lang="en-US" sz="1200" b="1" dirty="0">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0</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10.30663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1.09152</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10.3066</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0.513463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702">
                <a:tc>
                  <a:txBody>
                    <a:bodyPr/>
                    <a:lstStyle/>
                    <a:p>
                      <a:pPr algn="ctr" rtl="0">
                        <a:spcAft>
                          <a:spcPts val="0"/>
                        </a:spcAft>
                      </a:pPr>
                      <a:r>
                        <a:rPr lang="ar-SA" sz="1200" b="1">
                          <a:solidFill>
                            <a:srgbClr val="000000"/>
                          </a:solidFill>
                          <a:latin typeface="Times New Roman"/>
                          <a:ea typeface="Times New Roman"/>
                          <a:cs typeface="Arial"/>
                        </a:rPr>
                        <a:t>الإجمالي</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1063.029</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944.2483</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solidFill>
                            <a:srgbClr val="000000"/>
                          </a:solidFill>
                          <a:latin typeface="Arial"/>
                          <a:ea typeface="Times New Roman"/>
                          <a:cs typeface="Arial"/>
                        </a:rPr>
                        <a:t>2007.28</a:t>
                      </a:r>
                      <a:endParaRPr lang="en-US" sz="1200" b="1">
                        <a:latin typeface="Times New Roman"/>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dirty="0">
                        <a:latin typeface="Arial"/>
                        <a:ea typeface="Times New Roman"/>
                        <a:cs typeface="Arial"/>
                      </a:endParaRPr>
                    </a:p>
                  </a:txBody>
                  <a:tcPr marL="67009" marR="6700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3121" name="Rectangle 1"/>
          <p:cNvSpPr>
            <a:spLocks noChangeArrowheads="1"/>
          </p:cNvSpPr>
          <p:nvPr/>
        </p:nvSpPr>
        <p:spPr bwMode="auto">
          <a:xfrm>
            <a:off x="142844" y="4929198"/>
            <a:ext cx="871543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احتساب مصادر المياه في المملكة العربية السعودية لعام 2007-2009 وتوزيعها على المناطق المختلفة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2714612" y="4714884"/>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122" name="Rectangle 2"/>
          <p:cNvSpPr>
            <a:spLocks noChangeArrowheads="1"/>
          </p:cNvSpPr>
          <p:nvPr/>
        </p:nvSpPr>
        <p:spPr bwMode="auto">
          <a:xfrm>
            <a:off x="142908" y="5661084"/>
            <a:ext cx="871537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ويتضح من الجدول رقم (8)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ان</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في عام 2008 كان أعلى نسبة توزيع بالنسبة لمياه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التحلية</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كان لمنطقه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مكه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المكرمه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وقدرت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35.27</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اما</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بالنسبة للمياه الجوفية فكان أعلى نسبة توزيع للمياه الجوفية لمنطقه الرياض وقدرت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37.02</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اما</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بالنسبة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للالإجمالي</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فكان أعلى الإجمالي لمنطقه الرياض  وقدر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31.42</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وادنى</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الإجمالي فكان لمنطقه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الباحه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0.34</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142852"/>
            <a:ext cx="8929718" cy="500066"/>
          </a:xfrm>
        </p:spPr>
        <p:txBody>
          <a:bodyPr>
            <a:noAutofit/>
          </a:bodyPr>
          <a:lstStyle/>
          <a:p>
            <a:pPr algn="ctr"/>
            <a:r>
              <a:rPr lang="ar-SA" sz="2400" b="1" dirty="0" smtClean="0"/>
              <a:t>ويتضح من الجدول (</a:t>
            </a:r>
            <a:r>
              <a:rPr lang="en-US" sz="2400" b="1" dirty="0" smtClean="0"/>
              <a:t>9</a:t>
            </a:r>
            <a:r>
              <a:rPr lang="ar-SA" sz="2400" b="1" dirty="0" smtClean="0"/>
              <a:t>) نسب توزيع المياه للمناطق حسب مصادرها لعام 2009</a:t>
            </a:r>
            <a:endParaRPr lang="ar-SA" sz="2400" dirty="0"/>
          </a:p>
        </p:txBody>
      </p:sp>
      <p:graphicFrame>
        <p:nvGraphicFramePr>
          <p:cNvPr id="4" name="جدول 3"/>
          <p:cNvGraphicFramePr>
            <a:graphicFrameLocks noGrp="1"/>
          </p:cNvGraphicFramePr>
          <p:nvPr/>
        </p:nvGraphicFramePr>
        <p:xfrm>
          <a:off x="357156" y="714356"/>
          <a:ext cx="8501124" cy="3857655"/>
        </p:xfrm>
        <a:graphic>
          <a:graphicData uri="http://schemas.openxmlformats.org/drawingml/2006/table">
            <a:tbl>
              <a:tblPr rtl="1"/>
              <a:tblGrid>
                <a:gridCol w="1660414"/>
                <a:gridCol w="1139975"/>
                <a:gridCol w="1139975"/>
                <a:gridCol w="1139975"/>
                <a:gridCol w="1139975"/>
                <a:gridCol w="1139975"/>
                <a:gridCol w="1140835"/>
              </a:tblGrid>
              <a:tr h="257177">
                <a:tc>
                  <a:txBody>
                    <a:bodyPr/>
                    <a:lstStyle/>
                    <a:p>
                      <a:pPr algn="ctr" rtl="0">
                        <a:spcAft>
                          <a:spcPts val="0"/>
                        </a:spcAft>
                      </a:pPr>
                      <a:r>
                        <a:rPr lang="ar-SA" sz="1400" b="1" dirty="0">
                          <a:solidFill>
                            <a:srgbClr val="000000"/>
                          </a:solidFill>
                          <a:latin typeface="Times New Roman"/>
                          <a:ea typeface="Times New Roman"/>
                          <a:cs typeface="Arial"/>
                        </a:rPr>
                        <a:t>المنطقة</a:t>
                      </a:r>
                      <a:endParaRPr lang="en-US" sz="1400" b="1" dirty="0">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تحلية (م3)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النسبة %</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جوفية (م3)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النسبة %</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الإجمالي(م3)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400" b="1">
                          <a:solidFill>
                            <a:srgbClr val="000000"/>
                          </a:solidFill>
                          <a:latin typeface="Times New Roman"/>
                          <a:ea typeface="Times New Roman"/>
                          <a:cs typeface="Arial"/>
                        </a:rPr>
                        <a:t>النسبة %</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الرياض</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310.7853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15.4259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359.1551</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29.9912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669.94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20.8559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مكة المكرمة</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443.0317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21.99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236.811</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dirty="0">
                          <a:solidFill>
                            <a:srgbClr val="000000"/>
                          </a:solidFill>
                          <a:latin typeface="Arial"/>
                          <a:ea typeface="Times New Roman"/>
                          <a:cs typeface="Arial"/>
                        </a:rPr>
                        <a:t>19.7749</a:t>
                      </a:r>
                      <a:endParaRPr lang="en-US" sz="1400" b="1" dirty="0">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679.843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21.16417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1">
                        <a:spcAft>
                          <a:spcPts val="0"/>
                        </a:spcAft>
                      </a:pPr>
                      <a:r>
                        <a:rPr lang="ar-SA" sz="1400" b="1">
                          <a:solidFill>
                            <a:srgbClr val="000000"/>
                          </a:solidFill>
                          <a:latin typeface="Times New Roman"/>
                          <a:ea typeface="Times New Roman"/>
                          <a:cs typeface="Arial"/>
                        </a:rPr>
                        <a:t>المدينة المنورة</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119.392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5.92604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22.14876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1.84953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141.541</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4.406302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القصيم</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6.295499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0.31248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116.7197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9.74667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123.015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3.829585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1">
                        <a:spcAft>
                          <a:spcPts val="0"/>
                        </a:spcAft>
                      </a:pPr>
                      <a:r>
                        <a:rPr lang="ar-SA" sz="1400" b="1">
                          <a:solidFill>
                            <a:srgbClr val="000000"/>
                          </a:solidFill>
                          <a:latin typeface="Times New Roman"/>
                          <a:ea typeface="Times New Roman"/>
                          <a:cs typeface="Arial"/>
                        </a:rPr>
                        <a:t>المنطقة الشرقية</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208.1159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10.3299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305.5219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25.5126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513.638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15.99005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عسير</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45.13686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2.24038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9.430552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0.7875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54.5674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1.698737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حائل</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28.44445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2.37525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28.4445</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0.885504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تبوك</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8.127206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0.4034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45.9264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3.83508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54.0536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1.682742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الباحة</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7.431203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0.62054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7.4312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0.231341</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1">
                        <a:spcAft>
                          <a:spcPts val="0"/>
                        </a:spcAft>
                      </a:pPr>
                      <a:r>
                        <a:rPr lang="ar-SA" sz="1400" b="1">
                          <a:solidFill>
                            <a:srgbClr val="000000"/>
                          </a:solidFill>
                          <a:latin typeface="Times New Roman"/>
                          <a:ea typeface="Times New Roman"/>
                          <a:cs typeface="Arial"/>
                        </a:rPr>
                        <a:t>الحدود الشمالية</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12.1644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1.01579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12.1644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0.37869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الجوف</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32.90508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2.74774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32.9051</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1.024367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جازان</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873.816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43.372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12.14278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1.01398</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885.959</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27.58076</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نجران</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8.7327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0.72922</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8.7327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0.271857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gn="ctr" rtl="0">
                        <a:spcAft>
                          <a:spcPts val="0"/>
                        </a:spcAft>
                      </a:pPr>
                      <a:r>
                        <a:rPr lang="ar-SA" sz="1400" b="1">
                          <a:solidFill>
                            <a:srgbClr val="000000"/>
                          </a:solidFill>
                          <a:latin typeface="Times New Roman"/>
                          <a:ea typeface="Times New Roman"/>
                          <a:cs typeface="Arial"/>
                        </a:rPr>
                        <a:t>الإجمالي</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2014.7</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400" b="1" dirty="0">
                        <a:solidFill>
                          <a:srgbClr val="000000"/>
                        </a:solidFill>
                        <a:latin typeface="Arial"/>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latin typeface="Arial"/>
                          <a:ea typeface="Times New Roman"/>
                          <a:cs typeface="Arial"/>
                        </a:rPr>
                        <a:t>1197.534</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400" b="1">
                        <a:solidFill>
                          <a:srgbClr val="000000"/>
                        </a:solidFill>
                        <a:latin typeface="Arial"/>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400" b="1">
                          <a:solidFill>
                            <a:srgbClr val="000000"/>
                          </a:solidFill>
                          <a:latin typeface="Arial"/>
                          <a:ea typeface="Times New Roman"/>
                          <a:cs typeface="Arial"/>
                        </a:rPr>
                        <a:t>3212.23</a:t>
                      </a:r>
                      <a:endParaRPr lang="en-US" sz="1400" b="1">
                        <a:latin typeface="Times New Roman"/>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400" b="1" dirty="0">
                        <a:latin typeface="Arial"/>
                        <a:ea typeface="Times New Roman"/>
                        <a:cs typeface="Arial"/>
                      </a:endParaRPr>
                    </a:p>
                  </a:txBody>
                  <a:tcPr marL="66704" marR="667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4145" name="Rectangle 1"/>
          <p:cNvSpPr>
            <a:spLocks noChangeArrowheads="1"/>
          </p:cNvSpPr>
          <p:nvPr/>
        </p:nvSpPr>
        <p:spPr bwMode="auto">
          <a:xfrm>
            <a:off x="0" y="4786322"/>
            <a:ext cx="91440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احتساب مصادر المياه في المملكة العربية السعودية لعام 2007-2009 وتوزيعها على المناطق المختلفة.</a:t>
            </a: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ويتضح من الجدول رقم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9</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ان</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في عام 2009 كان أعلى نسبة توزيع بالنسبة لمياه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التحلية</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كان لمنطقه جازان وقدرت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43.37</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اما</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بالنسبة للمياه الجوفية فكان أعلى نسبة توزيع للمياه الجوفية لمنطقه الرياض وقدرت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29.99</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اما</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بالنسبة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للالإجمالي</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فكان أعلى الإجمالي لمنطقه جازان وقدر بنسبة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27.58</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وادنى</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الإجمالي فكان لمنطقه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الباحه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بنسبة</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0.23</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44" y="142852"/>
            <a:ext cx="8543956" cy="1143000"/>
          </a:xfrm>
        </p:spPr>
        <p:txBody>
          <a:bodyPr>
            <a:normAutofit/>
          </a:bodyPr>
          <a:lstStyle/>
          <a:p>
            <a:pPr algn="ctr"/>
            <a:r>
              <a:rPr lang="ar-SA" b="1" dirty="0" smtClean="0"/>
              <a:t>جدول رقم (</a:t>
            </a:r>
            <a:r>
              <a:rPr lang="en-US" b="1" dirty="0" smtClean="0"/>
              <a:t>10</a:t>
            </a:r>
            <a:r>
              <a:rPr lang="ar-SA" b="1" dirty="0" smtClean="0"/>
              <a:t>) يوضح معادلات الاتجاه العام لنسب توزيع المياه لمناطق المملكة (تحليه , جوفية )لعام 2007م -2009م </a:t>
            </a:r>
            <a:endParaRPr lang="ar-SA" dirty="0"/>
          </a:p>
        </p:txBody>
      </p:sp>
      <p:graphicFrame>
        <p:nvGraphicFramePr>
          <p:cNvPr id="4" name="جدول 3"/>
          <p:cNvGraphicFramePr>
            <a:graphicFrameLocks noGrp="1"/>
          </p:cNvGraphicFramePr>
          <p:nvPr/>
        </p:nvGraphicFramePr>
        <p:xfrm>
          <a:off x="857225" y="1428736"/>
          <a:ext cx="7143799" cy="3714777"/>
        </p:xfrm>
        <a:graphic>
          <a:graphicData uri="http://schemas.openxmlformats.org/drawingml/2006/table">
            <a:tbl>
              <a:tblPr rtl="1"/>
              <a:tblGrid>
                <a:gridCol w="2277807"/>
                <a:gridCol w="2476450"/>
                <a:gridCol w="1194771"/>
                <a:gridCol w="1194771"/>
              </a:tblGrid>
              <a:tr h="357738">
                <a:tc>
                  <a:txBody>
                    <a:bodyPr/>
                    <a:lstStyle/>
                    <a:p>
                      <a:pPr algn="ctr" rtl="1">
                        <a:spcAft>
                          <a:spcPts val="0"/>
                        </a:spcAft>
                      </a:pPr>
                      <a:r>
                        <a:rPr lang="ar-SA" sz="1600" b="1" dirty="0">
                          <a:solidFill>
                            <a:srgbClr val="000000"/>
                          </a:solidFill>
                          <a:latin typeface="Times New Roman"/>
                          <a:ea typeface="Times New Roman"/>
                          <a:cs typeface="Arial"/>
                        </a:rPr>
                        <a:t>المياه</a:t>
                      </a:r>
                      <a:endParaRPr lang="en-US" sz="1600" b="1" dirty="0">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b="1">
                          <a:solidFill>
                            <a:srgbClr val="000000"/>
                          </a:solidFill>
                          <a:latin typeface="Times New Roman"/>
                          <a:ea typeface="Times New Roman"/>
                          <a:cs typeface="Arial"/>
                        </a:rPr>
                        <a:t>المعادله</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Times New Roman"/>
                          <a:ea typeface="Times New Roman"/>
                          <a:cs typeface="Arial"/>
                        </a:rPr>
                        <a:t>F</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Times New Roman"/>
                          <a:ea typeface="Times New Roman"/>
                          <a:cs typeface="Arial"/>
                        </a:rPr>
                        <a:t>R</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325">
                <a:tc>
                  <a:txBody>
                    <a:bodyPr/>
                    <a:lstStyle/>
                    <a:p>
                      <a:pPr algn="ctr" rtl="1">
                        <a:spcAft>
                          <a:spcPts val="0"/>
                        </a:spcAft>
                      </a:pPr>
                      <a:r>
                        <a:rPr lang="ar-SA" sz="1600" b="1">
                          <a:solidFill>
                            <a:srgbClr val="000000"/>
                          </a:solidFill>
                          <a:latin typeface="Times New Roman"/>
                          <a:ea typeface="Times New Roman"/>
                          <a:cs typeface="Arial"/>
                        </a:rPr>
                        <a:t>التحلية للالإجمالي 2007</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y=143.58+0.90x</a:t>
                      </a:r>
                      <a:endParaRPr lang="en-US" sz="1600" b="1">
                        <a:latin typeface="Times New Roman"/>
                        <a:ea typeface="Times New Roman"/>
                        <a:cs typeface="Arial"/>
                      </a:endParaRPr>
                    </a:p>
                    <a:p>
                      <a:pPr algn="ctr" rtl="1">
                        <a:spcAft>
                          <a:spcPts val="0"/>
                        </a:spcAft>
                      </a:pPr>
                      <a:r>
                        <a:rPr lang="en-US" sz="1600" b="1">
                          <a:solidFill>
                            <a:srgbClr val="000000"/>
                          </a:solidFill>
                          <a:latin typeface="Times New Roman"/>
                          <a:ea typeface="Times New Roman"/>
                          <a:cs typeface="Arial"/>
                        </a:rPr>
                        <a:t>t=(2.38)*</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5.687375</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0.583797</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688">
                <a:tc>
                  <a:txBody>
                    <a:bodyPr/>
                    <a:lstStyle/>
                    <a:p>
                      <a:pPr algn="ctr" rtl="1">
                        <a:spcAft>
                          <a:spcPts val="0"/>
                        </a:spcAft>
                      </a:pPr>
                      <a:r>
                        <a:rPr lang="ar-SA" sz="1600" b="1">
                          <a:solidFill>
                            <a:srgbClr val="000000"/>
                          </a:solidFill>
                          <a:latin typeface="Times New Roman"/>
                          <a:ea typeface="Times New Roman"/>
                          <a:cs typeface="Arial"/>
                        </a:rPr>
                        <a:t>الجوفية للالإجمالي 2007</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y=132.18+0.94x</a:t>
                      </a:r>
                      <a:endParaRPr lang="en-US" sz="1600" b="1">
                        <a:latin typeface="Times New Roman"/>
                        <a:ea typeface="Times New Roman"/>
                        <a:cs typeface="Arial"/>
                      </a:endParaRPr>
                    </a:p>
                    <a:p>
                      <a:pPr algn="ctr" rtl="0">
                        <a:spcAft>
                          <a:spcPts val="0"/>
                        </a:spcAft>
                      </a:pPr>
                      <a:r>
                        <a:rPr lang="en-US" sz="1600" b="1">
                          <a:solidFill>
                            <a:srgbClr val="000000"/>
                          </a:solidFill>
                          <a:latin typeface="Arial"/>
                          <a:ea typeface="Times New Roman"/>
                          <a:cs typeface="Arial"/>
                        </a:rPr>
                        <a:t>t=(3.97)**</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15.76495</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0.589015</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325">
                <a:tc>
                  <a:txBody>
                    <a:bodyPr/>
                    <a:lstStyle/>
                    <a:p>
                      <a:pPr algn="ctr" rtl="1">
                        <a:spcAft>
                          <a:spcPts val="0"/>
                        </a:spcAft>
                      </a:pPr>
                      <a:r>
                        <a:rPr lang="ar-SA" sz="1600" b="1">
                          <a:solidFill>
                            <a:srgbClr val="000000"/>
                          </a:solidFill>
                          <a:latin typeface="Times New Roman"/>
                          <a:ea typeface="Times New Roman"/>
                          <a:cs typeface="Arial"/>
                        </a:rPr>
                        <a:t>التحلية للالإجمالي 2008</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y=34.80+1.46x</a:t>
                      </a:r>
                      <a:endParaRPr lang="en-US" sz="1600" b="1">
                        <a:latin typeface="Times New Roman"/>
                        <a:ea typeface="Times New Roman"/>
                        <a:cs typeface="Arial"/>
                      </a:endParaRPr>
                    </a:p>
                    <a:p>
                      <a:pPr algn="ctr" rtl="1">
                        <a:spcAft>
                          <a:spcPts val="0"/>
                        </a:spcAft>
                      </a:pPr>
                      <a:r>
                        <a:rPr lang="en-US" sz="1600" b="1">
                          <a:solidFill>
                            <a:srgbClr val="000000"/>
                          </a:solidFill>
                          <a:latin typeface="Times New Roman"/>
                          <a:ea typeface="Times New Roman"/>
                          <a:cs typeface="Arial"/>
                        </a:rPr>
                        <a:t>t=(6.59)**</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43.50286</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0.798176</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688">
                <a:tc>
                  <a:txBody>
                    <a:bodyPr/>
                    <a:lstStyle/>
                    <a:p>
                      <a:pPr algn="ctr" rtl="1">
                        <a:spcAft>
                          <a:spcPts val="0"/>
                        </a:spcAft>
                      </a:pPr>
                      <a:r>
                        <a:rPr lang="ar-SA" sz="1600" b="1">
                          <a:solidFill>
                            <a:srgbClr val="000000"/>
                          </a:solidFill>
                          <a:latin typeface="Times New Roman"/>
                          <a:ea typeface="Times New Roman"/>
                          <a:cs typeface="Arial"/>
                        </a:rPr>
                        <a:t>الجوفية للالإجمالي 2008</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y=37.26+1.61x</a:t>
                      </a:r>
                      <a:endParaRPr lang="en-US" sz="1600" b="1">
                        <a:latin typeface="Times New Roman"/>
                        <a:ea typeface="Times New Roman"/>
                        <a:cs typeface="Arial"/>
                      </a:endParaRPr>
                    </a:p>
                    <a:p>
                      <a:pPr algn="ctr" rtl="0">
                        <a:spcAft>
                          <a:spcPts val="0"/>
                        </a:spcAft>
                      </a:pPr>
                      <a:r>
                        <a:rPr lang="en-US" sz="1600" b="1">
                          <a:solidFill>
                            <a:srgbClr val="000000"/>
                          </a:solidFill>
                          <a:latin typeface="Arial"/>
                          <a:ea typeface="Times New Roman"/>
                          <a:cs typeface="Arial"/>
                        </a:rPr>
                        <a:t>t=(5.49)**</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30.14829</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0.732674</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688">
                <a:tc>
                  <a:txBody>
                    <a:bodyPr/>
                    <a:lstStyle/>
                    <a:p>
                      <a:pPr algn="ctr" rtl="1">
                        <a:spcAft>
                          <a:spcPts val="0"/>
                        </a:spcAft>
                      </a:pPr>
                      <a:r>
                        <a:rPr lang="ar-SA" sz="1600" b="1" dirty="0" err="1">
                          <a:solidFill>
                            <a:srgbClr val="000000"/>
                          </a:solidFill>
                          <a:latin typeface="Times New Roman"/>
                          <a:ea typeface="Times New Roman"/>
                          <a:cs typeface="Arial"/>
                        </a:rPr>
                        <a:t>التحلية</a:t>
                      </a:r>
                      <a:r>
                        <a:rPr lang="ar-SA" sz="1600" b="1" dirty="0">
                          <a:solidFill>
                            <a:srgbClr val="000000"/>
                          </a:solidFill>
                          <a:latin typeface="Times New Roman"/>
                          <a:ea typeface="Times New Roman"/>
                          <a:cs typeface="Arial"/>
                        </a:rPr>
                        <a:t> </a:t>
                      </a:r>
                      <a:r>
                        <a:rPr lang="ar-SA" sz="1600" b="1" dirty="0" err="1">
                          <a:solidFill>
                            <a:srgbClr val="000000"/>
                          </a:solidFill>
                          <a:latin typeface="Times New Roman"/>
                          <a:ea typeface="Times New Roman"/>
                          <a:cs typeface="Arial"/>
                        </a:rPr>
                        <a:t>للالإجمالي</a:t>
                      </a:r>
                      <a:r>
                        <a:rPr lang="ar-SA" sz="1600" b="1" dirty="0">
                          <a:solidFill>
                            <a:srgbClr val="000000"/>
                          </a:solidFill>
                          <a:latin typeface="Times New Roman"/>
                          <a:ea typeface="Times New Roman"/>
                          <a:cs typeface="Arial"/>
                        </a:rPr>
                        <a:t> 2009</a:t>
                      </a:r>
                      <a:endParaRPr lang="en-US" sz="1600" b="1" dirty="0">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y=71.04+1.13x</a:t>
                      </a:r>
                      <a:endParaRPr lang="en-US" sz="1600" b="1">
                        <a:latin typeface="Times New Roman"/>
                        <a:ea typeface="Times New Roman"/>
                        <a:cs typeface="Arial"/>
                      </a:endParaRPr>
                    </a:p>
                    <a:p>
                      <a:pPr algn="ctr" rtl="0">
                        <a:spcAft>
                          <a:spcPts val="0"/>
                        </a:spcAft>
                      </a:pPr>
                      <a:r>
                        <a:rPr lang="en-US" sz="1600" b="1">
                          <a:solidFill>
                            <a:srgbClr val="000000"/>
                          </a:solidFill>
                          <a:latin typeface="Arial"/>
                          <a:ea typeface="Times New Roman"/>
                          <a:cs typeface="Arial"/>
                        </a:rPr>
                        <a:t>t=(8.14)**</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66.39665</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Arial"/>
                        </a:rPr>
                        <a:t>0.857875</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325">
                <a:tc>
                  <a:txBody>
                    <a:bodyPr/>
                    <a:lstStyle/>
                    <a:p>
                      <a:pPr algn="ctr" rtl="1">
                        <a:spcAft>
                          <a:spcPts val="0"/>
                        </a:spcAft>
                      </a:pPr>
                      <a:r>
                        <a:rPr lang="ar-SA" sz="1600" b="1" dirty="0">
                          <a:solidFill>
                            <a:srgbClr val="000000"/>
                          </a:solidFill>
                          <a:latin typeface="Times New Roman"/>
                          <a:ea typeface="Times New Roman"/>
                          <a:cs typeface="Arial"/>
                        </a:rPr>
                        <a:t>الجوفية </a:t>
                      </a:r>
                      <a:r>
                        <a:rPr lang="ar-SA" sz="1600" b="1" dirty="0" err="1">
                          <a:solidFill>
                            <a:srgbClr val="000000"/>
                          </a:solidFill>
                          <a:latin typeface="Times New Roman"/>
                          <a:ea typeface="Times New Roman"/>
                          <a:cs typeface="Arial"/>
                        </a:rPr>
                        <a:t>للالإجمالي</a:t>
                      </a:r>
                      <a:r>
                        <a:rPr lang="ar-SA" sz="1600" b="1" dirty="0">
                          <a:solidFill>
                            <a:srgbClr val="000000"/>
                          </a:solidFill>
                          <a:latin typeface="Times New Roman"/>
                          <a:ea typeface="Times New Roman"/>
                          <a:cs typeface="Arial"/>
                        </a:rPr>
                        <a:t> 2009</a:t>
                      </a:r>
                      <a:endParaRPr lang="en-US" sz="1600" b="1" dirty="0">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y=101.04+1.58x</a:t>
                      </a:r>
                      <a:endParaRPr lang="en-US" sz="1600" b="1">
                        <a:latin typeface="Times New Roman"/>
                        <a:ea typeface="Times New Roman"/>
                        <a:cs typeface="Arial"/>
                      </a:endParaRPr>
                    </a:p>
                    <a:p>
                      <a:pPr algn="ctr" rtl="1">
                        <a:spcAft>
                          <a:spcPts val="0"/>
                        </a:spcAft>
                      </a:pPr>
                      <a:r>
                        <a:rPr lang="en-US" sz="1600" b="1">
                          <a:solidFill>
                            <a:srgbClr val="000000"/>
                          </a:solidFill>
                          <a:latin typeface="Times New Roman"/>
                          <a:ea typeface="Times New Roman"/>
                          <a:cs typeface="Arial"/>
                        </a:rPr>
                        <a:t>t=(2.64)*</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600" b="1">
                          <a:solidFill>
                            <a:srgbClr val="000000"/>
                          </a:solidFill>
                          <a:latin typeface="Arial"/>
                          <a:ea typeface="Times New Roman"/>
                          <a:cs typeface="Arial"/>
                        </a:rPr>
                        <a:t>6.977974</a:t>
                      </a:r>
                      <a:endParaRPr lang="en-US" sz="1600" b="1">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Arial"/>
                        </a:rPr>
                        <a:t>0.38814</a:t>
                      </a:r>
                      <a:endParaRPr lang="en-US" sz="1600" b="1" dirty="0">
                        <a:latin typeface="Times New Roman"/>
                        <a:ea typeface="Times New Roman"/>
                        <a:cs typeface="Arial"/>
                      </a:endParaRPr>
                    </a:p>
                  </a:txBody>
                  <a:tcPr marL="67304" marR="673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7217" name="Rectangle 1"/>
          <p:cNvSpPr>
            <a:spLocks noChangeArrowheads="1"/>
          </p:cNvSpPr>
          <p:nvPr/>
        </p:nvSpPr>
        <p:spPr bwMode="auto">
          <a:xfrm>
            <a:off x="142844" y="5371943"/>
            <a:ext cx="864399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يتضح من الجدول (10)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وبتقدير معادله الاتجاه العام لمياه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التحلية</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الى</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الإجمالي لعام 2007 يتضح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ان</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نسبة توزيع مياه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التحلية</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لمناطق المملكة تزداد بمعدل متزايد بلغ نحو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0.90</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مليون متر مكعب وبينما يشير معامل التحديد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ان</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58 </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ترجع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الى</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الزمن وكما توضح قيمه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معنويه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النموذج .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00034" y="214290"/>
            <a:ext cx="8429684" cy="6429420"/>
          </a:xfrm>
        </p:spPr>
        <p:txBody>
          <a:bodyPr>
            <a:noAutofit/>
          </a:bodyPr>
          <a:lstStyle/>
          <a:p>
            <a:pPr algn="justLow">
              <a:spcBef>
                <a:spcPts val="1800"/>
              </a:spcBef>
            </a:pPr>
            <a:r>
              <a:rPr lang="ar-SA" sz="2200" b="1" dirty="0" smtClean="0"/>
              <a:t>وبتقدير معادله الاتجاه العام لمياه الجوفية  </a:t>
            </a:r>
            <a:r>
              <a:rPr lang="ar-SA" sz="2200" b="1" dirty="0" err="1" smtClean="0"/>
              <a:t>الى</a:t>
            </a:r>
            <a:r>
              <a:rPr lang="ar-SA" sz="2200" b="1" dirty="0" smtClean="0"/>
              <a:t> الإجمالي لعام 2007 يتضح </a:t>
            </a:r>
            <a:r>
              <a:rPr lang="ar-SA" sz="2200" b="1" dirty="0" err="1" smtClean="0"/>
              <a:t>ان</a:t>
            </a:r>
            <a:r>
              <a:rPr lang="ar-SA" sz="2200" b="1" dirty="0" smtClean="0"/>
              <a:t> نسبة توزيع مياه </a:t>
            </a:r>
            <a:r>
              <a:rPr lang="ar-SA" sz="2200" b="1" dirty="0" err="1" smtClean="0"/>
              <a:t>التحلية</a:t>
            </a:r>
            <a:r>
              <a:rPr lang="ar-SA" sz="2200" b="1" dirty="0" smtClean="0"/>
              <a:t> لمناطق المملكة تزداد بمعدل متزايد بلغ نحو </a:t>
            </a:r>
            <a:r>
              <a:rPr lang="en-US" sz="2200" b="1" dirty="0" smtClean="0"/>
              <a:t>0.94</a:t>
            </a:r>
            <a:r>
              <a:rPr lang="ar-SA" sz="2200" b="1" dirty="0" smtClean="0"/>
              <a:t> مليون متر مكعب وبينما يشير معامل التحديد </a:t>
            </a:r>
            <a:r>
              <a:rPr lang="ar-SA" sz="2200" b="1" dirty="0" err="1" smtClean="0"/>
              <a:t>ان</a:t>
            </a:r>
            <a:r>
              <a:rPr lang="ar-SA" sz="2200" b="1" dirty="0" smtClean="0"/>
              <a:t> </a:t>
            </a:r>
            <a:r>
              <a:rPr lang="en-US" sz="2200" b="1" dirty="0" smtClean="0"/>
              <a:t>58 </a:t>
            </a:r>
            <a:r>
              <a:rPr lang="ar-SA" sz="2200" b="1" dirty="0" smtClean="0"/>
              <a:t> % ترجع </a:t>
            </a:r>
            <a:r>
              <a:rPr lang="ar-SA" sz="2200" b="1" dirty="0" err="1" smtClean="0"/>
              <a:t>الى</a:t>
            </a:r>
            <a:r>
              <a:rPr lang="ar-SA" sz="2200" b="1" dirty="0" smtClean="0"/>
              <a:t> الزمن وكما توضح قيمه </a:t>
            </a:r>
            <a:r>
              <a:rPr lang="en-US" sz="2200" b="1" dirty="0" smtClean="0"/>
              <a:t>F</a:t>
            </a:r>
            <a:r>
              <a:rPr lang="ar-SA" sz="2200" b="1" dirty="0" smtClean="0"/>
              <a:t> </a:t>
            </a:r>
            <a:r>
              <a:rPr lang="ar-SA" sz="2200" b="1" dirty="0" err="1" smtClean="0"/>
              <a:t>معنويه</a:t>
            </a:r>
            <a:r>
              <a:rPr lang="ar-SA" sz="2200" b="1" dirty="0" smtClean="0"/>
              <a:t> النموذج . </a:t>
            </a:r>
            <a:endParaRPr lang="en-US" sz="2200" dirty="0" smtClean="0"/>
          </a:p>
          <a:p>
            <a:pPr algn="justLow">
              <a:spcBef>
                <a:spcPts val="1800"/>
              </a:spcBef>
            </a:pPr>
            <a:r>
              <a:rPr lang="ar-SA" sz="2200" b="1" dirty="0" smtClean="0"/>
              <a:t> وبتقدير معادله الاتجاه العام لمياه </a:t>
            </a:r>
            <a:r>
              <a:rPr lang="ar-SA" sz="2200" b="1" dirty="0" err="1" smtClean="0"/>
              <a:t>التحلية</a:t>
            </a:r>
            <a:r>
              <a:rPr lang="ar-SA" sz="2200" b="1" dirty="0" smtClean="0"/>
              <a:t> </a:t>
            </a:r>
            <a:r>
              <a:rPr lang="ar-SA" sz="2200" b="1" dirty="0" err="1" smtClean="0"/>
              <a:t>الى</a:t>
            </a:r>
            <a:r>
              <a:rPr lang="ar-SA" sz="2200" b="1" dirty="0" smtClean="0"/>
              <a:t> الإجمالي لعام 2008 يتضح </a:t>
            </a:r>
            <a:r>
              <a:rPr lang="ar-SA" sz="2200" b="1" dirty="0" err="1" smtClean="0"/>
              <a:t>ان</a:t>
            </a:r>
            <a:r>
              <a:rPr lang="ar-SA" sz="2200" b="1" dirty="0" smtClean="0"/>
              <a:t> نسبة توزيع مياه </a:t>
            </a:r>
            <a:r>
              <a:rPr lang="ar-SA" sz="2200" b="1" dirty="0" err="1" smtClean="0"/>
              <a:t>التحلية</a:t>
            </a:r>
            <a:r>
              <a:rPr lang="ar-SA" sz="2200" b="1" dirty="0" smtClean="0"/>
              <a:t> لمناطق المملكة تزداد بمعدل متزايد بلغ نحو </a:t>
            </a:r>
            <a:r>
              <a:rPr lang="en-US" sz="2200" b="1" dirty="0" smtClean="0"/>
              <a:t>1.46</a:t>
            </a:r>
            <a:r>
              <a:rPr lang="ar-SA" sz="2200" b="1" dirty="0" smtClean="0"/>
              <a:t> مليون متر مكعب وبينما يشير معامل التحديد </a:t>
            </a:r>
            <a:r>
              <a:rPr lang="ar-SA" sz="2200" b="1" dirty="0" err="1" smtClean="0"/>
              <a:t>ان</a:t>
            </a:r>
            <a:r>
              <a:rPr lang="ar-SA" sz="2200" b="1" dirty="0" smtClean="0"/>
              <a:t> </a:t>
            </a:r>
            <a:r>
              <a:rPr lang="en-US" sz="2200" b="1" dirty="0" smtClean="0"/>
              <a:t>79 </a:t>
            </a:r>
            <a:r>
              <a:rPr lang="ar-SA" sz="2200" b="1" dirty="0" smtClean="0"/>
              <a:t> % ترجع </a:t>
            </a:r>
            <a:r>
              <a:rPr lang="ar-SA" sz="2200" b="1" dirty="0" err="1" smtClean="0"/>
              <a:t>الى</a:t>
            </a:r>
            <a:r>
              <a:rPr lang="ar-SA" sz="2200" b="1" dirty="0" smtClean="0"/>
              <a:t> الزمن وكما توضح قيمه </a:t>
            </a:r>
            <a:r>
              <a:rPr lang="en-US" sz="2200" b="1" dirty="0" smtClean="0"/>
              <a:t>F</a:t>
            </a:r>
            <a:r>
              <a:rPr lang="ar-SA" sz="2200" b="1" dirty="0" smtClean="0"/>
              <a:t> </a:t>
            </a:r>
            <a:r>
              <a:rPr lang="ar-SA" sz="2200" b="1" dirty="0" err="1" smtClean="0"/>
              <a:t>معنويه</a:t>
            </a:r>
            <a:r>
              <a:rPr lang="ar-SA" sz="2200" b="1" dirty="0" smtClean="0"/>
              <a:t> النموذج . </a:t>
            </a:r>
            <a:endParaRPr lang="en-US" sz="2200" dirty="0" smtClean="0"/>
          </a:p>
          <a:p>
            <a:pPr algn="justLow">
              <a:spcBef>
                <a:spcPts val="1800"/>
              </a:spcBef>
            </a:pPr>
            <a:r>
              <a:rPr lang="ar-SA" sz="2200" b="1" dirty="0" smtClean="0"/>
              <a:t> وبتقدير معادله الاتجاه العام لمياه الجوفية </a:t>
            </a:r>
            <a:r>
              <a:rPr lang="ar-SA" sz="2200" b="1" dirty="0" err="1" smtClean="0"/>
              <a:t>الى</a:t>
            </a:r>
            <a:r>
              <a:rPr lang="ar-SA" sz="2200" b="1" dirty="0" smtClean="0"/>
              <a:t> الإجمالي لعام 2008 يتضح </a:t>
            </a:r>
            <a:r>
              <a:rPr lang="ar-SA" sz="2200" b="1" dirty="0" err="1" smtClean="0"/>
              <a:t>ان</a:t>
            </a:r>
            <a:r>
              <a:rPr lang="ar-SA" sz="2200" b="1" dirty="0" smtClean="0"/>
              <a:t> نسبة توزيع مياه </a:t>
            </a:r>
            <a:r>
              <a:rPr lang="ar-SA" sz="2200" b="1" dirty="0" err="1" smtClean="0"/>
              <a:t>التحلية</a:t>
            </a:r>
            <a:r>
              <a:rPr lang="ar-SA" sz="2200" b="1" dirty="0" smtClean="0"/>
              <a:t> لمناطق المملكة تزداد بمعدل متزايد بلغ نحو </a:t>
            </a:r>
            <a:r>
              <a:rPr lang="en-US" sz="2200" b="1" dirty="0" smtClean="0"/>
              <a:t>1.61</a:t>
            </a:r>
            <a:r>
              <a:rPr lang="ar-SA" sz="2200" b="1" dirty="0" smtClean="0"/>
              <a:t> مليون متر مكعب وبينما يشير معامل التحديد </a:t>
            </a:r>
            <a:r>
              <a:rPr lang="ar-SA" sz="2200" b="1" dirty="0" err="1" smtClean="0"/>
              <a:t>ان</a:t>
            </a:r>
            <a:r>
              <a:rPr lang="ar-SA" sz="2200" b="1" dirty="0" smtClean="0"/>
              <a:t> </a:t>
            </a:r>
            <a:r>
              <a:rPr lang="en-US" sz="2200" b="1" dirty="0" smtClean="0"/>
              <a:t>73 </a:t>
            </a:r>
            <a:r>
              <a:rPr lang="ar-SA" sz="2200" b="1" dirty="0" smtClean="0"/>
              <a:t> % ترجع </a:t>
            </a:r>
            <a:r>
              <a:rPr lang="ar-SA" sz="2200" b="1" dirty="0" err="1" smtClean="0"/>
              <a:t>الى</a:t>
            </a:r>
            <a:r>
              <a:rPr lang="ar-SA" sz="2200" b="1" dirty="0" smtClean="0"/>
              <a:t> الزمن وكما توضح قيمه </a:t>
            </a:r>
            <a:r>
              <a:rPr lang="en-US" sz="2200" b="1" dirty="0" smtClean="0"/>
              <a:t>F</a:t>
            </a:r>
            <a:r>
              <a:rPr lang="ar-SA" sz="2200" b="1" dirty="0" smtClean="0"/>
              <a:t> </a:t>
            </a:r>
            <a:r>
              <a:rPr lang="ar-SA" sz="2200" b="1" dirty="0" err="1" smtClean="0"/>
              <a:t>معنويه</a:t>
            </a:r>
            <a:r>
              <a:rPr lang="ar-SA" sz="2200" b="1" dirty="0" smtClean="0"/>
              <a:t> النموذج . </a:t>
            </a:r>
            <a:endParaRPr lang="en-US" sz="2200" dirty="0" smtClean="0"/>
          </a:p>
          <a:p>
            <a:pPr algn="justLow">
              <a:spcBef>
                <a:spcPts val="1800"/>
              </a:spcBef>
            </a:pPr>
            <a:r>
              <a:rPr lang="ar-SA" sz="2200" b="1" dirty="0" smtClean="0"/>
              <a:t>  وبتقدير معادله الاتجاه العام لمياه </a:t>
            </a:r>
            <a:r>
              <a:rPr lang="ar-SA" sz="2200" b="1" dirty="0" err="1" smtClean="0"/>
              <a:t>التحلية</a:t>
            </a:r>
            <a:r>
              <a:rPr lang="ar-SA" sz="2200" b="1" dirty="0" smtClean="0"/>
              <a:t> </a:t>
            </a:r>
            <a:r>
              <a:rPr lang="ar-SA" sz="2200" b="1" dirty="0" err="1" smtClean="0"/>
              <a:t>الى</a:t>
            </a:r>
            <a:r>
              <a:rPr lang="ar-SA" sz="2200" b="1" dirty="0" smtClean="0"/>
              <a:t> الإجمالي لعام 2009 يتضح </a:t>
            </a:r>
            <a:r>
              <a:rPr lang="ar-SA" sz="2200" b="1" dirty="0" err="1" smtClean="0"/>
              <a:t>ان</a:t>
            </a:r>
            <a:r>
              <a:rPr lang="ar-SA" sz="2200" b="1" dirty="0" smtClean="0"/>
              <a:t> نسبة توزيع مياه </a:t>
            </a:r>
            <a:r>
              <a:rPr lang="ar-SA" sz="2200" b="1" dirty="0" err="1" smtClean="0"/>
              <a:t>التحلية</a:t>
            </a:r>
            <a:r>
              <a:rPr lang="ar-SA" sz="2200" b="1" dirty="0" smtClean="0"/>
              <a:t> لمناطق المملكة تزداد بمعدل متزايد بلغ نحو </a:t>
            </a:r>
            <a:r>
              <a:rPr lang="en-US" sz="2200" b="1" dirty="0" smtClean="0"/>
              <a:t>1.13</a:t>
            </a:r>
            <a:r>
              <a:rPr lang="ar-SA" sz="2200" b="1" dirty="0" smtClean="0"/>
              <a:t> مليون متر مكعب وبينما يشير معامل التحديد </a:t>
            </a:r>
            <a:r>
              <a:rPr lang="ar-SA" sz="2200" b="1" dirty="0" err="1" smtClean="0"/>
              <a:t>ان</a:t>
            </a:r>
            <a:r>
              <a:rPr lang="ar-SA" sz="2200" b="1" dirty="0" smtClean="0"/>
              <a:t> </a:t>
            </a:r>
            <a:r>
              <a:rPr lang="en-US" sz="2200" b="1" dirty="0" smtClean="0"/>
              <a:t>85 </a:t>
            </a:r>
            <a:r>
              <a:rPr lang="ar-SA" sz="2200" b="1" dirty="0" smtClean="0"/>
              <a:t> % ترجع </a:t>
            </a:r>
            <a:r>
              <a:rPr lang="ar-SA" sz="2200" b="1" dirty="0" err="1" smtClean="0"/>
              <a:t>الى</a:t>
            </a:r>
            <a:r>
              <a:rPr lang="ar-SA" sz="2200" b="1" dirty="0" smtClean="0"/>
              <a:t> الزمن وكما توضح قيمه </a:t>
            </a:r>
            <a:r>
              <a:rPr lang="en-US" sz="2200" b="1" dirty="0" smtClean="0"/>
              <a:t>F</a:t>
            </a:r>
            <a:r>
              <a:rPr lang="ar-SA" sz="2200" b="1" dirty="0" smtClean="0"/>
              <a:t> </a:t>
            </a:r>
            <a:r>
              <a:rPr lang="ar-SA" sz="2200" b="1" dirty="0" err="1" smtClean="0"/>
              <a:t>معنويه</a:t>
            </a:r>
            <a:r>
              <a:rPr lang="ar-SA" sz="2200" b="1" dirty="0" smtClean="0"/>
              <a:t> النموذج . </a:t>
            </a:r>
            <a:endParaRPr lang="en-US" sz="2200" dirty="0" smtClean="0"/>
          </a:p>
          <a:p>
            <a:pPr algn="justLow">
              <a:spcBef>
                <a:spcPts val="1800"/>
              </a:spcBef>
            </a:pPr>
            <a:r>
              <a:rPr lang="ar-SA" sz="2200" b="1" dirty="0" smtClean="0"/>
              <a:t> وبتقدير معادله الاتجاه العام لمياه الجوفية </a:t>
            </a:r>
            <a:r>
              <a:rPr lang="ar-SA" sz="2200" b="1" dirty="0" err="1" smtClean="0"/>
              <a:t>الى</a:t>
            </a:r>
            <a:r>
              <a:rPr lang="ar-SA" sz="2200" b="1" dirty="0" smtClean="0"/>
              <a:t> الإجمالي لعام 2009 يتضح </a:t>
            </a:r>
            <a:r>
              <a:rPr lang="ar-SA" sz="2200" b="1" dirty="0" err="1" smtClean="0"/>
              <a:t>ان</a:t>
            </a:r>
            <a:r>
              <a:rPr lang="ar-SA" sz="2200" b="1" dirty="0" smtClean="0"/>
              <a:t> نسبة توزيع مياه </a:t>
            </a:r>
            <a:r>
              <a:rPr lang="ar-SA" sz="2200" b="1" dirty="0" err="1" smtClean="0"/>
              <a:t>التحلية</a:t>
            </a:r>
            <a:r>
              <a:rPr lang="ar-SA" sz="2200" b="1" dirty="0" smtClean="0"/>
              <a:t> لمناطق المملكة تزداد بمعدل متزايد بلغ نحو </a:t>
            </a:r>
            <a:r>
              <a:rPr lang="en-US" sz="2200" b="1" dirty="0" smtClean="0"/>
              <a:t>1.58</a:t>
            </a:r>
            <a:r>
              <a:rPr lang="ar-SA" sz="2200" b="1" dirty="0" smtClean="0"/>
              <a:t>مليون متر مكعب وبينما يشير معامل التحديد </a:t>
            </a:r>
            <a:r>
              <a:rPr lang="ar-SA" sz="2200" b="1" dirty="0" err="1" smtClean="0"/>
              <a:t>ان</a:t>
            </a:r>
            <a:r>
              <a:rPr lang="ar-SA" sz="2200" b="1" dirty="0" smtClean="0"/>
              <a:t> </a:t>
            </a:r>
            <a:r>
              <a:rPr lang="en-US" sz="2200" b="1" dirty="0" smtClean="0"/>
              <a:t>38 </a:t>
            </a:r>
            <a:r>
              <a:rPr lang="ar-SA" sz="2200" b="1" dirty="0" smtClean="0"/>
              <a:t> % ترجع </a:t>
            </a:r>
            <a:r>
              <a:rPr lang="ar-SA" sz="2200" b="1" dirty="0" err="1" smtClean="0"/>
              <a:t>الى</a:t>
            </a:r>
            <a:r>
              <a:rPr lang="ar-SA" sz="2200" b="1" dirty="0" smtClean="0"/>
              <a:t> الزمن وكما توضح قيمه </a:t>
            </a:r>
            <a:r>
              <a:rPr lang="en-US" sz="2200" b="1" dirty="0" smtClean="0"/>
              <a:t>F</a:t>
            </a:r>
            <a:r>
              <a:rPr lang="ar-SA" sz="2200" b="1" dirty="0" smtClean="0"/>
              <a:t> </a:t>
            </a:r>
            <a:r>
              <a:rPr lang="ar-SA" sz="2200" b="1" dirty="0" err="1" smtClean="0"/>
              <a:t>معنويه</a:t>
            </a:r>
            <a:r>
              <a:rPr lang="ar-SA" sz="2200" b="1" dirty="0" smtClean="0"/>
              <a:t> النموذج .</a:t>
            </a:r>
            <a:endParaRPr lang="en-US" sz="2200" dirty="0" smtClean="0"/>
          </a:p>
          <a:p>
            <a:pPr algn="justLow">
              <a:spcBef>
                <a:spcPts val="1800"/>
              </a:spcBef>
            </a:pPr>
            <a:endParaRPr lang="ar-SA" sz="2200"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00" y="142852"/>
            <a:ext cx="7467600" cy="582594"/>
          </a:xfrm>
        </p:spPr>
        <p:txBody>
          <a:bodyPr/>
          <a:lstStyle/>
          <a:p>
            <a:pPr algn="ctr"/>
            <a:r>
              <a:rPr lang="ar-SA" b="1" dirty="0" smtClean="0"/>
              <a:t>جدول (</a:t>
            </a:r>
            <a:r>
              <a:rPr lang="en-US" b="1" dirty="0" smtClean="0"/>
              <a:t>11</a:t>
            </a:r>
            <a:r>
              <a:rPr lang="ar-SA" b="1" dirty="0" smtClean="0"/>
              <a:t>) يوضح </a:t>
            </a:r>
            <a:r>
              <a:rPr lang="ar-SA" b="1" dirty="0" err="1" smtClean="0"/>
              <a:t>تطورالسدود</a:t>
            </a:r>
            <a:r>
              <a:rPr lang="ar-SA" b="1" dirty="0" smtClean="0"/>
              <a:t> حسب عددها </a:t>
            </a:r>
            <a:endParaRPr lang="ar-SA" dirty="0"/>
          </a:p>
        </p:txBody>
      </p:sp>
      <p:graphicFrame>
        <p:nvGraphicFramePr>
          <p:cNvPr id="4" name="جدول 3"/>
          <p:cNvGraphicFramePr>
            <a:graphicFrameLocks noGrp="1"/>
          </p:cNvGraphicFramePr>
          <p:nvPr/>
        </p:nvGraphicFramePr>
        <p:xfrm>
          <a:off x="642911" y="857232"/>
          <a:ext cx="8072493" cy="3443832"/>
        </p:xfrm>
        <a:graphic>
          <a:graphicData uri="http://schemas.openxmlformats.org/drawingml/2006/table">
            <a:tbl>
              <a:tblPr rtl="1"/>
              <a:tblGrid>
                <a:gridCol w="536813"/>
                <a:gridCol w="621273"/>
                <a:gridCol w="426365"/>
                <a:gridCol w="635080"/>
                <a:gridCol w="792631"/>
                <a:gridCol w="792631"/>
                <a:gridCol w="853540"/>
                <a:gridCol w="853540"/>
                <a:gridCol w="853540"/>
                <a:gridCol w="853540"/>
                <a:gridCol w="853540"/>
              </a:tblGrid>
              <a:tr h="175477">
                <a:tc>
                  <a:txBody>
                    <a:bodyPr/>
                    <a:lstStyle/>
                    <a:p>
                      <a:pPr algn="ctr" rtl="0">
                        <a:spcAft>
                          <a:spcPts val="0"/>
                        </a:spcAft>
                      </a:pPr>
                      <a:endParaRPr lang="en-US" sz="1200" b="1" dirty="0">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1">
                        <a:spcAft>
                          <a:spcPts val="0"/>
                        </a:spcAft>
                      </a:pPr>
                      <a:r>
                        <a:rPr lang="ar-SA" sz="1200" b="1">
                          <a:solidFill>
                            <a:srgbClr val="000000"/>
                          </a:solidFill>
                          <a:latin typeface="Times New Roman"/>
                          <a:ea typeface="Times New Roman"/>
                          <a:cs typeface="Arial"/>
                        </a:rPr>
                        <a:t>تطور السدود حسب عددها</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1200" b="1">
                        <a:solidFill>
                          <a:srgbClr val="000000"/>
                        </a:solidFill>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endParaRPr lang="en-US" sz="1200" b="1">
                        <a:latin typeface="Arial"/>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التحكم</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الري</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التعويض</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الشرب</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الإجمالي</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التحكم</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الري</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التعويض</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الشرب</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الإجمالي</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477">
                <a:tc>
                  <a:txBody>
                    <a:bodyPr/>
                    <a:lstStyle/>
                    <a:p>
                      <a:pPr algn="ctr" rtl="1">
                        <a:spcAft>
                          <a:spcPts val="0"/>
                        </a:spcAft>
                      </a:pPr>
                      <a:r>
                        <a:rPr lang="ar-SA" sz="1200" b="1">
                          <a:latin typeface="Times New Roman"/>
                          <a:ea typeface="Times New Roman"/>
                          <a:cs typeface="Arial"/>
                        </a:rPr>
                        <a:t>السنه</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العدد</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dirty="0">
                          <a:latin typeface="Times New Roman"/>
                          <a:ea typeface="Times New Roman"/>
                          <a:cs typeface="Arial"/>
                        </a:rPr>
                        <a:t>العدد</a:t>
                      </a:r>
                      <a:endParaRPr lang="en-US" sz="1200" b="1" dirty="0">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العدد</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العدد</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200" b="1">
                          <a:latin typeface="Times New Roman"/>
                          <a:ea typeface="Times New Roman"/>
                          <a:cs typeface="Arial"/>
                        </a:rPr>
                        <a:t>العدد</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logx1</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logx2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logx3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logx4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log y</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57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134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209</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1.755875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2.127105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1.20412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2.320146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57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140</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latin typeface="Arial"/>
                          <a:ea typeface="Times New Roman"/>
                          <a:cs typeface="Arial"/>
                        </a:rPr>
                        <a:t>16</a:t>
                      </a:r>
                      <a:endParaRPr lang="en-US" sz="1200" b="1" dirty="0">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1.755875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2.146128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1.20412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2.332438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57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146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223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1.755875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2.164353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1.255273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2.348305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57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148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225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1.755875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2.170262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1.255273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2.352183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57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153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230</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1.755875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2.184691</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1.255273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2.361728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61</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155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19</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237</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1.78533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2.190332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1.278754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2.374748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61</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258</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1.78533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0.30109</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2.238046</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1.342423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2.41162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08">
                <a:tc>
                  <a:txBody>
                    <a:bodyPr/>
                    <a:lstStyle/>
                    <a:p>
                      <a:pPr algn="ctr" rtl="0">
                        <a:spcAft>
                          <a:spcPts val="0"/>
                        </a:spcAft>
                      </a:pPr>
                      <a:r>
                        <a:rPr lang="en-US" sz="1200" b="1">
                          <a:latin typeface="Arial"/>
                          <a:ea typeface="Times New Roman"/>
                          <a:cs typeface="Arial"/>
                        </a:rPr>
                        <a:t>2009</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65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210</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25</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302</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1.812913</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0.30101</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2.322219</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a:latin typeface="Arial"/>
                          <a:ea typeface="Times New Roman"/>
                          <a:cs typeface="Arial"/>
                        </a:rPr>
                        <a:t>1.39794</a:t>
                      </a:r>
                      <a:endParaRPr lang="en-US" sz="1200" b="1">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200" b="1" dirty="0">
                          <a:latin typeface="Arial"/>
                          <a:ea typeface="Times New Roman"/>
                          <a:cs typeface="Arial"/>
                        </a:rPr>
                        <a:t>2.480007</a:t>
                      </a:r>
                      <a:endParaRPr lang="en-US" sz="1200" b="1" dirty="0">
                        <a:latin typeface="Times New Roman"/>
                        <a:ea typeface="Times New Roman"/>
                        <a:cs typeface="Arial"/>
                      </a:endParaRPr>
                    </a:p>
                  </a:txBody>
                  <a:tcPr marL="66234" marR="662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500034" y="4416990"/>
            <a:ext cx="714376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التحليل الاقتصادي للعوامل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الموثره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في عدد السدود في المملكة.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وان 1"/>
          <p:cNvSpPr txBox="1">
            <a:spLocks/>
          </p:cNvSpPr>
          <p:nvPr/>
        </p:nvSpPr>
        <p:spPr>
          <a:xfrm>
            <a:off x="285720" y="4857760"/>
            <a:ext cx="8429684" cy="939784"/>
          </a:xfrm>
          <a:prstGeom prst="rect">
            <a:avLst/>
          </a:prstGeom>
        </p:spPr>
        <p:txBody>
          <a:bodyPr vert="horz"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1800" b="1" i="0" u="none" strike="noStrike" kern="1200" cap="small" spc="0" normalizeH="0" baseline="0" noProof="0" dirty="0" smtClean="0">
                <a:ln>
                  <a:noFill/>
                </a:ln>
                <a:solidFill>
                  <a:schemeClr val="tx2"/>
                </a:solidFill>
                <a:effectLst/>
                <a:uLnTx/>
                <a:uFillTx/>
                <a:latin typeface="+mj-lt"/>
                <a:ea typeface="+mj-ea"/>
                <a:cs typeface="+mj-cs"/>
              </a:rPr>
              <a:t>يتضح من الجدول السابق تطور السدود حسب عددها ويتضح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ايضا</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ايجاد</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اللوغارتيم</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لكل سنه من السنوات على حسب نوع السدود </a:t>
            </a:r>
            <a:r>
              <a:rPr kumimoji="0" lang="en-US" sz="1800" b="1" i="0" u="none" strike="noStrike" kern="1200" cap="small" spc="0" normalizeH="0" baseline="0" noProof="0" dirty="0" smtClean="0">
                <a:ln>
                  <a:noFill/>
                </a:ln>
                <a:solidFill>
                  <a:schemeClr val="tx2"/>
                </a:solidFill>
                <a:effectLst/>
                <a:uLnTx/>
                <a:uFillTx/>
                <a:latin typeface="+mj-lt"/>
                <a:ea typeface="+mj-ea"/>
                <a:cs typeface="+mj-cs"/>
              </a:rPr>
              <a:t>. </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ومن هذا استطعنا الوصول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الى</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الداله</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a:t>
            </a:r>
            <a:r>
              <a:rPr kumimoji="0" lang="ar-SA" sz="1800" b="1" i="0" u="none" strike="noStrike" kern="1200" cap="small" spc="0" normalizeH="0" baseline="0" noProof="0" dirty="0" err="1" smtClean="0">
                <a:ln>
                  <a:noFill/>
                </a:ln>
                <a:solidFill>
                  <a:schemeClr val="tx2"/>
                </a:solidFill>
                <a:effectLst/>
                <a:uLnTx/>
                <a:uFillTx/>
                <a:latin typeface="+mj-lt"/>
                <a:ea typeface="+mj-ea"/>
                <a:cs typeface="+mj-cs"/>
              </a:rPr>
              <a:t>اللوغارتميه</a:t>
            </a:r>
            <a:r>
              <a:rPr kumimoji="0" lang="ar-SA" sz="1800" b="1" i="0" u="none" strike="noStrike" kern="1200" cap="small" spc="0" normalizeH="0" baseline="0" noProof="0" dirty="0" smtClean="0">
                <a:ln>
                  <a:noFill/>
                </a:ln>
                <a:solidFill>
                  <a:schemeClr val="tx2"/>
                </a:solidFill>
                <a:effectLst/>
                <a:uLnTx/>
                <a:uFillTx/>
                <a:latin typeface="+mj-lt"/>
                <a:ea typeface="+mj-ea"/>
                <a:cs typeface="+mj-cs"/>
              </a:rPr>
              <a:t> لتطور السدود حسب عدها والتي  يمكن توضيحها بالاتي : </a:t>
            </a:r>
            <a:endParaRPr kumimoji="0" lang="ar-SA" sz="1800" b="0" i="0" u="none" strike="noStrike" kern="1200" cap="small" spc="0" normalizeH="0" baseline="0" noProof="0" dirty="0">
              <a:ln>
                <a:noFill/>
              </a:ln>
              <a:solidFill>
                <a:schemeClr val="tx2"/>
              </a:solidFill>
              <a:effectLst/>
              <a:uLnTx/>
              <a:uFillTx/>
              <a:latin typeface="+mj-lt"/>
              <a:ea typeface="+mj-ea"/>
              <a:cs typeface="+mj-cs"/>
            </a:endParaRPr>
          </a:p>
        </p:txBody>
      </p:sp>
      <p:graphicFrame>
        <p:nvGraphicFramePr>
          <p:cNvPr id="7" name="جدول 6"/>
          <p:cNvGraphicFramePr>
            <a:graphicFrameLocks noGrp="1"/>
          </p:cNvGraphicFramePr>
          <p:nvPr/>
        </p:nvGraphicFramePr>
        <p:xfrm>
          <a:off x="642910" y="5857892"/>
          <a:ext cx="7786743" cy="640080"/>
        </p:xfrm>
        <a:graphic>
          <a:graphicData uri="http://schemas.openxmlformats.org/drawingml/2006/table">
            <a:tbl>
              <a:tblPr rtl="1"/>
              <a:tblGrid>
                <a:gridCol w="5313379"/>
                <a:gridCol w="1236682"/>
                <a:gridCol w="1236682"/>
              </a:tblGrid>
              <a:tr h="175144">
                <a:tc>
                  <a:txBody>
                    <a:bodyPr/>
                    <a:lstStyle/>
                    <a:p>
                      <a:pPr algn="ctr" rtl="1">
                        <a:spcAft>
                          <a:spcPts val="0"/>
                        </a:spcAft>
                      </a:pPr>
                      <a:r>
                        <a:rPr lang="ar-SA" sz="1200" b="1" dirty="0" err="1">
                          <a:solidFill>
                            <a:srgbClr val="000000"/>
                          </a:solidFill>
                          <a:latin typeface="Times New Roman"/>
                          <a:ea typeface="Times New Roman"/>
                          <a:cs typeface="Arial"/>
                        </a:rPr>
                        <a:t>المعادله</a:t>
                      </a:r>
                      <a:endParaRPr lang="en-US" sz="1200" b="1" dirty="0">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200" b="1">
                          <a:solidFill>
                            <a:srgbClr val="000000"/>
                          </a:solidFill>
                          <a:latin typeface="Times New Roman"/>
                          <a:ea typeface="Times New Roman"/>
                          <a:cs typeface="Arial"/>
                        </a:rPr>
                        <a:t>F</a:t>
                      </a:r>
                      <a:endParaRPr lang="en-US" sz="1200" b="1">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200" b="1">
                          <a:solidFill>
                            <a:srgbClr val="000000"/>
                          </a:solidFill>
                          <a:latin typeface="Times New Roman"/>
                          <a:ea typeface="Times New Roman"/>
                          <a:cs typeface="Arial"/>
                        </a:rPr>
                        <a:t>R</a:t>
                      </a:r>
                      <a:endParaRPr lang="en-US" sz="1200" b="1">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44">
                <a:tc>
                  <a:txBody>
                    <a:bodyPr/>
                    <a:lstStyle/>
                    <a:p>
                      <a:pPr algn="ctr" rtl="1">
                        <a:spcAft>
                          <a:spcPts val="0"/>
                        </a:spcAft>
                      </a:pPr>
                      <a:r>
                        <a:rPr lang="en-US" sz="1200" b="1">
                          <a:solidFill>
                            <a:srgbClr val="000000"/>
                          </a:solidFill>
                          <a:latin typeface="Times New Roman"/>
                          <a:ea typeface="Times New Roman"/>
                          <a:cs typeface="Arial"/>
                        </a:rPr>
                        <a:t>Log y=4.475+0.26Logx1-13.69Logx2+0.66Logx3+0.07Logx4</a:t>
                      </a:r>
                      <a:endParaRPr lang="en-US" sz="1200" b="1">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200" b="1">
                          <a:solidFill>
                            <a:srgbClr val="000000"/>
                          </a:solidFill>
                          <a:latin typeface="Times New Roman"/>
                          <a:ea typeface="Times New Roman"/>
                          <a:cs typeface="Arial"/>
                        </a:rPr>
                        <a:t>126444.3</a:t>
                      </a:r>
                      <a:endParaRPr lang="en-US" sz="1200" b="1">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200" b="1">
                          <a:solidFill>
                            <a:srgbClr val="000000"/>
                          </a:solidFill>
                          <a:latin typeface="Times New Roman"/>
                          <a:ea typeface="Times New Roman"/>
                          <a:cs typeface="Arial"/>
                        </a:rPr>
                        <a:t>0.99</a:t>
                      </a:r>
                      <a:endParaRPr lang="en-US" sz="1200" b="1">
                        <a:latin typeface="Times New Roman"/>
                        <a:ea typeface="Times New Roman"/>
                        <a:cs typeface="Arial"/>
                      </a:endParaRPr>
                    </a:p>
                  </a:txBody>
                  <a:tcPr marL="65679" marR="656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717">
                <a:tc>
                  <a:txBody>
                    <a:bodyPr/>
                    <a:lstStyle/>
                    <a:p>
                      <a:pPr algn="ctr" rtl="1">
                        <a:spcAft>
                          <a:spcPts val="0"/>
                        </a:spcAft>
                      </a:pPr>
                      <a:r>
                        <a:rPr lang="en-US" sz="1200" b="1" dirty="0">
                          <a:solidFill>
                            <a:srgbClr val="000000"/>
                          </a:solidFill>
                          <a:latin typeface="Times New Roman"/>
                          <a:ea typeface="Times New Roman"/>
                          <a:cs typeface="Arial"/>
                        </a:rPr>
                        <a:t>t2=(-3.80)  t3=(87.4)  t4=(11.45)</a:t>
                      </a:r>
                      <a:r>
                        <a:rPr lang="ar-SA" sz="1800" b="1" dirty="0">
                          <a:solidFill>
                            <a:srgbClr val="000000"/>
                          </a:solidFill>
                          <a:latin typeface="Times New Roman"/>
                          <a:ea typeface="Times New Roman"/>
                          <a:cs typeface="Arial"/>
                        </a:rPr>
                        <a:t>    </a:t>
                      </a:r>
                      <a:r>
                        <a:rPr lang="en-US" sz="1200" b="1" dirty="0">
                          <a:solidFill>
                            <a:srgbClr val="000000"/>
                          </a:solidFill>
                          <a:latin typeface="Times New Roman"/>
                          <a:ea typeface="Times New Roman"/>
                          <a:cs typeface="Arial"/>
                        </a:rPr>
                        <a:t>t1=(30.5) t=(4.10)  </a:t>
                      </a:r>
                      <a:endParaRPr lang="en-US" sz="1200" b="1" dirty="0">
                        <a:latin typeface="Times New Roman"/>
                        <a:ea typeface="Times New Roman"/>
                        <a:cs typeface="Arial"/>
                      </a:endParaRPr>
                    </a:p>
                  </a:txBody>
                  <a:tcPr marL="65679" marR="6567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spcAft>
                          <a:spcPts val="0"/>
                        </a:spcAft>
                      </a:pPr>
                      <a:endParaRPr lang="en-US" sz="1200" b="1">
                        <a:solidFill>
                          <a:srgbClr val="000000"/>
                        </a:solidFill>
                        <a:latin typeface="Times New Roman"/>
                        <a:ea typeface="Times New Roman"/>
                        <a:cs typeface="Arial"/>
                      </a:endParaRPr>
                    </a:p>
                  </a:txBody>
                  <a:tcPr marL="65679" marR="6567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rtl="0">
                        <a:spcAft>
                          <a:spcPts val="0"/>
                        </a:spcAft>
                      </a:pPr>
                      <a:endParaRPr lang="en-US" sz="1200" b="1" dirty="0">
                        <a:solidFill>
                          <a:srgbClr val="000000"/>
                        </a:solidFill>
                        <a:latin typeface="Times New Roman"/>
                        <a:ea typeface="Times New Roman"/>
                        <a:cs typeface="Arial"/>
                      </a:endParaRPr>
                    </a:p>
                  </a:txBody>
                  <a:tcPr marL="65679" marR="65679"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14290"/>
            <a:ext cx="8572560" cy="296842"/>
          </a:xfrm>
        </p:spPr>
        <p:txBody>
          <a:bodyPr>
            <a:noAutofit/>
          </a:bodyPr>
          <a:lstStyle/>
          <a:p>
            <a:pPr algn="ctr"/>
            <a:r>
              <a:rPr lang="ar-SA" sz="2400" b="1" dirty="0" smtClean="0"/>
              <a:t>وبدراسة </a:t>
            </a:r>
            <a:r>
              <a:rPr lang="ar-SA" sz="2400" b="1" dirty="0" smtClean="0"/>
              <a:t>تطور السدود حسب عددها يتضح من معادله الاتجاه الزمني  </a:t>
            </a:r>
            <a:r>
              <a:rPr lang="ar-SA" sz="2400" b="1" dirty="0" smtClean="0"/>
              <a:t>الآتي :</a:t>
            </a:r>
            <a:endParaRPr lang="ar-SA" sz="2400" dirty="0"/>
          </a:p>
        </p:txBody>
      </p:sp>
      <p:sp>
        <p:nvSpPr>
          <p:cNvPr id="3" name="عنصر نائب للمحتوى 2"/>
          <p:cNvSpPr>
            <a:spLocks noGrp="1"/>
          </p:cNvSpPr>
          <p:nvPr>
            <p:ph sz="quarter" idx="1"/>
          </p:nvPr>
        </p:nvSpPr>
        <p:spPr>
          <a:xfrm>
            <a:off x="214282" y="500042"/>
            <a:ext cx="8643998" cy="1643074"/>
          </a:xfrm>
        </p:spPr>
        <p:txBody>
          <a:bodyPr>
            <a:noAutofit/>
          </a:bodyPr>
          <a:lstStyle/>
          <a:p>
            <a:pPr lvl="0"/>
            <a:r>
              <a:rPr lang="ar-SA" sz="2000" b="1" dirty="0" smtClean="0"/>
              <a:t>انه </a:t>
            </a:r>
            <a:r>
              <a:rPr lang="ar-SA" sz="2000" b="1" dirty="0" smtClean="0"/>
              <a:t>عند </a:t>
            </a:r>
            <a:r>
              <a:rPr lang="ar-SA" sz="2000" b="1" dirty="0" err="1" smtClean="0"/>
              <a:t>زياده</a:t>
            </a:r>
            <a:r>
              <a:rPr lang="ar-SA" sz="2000" b="1" dirty="0" smtClean="0"/>
              <a:t> عدد سدود التحكم بمقدار 10% فان عدد السدود الإجمالي تزداد بمقدار </a:t>
            </a:r>
            <a:r>
              <a:rPr lang="en-US" sz="2000" b="1" dirty="0" smtClean="0"/>
              <a:t>2.6</a:t>
            </a:r>
            <a:r>
              <a:rPr lang="ar-SA" sz="2000" b="1" dirty="0" smtClean="0"/>
              <a:t> % </a:t>
            </a:r>
            <a:endParaRPr lang="en-US" sz="2000" dirty="0" smtClean="0"/>
          </a:p>
          <a:p>
            <a:pPr lvl="0"/>
            <a:r>
              <a:rPr lang="ar-SA" sz="2000" b="1" dirty="0" smtClean="0"/>
              <a:t>انه عند </a:t>
            </a:r>
            <a:r>
              <a:rPr lang="ar-SA" sz="2000" b="1" dirty="0" err="1" smtClean="0"/>
              <a:t>زياده</a:t>
            </a:r>
            <a:r>
              <a:rPr lang="ar-SA" sz="2000" b="1" dirty="0" smtClean="0"/>
              <a:t> عدد سدود الري  بمقدار 10% فان عدد السدود الإجمالي تقل  بمقدار </a:t>
            </a:r>
            <a:r>
              <a:rPr lang="en-US" sz="2000" b="1" dirty="0" smtClean="0"/>
              <a:t>-13.69</a:t>
            </a:r>
            <a:r>
              <a:rPr lang="ar-SA" sz="2000" b="1" dirty="0" smtClean="0"/>
              <a:t>%</a:t>
            </a:r>
            <a:endParaRPr lang="en-US" sz="2000" dirty="0" smtClean="0"/>
          </a:p>
          <a:p>
            <a:pPr lvl="0"/>
            <a:r>
              <a:rPr lang="ar-SA" sz="2000" b="1" dirty="0" smtClean="0"/>
              <a:t>انه عند </a:t>
            </a:r>
            <a:r>
              <a:rPr lang="ar-SA" sz="2000" b="1" dirty="0" err="1" smtClean="0"/>
              <a:t>زياده</a:t>
            </a:r>
            <a:r>
              <a:rPr lang="ar-SA" sz="2000" b="1" dirty="0" smtClean="0"/>
              <a:t> عدد سدود التعويض بمقدار 10% فان عدد السدود الإجمالي تزداد بمقدار</a:t>
            </a:r>
            <a:r>
              <a:rPr lang="en-US" sz="2000" b="1" dirty="0" smtClean="0"/>
              <a:t>6.6</a:t>
            </a:r>
            <a:r>
              <a:rPr lang="ar-SA" sz="2000" b="1" dirty="0" smtClean="0"/>
              <a:t> %</a:t>
            </a:r>
            <a:endParaRPr lang="en-US" sz="2000" dirty="0" smtClean="0"/>
          </a:p>
          <a:p>
            <a:pPr lvl="0"/>
            <a:r>
              <a:rPr lang="ar-SA" sz="2000" b="1" dirty="0" smtClean="0"/>
              <a:t>انه عند </a:t>
            </a:r>
            <a:r>
              <a:rPr lang="ar-SA" sz="2000" b="1" dirty="0" err="1" smtClean="0"/>
              <a:t>زياده</a:t>
            </a:r>
            <a:r>
              <a:rPr lang="ar-SA" sz="2000" b="1" dirty="0" smtClean="0"/>
              <a:t> عدد سدود الشرب  بمقدار 10% فان عدد السدود الإجمالي تزداد بمقدار</a:t>
            </a:r>
            <a:r>
              <a:rPr lang="en-US" sz="2000" b="1" dirty="0" smtClean="0"/>
              <a:t>0.7</a:t>
            </a:r>
            <a:r>
              <a:rPr lang="ar-SA" sz="2000" b="1" dirty="0" smtClean="0"/>
              <a:t>%</a:t>
            </a:r>
            <a:endParaRPr lang="ar-SA" sz="2000" dirty="0"/>
          </a:p>
        </p:txBody>
      </p:sp>
      <p:graphicFrame>
        <p:nvGraphicFramePr>
          <p:cNvPr id="6" name="جدول 5"/>
          <p:cNvGraphicFramePr>
            <a:graphicFrameLocks noGrp="1"/>
          </p:cNvGraphicFramePr>
          <p:nvPr/>
        </p:nvGraphicFramePr>
        <p:xfrm>
          <a:off x="428596" y="2786058"/>
          <a:ext cx="8572560" cy="3143270"/>
        </p:xfrm>
        <a:graphic>
          <a:graphicData uri="http://schemas.openxmlformats.org/drawingml/2006/table">
            <a:tbl>
              <a:tblPr rtl="1"/>
              <a:tblGrid>
                <a:gridCol w="741477"/>
                <a:gridCol w="793227"/>
                <a:gridCol w="505904"/>
                <a:gridCol w="937661"/>
                <a:gridCol w="753835"/>
                <a:gridCol w="781641"/>
                <a:gridCol w="811763"/>
                <a:gridCol w="811763"/>
                <a:gridCol w="811763"/>
                <a:gridCol w="811763"/>
                <a:gridCol w="811763"/>
              </a:tblGrid>
              <a:tr h="282728">
                <a:tc>
                  <a:txBody>
                    <a:bodyPr/>
                    <a:lstStyle/>
                    <a:p>
                      <a:pPr algn="just" rtl="0">
                        <a:spcAft>
                          <a:spcPts val="0"/>
                        </a:spcAft>
                      </a:pPr>
                      <a:endParaRPr lang="en-US" sz="1200" b="1" dirty="0">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spcAft>
                          <a:spcPts val="0"/>
                        </a:spcAft>
                      </a:pPr>
                      <a:r>
                        <a:rPr lang="ar-SA" sz="1200" b="1">
                          <a:solidFill>
                            <a:srgbClr val="000000"/>
                          </a:solidFill>
                          <a:latin typeface="Times New Roman"/>
                          <a:ea typeface="Times New Roman"/>
                          <a:cs typeface="Arial"/>
                        </a:rPr>
                        <a:t>تطور السدود حسب السعه التخزينيه</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a:txBody>
                    <a:bodyPr/>
                    <a:lstStyle/>
                    <a:p>
                      <a:pPr algn="l" rtl="0">
                        <a:spcAft>
                          <a:spcPts val="0"/>
                        </a:spcAft>
                      </a:pPr>
                      <a:endParaRPr lang="en-US" sz="1200" b="1" dirty="0">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endParaRPr lang="en-US" sz="1200" b="1">
                        <a:solidFill>
                          <a:srgbClr val="000000"/>
                        </a:solidFill>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just" rtl="0">
                        <a:spcAft>
                          <a:spcPts val="0"/>
                        </a:spcAft>
                      </a:pPr>
                      <a:endParaRPr lang="en-US" sz="1200" b="1">
                        <a:latin typeface="Arial"/>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التحكم</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dirty="0">
                          <a:latin typeface="Times New Roman"/>
                          <a:ea typeface="Times New Roman"/>
                          <a:cs typeface="Arial"/>
                        </a:rPr>
                        <a:t>الري</a:t>
                      </a:r>
                      <a:endParaRPr lang="en-US" sz="1200" b="1" dirty="0">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التعويض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الشرب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الإجمالي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التحكم</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الري</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التعويض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الشرب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الإجمالي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1">
                        <a:spcAft>
                          <a:spcPts val="0"/>
                        </a:spcAft>
                      </a:pPr>
                      <a:r>
                        <a:rPr lang="ar-SA" sz="1200" b="1">
                          <a:latin typeface="Times New Roman"/>
                          <a:ea typeface="Times New Roman"/>
                          <a:cs typeface="Arial"/>
                        </a:rPr>
                        <a:t>السنه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السعه</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السعه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السعه</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السعه</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200" b="1">
                          <a:latin typeface="Times New Roman"/>
                          <a:ea typeface="Times New Roman"/>
                          <a:cs typeface="Arial"/>
                        </a:rPr>
                        <a:t>السعه </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US" sz="1200" b="1">
                          <a:latin typeface="Arial"/>
                          <a:ea typeface="Times New Roman"/>
                        </a:rPr>
                        <a:t>logx1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US" sz="1200" b="1">
                          <a:latin typeface="Arial"/>
                          <a:ea typeface="Times New Roman"/>
                        </a:rPr>
                        <a:t>logx2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US" sz="1200" b="1">
                          <a:latin typeface="Arial"/>
                          <a:ea typeface="Times New Roman"/>
                        </a:rPr>
                        <a:t>logx3</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US" sz="1200" b="1">
                          <a:latin typeface="Arial"/>
                          <a:ea typeface="Times New Roman"/>
                        </a:rPr>
                        <a:t>logx4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US" sz="1200" b="1">
                          <a:latin typeface="Arial"/>
                          <a:ea typeface="Times New Roman"/>
                        </a:rPr>
                        <a:t>log y</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499.202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73.16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828.962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2.311966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1.711807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2.698276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1.864274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2.918535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2003</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503.06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73.16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832.82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2.311966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1.711808</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2.70162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1.864274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2.920551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503.89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75.15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835.64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2.311966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1.711809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2.702336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1.875929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2.922019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504.415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75.15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836.165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2.311966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2.702788</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1.875929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2.922292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205.1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518.57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75.15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850.32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2.311966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1.711811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2.714807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1.875929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2.929582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206.59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522.96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82.39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863.44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2.315109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1.711812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2.718468</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1.915875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2.936232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728">
                <a:tc>
                  <a:txBody>
                    <a:bodyPr/>
                    <a:lstStyle/>
                    <a:p>
                      <a:pPr algn="l" rtl="0">
                        <a:spcAft>
                          <a:spcPts val="0"/>
                        </a:spcAft>
                      </a:pPr>
                      <a:r>
                        <a:rPr lang="en-US" sz="1200" b="1">
                          <a:latin typeface="Arial"/>
                          <a:ea typeface="Times New Roman"/>
                        </a:rPr>
                        <a:t>2008</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206.59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540.12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109.56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907.77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2.315109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1.711813</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2.73249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2.039652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2.957976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990">
                <a:tc>
                  <a:txBody>
                    <a:bodyPr/>
                    <a:lstStyle/>
                    <a:p>
                      <a:pPr algn="l" rtl="0">
                        <a:spcAft>
                          <a:spcPts val="0"/>
                        </a:spcAft>
                      </a:pPr>
                      <a:r>
                        <a:rPr lang="en-US" sz="1200" b="1">
                          <a:latin typeface="Arial"/>
                          <a:ea typeface="Times New Roman"/>
                        </a:rPr>
                        <a:t>2009</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432.77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51.5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566.32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303.46</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solidFill>
                            <a:srgbClr val="000000"/>
                          </a:solidFill>
                          <a:latin typeface="Arial"/>
                          <a:ea typeface="Times New Roman"/>
                        </a:rPr>
                        <a:t>1354.05</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2.636257</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1.711814</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2.753062</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a:latin typeface="Arial"/>
                          <a:ea typeface="Times New Roman"/>
                        </a:rPr>
                        <a:t>2.482101</a:t>
                      </a:r>
                      <a:endParaRPr lang="en-US" sz="1200" b="1">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US" sz="1200" b="1" dirty="0">
                          <a:latin typeface="Arial"/>
                          <a:ea typeface="Times New Roman"/>
                        </a:rPr>
                        <a:t>3.131635</a:t>
                      </a:r>
                      <a:endParaRPr lang="en-US" sz="1200" b="1" dirty="0">
                        <a:latin typeface="Times New Roman"/>
                        <a:ea typeface="Times New Roman"/>
                      </a:endParaRPr>
                    </a:p>
                  </a:txBody>
                  <a:tcPr marL="59318" marR="59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985" name="Rectangle 1"/>
          <p:cNvSpPr>
            <a:spLocks noChangeArrowheads="1"/>
          </p:cNvSpPr>
          <p:nvPr/>
        </p:nvSpPr>
        <p:spPr bwMode="auto">
          <a:xfrm>
            <a:off x="3774983" y="2214554"/>
            <a:ext cx="5226110"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جدول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12</a:t>
            </a: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يوضح </a:t>
            </a:r>
            <a:r>
              <a:rPr kumimoji="0" lang="ar-SA"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تطورالسدود</a:t>
            </a: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حسب السعه </a:t>
            </a:r>
            <a:r>
              <a:rPr kumimoji="0" lang="ar-SA" sz="20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التخزينيه</a:t>
            </a:r>
            <a:r>
              <a:rPr kumimoji="0" lang="ar-SA"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لها .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6" name="Rectangle 2"/>
          <p:cNvSpPr>
            <a:spLocks noChangeArrowheads="1"/>
          </p:cNvSpPr>
          <p:nvPr/>
        </p:nvSpPr>
        <p:spPr bwMode="auto">
          <a:xfrm>
            <a:off x="214282" y="6357958"/>
            <a:ext cx="864396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النتيجة البحثية للهدف : التحليل الاقتصادي للعوامل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الموثره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عن السعه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للسدود</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1"/>
          <p:cNvSpPr>
            <a:spLocks noChangeArrowheads="1"/>
          </p:cNvSpPr>
          <p:nvPr/>
        </p:nvSpPr>
        <p:spPr bwMode="auto">
          <a:xfrm>
            <a:off x="2714612" y="5876528"/>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49489" y="789809"/>
            <a:ext cx="7467600" cy="1143000"/>
          </a:xfrm>
        </p:spPr>
        <p:txBody>
          <a:bodyPr>
            <a:noAutofit/>
          </a:bodyPr>
          <a:lstStyle/>
          <a:p>
            <a:pPr algn="ctr"/>
            <a:r>
              <a:rPr lang="ar-SA" sz="2400" b="1" dirty="0" smtClean="0"/>
              <a:t>يتضح من الجدول السابق تطور السدود حسب سعتها </a:t>
            </a:r>
            <a:r>
              <a:rPr lang="ar-SA" sz="2400" b="1" dirty="0" smtClean="0"/>
              <a:t>التخزينية  </a:t>
            </a:r>
            <a:r>
              <a:rPr lang="ar-SA" sz="2400" b="1" dirty="0" smtClean="0"/>
              <a:t>ويتضح </a:t>
            </a:r>
            <a:r>
              <a:rPr lang="ar-SA" sz="2400" b="1" dirty="0" smtClean="0"/>
              <a:t>أيضا إيجاد </a:t>
            </a:r>
            <a:r>
              <a:rPr lang="ar-SA" sz="2400" b="1" dirty="0" err="1" smtClean="0"/>
              <a:t>اللوغارتيم</a:t>
            </a:r>
            <a:r>
              <a:rPr lang="ar-SA" sz="2400" b="1" dirty="0" smtClean="0"/>
              <a:t> لكل سنه من السنوات على حسب نوع السدود</a:t>
            </a:r>
            <a:r>
              <a:rPr lang="en-US" sz="2400" dirty="0" smtClean="0"/>
              <a:t/>
            </a:r>
            <a:br>
              <a:rPr lang="en-US" sz="2400" dirty="0" smtClean="0"/>
            </a:br>
            <a:endParaRPr lang="ar-SA" sz="2400" dirty="0"/>
          </a:p>
        </p:txBody>
      </p:sp>
      <p:graphicFrame>
        <p:nvGraphicFramePr>
          <p:cNvPr id="4" name="جدول 3"/>
          <p:cNvGraphicFramePr>
            <a:graphicFrameLocks noGrp="1"/>
          </p:cNvGraphicFramePr>
          <p:nvPr/>
        </p:nvGraphicFramePr>
        <p:xfrm>
          <a:off x="571471" y="1860923"/>
          <a:ext cx="7929618" cy="1225992"/>
        </p:xfrm>
        <a:graphic>
          <a:graphicData uri="http://schemas.openxmlformats.org/drawingml/2006/table">
            <a:tbl>
              <a:tblPr rtl="1"/>
              <a:tblGrid>
                <a:gridCol w="5410872"/>
                <a:gridCol w="1259373"/>
                <a:gridCol w="1259373"/>
              </a:tblGrid>
              <a:tr h="354213">
                <a:tc>
                  <a:txBody>
                    <a:bodyPr/>
                    <a:lstStyle/>
                    <a:p>
                      <a:pPr algn="ctr" rtl="1">
                        <a:spcAft>
                          <a:spcPts val="0"/>
                        </a:spcAft>
                      </a:pPr>
                      <a:r>
                        <a:rPr lang="ar-SA" sz="2400" b="1" dirty="0" err="1">
                          <a:solidFill>
                            <a:srgbClr val="000000"/>
                          </a:solidFill>
                          <a:latin typeface="Times New Roman"/>
                          <a:ea typeface="Times New Roman"/>
                        </a:rPr>
                        <a:t>المعادله</a:t>
                      </a:r>
                      <a:endParaRPr lang="en-US" sz="2400" b="1" dirty="0">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400" b="1">
                          <a:solidFill>
                            <a:srgbClr val="000000"/>
                          </a:solidFill>
                          <a:latin typeface="Times New Roman"/>
                          <a:ea typeface="Times New Roman"/>
                        </a:rPr>
                        <a:t>F</a:t>
                      </a:r>
                      <a:endParaRPr lang="en-US" sz="1400" b="1">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400" b="1">
                          <a:solidFill>
                            <a:srgbClr val="000000"/>
                          </a:solidFill>
                          <a:latin typeface="Times New Roman"/>
                          <a:ea typeface="Times New Roman"/>
                        </a:rPr>
                        <a:t>R</a:t>
                      </a:r>
                      <a:endParaRPr lang="en-US" sz="1400" b="1">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213">
                <a:tc>
                  <a:txBody>
                    <a:bodyPr/>
                    <a:lstStyle/>
                    <a:p>
                      <a:pPr algn="ctr" rtl="1">
                        <a:spcAft>
                          <a:spcPts val="0"/>
                        </a:spcAft>
                      </a:pPr>
                      <a:r>
                        <a:rPr lang="en-US" sz="1400" b="1">
                          <a:solidFill>
                            <a:srgbClr val="000000"/>
                          </a:solidFill>
                          <a:latin typeface="Times New Roman"/>
                          <a:ea typeface="Times New Roman"/>
                        </a:rPr>
                        <a:t>Log y=-16.56+0.35Logx1+9.87Logx2+0.57Logx3+0.105Logx4</a:t>
                      </a:r>
                      <a:endParaRPr lang="en-US" sz="1400" b="1">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400" b="1">
                          <a:solidFill>
                            <a:srgbClr val="000000"/>
                          </a:solidFill>
                          <a:latin typeface="Times New Roman"/>
                          <a:ea typeface="Times New Roman"/>
                        </a:rPr>
                        <a:t>75705.92</a:t>
                      </a:r>
                      <a:endParaRPr lang="en-US" sz="1400" b="1">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en-US" sz="1400" b="1">
                          <a:solidFill>
                            <a:srgbClr val="000000"/>
                          </a:solidFill>
                          <a:latin typeface="Times New Roman"/>
                          <a:ea typeface="Times New Roman"/>
                        </a:rPr>
                        <a:t>0.99</a:t>
                      </a:r>
                      <a:endParaRPr lang="en-US" sz="1400" b="1">
                        <a:latin typeface="Times New Roman"/>
                        <a:ea typeface="Times New Roman"/>
                      </a:endParaRPr>
                    </a:p>
                  </a:txBody>
                  <a:tcPr marL="65679" marR="656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019">
                <a:tc gridSpan="3">
                  <a:txBody>
                    <a:bodyPr/>
                    <a:lstStyle/>
                    <a:p>
                      <a:pPr algn="ctr" rtl="1">
                        <a:spcAft>
                          <a:spcPts val="0"/>
                        </a:spcAft>
                      </a:pPr>
                      <a:r>
                        <a:rPr lang="en-US" sz="1400" b="1" dirty="0">
                          <a:solidFill>
                            <a:srgbClr val="000000"/>
                          </a:solidFill>
                          <a:latin typeface="Times New Roman"/>
                          <a:ea typeface="Times New Roman"/>
                        </a:rPr>
                        <a:t>t2=(0.17)  t3=(16.53)  t4=(18.11)</a:t>
                      </a:r>
                      <a:r>
                        <a:rPr lang="ar-SA" sz="2000" b="1" dirty="0">
                          <a:solidFill>
                            <a:srgbClr val="000000"/>
                          </a:solidFill>
                          <a:latin typeface="Times New Roman"/>
                          <a:ea typeface="Times New Roman"/>
                        </a:rPr>
                        <a:t>    </a:t>
                      </a:r>
                      <a:r>
                        <a:rPr lang="en-US" sz="1400" b="1" dirty="0">
                          <a:solidFill>
                            <a:srgbClr val="000000"/>
                          </a:solidFill>
                          <a:latin typeface="Times New Roman"/>
                          <a:ea typeface="Times New Roman"/>
                        </a:rPr>
                        <a:t>t1=(52.2) t=(-0.16)  </a:t>
                      </a:r>
                      <a:endParaRPr lang="en-US" sz="1400" b="1" dirty="0">
                        <a:latin typeface="Times New Roman"/>
                        <a:ea typeface="Times New Roman"/>
                      </a:endParaRPr>
                    </a:p>
                  </a:txBody>
                  <a:tcPr marL="65679" marR="65679" marT="0" marB="0">
                    <a:lnL>
                      <a:noFill/>
                    </a:lnL>
                    <a:lnT w="12700" cap="flat" cmpd="sng" algn="ctr">
                      <a:solidFill>
                        <a:srgbClr val="000000"/>
                      </a:solidFill>
                      <a:prstDash val="solid"/>
                      <a:round/>
                      <a:headEnd type="none" w="med" len="med"/>
                      <a:tailEnd type="none" w="med" len="med"/>
                    </a:lnT>
                    <a:lnB>
                      <a:noFill/>
                    </a:lnB>
                  </a:tcPr>
                </a:tc>
                <a:tc hMerge="1">
                  <a:txBody>
                    <a:bodyPr/>
                    <a:lstStyle/>
                    <a:p>
                      <a:pPr rtl="1"/>
                      <a:endParaRPr lang="ar-SA"/>
                    </a:p>
                  </a:txBody>
                  <a:tcPr/>
                </a:tc>
                <a:tc hMerge="1">
                  <a:txBody>
                    <a:bodyPr/>
                    <a:lstStyle/>
                    <a:p>
                      <a:pPr rtl="1"/>
                      <a:endParaRPr lang="ar-SA"/>
                    </a:p>
                  </a:txBody>
                  <a:tcPr/>
                </a:tc>
              </a:tr>
            </a:tbl>
          </a:graphicData>
        </a:graphic>
      </p:graphicFrame>
      <p:sp>
        <p:nvSpPr>
          <p:cNvPr id="43009" name="Rectangle 1"/>
          <p:cNvSpPr>
            <a:spLocks noChangeArrowheads="1"/>
          </p:cNvSpPr>
          <p:nvPr/>
        </p:nvSpPr>
        <p:spPr bwMode="auto">
          <a:xfrm>
            <a:off x="500098" y="3229791"/>
            <a:ext cx="814386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وبدراسة تطور السدود حسب سعتها التخزينية يتضح من المعادلة السابقة  الآتي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10" name="Rectangle 2"/>
          <p:cNvSpPr>
            <a:spLocks noChangeArrowheads="1"/>
          </p:cNvSpPr>
          <p:nvPr/>
        </p:nvSpPr>
        <p:spPr bwMode="auto">
          <a:xfrm>
            <a:off x="-357222" y="3944171"/>
            <a:ext cx="9144000" cy="19851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ts val="600"/>
              </a:spcBef>
              <a:spcAft>
                <a:spcPct val="0"/>
              </a:spcAft>
              <a:buClrTx/>
              <a:buSzTx/>
              <a:buFontTx/>
              <a:buChar char="•"/>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انه عند زيادة السعه التخزينية لسدود التحكم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فان الإجمالي السعه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التخزينيه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تزيد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3.5</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ts val="600"/>
              </a:spcBef>
              <a:spcAft>
                <a:spcPct val="0"/>
              </a:spcAft>
              <a:buClrTx/>
              <a:buSzTx/>
              <a:buFontTx/>
              <a:buChar char="•"/>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انه عند زيادة السعه التخزينية لسدود الري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فان الإجمالي السعه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التخزينيه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تزيد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98.7</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ts val="600"/>
              </a:spcBef>
              <a:spcAft>
                <a:spcPct val="0"/>
              </a:spcAft>
              <a:buClrTx/>
              <a:buSzTx/>
              <a:buFontTx/>
              <a:buChar char="•"/>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انه عند زيادة السعه التخزينية لسدود التعويض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فان الإجمالي السعه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التخزينيه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تزيد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5.7</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ts val="600"/>
              </a:spcBef>
              <a:spcAft>
                <a:spcPct val="0"/>
              </a:spcAft>
              <a:buClrTx/>
              <a:buSzTx/>
              <a:buFontTx/>
              <a:buChar char="•"/>
              <a:tabLst/>
            </a:pP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انه عند زيادة السعه التخزينية لسدود الشرب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فان الإجمالي السعه </a:t>
            </a:r>
            <a:r>
              <a:rPr kumimoji="0" lang="ar-SA" sz="1800"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التخزينيه</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تزيد  بمقدار </a:t>
            </a:r>
            <a:r>
              <a:rPr kumimoji="0" lang="en-US"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1.05</a:t>
            </a:r>
            <a:r>
              <a:rPr kumimoji="0" lang="ar-SA" sz="1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52"/>
            <a:ext cx="7467600" cy="582594"/>
          </a:xfrm>
        </p:spPr>
        <p:txBody>
          <a:bodyPr>
            <a:normAutofit/>
          </a:bodyPr>
          <a:lstStyle/>
          <a:p>
            <a:pPr algn="ctr"/>
            <a:r>
              <a:rPr lang="ar-SA" sz="3200" b="1" dirty="0" smtClean="0"/>
              <a:t>سادسا: التوصيات في استخدام </a:t>
            </a:r>
            <a:r>
              <a:rPr lang="ar-SA" sz="3200" b="1" dirty="0" smtClean="0"/>
              <a:t>المياه</a:t>
            </a:r>
            <a:endParaRPr lang="ar-SA" sz="3200" dirty="0"/>
          </a:p>
        </p:txBody>
      </p:sp>
      <p:sp>
        <p:nvSpPr>
          <p:cNvPr id="3" name="عنصر نائب للمحتوى 2"/>
          <p:cNvSpPr>
            <a:spLocks noGrp="1"/>
          </p:cNvSpPr>
          <p:nvPr>
            <p:ph sz="quarter" idx="1"/>
          </p:nvPr>
        </p:nvSpPr>
        <p:spPr>
          <a:xfrm>
            <a:off x="214282" y="785794"/>
            <a:ext cx="8572560" cy="6215082"/>
          </a:xfrm>
        </p:spPr>
        <p:txBody>
          <a:bodyPr>
            <a:noAutofit/>
          </a:bodyPr>
          <a:lstStyle/>
          <a:p>
            <a:pPr lvl="0" algn="just"/>
            <a:r>
              <a:rPr lang="ar-SA" sz="2300" b="1" dirty="0" err="1" smtClean="0"/>
              <a:t>المحافظه</a:t>
            </a:r>
            <a:r>
              <a:rPr lang="ar-SA" sz="2300" b="1" dirty="0" smtClean="0"/>
              <a:t> على استخدام المياه </a:t>
            </a:r>
            <a:endParaRPr lang="en-US" sz="2300" dirty="0" smtClean="0"/>
          </a:p>
          <a:p>
            <a:pPr lvl="0" algn="just"/>
            <a:r>
              <a:rPr lang="ar-SA" sz="2300" b="1" dirty="0" smtClean="0"/>
              <a:t>استخدام </a:t>
            </a:r>
            <a:r>
              <a:rPr lang="ar-SA" sz="2300" b="1" dirty="0" err="1" smtClean="0"/>
              <a:t>ادوات</a:t>
            </a:r>
            <a:r>
              <a:rPr lang="ar-SA" sz="2300" b="1" dirty="0" smtClean="0"/>
              <a:t> الترشيد التي تساعد على ذلك</a:t>
            </a:r>
            <a:endParaRPr lang="en-US" sz="2300" dirty="0" smtClean="0"/>
          </a:p>
          <a:p>
            <a:pPr lvl="0" algn="just"/>
            <a:r>
              <a:rPr lang="en-US" sz="2300" b="1" dirty="0" smtClean="0"/>
              <a:t> </a:t>
            </a:r>
            <a:r>
              <a:rPr lang="ar-SA" sz="2300" b="1" dirty="0" smtClean="0"/>
              <a:t>ضع في منزلك ملصق واضح وله معنى سامي </a:t>
            </a:r>
            <a:r>
              <a:rPr lang="ar-SA" sz="2300" b="1" dirty="0" err="1" smtClean="0"/>
              <a:t>امام</a:t>
            </a:r>
            <a:r>
              <a:rPr lang="ar-SA" sz="2300" b="1" dirty="0" smtClean="0"/>
              <a:t> جميع الصنابير يذكرك </a:t>
            </a:r>
            <a:r>
              <a:rPr lang="ar-SA" sz="2300" b="1" dirty="0" err="1" smtClean="0"/>
              <a:t>وافراد</a:t>
            </a:r>
            <a:r>
              <a:rPr lang="ar-SA" sz="2300" b="1" dirty="0" smtClean="0"/>
              <a:t> العائلة بترشيد المياه</a:t>
            </a:r>
            <a:endParaRPr lang="en-US" sz="2300" dirty="0" smtClean="0"/>
          </a:p>
          <a:p>
            <a:pPr lvl="0" algn="just"/>
            <a:r>
              <a:rPr lang="ar-SA" sz="2300" b="1" dirty="0" smtClean="0"/>
              <a:t>أعمل على إصلاح </a:t>
            </a:r>
            <a:r>
              <a:rPr lang="ar-SA" sz="2300" b="1" dirty="0" err="1" smtClean="0"/>
              <a:t>التسربات</a:t>
            </a:r>
            <a:r>
              <a:rPr lang="ar-SA" sz="2300" b="1" dirty="0" smtClean="0"/>
              <a:t> </a:t>
            </a:r>
            <a:r>
              <a:rPr lang="ar-SA" sz="2300" b="1" dirty="0" err="1" smtClean="0"/>
              <a:t>باسرع</a:t>
            </a:r>
            <a:r>
              <a:rPr lang="ar-SA" sz="2300" b="1" dirty="0" smtClean="0"/>
              <a:t> وقت (معظم </a:t>
            </a:r>
            <a:r>
              <a:rPr lang="ar-SA" sz="2300" b="1" dirty="0" err="1" smtClean="0"/>
              <a:t>التسربات</a:t>
            </a:r>
            <a:r>
              <a:rPr lang="ar-SA" sz="2300" b="1" dirty="0" smtClean="0"/>
              <a:t> تحتاج جهد قليل وتوفر الكثير من الماء بشكل لا يتصوره الكثير</a:t>
            </a:r>
            <a:r>
              <a:rPr lang="en-US" sz="2300" b="1" dirty="0" smtClean="0"/>
              <a:t>.</a:t>
            </a:r>
            <a:endParaRPr lang="en-US" sz="2300" dirty="0" smtClean="0"/>
          </a:p>
          <a:p>
            <a:pPr lvl="0" algn="just"/>
            <a:r>
              <a:rPr lang="en-US" sz="2300" b="1" dirty="0" smtClean="0"/>
              <a:t> </a:t>
            </a:r>
            <a:r>
              <a:rPr lang="ar-SA" sz="2300" b="1" dirty="0" smtClean="0"/>
              <a:t>قلل من تدفق المياه في مغاسل </a:t>
            </a:r>
            <a:r>
              <a:rPr lang="ar-SA" sz="2300" b="1" dirty="0" err="1" smtClean="0"/>
              <a:t>إلىدين</a:t>
            </a:r>
            <a:r>
              <a:rPr lang="ar-SA" sz="2300" b="1" dirty="0" smtClean="0"/>
              <a:t> أو ضع محول على رأس الصنبور لتقليل تدفق المياه</a:t>
            </a:r>
            <a:r>
              <a:rPr lang="en-US" sz="2300" b="1" dirty="0" smtClean="0"/>
              <a:t>.</a:t>
            </a:r>
            <a:endParaRPr lang="en-US" sz="2300" dirty="0" smtClean="0"/>
          </a:p>
          <a:p>
            <a:pPr lvl="0" algn="just"/>
            <a:r>
              <a:rPr lang="en-US" sz="2300" b="1" dirty="0" smtClean="0"/>
              <a:t> </a:t>
            </a:r>
            <a:r>
              <a:rPr lang="ar-SA" sz="2300" b="1" dirty="0" smtClean="0"/>
              <a:t>لا تستخدم الماء الجاري لغسل السيارة ، يمكنك </a:t>
            </a:r>
            <a:r>
              <a:rPr lang="ar-SA" sz="2300" b="1" dirty="0" err="1" smtClean="0"/>
              <a:t>إستخدام</a:t>
            </a:r>
            <a:r>
              <a:rPr lang="ar-SA" sz="2300" b="1" dirty="0" smtClean="0"/>
              <a:t> </a:t>
            </a:r>
            <a:r>
              <a:rPr lang="ar-SA" sz="2300" b="1" dirty="0" err="1" smtClean="0"/>
              <a:t>سطل</a:t>
            </a:r>
            <a:r>
              <a:rPr lang="ar-SA" sz="2300" b="1" dirty="0" smtClean="0"/>
              <a:t> (</a:t>
            </a:r>
            <a:r>
              <a:rPr lang="ar-SA" sz="2300" b="1" dirty="0" err="1" smtClean="0"/>
              <a:t>جركل</a:t>
            </a:r>
            <a:r>
              <a:rPr lang="ar-SA" sz="2300" b="1" dirty="0" smtClean="0"/>
              <a:t>) لهذا الغرض</a:t>
            </a:r>
            <a:r>
              <a:rPr lang="en-US" sz="2300" b="1" dirty="0" smtClean="0"/>
              <a:t>.</a:t>
            </a:r>
            <a:endParaRPr lang="en-US" sz="2300" dirty="0" smtClean="0"/>
          </a:p>
          <a:p>
            <a:pPr lvl="0" algn="just"/>
            <a:r>
              <a:rPr lang="en-US" sz="2300" b="1" dirty="0" smtClean="0"/>
              <a:t> </a:t>
            </a:r>
            <a:r>
              <a:rPr lang="ar-SA" sz="2300" b="1" dirty="0" err="1" smtClean="0"/>
              <a:t>إستخدم</a:t>
            </a:r>
            <a:r>
              <a:rPr lang="ar-SA" sz="2300" b="1" dirty="0" smtClean="0"/>
              <a:t> نظام التنقيط لري المزروعات بدلا من الغمر</a:t>
            </a:r>
            <a:r>
              <a:rPr lang="en-US" sz="2300" b="1" dirty="0" smtClean="0"/>
              <a:t>.</a:t>
            </a:r>
            <a:endParaRPr lang="en-US" sz="2300" dirty="0" smtClean="0"/>
          </a:p>
          <a:p>
            <a:pPr lvl="0" algn="just"/>
            <a:r>
              <a:rPr lang="en-US" sz="2300" b="1" dirty="0" smtClean="0"/>
              <a:t> </a:t>
            </a:r>
            <a:r>
              <a:rPr lang="ar-SA" sz="2300" b="1" dirty="0" smtClean="0"/>
              <a:t>ناقش أطفالك </a:t>
            </a:r>
            <a:r>
              <a:rPr lang="ar-SA" sz="2300" b="1" dirty="0" err="1" smtClean="0"/>
              <a:t>واقنعهم</a:t>
            </a:r>
            <a:r>
              <a:rPr lang="ar-SA" sz="2300" b="1" dirty="0" smtClean="0"/>
              <a:t> بالحجة بأهمية الماء ومن </a:t>
            </a:r>
            <a:r>
              <a:rPr lang="ar-SA" sz="2300" b="1" dirty="0" err="1" smtClean="0"/>
              <a:t>اين</a:t>
            </a:r>
            <a:r>
              <a:rPr lang="ar-SA" sz="2300" b="1" dirty="0" smtClean="0"/>
              <a:t> </a:t>
            </a:r>
            <a:r>
              <a:rPr lang="ar-SA" sz="2300" b="1" dirty="0" err="1" smtClean="0"/>
              <a:t>ياتي</a:t>
            </a:r>
            <a:r>
              <a:rPr lang="ar-SA" sz="2300" b="1" dirty="0" smtClean="0"/>
              <a:t> وضرورة توفيره والحفاظ عليه </a:t>
            </a:r>
            <a:endParaRPr lang="en-US" sz="2300" dirty="0" smtClean="0"/>
          </a:p>
          <a:p>
            <a:pPr lvl="0" algn="just"/>
            <a:r>
              <a:rPr lang="en-US" sz="2300" b="1" dirty="0" smtClean="0"/>
              <a:t> </a:t>
            </a:r>
            <a:r>
              <a:rPr lang="ar-SA" sz="2300" b="1" dirty="0" err="1" smtClean="0"/>
              <a:t>إجعل</a:t>
            </a:r>
            <a:r>
              <a:rPr lang="ar-SA" sz="2300" b="1" dirty="0" smtClean="0"/>
              <a:t> نفسك قدوة </a:t>
            </a:r>
            <a:r>
              <a:rPr lang="ar-SA" sz="2300" b="1" dirty="0" err="1" smtClean="0"/>
              <a:t>للاخرين</a:t>
            </a:r>
            <a:r>
              <a:rPr lang="ar-SA" sz="2300" b="1" dirty="0" smtClean="0"/>
              <a:t> ، واجعلها جزء من شخصيتك بتوفير الماء</a:t>
            </a:r>
            <a:endParaRPr lang="en-US" sz="2300" dirty="0" smtClean="0"/>
          </a:p>
          <a:p>
            <a:pPr lvl="0" algn="just"/>
            <a:r>
              <a:rPr lang="ar-SA" sz="2300" b="1" dirty="0" smtClean="0"/>
              <a:t>التوسع في عمل السدود بكافه </a:t>
            </a:r>
            <a:r>
              <a:rPr lang="ar-SA" sz="2300" b="1" dirty="0" err="1" smtClean="0"/>
              <a:t>انواعها</a:t>
            </a:r>
            <a:r>
              <a:rPr lang="ar-SA" sz="2300" b="1" dirty="0" smtClean="0"/>
              <a:t> ,خصوصا على </a:t>
            </a:r>
            <a:r>
              <a:rPr lang="ar-SA" sz="2300" b="1" dirty="0" err="1" smtClean="0"/>
              <a:t>الاوديه</a:t>
            </a:r>
            <a:r>
              <a:rPr lang="ar-SA" sz="2300" b="1" dirty="0" smtClean="0"/>
              <a:t> ذات الجدوى</a:t>
            </a:r>
            <a:endParaRPr lang="en-US" sz="2300" dirty="0" smtClean="0"/>
          </a:p>
          <a:p>
            <a:pPr algn="just"/>
            <a:endParaRPr lang="ar-SA" sz="23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5336" y="0"/>
            <a:ext cx="7467600" cy="857232"/>
          </a:xfrm>
        </p:spPr>
        <p:txBody>
          <a:bodyPr>
            <a:normAutofit fontScale="90000"/>
          </a:bodyPr>
          <a:lstStyle/>
          <a:p>
            <a:pPr algn="ctr"/>
            <a:r>
              <a:rPr lang="ar-SA" sz="5400" b="1" dirty="0" smtClean="0">
                <a:solidFill>
                  <a:srgbClr val="FF0000"/>
                </a:solidFill>
              </a:rPr>
              <a:t>المقدمة</a:t>
            </a:r>
            <a:endParaRPr lang="ar-SA" sz="5400" b="1" dirty="0">
              <a:solidFill>
                <a:srgbClr val="FF0000"/>
              </a:solidFill>
            </a:endParaRPr>
          </a:p>
        </p:txBody>
      </p:sp>
      <p:sp>
        <p:nvSpPr>
          <p:cNvPr id="3" name="عنصر نائب للمحتوى 2"/>
          <p:cNvSpPr>
            <a:spLocks noGrp="1"/>
          </p:cNvSpPr>
          <p:nvPr>
            <p:ph sz="quarter" idx="1"/>
          </p:nvPr>
        </p:nvSpPr>
        <p:spPr>
          <a:xfrm>
            <a:off x="514336" y="928670"/>
            <a:ext cx="8229600" cy="2114552"/>
          </a:xfrm>
        </p:spPr>
        <p:txBody>
          <a:bodyPr vert="horz" lIns="91440" tIns="45720" rIns="91440" bIns="45720" rtlCol="1">
            <a:noAutofit/>
          </a:bodyPr>
          <a:lstStyle/>
          <a:p>
            <a:pPr marL="0" algn="just">
              <a:lnSpc>
                <a:spcPts val="2600"/>
              </a:lnSpc>
            </a:pPr>
            <a:r>
              <a:rPr lang="ar-SA" sz="2000" b="1" dirty="0"/>
              <a:t>إنّ ندرة المياه تذكرنا بصور الجفاف ونوبات انحباس الأمطار المؤقتة. وكذلك أحياناً تطغى موجات الجفاف على العناوين الرئيسية في الصحف وتستحوذ على اهتمامنا.. إلا أنّ التهديد الأكبر المتمثل في استهلاكنا المتزايد للمياه لا يحظى بأي اهتمام من جانبنا في الغالب؛ فقد ظلت المياه تهدر وتدار بطريقة سيئة، ويساء استخدامها طوال عقود،وبدأت عواقب ذلك تصل إلى عقر دارنا، والدلائل على الضغوط المائية كثيرة جداً؛ فمستويات المياه في الأحواض الجوفية تتناقص، والبحيرات آخذة في التقلص، والأراضي الرطبة هي الأخرى تختفي، كما سمع الناس في الشرق الأوسط </a:t>
            </a:r>
            <a:r>
              <a:rPr lang="ar-SA" sz="2000" b="1" dirty="0" err="1"/>
              <a:t>أكثرمن</a:t>
            </a:r>
            <a:r>
              <a:rPr lang="ar-SA" sz="2000" b="1" dirty="0"/>
              <a:t> رئيس وهو يعبر عن احتمال قيام الحرب بسبب المياه النادرة.</a:t>
            </a:r>
            <a:endParaRPr lang="en-US" sz="2000" b="1" dirty="0"/>
          </a:p>
          <a:p>
            <a:pPr marL="0" algn="just">
              <a:lnSpc>
                <a:spcPts val="2600"/>
              </a:lnSpc>
            </a:pPr>
            <a:endParaRPr lang="ar-SA" sz="2000" b="1" dirty="0"/>
          </a:p>
        </p:txBody>
      </p:sp>
      <p:sp>
        <p:nvSpPr>
          <p:cNvPr id="4" name="عنصر نائب للمحتوى 2"/>
          <p:cNvSpPr txBox="1">
            <a:spLocks/>
          </p:cNvSpPr>
          <p:nvPr/>
        </p:nvSpPr>
        <p:spPr>
          <a:xfrm>
            <a:off x="514336" y="3357562"/>
            <a:ext cx="8229600" cy="3071834"/>
          </a:xfrm>
          <a:prstGeom prst="rect">
            <a:avLst/>
          </a:prstGeom>
        </p:spPr>
        <p:txBody>
          <a:bodyPr vert="horz" lIns="91440" tIns="45720" rIns="91440" bIns="45720" rtlCol="1">
            <a:noAutofit/>
          </a:bodyPr>
          <a:lstStyle/>
          <a:p>
            <a:pPr algn="just">
              <a:lnSpc>
                <a:spcPts val="2600"/>
              </a:lnSpc>
            </a:pPr>
            <a:r>
              <a:rPr lang="ar-SA" sz="2000" b="1" dirty="0"/>
              <a:t>وعلى الرغم من أن المياه مورد متجدد،إلا أنه مورد محدد كذلك وأحد الدلائل الصارخة على ندرة الماء؛ ذلك العدد المتزايد من الأقطار التي فاقت أعداد السكان فيها المستوى السكاني الذي يمكن المحافظة عليه بصورة ممكنة بالنسبة لكميات المياه المتاحة.. واليوم، هناك 26 قطراً، يشكل عدد سكانها مجتمعة 232 مليون نسمة، تقع ضمن فئة الأقطار شحيحة المياه، ولما كانت معظم هذه الأقطار ذات معدلات نمو سكاني عالية، فإن مشكلات المياه فيها تزداد تفاقما بصورة سريعة، وفي الشرق الأوسط تسعة أقطار، من بين الـ14قطراً في المنطقة، قد أصبحت تواجه فعلا ظروف شح المياه.. الأمر الذي يجعل هذه المنطقة أكثر الأقاليم في العالم التي تتركز فيها الأقطار التي تعاني من ندرة المياه.ولما كانت جميع الأنهار في الشرق الأوسط هي بالفعل أنهار مشتركة بين عدد من الدول، فإن التوترات حول حقوق المياه هي بمثابة اضطرابات سياسية محتملة في طول المنطقة وعرضها.</a:t>
            </a:r>
            <a:endParaRPr lang="en-US" sz="2000"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14290"/>
            <a:ext cx="7467600" cy="582594"/>
          </a:xfrm>
        </p:spPr>
        <p:txBody>
          <a:bodyPr>
            <a:normAutofit fontScale="90000"/>
          </a:bodyPr>
          <a:lstStyle/>
          <a:p>
            <a:pPr algn="ctr"/>
            <a:r>
              <a:rPr lang="ar-SA" sz="3600" b="1" dirty="0" smtClean="0"/>
              <a:t>سابعا: الخاتمة </a:t>
            </a:r>
            <a:endParaRPr lang="ar-SA" sz="3600" dirty="0"/>
          </a:p>
        </p:txBody>
      </p:sp>
      <p:sp>
        <p:nvSpPr>
          <p:cNvPr id="3" name="عنصر نائب للمحتوى 2"/>
          <p:cNvSpPr>
            <a:spLocks noGrp="1"/>
          </p:cNvSpPr>
          <p:nvPr>
            <p:ph sz="quarter" idx="1"/>
          </p:nvPr>
        </p:nvSpPr>
        <p:spPr>
          <a:xfrm>
            <a:off x="214282" y="1000108"/>
            <a:ext cx="8429684" cy="5857892"/>
          </a:xfrm>
        </p:spPr>
        <p:txBody>
          <a:bodyPr>
            <a:noAutofit/>
          </a:bodyPr>
          <a:lstStyle/>
          <a:p>
            <a:pPr algn="just">
              <a:spcAft>
                <a:spcPts val="1200"/>
              </a:spcAft>
            </a:pPr>
            <a:r>
              <a:rPr lang="ar-SA" b="1" dirty="0" smtClean="0"/>
              <a:t>يؤكد كثير من العلماء </a:t>
            </a:r>
            <a:r>
              <a:rPr lang="ar-SA" b="1" dirty="0" err="1" smtClean="0"/>
              <a:t>و</a:t>
            </a:r>
            <a:r>
              <a:rPr lang="ar-SA" b="1" dirty="0" smtClean="0"/>
              <a:t> الخبراء إن أزمة المياه هي قضية  البيئة الأولى خاصة </a:t>
            </a:r>
            <a:r>
              <a:rPr lang="ar-SA" b="1" dirty="0" err="1" smtClean="0"/>
              <a:t>و</a:t>
            </a:r>
            <a:r>
              <a:rPr lang="ar-SA" b="1" dirty="0" smtClean="0"/>
              <a:t> أن الماء ثروة  محدودة الكمية وسكان العالم في تزايد غير محدود .</a:t>
            </a:r>
            <a:endParaRPr lang="en-US" dirty="0" smtClean="0"/>
          </a:p>
          <a:p>
            <a:pPr algn="just">
              <a:spcAft>
                <a:spcPts val="1200"/>
              </a:spcAft>
            </a:pPr>
            <a:r>
              <a:rPr lang="ar-SA" b="1" dirty="0" smtClean="0"/>
              <a:t>و </a:t>
            </a:r>
            <a:r>
              <a:rPr lang="ar-SA" b="1" dirty="0" smtClean="0"/>
              <a:t>ستتضاعف حاجة العالم إلى المياه سنة 2020  وحينئذ سيكون الماء وليس البترول هو المورد الذي يتحكم في تنمية مختلف مناطق العالم عامة </a:t>
            </a:r>
            <a:r>
              <a:rPr lang="ar-SA" b="1" dirty="0" err="1" smtClean="0"/>
              <a:t>و</a:t>
            </a:r>
            <a:r>
              <a:rPr lang="ar-SA" b="1" dirty="0" smtClean="0"/>
              <a:t> المناطق الجافة </a:t>
            </a:r>
            <a:r>
              <a:rPr lang="ar-SA" b="1" dirty="0" err="1" smtClean="0"/>
              <a:t>و</a:t>
            </a:r>
            <a:r>
              <a:rPr lang="ar-SA" b="1" dirty="0" smtClean="0"/>
              <a:t> شبه الجافة خاصة.</a:t>
            </a:r>
            <a:endParaRPr lang="en-US" dirty="0" smtClean="0"/>
          </a:p>
          <a:p>
            <a:pPr algn="just">
              <a:spcAft>
                <a:spcPts val="1200"/>
              </a:spcAft>
            </a:pPr>
            <a:r>
              <a:rPr lang="ar-SA" b="1" dirty="0" smtClean="0"/>
              <a:t>وقضية </a:t>
            </a:r>
            <a:r>
              <a:rPr lang="ar-SA" b="1" dirty="0" smtClean="0"/>
              <a:t>توفير المياه العذبة ستظل من المسائل الأكثر أهمية </a:t>
            </a:r>
            <a:r>
              <a:rPr lang="ar-SA" b="1" dirty="0" err="1" smtClean="0"/>
              <a:t>و</a:t>
            </a:r>
            <a:r>
              <a:rPr lang="ar-SA" b="1" dirty="0" smtClean="0"/>
              <a:t> تحتل جزءاً أساسياً في أي خطه تنموية </a:t>
            </a:r>
            <a:r>
              <a:rPr lang="ar-SA" b="1" dirty="0" err="1" smtClean="0"/>
              <a:t>و</a:t>
            </a:r>
            <a:r>
              <a:rPr lang="ar-SA" b="1" dirty="0" smtClean="0"/>
              <a:t> خاصة  في الدول الصحراوية كالمملكة العربية السعودية التي تعاني من مشكلة شح المياه العذبة.</a:t>
            </a:r>
            <a:endParaRPr lang="en-US" dirty="0" smtClean="0"/>
          </a:p>
          <a:p>
            <a:pPr algn="just">
              <a:spcAft>
                <a:spcPts val="1200"/>
              </a:spcAft>
            </a:pPr>
            <a:r>
              <a:rPr lang="ar-SA" b="1" dirty="0" smtClean="0"/>
              <a:t>و </a:t>
            </a:r>
            <a:r>
              <a:rPr lang="ar-SA" b="1" dirty="0" smtClean="0"/>
              <a:t>تتفاقم هذه المشكلة في المملكة بمرور الوقت في ظل الموارد المائية المحدودة،و تزايد أعباء السكان وتوسع المدن فيها.</a:t>
            </a:r>
            <a:endParaRPr lang="en-US" dirty="0" smtClean="0"/>
          </a:p>
          <a:p>
            <a:pPr algn="just">
              <a:spcAft>
                <a:spcPts val="1200"/>
              </a:spcAft>
            </a:pPr>
            <a:r>
              <a:rPr lang="ar-SA" b="1" dirty="0" smtClean="0"/>
              <a:t>و </a:t>
            </a:r>
            <a:r>
              <a:rPr lang="ar-SA" b="1" dirty="0" smtClean="0"/>
              <a:t>تؤكد الدراسات العلمية الحديثة أن الأمر سيزداد تعقيداً ما لم يتم الإسراع  في وضع الحلول الدائمة </a:t>
            </a:r>
            <a:r>
              <a:rPr lang="ar-SA" b="1" dirty="0" err="1" smtClean="0"/>
              <a:t>و</a:t>
            </a:r>
            <a:r>
              <a:rPr lang="ar-SA" b="1" dirty="0" smtClean="0"/>
              <a:t> العملية للحد من المشكلة.</a:t>
            </a:r>
            <a:endParaRPr lang="en-US" dirty="0" smtClean="0"/>
          </a:p>
          <a:p>
            <a:pPr algn="just">
              <a:spcAft>
                <a:spcPts val="1200"/>
              </a:spcAft>
            </a:pPr>
            <a:endParaRPr lang="ar-SA"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5852" y="0"/>
            <a:ext cx="7467600" cy="439718"/>
          </a:xfrm>
        </p:spPr>
        <p:txBody>
          <a:bodyPr>
            <a:normAutofit fontScale="90000"/>
          </a:bodyPr>
          <a:lstStyle/>
          <a:p>
            <a:pPr algn="just"/>
            <a:r>
              <a:rPr lang="ar-SA" dirty="0" smtClean="0"/>
              <a:t>تابع..</a:t>
            </a:r>
            <a:endParaRPr lang="ar-SA" dirty="0"/>
          </a:p>
        </p:txBody>
      </p:sp>
      <p:sp>
        <p:nvSpPr>
          <p:cNvPr id="3" name="عنصر نائب للمحتوى 2"/>
          <p:cNvSpPr>
            <a:spLocks noGrp="1"/>
          </p:cNvSpPr>
          <p:nvPr>
            <p:ph sz="quarter" idx="1"/>
          </p:nvPr>
        </p:nvSpPr>
        <p:spPr>
          <a:xfrm>
            <a:off x="214282" y="571480"/>
            <a:ext cx="8286808" cy="6286520"/>
          </a:xfrm>
        </p:spPr>
        <p:txBody>
          <a:bodyPr>
            <a:noAutofit/>
          </a:bodyPr>
          <a:lstStyle/>
          <a:p>
            <a:pPr algn="justLow">
              <a:spcBef>
                <a:spcPts val="1200"/>
              </a:spcBef>
            </a:pPr>
            <a:r>
              <a:rPr lang="ar-SA" sz="2200" b="1" dirty="0" smtClean="0"/>
              <a:t>و قد لجأت المملكة العربية السعودية إلى توفير مياه الشرب المحلاة لسد احتياجات السكان المزايدة من خلال العديد من محطات التحلية .</a:t>
            </a:r>
            <a:endParaRPr lang="en-US" sz="2200" dirty="0" smtClean="0"/>
          </a:p>
          <a:p>
            <a:pPr algn="justLow">
              <a:spcBef>
                <a:spcPts val="1200"/>
              </a:spcBef>
            </a:pPr>
            <a:r>
              <a:rPr lang="ar-SA" sz="2200" b="1" dirty="0" smtClean="0"/>
              <a:t> </a:t>
            </a:r>
            <a:r>
              <a:rPr lang="ar-SA" sz="2200" b="1" dirty="0" smtClean="0"/>
              <a:t>و </a:t>
            </a:r>
            <a:r>
              <a:rPr lang="ar-SA" sz="2200" b="1" dirty="0" smtClean="0"/>
              <a:t>تعتبر المملكة  اكبر دول العالم إنتاجاً بالمياه المحلاة وتغطي هذه المياه حوالي 70% من مياه الشرب فيها . وتستخدم هذه المياه الباهظة </a:t>
            </a:r>
            <a:r>
              <a:rPr lang="ar-SA" sz="2200" b="1" dirty="0" err="1" smtClean="0"/>
              <a:t>التكإلىف</a:t>
            </a:r>
            <a:r>
              <a:rPr lang="ar-SA" sz="2200" b="1" dirty="0" smtClean="0"/>
              <a:t> في مجالات الشرب </a:t>
            </a:r>
            <a:r>
              <a:rPr lang="ar-SA" sz="2200" b="1" dirty="0" err="1" smtClean="0"/>
              <a:t>و</a:t>
            </a:r>
            <a:r>
              <a:rPr lang="ar-SA" sz="2200" b="1" dirty="0" smtClean="0"/>
              <a:t> الاستخدامات المنزلية المختلفة كما تشمل مع الأسف ري الحدائق المنزلية .</a:t>
            </a:r>
            <a:endParaRPr lang="en-US" sz="2200" dirty="0" smtClean="0"/>
          </a:p>
          <a:p>
            <a:pPr algn="justLow">
              <a:spcBef>
                <a:spcPts val="1200"/>
              </a:spcBef>
            </a:pPr>
            <a:r>
              <a:rPr lang="ar-SA" sz="2200" b="1" dirty="0" smtClean="0"/>
              <a:t> </a:t>
            </a:r>
            <a:r>
              <a:rPr lang="ar-SA" sz="2200" b="1" dirty="0" smtClean="0"/>
              <a:t>و </a:t>
            </a:r>
            <a:r>
              <a:rPr lang="ar-SA" sz="2200" b="1" dirty="0" smtClean="0"/>
              <a:t>في الوقت الحاضر يوجد العديد من التحديات التي تواجه المملكة العربية السعودية . والجهات المختصة بتوفير مياه الشرب أهمها :</a:t>
            </a:r>
            <a:endParaRPr lang="en-US" sz="2200" dirty="0" smtClean="0"/>
          </a:p>
          <a:p>
            <a:pPr algn="justLow">
              <a:spcBef>
                <a:spcPts val="1200"/>
              </a:spcBef>
            </a:pPr>
            <a:r>
              <a:rPr lang="ar-SA" sz="2200" b="1" dirty="0" smtClean="0"/>
              <a:t>محدودية  موارد المياه الطبيعية المتاحة </a:t>
            </a:r>
            <a:r>
              <a:rPr lang="ar-SA" sz="2200" b="1" dirty="0" err="1" smtClean="0"/>
              <a:t>و</a:t>
            </a:r>
            <a:r>
              <a:rPr lang="ar-SA" sz="2200" b="1" dirty="0" smtClean="0"/>
              <a:t> تتركز في المياه الجوفية  العميقة غير المتجددة.</a:t>
            </a:r>
            <a:endParaRPr lang="en-US" sz="2200" dirty="0" smtClean="0"/>
          </a:p>
          <a:p>
            <a:pPr algn="justLow">
              <a:spcBef>
                <a:spcPts val="1200"/>
              </a:spcBef>
            </a:pPr>
            <a:r>
              <a:rPr lang="ar-SA" sz="2200" b="1" dirty="0" smtClean="0"/>
              <a:t>الزيادة المضطردة للسكان حيث يصل معدل النمو السكاني في المملكة  أكثر من 3.5% وهذه النسبة تعتبر من أعلى المعدلات في العالم.</a:t>
            </a:r>
            <a:endParaRPr lang="en-US" sz="2200" dirty="0" smtClean="0"/>
          </a:p>
          <a:p>
            <a:pPr algn="justLow">
              <a:spcBef>
                <a:spcPts val="1200"/>
              </a:spcBef>
            </a:pPr>
            <a:r>
              <a:rPr lang="ar-SA" sz="2200" b="1" dirty="0" smtClean="0"/>
              <a:t>التوسع العمراني الهائل الذي تشهده المملكة  في المدن </a:t>
            </a:r>
            <a:r>
              <a:rPr lang="ar-SA" sz="2200" b="1" dirty="0" err="1" smtClean="0"/>
              <a:t>و</a:t>
            </a:r>
            <a:r>
              <a:rPr lang="ar-SA" sz="2200" b="1" dirty="0" smtClean="0"/>
              <a:t> القرى.</a:t>
            </a:r>
            <a:endParaRPr lang="en-US" sz="2200" dirty="0" smtClean="0"/>
          </a:p>
          <a:p>
            <a:pPr algn="justLow">
              <a:spcBef>
                <a:spcPts val="1200"/>
              </a:spcBef>
            </a:pPr>
            <a:r>
              <a:rPr lang="ar-SA" sz="2200" b="1" dirty="0" smtClean="0"/>
              <a:t>التكلفة المنخفضة التي يدفعها المستهلك للمياه مقارنة بالتكلفة الفعلية حيث يدفع ما بين 5% إلى 10% من التكلفة الفعلية على الدولة.</a:t>
            </a:r>
            <a:endParaRPr lang="en-US" sz="2200" dirty="0" smtClean="0"/>
          </a:p>
          <a:p>
            <a:pPr algn="justLow">
              <a:spcBef>
                <a:spcPts val="1200"/>
              </a:spcBef>
            </a:pPr>
            <a:r>
              <a:rPr lang="ar-SA" sz="2200" b="1" dirty="0" smtClean="0"/>
              <a:t>التكلفة الاقتصادية المرتفعة جداً لتوفير مياه الشرب وتنقيتها وإيصالها  للمستهلك</a:t>
            </a:r>
            <a:endParaRPr lang="en-US" sz="2200" dirty="0" smtClean="0"/>
          </a:p>
          <a:p>
            <a:pPr algn="justLow">
              <a:spcBef>
                <a:spcPts val="1200"/>
              </a:spcBef>
            </a:pPr>
            <a:endParaRPr lang="ar-SA" sz="2200"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14282" y="857232"/>
            <a:ext cx="8643998" cy="5715040"/>
          </a:xfrm>
        </p:spPr>
        <p:txBody>
          <a:bodyPr>
            <a:normAutofit/>
          </a:bodyPr>
          <a:lstStyle/>
          <a:p>
            <a:pPr algn="justLow">
              <a:spcBef>
                <a:spcPts val="1200"/>
              </a:spcBef>
              <a:spcAft>
                <a:spcPts val="600"/>
              </a:spcAft>
            </a:pPr>
            <a:r>
              <a:rPr lang="ar-SA" b="1" dirty="0" smtClean="0"/>
              <a:t>ارتفاع معدل استهلاك الفرد للمياه في المملكة حيث يصل إلى  350 لتر في اليوم.</a:t>
            </a:r>
            <a:endParaRPr lang="en-US" dirty="0" smtClean="0"/>
          </a:p>
          <a:p>
            <a:pPr algn="justLow">
              <a:spcBef>
                <a:spcPts val="1200"/>
              </a:spcBef>
              <a:spcAft>
                <a:spcPts val="600"/>
              </a:spcAft>
            </a:pPr>
            <a:r>
              <a:rPr lang="ar-SA" b="1" dirty="0" smtClean="0"/>
              <a:t>وفي الوقت  الراهن هنالك ضغط كبير على موارد المياه المتاحة مما أدى إلى استنزافها ، وهنا  تظهر الحاجة الماسة إلى ترشيد استهلاك المياه الذي هو مطلب ديني </a:t>
            </a:r>
            <a:r>
              <a:rPr lang="ar-SA" b="1" dirty="0" err="1" smtClean="0"/>
              <a:t>و</a:t>
            </a:r>
            <a:r>
              <a:rPr lang="ar-SA" b="1" dirty="0" smtClean="0"/>
              <a:t> وطني على كل مواطن تحت شعار ((التربية الدينية تكفل ترشيد استهلاك المياه. خاصة وان مبادئ ديننا الإسلامي الحنيف تحثنا على الترشيد وتنهانا عن الإسراف في استعمال جميع الموارد وخاصة الماء الذي هو من اكبر نعم الله على  العباد قال تعالى: (( وكلوا واشربوا ولا تسرفوا انه لا يحب المسرفين )) ( الأعراف : اية31) ولنا في نبينا محمد صلى الله عليه وسلم قدوة حسنة في المحافظة على الماء </a:t>
            </a:r>
            <a:r>
              <a:rPr lang="ar-SA" b="1" dirty="0" err="1" smtClean="0"/>
              <a:t>و</a:t>
            </a:r>
            <a:r>
              <a:rPr lang="ar-SA" b="1" dirty="0" smtClean="0"/>
              <a:t> الاقتصاد فيه ، ففي حديث انس رضي الله عنه (( كان النبي صلى الله عليه وسلم يتوضأ بالمد </a:t>
            </a:r>
            <a:r>
              <a:rPr lang="ar-SA" b="1" dirty="0" err="1" smtClean="0"/>
              <a:t>و</a:t>
            </a:r>
            <a:r>
              <a:rPr lang="ar-SA" b="1" dirty="0" smtClean="0"/>
              <a:t> يغتسل بالصاع إلى خمسة أمداد)) رواه مسلم.</a:t>
            </a:r>
            <a:endParaRPr lang="en-US" dirty="0" smtClean="0"/>
          </a:p>
          <a:p>
            <a:pPr algn="justLow">
              <a:spcBef>
                <a:spcPts val="1200"/>
              </a:spcBef>
              <a:spcAft>
                <a:spcPts val="600"/>
              </a:spcAft>
            </a:pPr>
            <a:r>
              <a:rPr lang="ar-SA" b="1" dirty="0" smtClean="0"/>
              <a:t> </a:t>
            </a:r>
            <a:r>
              <a:rPr lang="ar-SA" b="1" dirty="0" smtClean="0"/>
              <a:t>فالإسلام </a:t>
            </a:r>
            <a:r>
              <a:rPr lang="ar-SA" b="1" dirty="0" smtClean="0"/>
              <a:t>منهج حياة </a:t>
            </a:r>
            <a:r>
              <a:rPr lang="ar-SA" b="1" dirty="0" err="1" smtClean="0"/>
              <a:t>و</a:t>
            </a:r>
            <a:r>
              <a:rPr lang="ar-SA" b="1" dirty="0" smtClean="0"/>
              <a:t> منظومة متكاملة من القيم التي تواجه الإنسان في مختلف نواحي الحياة ، لذا فانه من الضروري جدا  وضع ترشيد استهلاك المياه نصب </a:t>
            </a:r>
            <a:r>
              <a:rPr lang="ar-SA" b="1" dirty="0" err="1" smtClean="0"/>
              <a:t>اعيننا</a:t>
            </a:r>
            <a:r>
              <a:rPr lang="ar-SA" b="1" dirty="0" smtClean="0"/>
              <a:t> للمحافظة على هذه النعمة </a:t>
            </a:r>
            <a:r>
              <a:rPr lang="ar-SA" b="1" dirty="0" err="1" smtClean="0"/>
              <a:t>و</a:t>
            </a:r>
            <a:r>
              <a:rPr lang="ar-SA" b="1" dirty="0" smtClean="0"/>
              <a:t> الثروة العظيمة لنا ولأجيالنا القادمة . </a:t>
            </a:r>
            <a:endParaRPr lang="en-US" dirty="0" smtClean="0"/>
          </a:p>
          <a:p>
            <a:pPr algn="justLow"/>
            <a:endParaRPr lang="ar-SA" dirty="0"/>
          </a:p>
        </p:txBody>
      </p:sp>
      <p:sp>
        <p:nvSpPr>
          <p:cNvPr id="4" name="عنوان 1"/>
          <p:cNvSpPr>
            <a:spLocks noGrp="1"/>
          </p:cNvSpPr>
          <p:nvPr>
            <p:ph type="title"/>
          </p:nvPr>
        </p:nvSpPr>
        <p:spPr>
          <a:xfrm>
            <a:off x="1285852" y="60324"/>
            <a:ext cx="7467600" cy="439718"/>
          </a:xfrm>
        </p:spPr>
        <p:txBody>
          <a:bodyPr>
            <a:normAutofit fontScale="90000"/>
          </a:bodyPr>
          <a:lstStyle/>
          <a:p>
            <a:pPr algn="just"/>
            <a:r>
              <a:rPr lang="ar-SA" dirty="0" smtClean="0"/>
              <a:t>تابع..</a:t>
            </a:r>
            <a:endParaRPr lang="ar-SA"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357166"/>
            <a:ext cx="7467600" cy="703282"/>
          </a:xfrm>
        </p:spPr>
        <p:txBody>
          <a:bodyPr>
            <a:noAutofit/>
          </a:bodyPr>
          <a:lstStyle/>
          <a:p>
            <a:pPr algn="ctr"/>
            <a:r>
              <a:rPr lang="ar-SA" sz="3600" b="1" dirty="0" smtClean="0"/>
              <a:t>ثامنا : </a:t>
            </a:r>
            <a:r>
              <a:rPr lang="ar-SA" sz="3600" b="1" dirty="0" smtClean="0"/>
              <a:t>المراجع</a:t>
            </a:r>
            <a:endParaRPr lang="ar-SA" sz="3600" dirty="0"/>
          </a:p>
        </p:txBody>
      </p:sp>
      <p:sp>
        <p:nvSpPr>
          <p:cNvPr id="3" name="عنصر نائب للمحتوى 2"/>
          <p:cNvSpPr>
            <a:spLocks noGrp="1"/>
          </p:cNvSpPr>
          <p:nvPr>
            <p:ph sz="quarter" idx="1"/>
          </p:nvPr>
        </p:nvSpPr>
        <p:spPr>
          <a:xfrm>
            <a:off x="457200" y="1600200"/>
            <a:ext cx="7467600" cy="1971676"/>
          </a:xfrm>
        </p:spPr>
        <p:txBody>
          <a:bodyPr/>
          <a:lstStyle/>
          <a:p>
            <a:pPr lvl="0"/>
            <a:r>
              <a:rPr lang="ar-SA" b="1" dirty="0" smtClean="0"/>
              <a:t>وزاره المياه والكهرباء </a:t>
            </a:r>
            <a:endParaRPr lang="en-US" dirty="0" smtClean="0"/>
          </a:p>
          <a:p>
            <a:r>
              <a:rPr lang="ar-SA" b="1" dirty="0" smtClean="0"/>
              <a:t>المصدر</a:t>
            </a:r>
            <a:r>
              <a:rPr lang="en-US" b="1" dirty="0" smtClean="0"/>
              <a:t> / </a:t>
            </a:r>
            <a:r>
              <a:rPr lang="ar-SA" b="1" dirty="0" smtClean="0"/>
              <a:t>(كتاب التقرير السنوي عام 2007م – 2008 </a:t>
            </a:r>
            <a:r>
              <a:rPr lang="ar-SA" b="1" dirty="0" err="1" smtClean="0"/>
              <a:t>م</a:t>
            </a:r>
            <a:r>
              <a:rPr lang="ar-SA" b="1" dirty="0" smtClean="0"/>
              <a:t> – 2009 </a:t>
            </a:r>
            <a:r>
              <a:rPr lang="ar-SA" b="1" dirty="0" err="1" smtClean="0"/>
              <a:t>م</a:t>
            </a:r>
            <a:r>
              <a:rPr lang="ar-SA" b="1" dirty="0" smtClean="0"/>
              <a:t>)</a:t>
            </a:r>
            <a:endParaRPr lang="en-US" dirty="0" smtClean="0"/>
          </a:p>
          <a:p>
            <a:pPr lvl="0"/>
            <a:r>
              <a:rPr lang="ar-SA" b="1" dirty="0" smtClean="0"/>
              <a:t>وزاره الاقتصاد والتخطيط ( خطه </a:t>
            </a:r>
            <a:r>
              <a:rPr lang="ar-SA" b="1" dirty="0" smtClean="0"/>
              <a:t>التنمية الثامنة ).</a:t>
            </a:r>
            <a:endParaRPr lang="ar-SA"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14282" y="214290"/>
            <a:ext cx="8643998" cy="6500834"/>
          </a:xfrm>
        </p:spPr>
        <p:txBody>
          <a:bodyPr>
            <a:noAutofit/>
          </a:bodyPr>
          <a:lstStyle/>
          <a:p>
            <a:pPr algn="justLow">
              <a:spcBef>
                <a:spcPts val="1800"/>
              </a:spcBef>
            </a:pPr>
            <a:r>
              <a:rPr lang="ar-SA" sz="2300" b="1" dirty="0"/>
              <a:t>ومن بين أكثر المشكلات انتشاراً مشكلة انخفاض مستويات المياه في الأحواض الجوفية الناجمة عن استخدام هذه المياه بأسرع مما تستطيع البيئة تعويضه، وما لم يتم إحداث التوازن في المياه الجوفية بين ضخ المياه والتغذية الطبيعية فإن المحصلة النهائية أن تصبح المياه الجوفية باهظة في تكاليف استخراجها.</a:t>
            </a:r>
            <a:endParaRPr lang="en-US" sz="2300" dirty="0"/>
          </a:p>
          <a:p>
            <a:pPr algn="justLow">
              <a:spcBef>
                <a:spcPts val="1800"/>
              </a:spcBef>
            </a:pPr>
            <a:r>
              <a:rPr lang="ar-SA" sz="2300" b="1" dirty="0" smtClean="0"/>
              <a:t>فالمملكة </a:t>
            </a:r>
            <a:r>
              <a:rPr lang="ar-SA" sz="2300" b="1" dirty="0"/>
              <a:t>العربية السعودية- مثلا- ذات الأراضي الجافة تقوم الآن باستخراج مياه الأحواض الجوفية غير المتجددة ؛لكي تلبي ما نسبته 75% من احتياجاتها المائية، وهذا الاعتماد على المياه الجوفية آخذ في التزايد ؛ نتيجة لجهود الحكومة على تشجيع إنتاج القمح.</a:t>
            </a:r>
            <a:endParaRPr lang="en-US" sz="2300" dirty="0"/>
          </a:p>
          <a:p>
            <a:pPr algn="justLow">
              <a:spcBef>
                <a:spcPts val="1800"/>
              </a:spcBef>
            </a:pPr>
            <a:r>
              <a:rPr lang="ar-SA" sz="2300" b="1" dirty="0" smtClean="0"/>
              <a:t>إن </a:t>
            </a:r>
            <a:r>
              <a:rPr lang="ar-SA" sz="2300" b="1" dirty="0"/>
              <a:t>انكماش مخزون المياه الجوفية وتدني مستويات المياه في الأحواض الجوفية والطلب المتوقع الذي يفوق كثيراً الإمدادات المتاحة، كلها شواهد على الضغوط المائية، وقد برز صراع حول وظيفتين من وظائف المياه: المياه كسلعة تخدم الأهداف الاقتصادية المتمثلة في الإنتاجية الزراعية المرتفعة، والتوسع الصناعي ونمو المدن من جهة، والمياه كعامل مساعد أساسي لحياة جميع أنواع الكائنات والمجتمعات الطبيعية من جهة أخرى.</a:t>
            </a:r>
            <a:endParaRPr lang="en-US" sz="2300" dirty="0"/>
          </a:p>
          <a:p>
            <a:pPr algn="justLow">
              <a:spcBef>
                <a:spcPts val="1800"/>
              </a:spcBef>
            </a:pPr>
            <a:r>
              <a:rPr lang="ar-SA" sz="2300" b="1" dirty="0" smtClean="0"/>
              <a:t>إن </a:t>
            </a:r>
            <a:r>
              <a:rPr lang="ar-SA" sz="2300" b="1" dirty="0"/>
              <a:t>كل أرض رطبة، وكل بحيرة وكل نوع من الكائنات المائية المهددة بالخطر هي اختبار حاسم لمدى قدرة سكان إقليم ما وقدرة اقتصادهم على التكيف مع المتطلبات البيئية لنظام مائي سليم.</a:t>
            </a:r>
            <a:endParaRPr lang="en-US" sz="2300" dirty="0"/>
          </a:p>
          <a:p>
            <a:pPr algn="justLow">
              <a:spcBef>
                <a:spcPts val="1800"/>
              </a:spcBef>
            </a:pPr>
            <a:endParaRPr lang="ar-SA" sz="2300"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14290"/>
            <a:ext cx="7467600" cy="631844"/>
          </a:xfrm>
        </p:spPr>
        <p:txBody>
          <a:bodyPr>
            <a:noAutofit/>
          </a:bodyPr>
          <a:lstStyle/>
          <a:p>
            <a:pPr algn="ctr"/>
            <a:r>
              <a:rPr lang="ar-SA" sz="4000" b="1" dirty="0" smtClean="0">
                <a:solidFill>
                  <a:schemeClr val="accent1">
                    <a:lumMod val="50000"/>
                  </a:schemeClr>
                </a:solidFill>
              </a:rPr>
              <a:t>ثانياً : المشكلة البحثية</a:t>
            </a:r>
            <a:endParaRPr lang="ar-SA" sz="4000" dirty="0">
              <a:solidFill>
                <a:schemeClr val="accent1">
                  <a:lumMod val="50000"/>
                </a:schemeClr>
              </a:solidFill>
            </a:endParaRPr>
          </a:p>
        </p:txBody>
      </p:sp>
      <p:sp>
        <p:nvSpPr>
          <p:cNvPr id="3" name="عنصر نائب للمحتوى 2"/>
          <p:cNvSpPr>
            <a:spLocks noGrp="1"/>
          </p:cNvSpPr>
          <p:nvPr>
            <p:ph sz="quarter" idx="1"/>
          </p:nvPr>
        </p:nvSpPr>
        <p:spPr>
          <a:xfrm>
            <a:off x="642910" y="1071546"/>
            <a:ext cx="7467600" cy="5429288"/>
          </a:xfrm>
        </p:spPr>
        <p:txBody>
          <a:bodyPr>
            <a:noAutofit/>
          </a:bodyPr>
          <a:lstStyle/>
          <a:p>
            <a:pPr algn="justLow">
              <a:lnSpc>
                <a:spcPct val="150000"/>
              </a:lnSpc>
              <a:spcBef>
                <a:spcPts val="1800"/>
              </a:spcBef>
            </a:pPr>
            <a:r>
              <a:rPr lang="ar-SA" sz="3200" b="1" dirty="0" smtClean="0"/>
              <a:t>تعتبر </a:t>
            </a:r>
            <a:r>
              <a:rPr lang="ar-SA" sz="3200" b="1" dirty="0"/>
              <a:t>المملكة العربية السعودية من الدول التي تقع في المناطق الصحراوية لذلك تعتبرا من الدول التي تقل بها منسوب المياه وتكون المياه </a:t>
            </a:r>
            <a:r>
              <a:rPr lang="ar-SA" sz="3200" b="1" dirty="0" err="1"/>
              <a:t>شحيحه</a:t>
            </a:r>
            <a:r>
              <a:rPr lang="ar-SA" sz="3200" b="1" dirty="0"/>
              <a:t> نظرا لظروف المناخ والموقع . وتتميز المملكة بمناخها الصحراوي الذي من أهم صفاته قلة هطول الأمطار وارتفاع درجات الحرارة وهذا كله يودي </a:t>
            </a:r>
            <a:r>
              <a:rPr lang="ar-SA" sz="3200" b="1" dirty="0" err="1"/>
              <a:t>الى</a:t>
            </a:r>
            <a:r>
              <a:rPr lang="ar-SA" sz="3200" b="1" dirty="0"/>
              <a:t> ندره المياه بالمملكة . </a:t>
            </a:r>
            <a:endParaRPr lang="en-US" sz="3200" dirty="0"/>
          </a:p>
          <a:p>
            <a:pPr algn="justLow">
              <a:lnSpc>
                <a:spcPct val="150000"/>
              </a:lnSpc>
              <a:spcBef>
                <a:spcPts val="1800"/>
              </a:spcBef>
            </a:pPr>
            <a:endParaRPr lang="ar-SA" sz="3200"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5786" y="285728"/>
            <a:ext cx="7467600" cy="768080"/>
          </a:xfrm>
        </p:spPr>
        <p:txBody>
          <a:bodyPr vert="horz" anchor="b">
            <a:noAutofit/>
          </a:bodyPr>
          <a:lstStyle/>
          <a:p>
            <a:pPr algn="ctr"/>
            <a:r>
              <a:rPr lang="ar-SA" sz="4000" b="1" dirty="0">
                <a:solidFill>
                  <a:schemeClr val="accent1">
                    <a:lumMod val="50000"/>
                  </a:schemeClr>
                </a:solidFill>
              </a:rPr>
              <a:t>ثالثا : الأهداف البحثية </a:t>
            </a:r>
          </a:p>
        </p:txBody>
      </p:sp>
      <p:sp>
        <p:nvSpPr>
          <p:cNvPr id="3" name="عنصر نائب للمحتوى 2"/>
          <p:cNvSpPr>
            <a:spLocks noGrp="1"/>
          </p:cNvSpPr>
          <p:nvPr>
            <p:ph sz="quarter" idx="1"/>
          </p:nvPr>
        </p:nvSpPr>
        <p:spPr>
          <a:xfrm>
            <a:off x="457200" y="1071546"/>
            <a:ext cx="8186766" cy="5472114"/>
          </a:xfrm>
        </p:spPr>
        <p:txBody>
          <a:bodyPr>
            <a:noAutofit/>
          </a:bodyPr>
          <a:lstStyle/>
          <a:p>
            <a:pPr lvl="0" algn="justLow">
              <a:lnSpc>
                <a:spcPct val="150000"/>
              </a:lnSpc>
              <a:spcBef>
                <a:spcPts val="0"/>
              </a:spcBef>
            </a:pPr>
            <a:r>
              <a:rPr lang="ar-SA" sz="2800" b="1" dirty="0" smtClean="0"/>
              <a:t>تقدير الطلب </a:t>
            </a:r>
            <a:r>
              <a:rPr lang="ar-SA" sz="2800" b="1" dirty="0"/>
              <a:t>على المياه لكل من </a:t>
            </a:r>
            <a:r>
              <a:rPr lang="ar-SA" sz="2800" b="1" dirty="0" smtClean="0"/>
              <a:t>الأغراض البلدية والصناعية والزراعية وإجمالي </a:t>
            </a:r>
            <a:r>
              <a:rPr lang="ar-SA" sz="2800" b="1" dirty="0"/>
              <a:t>الطلب </a:t>
            </a:r>
            <a:endParaRPr lang="en-US" sz="2800" dirty="0"/>
          </a:p>
          <a:p>
            <a:pPr lvl="0" algn="justLow">
              <a:lnSpc>
                <a:spcPct val="150000"/>
              </a:lnSpc>
              <a:spcBef>
                <a:spcPts val="0"/>
              </a:spcBef>
            </a:pPr>
            <a:r>
              <a:rPr lang="ar-SA" sz="2800" b="1" dirty="0"/>
              <a:t>استكشاف </a:t>
            </a:r>
            <a:r>
              <a:rPr lang="ar-SA" sz="2800" b="1" dirty="0" smtClean="0"/>
              <a:t>العلاقة </a:t>
            </a:r>
            <a:r>
              <a:rPr lang="ar-SA" sz="2800" b="1" dirty="0"/>
              <a:t>بين مقدار نسبه استهلاك المياه ونسبه عدد السكان في المناطق </a:t>
            </a:r>
            <a:r>
              <a:rPr lang="ar-SA" sz="2800" b="1" dirty="0" smtClean="0"/>
              <a:t>المختلفة </a:t>
            </a:r>
            <a:r>
              <a:rPr lang="ar-SA" sz="2800" b="1" dirty="0" smtClean="0"/>
              <a:t>للمملكة العربية السعودية </a:t>
            </a:r>
            <a:endParaRPr lang="en-US" sz="2800" dirty="0"/>
          </a:p>
          <a:p>
            <a:pPr lvl="0" algn="justLow">
              <a:lnSpc>
                <a:spcPct val="150000"/>
              </a:lnSpc>
              <a:spcBef>
                <a:spcPts val="0"/>
              </a:spcBef>
            </a:pPr>
            <a:r>
              <a:rPr lang="ar-SA" sz="2800" b="1" dirty="0"/>
              <a:t>احتساب مصادر المياه في </a:t>
            </a:r>
            <a:r>
              <a:rPr lang="ar-SA" sz="2800" b="1" dirty="0" smtClean="0"/>
              <a:t>المملكة العربية السعودية </a:t>
            </a:r>
            <a:r>
              <a:rPr lang="ar-SA" sz="2800" b="1" dirty="0"/>
              <a:t>لعام 2007-2009 وتوزيعها على المناطق </a:t>
            </a:r>
            <a:r>
              <a:rPr lang="ar-SA" sz="2800" b="1" dirty="0" smtClean="0"/>
              <a:t>المختلفة </a:t>
            </a:r>
            <a:endParaRPr lang="en-US" sz="2800" dirty="0"/>
          </a:p>
          <a:p>
            <a:pPr lvl="0" algn="justLow">
              <a:lnSpc>
                <a:spcPct val="150000"/>
              </a:lnSpc>
              <a:spcBef>
                <a:spcPts val="0"/>
              </a:spcBef>
            </a:pPr>
            <a:r>
              <a:rPr lang="ar-SA" sz="2800" b="1" dirty="0"/>
              <a:t>التحليل الاقتصادي للعوامل </a:t>
            </a:r>
            <a:r>
              <a:rPr lang="ar-SA" sz="2800" b="1" dirty="0" smtClean="0"/>
              <a:t>المؤثرة </a:t>
            </a:r>
            <a:r>
              <a:rPr lang="ar-SA" sz="2800" b="1" dirty="0"/>
              <a:t>في عدد السدود في </a:t>
            </a:r>
            <a:r>
              <a:rPr lang="ar-SA" sz="2800" b="1" dirty="0" smtClean="0"/>
              <a:t>المملكة </a:t>
            </a:r>
            <a:endParaRPr lang="en-US" sz="2800" dirty="0"/>
          </a:p>
          <a:p>
            <a:pPr lvl="0" algn="justLow">
              <a:lnSpc>
                <a:spcPct val="150000"/>
              </a:lnSpc>
              <a:spcBef>
                <a:spcPts val="0"/>
              </a:spcBef>
            </a:pPr>
            <a:r>
              <a:rPr lang="ar-SA" sz="2800" b="1" dirty="0"/>
              <a:t>التحليل الاقتصادي للعوامل </a:t>
            </a:r>
            <a:r>
              <a:rPr lang="ar-SA" sz="2800" b="1" dirty="0" smtClean="0"/>
              <a:t>المؤثرة </a:t>
            </a:r>
            <a:r>
              <a:rPr lang="ar-SA" sz="2800" b="1" dirty="0"/>
              <a:t>عن السعه </a:t>
            </a:r>
            <a:r>
              <a:rPr lang="ar-SA" sz="2800" b="1" dirty="0" smtClean="0"/>
              <a:t>التخزينية </a:t>
            </a:r>
            <a:r>
              <a:rPr lang="ar-SA" sz="2800" b="1" dirty="0" smtClean="0"/>
              <a:t>للسدود.</a:t>
            </a:r>
            <a:endParaRPr lang="en-US" sz="2800"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357166"/>
            <a:ext cx="7467600" cy="714372"/>
          </a:xfrm>
        </p:spPr>
        <p:txBody>
          <a:bodyPr vert="horz" anchor="b">
            <a:noAutofit/>
          </a:bodyPr>
          <a:lstStyle/>
          <a:p>
            <a:pPr algn="ctr"/>
            <a:r>
              <a:rPr lang="ar-SA" sz="4000" b="1" dirty="0">
                <a:solidFill>
                  <a:schemeClr val="accent1">
                    <a:lumMod val="50000"/>
                  </a:schemeClr>
                </a:solidFill>
              </a:rPr>
              <a:t>رابعا :  أسلوب البحث ومصادر البيانات </a:t>
            </a:r>
          </a:p>
        </p:txBody>
      </p:sp>
      <p:sp>
        <p:nvSpPr>
          <p:cNvPr id="3" name="عنصر نائب للمحتوى 2"/>
          <p:cNvSpPr>
            <a:spLocks noGrp="1"/>
          </p:cNvSpPr>
          <p:nvPr>
            <p:ph sz="quarter" idx="1"/>
          </p:nvPr>
        </p:nvSpPr>
        <p:spPr>
          <a:xfrm>
            <a:off x="600076" y="1571612"/>
            <a:ext cx="7758138" cy="4257692"/>
          </a:xfrm>
        </p:spPr>
        <p:txBody>
          <a:bodyPr>
            <a:normAutofit lnSpcReduction="10000"/>
          </a:bodyPr>
          <a:lstStyle/>
          <a:p>
            <a:pPr algn="ctr">
              <a:lnSpc>
                <a:spcPct val="150000"/>
              </a:lnSpc>
            </a:pPr>
            <a:r>
              <a:rPr lang="ar-SA" sz="3200" b="1" dirty="0"/>
              <a:t>استند البحث على البيانات </a:t>
            </a:r>
            <a:r>
              <a:rPr lang="ar-SA" sz="3200" b="1" dirty="0" smtClean="0"/>
              <a:t>المتعلقة بأنواع </a:t>
            </a:r>
            <a:r>
              <a:rPr lang="ar-SA" sz="3200" b="1" dirty="0"/>
              <a:t>المياه </a:t>
            </a:r>
            <a:r>
              <a:rPr lang="ar-SA" sz="3200" b="1" dirty="0" smtClean="0"/>
              <a:t>بالمملكة </a:t>
            </a:r>
            <a:r>
              <a:rPr lang="ar-SA" sz="3200" b="1" dirty="0"/>
              <a:t>واستخداماتها وتوزيعها على المناطق </a:t>
            </a:r>
            <a:r>
              <a:rPr lang="ar-SA" sz="3200" b="1" dirty="0" smtClean="0"/>
              <a:t>المختلفة </a:t>
            </a:r>
            <a:r>
              <a:rPr lang="ar-SA" sz="3200" b="1" dirty="0"/>
              <a:t>في </a:t>
            </a:r>
            <a:r>
              <a:rPr lang="ar-SA" sz="3200" b="1" dirty="0" smtClean="0"/>
              <a:t>المملكة </a:t>
            </a:r>
            <a:r>
              <a:rPr lang="ar-SA" sz="3200" b="1" dirty="0"/>
              <a:t>واعتمد البحث على </a:t>
            </a:r>
            <a:r>
              <a:rPr lang="ar-SA" sz="3200" b="1" dirty="0" smtClean="0"/>
              <a:t>الأسلوب الوصفي </a:t>
            </a:r>
            <a:r>
              <a:rPr lang="ar-SA" sz="3200" b="1" dirty="0"/>
              <a:t>والتحليلي حيث تم احتساب النسب </a:t>
            </a:r>
            <a:r>
              <a:rPr lang="ar-SA" sz="3200" b="1" dirty="0" smtClean="0"/>
              <a:t>المئوية فضلا عن أسلوب </a:t>
            </a:r>
            <a:r>
              <a:rPr lang="ar-SA" sz="3200" b="1" dirty="0"/>
              <a:t>تحليل الانحدار بطريقه المربعات الصغرى </a:t>
            </a:r>
            <a:r>
              <a:rPr lang="ar-SA" sz="3200" b="1" dirty="0" smtClean="0"/>
              <a:t>العادية </a:t>
            </a:r>
            <a:r>
              <a:rPr lang="ar-SA" sz="3200" b="1" dirty="0"/>
              <a:t>حيث تم تقدير معادله الاتجاه الزمني </a:t>
            </a:r>
            <a:r>
              <a:rPr lang="ar-SA" sz="3200" b="1" dirty="0" smtClean="0"/>
              <a:t>بالطريقة الخطية </a:t>
            </a:r>
            <a:r>
              <a:rPr lang="ar-SA" sz="3200" b="1" dirty="0" err="1"/>
              <a:t>واللوغارتميه</a:t>
            </a:r>
            <a:r>
              <a:rPr lang="ar-SA" sz="3200" b="1" dirty="0"/>
              <a:t> </a:t>
            </a:r>
            <a:endParaRPr lang="en-US" sz="320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38159" y="38401"/>
            <a:ext cx="7467600" cy="928670"/>
          </a:xfrm>
        </p:spPr>
        <p:txBody>
          <a:bodyPr>
            <a:normAutofit/>
          </a:bodyPr>
          <a:lstStyle/>
          <a:p>
            <a:pPr algn="ctr"/>
            <a:r>
              <a:rPr lang="ar-SA" sz="4800" b="1" dirty="0"/>
              <a:t>خامسا : النتائج </a:t>
            </a:r>
            <a:r>
              <a:rPr lang="ar-SA" sz="4800" b="1" dirty="0" smtClean="0"/>
              <a:t>البحثية</a:t>
            </a:r>
            <a:endParaRPr lang="ar-SA" sz="4800" dirty="0"/>
          </a:p>
        </p:txBody>
      </p:sp>
      <p:sp>
        <p:nvSpPr>
          <p:cNvPr id="9217" name="Rectangle 1"/>
          <p:cNvSpPr>
            <a:spLocks noChangeArrowheads="1"/>
          </p:cNvSpPr>
          <p:nvPr/>
        </p:nvSpPr>
        <p:spPr bwMode="auto">
          <a:xfrm>
            <a:off x="2507430" y="6110607"/>
            <a:ext cx="392905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المصدر: وزراه المياه والكهرباء  </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جدول 8"/>
          <p:cNvGraphicFramePr>
            <a:graphicFrameLocks noGrp="1"/>
          </p:cNvGraphicFramePr>
          <p:nvPr/>
        </p:nvGraphicFramePr>
        <p:xfrm>
          <a:off x="328556" y="1752889"/>
          <a:ext cx="8286806" cy="3929089"/>
        </p:xfrm>
        <a:graphic>
          <a:graphicData uri="http://schemas.openxmlformats.org/drawingml/2006/table">
            <a:tbl>
              <a:tblPr rtl="1"/>
              <a:tblGrid>
                <a:gridCol w="2473423"/>
                <a:gridCol w="1162046"/>
                <a:gridCol w="1163097"/>
                <a:gridCol w="1162046"/>
                <a:gridCol w="1163097"/>
                <a:gridCol w="1163097"/>
              </a:tblGrid>
              <a:tr h="647653">
                <a:tc>
                  <a:txBody>
                    <a:bodyPr/>
                    <a:lstStyle/>
                    <a:p>
                      <a:pPr algn="ctr" rtl="1">
                        <a:spcAft>
                          <a:spcPts val="0"/>
                        </a:spcAft>
                      </a:pPr>
                      <a:r>
                        <a:rPr lang="ar-SA" sz="2000" b="1" dirty="0">
                          <a:solidFill>
                            <a:srgbClr val="000000"/>
                          </a:solidFill>
                          <a:latin typeface="Times New Roman"/>
                          <a:ea typeface="Times New Roman"/>
                          <a:cs typeface="Arial"/>
                        </a:rPr>
                        <a:t>البيان</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1426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1427</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1428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1429</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1430</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653">
                <a:tc>
                  <a:txBody>
                    <a:bodyPr/>
                    <a:lstStyle/>
                    <a:p>
                      <a:pPr algn="ctr" rtl="1">
                        <a:spcAft>
                          <a:spcPts val="0"/>
                        </a:spcAft>
                      </a:pPr>
                      <a:r>
                        <a:rPr lang="ar-SA" sz="2000" b="1">
                          <a:solidFill>
                            <a:srgbClr val="000000"/>
                          </a:solidFill>
                          <a:latin typeface="Times New Roman"/>
                          <a:ea typeface="Times New Roman"/>
                          <a:cs typeface="Arial"/>
                        </a:rPr>
                        <a:t>الاغراض البلدية</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2.16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2.21</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2.27</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2.33</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2.4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3065">
                <a:tc>
                  <a:txBody>
                    <a:bodyPr/>
                    <a:lstStyle/>
                    <a:p>
                      <a:pPr algn="ctr" rtl="1">
                        <a:spcAft>
                          <a:spcPts val="0"/>
                        </a:spcAft>
                      </a:pPr>
                      <a:r>
                        <a:rPr lang="ar-SA" sz="2000" b="1" dirty="0" smtClean="0">
                          <a:solidFill>
                            <a:srgbClr val="000000"/>
                          </a:solidFill>
                          <a:latin typeface="Times New Roman"/>
                          <a:ea typeface="Times New Roman"/>
                          <a:cs typeface="Arial"/>
                        </a:rPr>
                        <a:t>الأغراض </a:t>
                      </a:r>
                      <a:r>
                        <a:rPr lang="ar-SA" sz="2000" b="1" dirty="0">
                          <a:solidFill>
                            <a:srgbClr val="000000"/>
                          </a:solidFill>
                          <a:latin typeface="Times New Roman"/>
                          <a:ea typeface="Times New Roman"/>
                          <a:cs typeface="Arial"/>
                        </a:rPr>
                        <a:t>الصناعية</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2000" b="1">
                        <a:latin typeface="Times New Roman"/>
                        <a:ea typeface="Times New Roman"/>
                        <a:cs typeface="Arial"/>
                      </a:endParaRPr>
                    </a:p>
                    <a:p>
                      <a:pPr algn="ctr" rtl="0">
                        <a:spcAft>
                          <a:spcPts val="0"/>
                        </a:spcAft>
                      </a:pPr>
                      <a:r>
                        <a:rPr lang="en-US" sz="2000" b="1">
                          <a:solidFill>
                            <a:srgbClr val="000000"/>
                          </a:solidFill>
                          <a:latin typeface="Arial"/>
                          <a:ea typeface="Times New Roman"/>
                          <a:cs typeface="Arial"/>
                        </a:rPr>
                        <a:t>666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690</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716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736</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770</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3065">
                <a:tc>
                  <a:txBody>
                    <a:bodyPr/>
                    <a:lstStyle/>
                    <a:p>
                      <a:pPr algn="ctr" rtl="1">
                        <a:spcAft>
                          <a:spcPts val="0"/>
                        </a:spcAft>
                      </a:pPr>
                      <a:r>
                        <a:rPr lang="ar-SA" sz="2000" b="1" dirty="0" smtClean="0">
                          <a:solidFill>
                            <a:srgbClr val="000000"/>
                          </a:solidFill>
                          <a:latin typeface="Times New Roman"/>
                          <a:ea typeface="Times New Roman"/>
                          <a:cs typeface="Arial"/>
                        </a:rPr>
                        <a:t>الأغراض </a:t>
                      </a:r>
                      <a:r>
                        <a:rPr lang="ar-SA" sz="2000" b="1" dirty="0">
                          <a:solidFill>
                            <a:srgbClr val="000000"/>
                          </a:solidFill>
                          <a:latin typeface="Times New Roman"/>
                          <a:ea typeface="Times New Roman"/>
                          <a:cs typeface="Arial"/>
                        </a:rPr>
                        <a:t>الزراعية</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endParaRPr lang="en-US" sz="2000" b="1" dirty="0">
                        <a:latin typeface="Times New Roman"/>
                        <a:ea typeface="Times New Roman"/>
                        <a:cs typeface="Arial"/>
                      </a:endParaRPr>
                    </a:p>
                    <a:p>
                      <a:pPr algn="ctr" rtl="0">
                        <a:spcAft>
                          <a:spcPts val="0"/>
                        </a:spcAft>
                      </a:pPr>
                      <a:r>
                        <a:rPr lang="en-US" sz="2000" b="1" dirty="0">
                          <a:solidFill>
                            <a:srgbClr val="000000"/>
                          </a:solidFill>
                          <a:latin typeface="Arial"/>
                          <a:ea typeface="Times New Roman"/>
                          <a:cs typeface="Arial"/>
                        </a:rPr>
                        <a:t>17.042</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16.474</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20.919</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19.5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18.5</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653">
                <a:tc>
                  <a:txBody>
                    <a:bodyPr/>
                    <a:lstStyle/>
                    <a:p>
                      <a:pPr algn="ctr" rtl="1">
                        <a:spcAft>
                          <a:spcPts val="0"/>
                        </a:spcAft>
                      </a:pPr>
                      <a:r>
                        <a:rPr lang="ar-SA" sz="2000" b="1" dirty="0" err="1">
                          <a:solidFill>
                            <a:srgbClr val="000000"/>
                          </a:solidFill>
                          <a:latin typeface="Times New Roman"/>
                          <a:ea typeface="Times New Roman"/>
                          <a:cs typeface="Arial"/>
                        </a:rPr>
                        <a:t>أجمالى</a:t>
                      </a:r>
                      <a:r>
                        <a:rPr lang="ar-SA" sz="2000" b="1" dirty="0">
                          <a:solidFill>
                            <a:srgbClr val="000000"/>
                          </a:solidFill>
                          <a:latin typeface="Times New Roman"/>
                          <a:ea typeface="Times New Roman"/>
                          <a:cs typeface="Arial"/>
                        </a:rPr>
                        <a:t> الطلب</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19.868</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a:solidFill>
                            <a:srgbClr val="000000"/>
                          </a:solidFill>
                          <a:latin typeface="Arial"/>
                          <a:ea typeface="Times New Roman"/>
                          <a:cs typeface="Arial"/>
                        </a:rPr>
                        <a:t>19.374</a:t>
                      </a:r>
                      <a:endParaRPr lang="en-US" sz="2000" b="1">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23.905</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22.571</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2000" b="1" dirty="0">
                          <a:solidFill>
                            <a:srgbClr val="000000"/>
                          </a:solidFill>
                          <a:latin typeface="Arial"/>
                          <a:ea typeface="Times New Roman"/>
                          <a:cs typeface="Arial"/>
                        </a:rPr>
                        <a:t>21.67</a:t>
                      </a:r>
                      <a:endParaRPr lang="en-US" sz="2000" b="1"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عنوان 1"/>
          <p:cNvSpPr txBox="1">
            <a:spLocks/>
          </p:cNvSpPr>
          <p:nvPr/>
        </p:nvSpPr>
        <p:spPr>
          <a:xfrm>
            <a:off x="357159" y="895633"/>
            <a:ext cx="8229600" cy="785818"/>
          </a:xfrm>
          <a:prstGeom prst="rect">
            <a:avLst/>
          </a:prstGeom>
        </p:spPr>
        <p:txBody>
          <a:bodyPr vert="horz" lIns="91440" tIns="45720" rIns="91440" bIns="45720" rtlCol="1"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800" b="1" i="0" u="none" strike="noStrike" kern="1200" cap="none" spc="0" normalizeH="0" baseline="0" noProof="0" dirty="0" smtClean="0">
                <a:ln>
                  <a:noFill/>
                </a:ln>
                <a:solidFill>
                  <a:schemeClr val="tx1"/>
                </a:solidFill>
                <a:effectLst/>
                <a:uLnTx/>
                <a:uFillTx/>
                <a:latin typeface="+mj-lt"/>
                <a:ea typeface="+mj-ea"/>
                <a:cs typeface="+mj-cs"/>
              </a:rPr>
              <a:t>يتضح من جدول (1) الطلب على المياه </a:t>
            </a:r>
            <a:r>
              <a:rPr lang="ar-SA" sz="2800" b="1" dirty="0" smtClean="0">
                <a:latin typeface="+mj-lt"/>
                <a:ea typeface="+mj-ea"/>
                <a:cs typeface="+mj-cs"/>
              </a:rPr>
              <a:t>مليون متر مكعب/ سنة </a:t>
            </a:r>
            <a:endParaRPr kumimoji="0" lang="ar-SA" sz="28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t>النتيجة البحثية </a:t>
            </a:r>
            <a:r>
              <a:rPr lang="ar-SA" b="1" dirty="0"/>
              <a:t>للهدف : </a:t>
            </a:r>
            <a:r>
              <a:rPr lang="ar-SA" b="1" dirty="0" smtClean="0"/>
              <a:t>تقدير الطلب </a:t>
            </a:r>
            <a:r>
              <a:rPr lang="ar-SA" b="1" dirty="0"/>
              <a:t>على المياه لكل من </a:t>
            </a:r>
            <a:r>
              <a:rPr lang="ar-SA" b="1" dirty="0" smtClean="0"/>
              <a:t>الإغراض البلدية والصناعية والزراعية</a:t>
            </a:r>
            <a:endParaRPr lang="ar-SA" dirty="0"/>
          </a:p>
        </p:txBody>
      </p:sp>
      <p:sp>
        <p:nvSpPr>
          <p:cNvPr id="3" name="عنصر نائب للمحتوى 2"/>
          <p:cNvSpPr>
            <a:spLocks noGrp="1"/>
          </p:cNvSpPr>
          <p:nvPr>
            <p:ph sz="quarter" idx="1"/>
          </p:nvPr>
        </p:nvSpPr>
        <p:spPr>
          <a:xfrm>
            <a:off x="357158" y="1600200"/>
            <a:ext cx="8215370" cy="4873752"/>
          </a:xfrm>
        </p:spPr>
        <p:txBody>
          <a:bodyPr>
            <a:normAutofit/>
          </a:bodyPr>
          <a:lstStyle/>
          <a:p>
            <a:pPr algn="justLow"/>
            <a:r>
              <a:rPr lang="ar-SA" b="1" dirty="0" smtClean="0"/>
              <a:t>النتيجة البحثية( </a:t>
            </a:r>
            <a:r>
              <a:rPr lang="ar-SA" b="1" dirty="0"/>
              <a:t>جدول الطلب على المياه)  </a:t>
            </a:r>
            <a:endParaRPr lang="en-US" dirty="0"/>
          </a:p>
          <a:p>
            <a:pPr lvl="0" algn="justLow"/>
            <a:r>
              <a:rPr lang="ar-SA" b="1" dirty="0"/>
              <a:t>يتضح من جدول الطلب على المياه </a:t>
            </a:r>
            <a:r>
              <a:rPr lang="ar-SA" b="1" dirty="0" err="1"/>
              <a:t>ان</a:t>
            </a:r>
            <a:r>
              <a:rPr lang="ar-SA" b="1" dirty="0"/>
              <a:t> الطلب على المياه </a:t>
            </a:r>
            <a:r>
              <a:rPr lang="ar-SA" b="1" dirty="0" smtClean="0"/>
              <a:t>الخاصة للإغراض البلدية </a:t>
            </a:r>
            <a:r>
              <a:rPr lang="ar-SA" b="1" dirty="0"/>
              <a:t>يتراوح مابين حد </a:t>
            </a:r>
            <a:r>
              <a:rPr lang="ar-SA" b="1" dirty="0" smtClean="0"/>
              <a:t>أدنى </a:t>
            </a:r>
            <a:r>
              <a:rPr lang="en-US" b="1" dirty="0"/>
              <a:t>2.16</a:t>
            </a:r>
            <a:r>
              <a:rPr lang="ar-SA" b="1" dirty="0"/>
              <a:t>مليون متر مكعب  وحد أعلى عند </a:t>
            </a:r>
            <a:r>
              <a:rPr lang="en-US" b="1" dirty="0"/>
              <a:t>2.4</a:t>
            </a:r>
            <a:r>
              <a:rPr lang="ar-SA" b="1" dirty="0"/>
              <a:t>مليون متر مكعب </a:t>
            </a:r>
            <a:r>
              <a:rPr lang="ar-SA" b="1" dirty="0" smtClean="0"/>
              <a:t>.</a:t>
            </a:r>
            <a:endParaRPr lang="en-US" dirty="0"/>
          </a:p>
          <a:p>
            <a:pPr lvl="0" algn="justLow"/>
            <a:r>
              <a:rPr lang="ar-SA" b="1" dirty="0"/>
              <a:t>يتضح من الجدول الطلب انه الطلب على المياه </a:t>
            </a:r>
            <a:r>
              <a:rPr lang="ar-SA" b="1" dirty="0" smtClean="0"/>
              <a:t>للأغراض الصناعية </a:t>
            </a:r>
            <a:r>
              <a:rPr lang="ar-SA" b="1" dirty="0"/>
              <a:t>يتراوح مابين حد </a:t>
            </a:r>
            <a:r>
              <a:rPr lang="ar-SA" b="1" dirty="0" smtClean="0"/>
              <a:t>أدنى </a:t>
            </a:r>
            <a:r>
              <a:rPr lang="en-US" b="1" dirty="0"/>
              <a:t>666</a:t>
            </a:r>
            <a:r>
              <a:rPr lang="ar-SA" b="1" dirty="0"/>
              <a:t> مليون متر مكعب وحد أعلى </a:t>
            </a:r>
            <a:r>
              <a:rPr lang="en-US" b="1" dirty="0"/>
              <a:t>770</a:t>
            </a:r>
            <a:r>
              <a:rPr lang="ar-SA" b="1" dirty="0"/>
              <a:t>مليون متر مكعب</a:t>
            </a:r>
            <a:endParaRPr lang="en-US" dirty="0"/>
          </a:p>
          <a:p>
            <a:pPr lvl="0" algn="justLow"/>
            <a:r>
              <a:rPr lang="ar-SA" b="1" dirty="0"/>
              <a:t>ويتضح من جدول الطلب على المياه انه الطلب </a:t>
            </a:r>
            <a:r>
              <a:rPr lang="ar-SA" b="1" dirty="0" smtClean="0"/>
              <a:t>للأغراض الزراعية </a:t>
            </a:r>
            <a:r>
              <a:rPr lang="ar-SA" b="1" dirty="0"/>
              <a:t>يتراوح مابين حد </a:t>
            </a:r>
            <a:r>
              <a:rPr lang="ar-SA" b="1" dirty="0" err="1"/>
              <a:t>ادنى</a:t>
            </a:r>
            <a:r>
              <a:rPr lang="ar-SA" b="1" dirty="0"/>
              <a:t> </a:t>
            </a:r>
            <a:r>
              <a:rPr lang="en-US" b="1" dirty="0"/>
              <a:t>16.474</a:t>
            </a:r>
            <a:r>
              <a:rPr lang="ar-SA" b="1" dirty="0"/>
              <a:t> مليون متر مكعب وحد أعلى </a:t>
            </a:r>
            <a:r>
              <a:rPr lang="en-US" b="1" dirty="0"/>
              <a:t>20.919</a:t>
            </a:r>
            <a:r>
              <a:rPr lang="ar-SA" b="1" dirty="0"/>
              <a:t> مليون متر مكعب</a:t>
            </a:r>
            <a:endParaRPr lang="en-US" dirty="0"/>
          </a:p>
          <a:p>
            <a:pPr lvl="0" algn="justLow"/>
            <a:r>
              <a:rPr lang="ar-SA" b="1" dirty="0"/>
              <a:t>ويتضح </a:t>
            </a:r>
            <a:r>
              <a:rPr lang="ar-SA" b="1" dirty="0" err="1"/>
              <a:t>ان</a:t>
            </a:r>
            <a:r>
              <a:rPr lang="ar-SA" b="1" dirty="0"/>
              <a:t> </a:t>
            </a:r>
            <a:r>
              <a:rPr lang="ar-SA" b="1" dirty="0" smtClean="0"/>
              <a:t>إجمالي </a:t>
            </a:r>
            <a:r>
              <a:rPr lang="ar-SA" b="1" dirty="0"/>
              <a:t>الطلب على المياه لجميع </a:t>
            </a:r>
            <a:r>
              <a:rPr lang="ar-SA" b="1" dirty="0" smtClean="0"/>
              <a:t>الأغراض </a:t>
            </a:r>
            <a:r>
              <a:rPr lang="ar-SA" b="1" dirty="0"/>
              <a:t>يتراوح مابين حد </a:t>
            </a:r>
            <a:r>
              <a:rPr lang="ar-SA" b="1" dirty="0" smtClean="0"/>
              <a:t>أدنى </a:t>
            </a:r>
            <a:r>
              <a:rPr lang="en-US" b="1" dirty="0"/>
              <a:t>19.374 </a:t>
            </a:r>
            <a:r>
              <a:rPr lang="ar-SA" b="1" dirty="0"/>
              <a:t>مليون متر مكعب وذلك عام </a:t>
            </a:r>
            <a:r>
              <a:rPr lang="en-US" b="1" dirty="0"/>
              <a:t>1427</a:t>
            </a:r>
            <a:r>
              <a:rPr lang="ar-SA" b="1" dirty="0"/>
              <a:t> وبين حد </a:t>
            </a:r>
            <a:r>
              <a:rPr lang="ar-SA" b="1" dirty="0" smtClean="0"/>
              <a:t>أعلى  </a:t>
            </a:r>
            <a:r>
              <a:rPr lang="en-US" b="1" dirty="0"/>
              <a:t>23.905 </a:t>
            </a:r>
            <a:r>
              <a:rPr lang="ar-SA" b="1" dirty="0"/>
              <a:t>مليون متر مكعب وذلك عام </a:t>
            </a:r>
            <a:r>
              <a:rPr lang="en-US" b="1" dirty="0"/>
              <a:t>1428</a:t>
            </a:r>
            <a:r>
              <a:rPr lang="ar-SA" b="1" dirty="0"/>
              <a:t> ه </a:t>
            </a:r>
            <a:endParaRPr lang="en-US" dirty="0"/>
          </a:p>
          <a:p>
            <a:pPr algn="justLow"/>
            <a:endParaRPr lang="ar-SA" dirty="0"/>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412</TotalTime>
  <Words>3426</Words>
  <Application>Microsoft Office PowerPoint</Application>
  <PresentationFormat>عرض على الشاشة (3:4)‏</PresentationFormat>
  <Paragraphs>1158</Paragraphs>
  <Slides>33</Slides>
  <Notes>1</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مشربية</vt:lpstr>
      <vt:lpstr>ندره المياه بالمملكة العربية السعودية</vt:lpstr>
      <vt:lpstr>الفهرس</vt:lpstr>
      <vt:lpstr>المقدمة</vt:lpstr>
      <vt:lpstr>الشريحة 4</vt:lpstr>
      <vt:lpstr>ثانياً : المشكلة البحثية</vt:lpstr>
      <vt:lpstr>ثالثا : الأهداف البحثية </vt:lpstr>
      <vt:lpstr>رابعا :  أسلوب البحث ومصادر البيانات </vt:lpstr>
      <vt:lpstr>خامسا : النتائج البحثية</vt:lpstr>
      <vt:lpstr>النتيجة البحثية للهدف : تقدير الطلب على المياه لكل من الإغراض البلدية والصناعية والزراعية</vt:lpstr>
      <vt:lpstr>جدول رقم (2) معادلات الاتجاه العام لطلب على المياه للاغراض التاليه  ( بلديه , صناعيه ، زراعيه ، اجمالي الطلب ) </vt:lpstr>
      <vt:lpstr>الشريحة 11</vt:lpstr>
      <vt:lpstr>يوضح الجدول رقم (3) كميه استهلاك المناطق لمياه الشرب عام 2007 </vt:lpstr>
      <vt:lpstr>الشريحة 13</vt:lpstr>
      <vt:lpstr>يتضح من الجدول رقم (3) ان العلاقة بين نسبة الاستهلاك لمياه الشرب من جميع المصادر ونسبة السكان في عام 2007 علاقة طرديه وانه يوجد ارتباط قوي بمعدل 0.91   ويتضح ذلك من الرسم التالي </vt:lpstr>
      <vt:lpstr>يوضح الجدول رقم (4) كميه استهلاك المناطق لمياه الشرب عام 2008 </vt:lpstr>
      <vt:lpstr>يتضح من الجدول رقم (4) ان العلاقة بين نسبة الاستهلاك لمياه الشرب من جميع المصادر ونسبة السكان في عام 2008 علاقة طرديه وانه يوجد ارتباط قوي بمعدل 0.90   ويتضح ذلك من الرسم التالي</vt:lpstr>
      <vt:lpstr>يوضح الجدول رقم (5) كميه استهلاك المناطق لمياه الشرب عام 2009 </vt:lpstr>
      <vt:lpstr>يتضح من الجدول رقم (5) ان العلاقة بين نسبة الاستهلاك لمياه الشرب من جميع المصادر ونسبة السكان في عام 2009 علاقة طرديه وانه يوجد ارتباط قوي بمعدل 0.92   ويتضح ذلك من الرسم التالي .</vt:lpstr>
      <vt:lpstr>يوضح الجدول رقم (6) إنتاج المملكة من المياه الجوفية والتحلية واجمالها  لعام 2007-2008</vt:lpstr>
      <vt:lpstr>الشريحة 20</vt:lpstr>
      <vt:lpstr>يتضح من الجدول (7) نسب توزيع المياه للمناطق حسب مصادرها لعام 2007</vt:lpstr>
      <vt:lpstr>يتضح من الجدول (8) نسب توزيع المياه للمناطق حسب مصادرها لعام 2008</vt:lpstr>
      <vt:lpstr>ويتضح من الجدول (9) نسب توزيع المياه للمناطق حسب مصادرها لعام 2009</vt:lpstr>
      <vt:lpstr>جدول رقم (10) يوضح معادلات الاتجاه العام لنسب توزيع المياه لمناطق المملكة (تحليه , جوفية )لعام 2007م -2009م </vt:lpstr>
      <vt:lpstr>الشريحة 25</vt:lpstr>
      <vt:lpstr>جدول (11) يوضح تطورالسدود حسب عددها </vt:lpstr>
      <vt:lpstr>وبدراسة تطور السدود حسب عددها يتضح من معادله الاتجاه الزمني  الآتي :</vt:lpstr>
      <vt:lpstr>يتضح من الجدول السابق تطور السدود حسب سعتها التخزينية  ويتضح أيضا إيجاد اللوغارتيم لكل سنه من السنوات على حسب نوع السدود </vt:lpstr>
      <vt:lpstr>سادسا: التوصيات في استخدام المياه</vt:lpstr>
      <vt:lpstr>سابعا: الخاتمة </vt:lpstr>
      <vt:lpstr>تابع..</vt:lpstr>
      <vt:lpstr>تابع..</vt:lpstr>
      <vt:lpstr>ثامنا : 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ندره المياه بالمملكة العربية السعودية</dc:title>
  <dc:creator>emran</dc:creator>
  <cp:lastModifiedBy>emran</cp:lastModifiedBy>
  <cp:revision>48</cp:revision>
  <dcterms:created xsi:type="dcterms:W3CDTF">2011-01-06T17:31:55Z</dcterms:created>
  <dcterms:modified xsi:type="dcterms:W3CDTF">2011-01-07T14:31:15Z</dcterms:modified>
</cp:coreProperties>
</file>