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3" d="100"/>
          <a:sy n="63" d="100"/>
        </p:scale>
        <p:origin x="-1512"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2">
        <a:schemeClr val="bg1"/>
      </p:bgRef>
    </p:bg>
    <p:spTree>
      <p:nvGrpSpPr>
        <p:cNvPr id="1" name=""/>
        <p:cNvGrpSpPr/>
        <p:nvPr/>
      </p:nvGrpSpPr>
      <p:grpSpPr>
        <a:xfrm>
          <a:off x="0" y="0"/>
          <a:ext cx="0" cy="0"/>
          <a:chOff x="0" y="0"/>
          <a:chExt cx="0" cy="0"/>
        </a:xfrm>
      </p:grpSpPr>
      <p:sp>
        <p:nvSpPr>
          <p:cNvPr id="8" name="مستطيل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رابط مستقيم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عنوان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ar-SA" smtClean="0"/>
              <a:t>انقر لتحرير نمط العنوان الرئيسي</a:t>
            </a:r>
            <a:endParaRPr kumimoji="0" lang="en-US"/>
          </a:p>
        </p:txBody>
      </p:sp>
      <p:sp>
        <p:nvSpPr>
          <p:cNvPr id="25" name="عنوان فرعي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31" name="عنصر نائب للتاريخ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F75455A8-99E1-4C27-B9E1-9FC15196F459}" type="datetimeFigureOut">
              <a:rPr lang="en-US" smtClean="0"/>
              <a:pPr/>
              <a:t>9/14/2012</a:t>
            </a:fld>
            <a:endParaRPr lang="en-US"/>
          </a:p>
        </p:txBody>
      </p:sp>
      <p:sp>
        <p:nvSpPr>
          <p:cNvPr id="18" name="عنصر نائب للتذييل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عنصر نائب لرقم الشريحة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99FAC2DB-5523-48CC-B3BD-A36D836CDB64}"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F75455A8-99E1-4C27-B9E1-9FC15196F459}" type="datetimeFigureOut">
              <a:rPr lang="en-US" smtClean="0"/>
              <a:pPr/>
              <a:t>9/14/2012</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99FAC2DB-5523-48CC-B3BD-A36D836CDB6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274955"/>
            <a:ext cx="1524000" cy="5851525"/>
          </a:xfrm>
        </p:spPr>
        <p:txBody>
          <a:bodyPr vert="eaVert" ancho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2"/>
            <a:ext cx="60198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4242816" y="6557946"/>
            <a:ext cx="2002464" cy="226902"/>
          </a:xfrm>
        </p:spPr>
        <p:txBody>
          <a:bodyPr/>
          <a:lstStyle>
            <a:extLst/>
          </a:lstStyle>
          <a:p>
            <a:fld id="{F75455A8-99E1-4C27-B9E1-9FC15196F459}" type="datetimeFigureOut">
              <a:rPr lang="en-US" smtClean="0"/>
              <a:pPr/>
              <a:t>9/14/2012</a:t>
            </a:fld>
            <a:endParaRPr lang="en-US"/>
          </a:p>
        </p:txBody>
      </p:sp>
      <p:sp>
        <p:nvSpPr>
          <p:cNvPr id="5" name="عنصر نائب للتذييل 4"/>
          <p:cNvSpPr>
            <a:spLocks noGrp="1"/>
          </p:cNvSpPr>
          <p:nvPr>
            <p:ph type="ftr" sz="quarter" idx="11"/>
          </p:nvPr>
        </p:nvSpPr>
        <p:spPr>
          <a:xfrm>
            <a:off x="457200" y="6556248"/>
            <a:ext cx="3657600" cy="228600"/>
          </a:xfrm>
        </p:spPr>
        <p:txBody>
          <a:bodyPr/>
          <a:lstStyle>
            <a:extLst/>
          </a:lstStyle>
          <a:p>
            <a:endParaRPr lang="en-US"/>
          </a:p>
        </p:txBody>
      </p:sp>
      <p:sp>
        <p:nvSpPr>
          <p:cNvPr id="6" name="عنصر نائب لرقم الشريحة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99FAC2DB-5523-48CC-B3BD-A36D836CDB6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F75455A8-99E1-4C27-B9E1-9FC15196F459}" type="datetimeFigureOut">
              <a:rPr lang="en-US" smtClean="0"/>
              <a:pPr/>
              <a:t>9/14/2012</a:t>
            </a:fld>
            <a:endParaRPr lang="en-US"/>
          </a:p>
        </p:txBody>
      </p:sp>
      <p:sp>
        <p:nvSpPr>
          <p:cNvPr id="5" name="عنصر نائب للتذييل 4"/>
          <p:cNvSpPr>
            <a:spLocks noGrp="1"/>
          </p:cNvSpPr>
          <p:nvPr>
            <p:ph type="ftr" sz="quarter" idx="11"/>
          </p:nvPr>
        </p:nvSpPr>
        <p:spPr/>
        <p:txBody>
          <a:bodyPr/>
          <a:lstStyle>
            <a:extLst/>
          </a:lstStyle>
          <a:p>
            <a:endParaRPr lang="en-US"/>
          </a:p>
        </p:txBody>
      </p:sp>
      <p:sp>
        <p:nvSpPr>
          <p:cNvPr id="6" name="عنصر نائب لرقم الشريحة 5"/>
          <p:cNvSpPr>
            <a:spLocks noGrp="1"/>
          </p:cNvSpPr>
          <p:nvPr>
            <p:ph type="sldNum" sz="quarter" idx="12"/>
          </p:nvPr>
        </p:nvSpPr>
        <p:spPr/>
        <p:txBody>
          <a:bodyPr/>
          <a:lstStyle>
            <a:extLst/>
          </a:lstStyle>
          <a:p>
            <a:fld id="{99FAC2DB-5523-48CC-B3BD-A36D836CDB6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1">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F75455A8-99E1-4C27-B9E1-9FC15196F459}" type="datetimeFigureOut">
              <a:rPr lang="en-US" smtClean="0"/>
              <a:pPr/>
              <a:t>9/14/2012</a:t>
            </a:fld>
            <a:endParaRPr lang="en-US"/>
          </a:p>
        </p:txBody>
      </p:sp>
      <p:sp>
        <p:nvSpPr>
          <p:cNvPr id="5" name="عنصر نائب للتذييل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عنصر نائب لرقم الشريحة 5"/>
          <p:cNvSpPr>
            <a:spLocks noGrp="1"/>
          </p:cNvSpPr>
          <p:nvPr>
            <p:ph type="sldNum" sz="quarter" idx="12"/>
          </p:nvPr>
        </p:nvSpPr>
        <p:spPr>
          <a:xfrm>
            <a:off x="6733952" y="6555112"/>
            <a:ext cx="588336" cy="228600"/>
          </a:xfrm>
        </p:spPr>
        <p:txBody>
          <a:bodyPr/>
          <a:lstStyle>
            <a:extLst/>
          </a:lstStyle>
          <a:p>
            <a:fld id="{99FAC2DB-5523-48CC-B3BD-A36D836CDB64}"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F75455A8-99E1-4C27-B9E1-9FC15196F459}" type="datetimeFigureOut">
              <a:rPr lang="en-US" smtClean="0"/>
              <a:pPr/>
              <a:t>9/14/2012</a:t>
            </a:fld>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99FAC2DB-5523-48CC-B3BD-A36D836CDB6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nchor="b"/>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F75455A8-99E1-4C27-B9E1-9FC15196F459}" type="datetimeFigureOut">
              <a:rPr lang="en-US" smtClean="0"/>
              <a:pPr/>
              <a:t>9/14/2012</a:t>
            </a:fld>
            <a:endParaRPr lang="en-US"/>
          </a:p>
        </p:txBody>
      </p:sp>
      <p:sp>
        <p:nvSpPr>
          <p:cNvPr id="8" name="عنصر نائب للتذييل 7"/>
          <p:cNvSpPr>
            <a:spLocks noGrp="1"/>
          </p:cNvSpPr>
          <p:nvPr>
            <p:ph type="ftr" sz="quarter" idx="11"/>
          </p:nvPr>
        </p:nvSpPr>
        <p:spPr/>
        <p:txBody>
          <a:bodyPr/>
          <a:lstStyle>
            <a:extLst/>
          </a:lstStyle>
          <a:p>
            <a:endParaRPr lang="en-US"/>
          </a:p>
        </p:txBody>
      </p:sp>
      <p:sp>
        <p:nvSpPr>
          <p:cNvPr id="9" name="عنصر نائب لرقم الشريحة 8"/>
          <p:cNvSpPr>
            <a:spLocks noGrp="1"/>
          </p:cNvSpPr>
          <p:nvPr>
            <p:ph type="sldNum" sz="quarter" idx="12"/>
          </p:nvPr>
        </p:nvSpPr>
        <p:spPr/>
        <p:txBody>
          <a:bodyPr/>
          <a:lstStyle>
            <a:extLst/>
          </a:lstStyle>
          <a:p>
            <a:fld id="{99FAC2DB-5523-48CC-B3BD-A36D836CDB6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F75455A8-99E1-4C27-B9E1-9FC15196F459}" type="datetimeFigureOut">
              <a:rPr lang="en-US" smtClean="0"/>
              <a:pPr/>
              <a:t>9/14/2012</a:t>
            </a:fld>
            <a:endParaRPr lang="en-US"/>
          </a:p>
        </p:txBody>
      </p:sp>
      <p:sp>
        <p:nvSpPr>
          <p:cNvPr id="4" name="عنصر نائب للتذييل 3"/>
          <p:cNvSpPr>
            <a:spLocks noGrp="1"/>
          </p:cNvSpPr>
          <p:nvPr>
            <p:ph type="ftr" sz="quarter" idx="11"/>
          </p:nvPr>
        </p:nvSpPr>
        <p:spPr/>
        <p:txBody>
          <a:bodyPr/>
          <a:lstStyle>
            <a:extLst/>
          </a:lstStyle>
          <a:p>
            <a:endParaRPr lang="en-US"/>
          </a:p>
        </p:txBody>
      </p:sp>
      <p:sp>
        <p:nvSpPr>
          <p:cNvPr id="5" name="عنصر نائب لرقم الشريحة 4"/>
          <p:cNvSpPr>
            <a:spLocks noGrp="1"/>
          </p:cNvSpPr>
          <p:nvPr>
            <p:ph type="sldNum" sz="quarter" idx="12"/>
          </p:nvPr>
        </p:nvSpPr>
        <p:spPr/>
        <p:txBody>
          <a:bodyPr/>
          <a:lstStyle>
            <a:extLst/>
          </a:lstStyle>
          <a:p>
            <a:fld id="{99FAC2DB-5523-48CC-B3BD-A36D836CDB6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solidFill>
                  <a:schemeClr val="tx2"/>
                </a:solidFill>
              </a:defRPr>
            </a:lvl1pPr>
            <a:extLst/>
          </a:lstStyle>
          <a:p>
            <a:fld id="{F75455A8-99E1-4C27-B9E1-9FC15196F459}" type="datetimeFigureOut">
              <a:rPr lang="en-US" smtClean="0"/>
              <a:pPr/>
              <a:t>9/14/2012</a:t>
            </a:fld>
            <a:endParaRPr lang="en-US"/>
          </a:p>
        </p:txBody>
      </p:sp>
      <p:sp>
        <p:nvSpPr>
          <p:cNvPr id="3" name="عنصر نائب للتذييل 2"/>
          <p:cNvSpPr>
            <a:spLocks noGrp="1"/>
          </p:cNvSpPr>
          <p:nvPr>
            <p:ph type="ftr" sz="quarter" idx="11"/>
          </p:nvPr>
        </p:nvSpPr>
        <p:spPr/>
        <p:txBody>
          <a:bodyPr/>
          <a:lstStyle>
            <a:lvl1pPr>
              <a:defRPr>
                <a:solidFill>
                  <a:schemeClr val="tx2"/>
                </a:solidFill>
              </a:defRPr>
            </a:lvl1pPr>
            <a:extLst/>
          </a:lstStyle>
          <a:p>
            <a:endParaRPr lang="en-US"/>
          </a:p>
        </p:txBody>
      </p:sp>
      <p:sp>
        <p:nvSpPr>
          <p:cNvPr id="4" name="عنصر نائب لرقم الشريحة 3"/>
          <p:cNvSpPr>
            <a:spLocks noGrp="1"/>
          </p:cNvSpPr>
          <p:nvPr>
            <p:ph type="sldNum" sz="quarter" idx="12"/>
          </p:nvPr>
        </p:nvSpPr>
        <p:spPr/>
        <p:txBody>
          <a:bodyPr/>
          <a:lstStyle>
            <a:extLst/>
          </a:lstStyle>
          <a:p>
            <a:fld id="{99FAC2DB-5523-48CC-B3BD-A36D836CDB6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F75455A8-99E1-4C27-B9E1-9FC15196F459}" type="datetimeFigureOut">
              <a:rPr lang="en-US" smtClean="0"/>
              <a:pPr/>
              <a:t>9/14/2012</a:t>
            </a:fld>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99FAC2DB-5523-48CC-B3BD-A36D836CDB6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2"/>
      </p:bgRef>
    </p:bg>
    <p:spTree>
      <p:nvGrpSpPr>
        <p:cNvPr id="1" name=""/>
        <p:cNvGrpSpPr/>
        <p:nvPr/>
      </p:nvGrpSpPr>
      <p:grpSpPr>
        <a:xfrm>
          <a:off x="0" y="0"/>
          <a:ext cx="0" cy="0"/>
          <a:chOff x="0" y="0"/>
          <a:chExt cx="0" cy="0"/>
        </a:xfrm>
      </p:grpSpPr>
      <p:sp>
        <p:nvSpPr>
          <p:cNvPr id="8" name="مستطيل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مستطيل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عنوان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ar-SA" smtClean="0"/>
              <a:t>انقر لتحرير نمط العنوان الرئيسي</a:t>
            </a:r>
            <a:endParaRPr kumimoji="0" lang="en-US" dirty="0"/>
          </a:p>
        </p:txBody>
      </p:sp>
      <p:sp>
        <p:nvSpPr>
          <p:cNvPr id="4" name="عنصر نائب للنص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extLst/>
          </a:lstStyle>
          <a:p>
            <a:fld id="{F75455A8-99E1-4C27-B9E1-9FC15196F459}" type="datetimeFigureOut">
              <a:rPr lang="en-US" smtClean="0"/>
              <a:pPr/>
              <a:t>9/14/2012</a:t>
            </a:fld>
            <a:endParaRPr lang="en-US"/>
          </a:p>
        </p:txBody>
      </p:sp>
      <p:sp>
        <p:nvSpPr>
          <p:cNvPr id="6" name="عنصر نائب للتذييل 5"/>
          <p:cNvSpPr>
            <a:spLocks noGrp="1"/>
          </p:cNvSpPr>
          <p:nvPr>
            <p:ph type="ftr" sz="quarter" idx="11"/>
          </p:nvPr>
        </p:nvSpPr>
        <p:spPr/>
        <p:txBody>
          <a:bodyPr/>
          <a:lstStyle>
            <a:extLst/>
          </a:lstStyle>
          <a:p>
            <a:endParaRPr lang="en-US"/>
          </a:p>
        </p:txBody>
      </p:sp>
      <p:sp>
        <p:nvSpPr>
          <p:cNvPr id="7" name="عنصر نائب لرقم الشريحة 6"/>
          <p:cNvSpPr>
            <a:spLocks noGrp="1"/>
          </p:cNvSpPr>
          <p:nvPr>
            <p:ph type="sldNum" sz="quarter" idx="12"/>
          </p:nvPr>
        </p:nvSpPr>
        <p:spPr/>
        <p:txBody>
          <a:bodyPr/>
          <a:lstStyle>
            <a:extLst/>
          </a:lstStyle>
          <a:p>
            <a:fld id="{99FAC2DB-5523-48CC-B3BD-A36D836CDB64}" type="slidenum">
              <a:rPr lang="en-US" smtClean="0"/>
              <a:pPr/>
              <a:t>‹#›</a:t>
            </a:fld>
            <a:endParaRPr lang="en-US"/>
          </a:p>
        </p:txBody>
      </p:sp>
      <p:sp>
        <p:nvSpPr>
          <p:cNvPr id="10" name="عنصر نائب للصورة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ar-SA" smtClean="0"/>
              <a:t>انقر فوق الرمز لإضافة صورة</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مستطيل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عنصر نائب للعنوان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ar-SA" smtClean="0"/>
              <a:t>انقر لتحرير نمط العنوان الرئيسي</a:t>
            </a:r>
            <a:endParaRPr kumimoji="0" lang="en-US"/>
          </a:p>
        </p:txBody>
      </p:sp>
      <p:sp>
        <p:nvSpPr>
          <p:cNvPr id="31" name="عنصر نائب للنص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7" name="عنصر نائب للتاريخ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F75455A8-99E1-4C27-B9E1-9FC15196F459}" type="datetimeFigureOut">
              <a:rPr lang="en-US" smtClean="0"/>
              <a:pPr/>
              <a:t>9/14/2012</a:t>
            </a:fld>
            <a:endParaRPr lang="en-US"/>
          </a:p>
        </p:txBody>
      </p:sp>
      <p:sp>
        <p:nvSpPr>
          <p:cNvPr id="4" name="عنصر نائب للتذييل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عنصر نائب لرقم الشريحة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99FAC2DB-5523-48CC-B3BD-A36D836CDB6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audio" Target="file:///C:\Users\Admin\Desktop\&#1571;&#1604;&#1605;&#1575;&#1606;&#1610;%20&#1610;&#1583;&#1582;&#1604;%20&#1575;&#1604;&#1573;&#1587;&#1604;&#1575;&#1605;%20&#1576;&#1587;&#1576;&#1576;%20&#1581;&#1587;&#1606;%20&#1605;&#1593;&#1575;&#1605;&#1604;&#1577;%20&#1605;&#1587;&#1604;&#1605;%20&#1571;&#1593;&#1605;&#1609;%20&#8206;.mp3"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2143108" y="1142984"/>
            <a:ext cx="7000892" cy="2258584"/>
          </a:xfrm>
        </p:spPr>
        <p:txBody>
          <a:bodyPr/>
          <a:lstStyle/>
          <a:p>
            <a:pPr algn="ctr"/>
            <a:r>
              <a:rPr lang="ar-SA" dirty="0" smtClean="0">
                <a:cs typeface="DecoType Naskh" pitchFamily="2" charset="-78"/>
              </a:rPr>
              <a:t>عَامِلْ النَاس كَمَا تُحِبْ أنْ يُعامِلُوكْ</a:t>
            </a:r>
            <a:endParaRPr lang="en-US" dirty="0">
              <a:cs typeface="DecoType Naskh" pitchFamily="2" charset="-78"/>
            </a:endParaRPr>
          </a:p>
        </p:txBody>
      </p:sp>
      <p:sp>
        <p:nvSpPr>
          <p:cNvPr id="3" name="عنوان فرعي 2"/>
          <p:cNvSpPr>
            <a:spLocks noGrp="1"/>
          </p:cNvSpPr>
          <p:nvPr>
            <p:ph type="subTitle" idx="1"/>
          </p:nvPr>
        </p:nvSpPr>
        <p:spPr/>
        <p:txBody>
          <a:bodyPr/>
          <a:lstStyle/>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AE" sz="4800" dirty="0" smtClean="0">
                <a:cs typeface="DecoType Naskh" pitchFamily="2" charset="-78"/>
              </a:rPr>
              <a:t>صور من تعامل الرسول مع غير المسلمين</a:t>
            </a:r>
            <a:endParaRPr lang="en-US" sz="4800" dirty="0">
              <a:cs typeface="DecoType Naskh" pitchFamily="2" charset="-78"/>
            </a:endParaRPr>
          </a:p>
        </p:txBody>
      </p:sp>
      <p:sp>
        <p:nvSpPr>
          <p:cNvPr id="3" name="عنصر نائب للمحتوى 2"/>
          <p:cNvSpPr>
            <a:spLocks noGrp="1"/>
          </p:cNvSpPr>
          <p:nvPr>
            <p:ph idx="1"/>
          </p:nvPr>
        </p:nvSpPr>
        <p:spPr/>
        <p:txBody>
          <a:bodyPr>
            <a:noAutofit/>
          </a:bodyPr>
          <a:lstStyle/>
          <a:p>
            <a:pPr algn="ctr">
              <a:buNone/>
            </a:pPr>
            <a:r>
              <a:rPr lang="ar-AE" dirty="0" smtClean="0">
                <a:cs typeface="DecoType Naskh" pitchFamily="2" charset="-78"/>
              </a:rPr>
              <a:t>عن أنس بن مالك رضي الله عنه : كان غلام يهودي يخدم النبي صلى الله عليه وسلم فمرض ، فأتاه النبي صلى الله عليه وسلم يعوده ، فقعد عند رأسه ، فقال له : أسلم . فنظر إلى أبيه وهو عنده ، فقال له : أطع أبا القاسم صلى الله عليه وسلم ، فأسلم ، فخرج النبي صلى الله عليه وسلم وهو يقول : الحمد لله الذي أنقذه من النار ) رواه البخاري . </a:t>
            </a:r>
            <a:br>
              <a:rPr lang="ar-AE" dirty="0" smtClean="0">
                <a:cs typeface="DecoType Naskh" pitchFamily="2" charset="-78"/>
              </a:rPr>
            </a:br>
            <a:r>
              <a:rPr lang="ar-AE" dirty="0" smtClean="0">
                <a:cs typeface="DecoType Naskh" pitchFamily="2" charset="-78"/>
              </a:rPr>
              <a:t/>
            </a:r>
            <a:br>
              <a:rPr lang="ar-AE" dirty="0" smtClean="0">
                <a:cs typeface="DecoType Naskh" pitchFamily="2" charset="-78"/>
              </a:rPr>
            </a:br>
            <a:r>
              <a:rPr lang="ar-AE" dirty="0" smtClean="0">
                <a:cs typeface="DecoType Naskh" pitchFamily="2" charset="-78"/>
              </a:rPr>
              <a:t>وكذالك تعامل الرسول عليه </a:t>
            </a:r>
            <a:r>
              <a:rPr lang="ar-AE" dirty="0" err="1" smtClean="0">
                <a:cs typeface="DecoType Naskh" pitchFamily="2" charset="-78"/>
              </a:rPr>
              <a:t>الصلاه</a:t>
            </a:r>
            <a:r>
              <a:rPr lang="ar-AE" dirty="0" smtClean="0">
                <a:cs typeface="DecoType Naskh" pitchFamily="2" charset="-78"/>
              </a:rPr>
              <a:t> والسلام مع خادمه انس ابن مالك</a:t>
            </a:r>
            <a:endParaRPr lang="en-US" dirty="0" smtClean="0">
              <a:cs typeface="DecoType Naskh" pitchFamily="2" charset="-78"/>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normAutofit fontScale="92500" lnSpcReduction="10000"/>
          </a:bodyPr>
          <a:lstStyle/>
          <a:p>
            <a:pPr algn="ctr">
              <a:buNone/>
            </a:pPr>
            <a:r>
              <a:rPr lang="ar-AE" dirty="0" smtClean="0">
                <a:cs typeface="DecoType Naskh" pitchFamily="2" charset="-78"/>
              </a:rPr>
              <a:t/>
            </a:r>
            <a:br>
              <a:rPr lang="ar-AE" dirty="0" smtClean="0">
                <a:cs typeface="DecoType Naskh" pitchFamily="2" charset="-78"/>
              </a:rPr>
            </a:br>
            <a:r>
              <a:rPr lang="ar-AE" dirty="0" smtClean="0">
                <a:cs typeface="DecoType Naskh" pitchFamily="2" charset="-78"/>
              </a:rPr>
              <a:t> </a:t>
            </a:r>
            <a:br>
              <a:rPr lang="ar-AE" dirty="0" smtClean="0">
                <a:cs typeface="DecoType Naskh" pitchFamily="2" charset="-78"/>
              </a:rPr>
            </a:br>
            <a:r>
              <a:rPr lang="ar-AE" dirty="0" smtClean="0">
                <a:cs typeface="DecoType Naskh" pitchFamily="2" charset="-78"/>
              </a:rPr>
              <a:t>قال انس رضي الله عنه خدمت رسول الله </a:t>
            </a:r>
            <a:r>
              <a:rPr lang="ar-AE" dirty="0" err="1" smtClean="0">
                <a:cs typeface="DecoType Naskh" pitchFamily="2" charset="-78"/>
              </a:rPr>
              <a:t>ـ</a:t>
            </a:r>
            <a:r>
              <a:rPr lang="ar-AE" dirty="0" smtClean="0">
                <a:cs typeface="DecoType Naskh" pitchFamily="2" charset="-78"/>
              </a:rPr>
              <a:t> صلى الله عليه وسلم </a:t>
            </a:r>
            <a:r>
              <a:rPr lang="ar-AE" dirty="0" err="1" smtClean="0">
                <a:cs typeface="DecoType Naskh" pitchFamily="2" charset="-78"/>
              </a:rPr>
              <a:t>ـ</a:t>
            </a:r>
            <a:r>
              <a:rPr lang="ar-AE" dirty="0" smtClean="0">
                <a:cs typeface="DecoType Naskh" pitchFamily="2" charset="-78"/>
              </a:rPr>
              <a:t> عشر سنين ؛ فما قال لي في يوم من خلال أيام العشر سنين كلها.. عشر سنين كل سنة فيها ثلاثمائة وستين يوما.. ولا يوم من أيام العشرة سنين قال لي في يوم أف قط ..عشر سنوات ما سمع على لسانه أف، ما قال ما في يوم ضربني، ما في يوم شتمني، لا.. أقل كلمة تقال في التوبيخ أف ..هذه الكلمة لم أسمعها منه طوال عشر سنين، وكمان.. وما قال لي شيئا، وما قال لشيء فعلته لم فعلته ؟ ـ يعني </a:t>
            </a:r>
            <a:r>
              <a:rPr lang="ar-AE" dirty="0" err="1" smtClean="0">
                <a:cs typeface="DecoType Naskh" pitchFamily="2" charset="-78"/>
              </a:rPr>
              <a:t>ـ</a:t>
            </a:r>
            <a:r>
              <a:rPr lang="ar-AE" dirty="0" smtClean="0">
                <a:cs typeface="DecoType Naskh" pitchFamily="2" charset="-78"/>
              </a:rPr>
              <a:t> أنا ما عملت حاجة، </a:t>
            </a:r>
            <a:r>
              <a:rPr lang="ar-AE" dirty="0" err="1" smtClean="0">
                <a:cs typeface="DecoType Naskh" pitchFamily="2" charset="-78"/>
              </a:rPr>
              <a:t>ولقيته</a:t>
            </a:r>
            <a:r>
              <a:rPr lang="ar-AE" dirty="0" smtClean="0">
                <a:cs typeface="DecoType Naskh" pitchFamily="2" charset="-78"/>
              </a:rPr>
              <a:t> واقفا يقول لي لماذا عملت هذا ؟ ما قال لي لشيء عملته، لم عملته ؟ ولا قال لي لشيء لم أعمله، لِمَ لم تعمله ؟ فيه حياة ود، وقرب أكثر من هذا !! أن يعيش في بيت النبي عشر سنوات تتقلب فيها أحوال الحياة شدة ورخاء ؛ كرب ويسر، غضب وفرح، طوال هذا التغير كله، ما في يوم قال أف !!ما في يوم قال لماذا عملت كذا ؟ما في يوم قال لماذا لم تعمل كذا؟   </a:t>
            </a:r>
            <a:br>
              <a:rPr lang="ar-AE" dirty="0" smtClean="0">
                <a:cs typeface="DecoType Naskh" pitchFamily="2" charset="-78"/>
              </a:rPr>
            </a:br>
            <a:r>
              <a:rPr lang="ar-AE" dirty="0" smtClean="0">
                <a:cs typeface="DecoType Naskh" pitchFamily="2" charset="-78"/>
              </a:rPr>
              <a:t/>
            </a:r>
            <a:br>
              <a:rPr lang="ar-AE" dirty="0" smtClean="0">
                <a:cs typeface="DecoType Naskh" pitchFamily="2" charset="-78"/>
              </a:rPr>
            </a:br>
            <a:endParaRPr lang="en-US" dirty="0" smtClean="0">
              <a:cs typeface="DecoType Naskh" pitchFamily="2" charset="-78"/>
            </a:endParaRPr>
          </a:p>
          <a:p>
            <a:pPr algn="ctr">
              <a:buNone/>
            </a:pP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AE" dirty="0" smtClean="0">
                <a:cs typeface="DecoType Naskh" pitchFamily="2" charset="-78"/>
              </a:rPr>
              <a:t>ألماني يدخل الإسلام بسبب حسن معاملة مسلم أعمى</a:t>
            </a:r>
            <a:endParaRPr lang="en-US" dirty="0">
              <a:cs typeface="DecoType Naskh" pitchFamily="2" charset="-78"/>
            </a:endParaRPr>
          </a:p>
        </p:txBody>
      </p:sp>
      <p:pic>
        <p:nvPicPr>
          <p:cNvPr id="4" name="ألماني يدخل الإسلام بسبب حسن معاملة مسلم أعمى ‎.mp3">
            <a:hlinkClick r:id="" action="ppaction://media"/>
          </p:cNvPr>
          <p:cNvPicPr>
            <a:picLocks noGrp="1" noRot="1" noChangeAspect="1"/>
          </p:cNvPicPr>
          <p:nvPr>
            <p:ph idx="1"/>
            <a:audioFile r:link="rId1"/>
          </p:nvPr>
        </p:nvPicPr>
        <p:blipFill>
          <a:blip r:embed="rId3"/>
          <a:stretch>
            <a:fillRect/>
          </a:stretch>
        </p:blipFill>
        <p:spPr>
          <a:xfrm>
            <a:off x="3786182" y="3143248"/>
            <a:ext cx="1301762" cy="1301762"/>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16114"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AE" dirty="0" smtClean="0">
                <a:cs typeface="DecoType Naskh" pitchFamily="2" charset="-78"/>
              </a:rPr>
              <a:t>«هيه» </a:t>
            </a:r>
            <a:r>
              <a:rPr lang="ar-SA" dirty="0" smtClean="0">
                <a:cs typeface="DecoType Naskh" pitchFamily="2" charset="-78"/>
              </a:rPr>
              <a:t> </a:t>
            </a:r>
            <a:r>
              <a:rPr lang="ar-AE" dirty="0" smtClean="0">
                <a:cs typeface="DecoType Naskh" pitchFamily="2" charset="-78"/>
              </a:rPr>
              <a:t>«</a:t>
            </a:r>
            <a:r>
              <a:rPr lang="ar-SA" dirty="0" smtClean="0">
                <a:cs typeface="DecoType Naskh" pitchFamily="2" charset="-78"/>
              </a:rPr>
              <a:t> </a:t>
            </a:r>
            <a:r>
              <a:rPr lang="ar-AE" dirty="0" smtClean="0">
                <a:cs typeface="DecoType Naskh" pitchFamily="2" charset="-78"/>
              </a:rPr>
              <a:t>يا محمد تعال</a:t>
            </a:r>
            <a:r>
              <a:rPr lang="ar-SA" dirty="0" smtClean="0">
                <a:cs typeface="DecoType Naskh" pitchFamily="2" charset="-78"/>
              </a:rPr>
              <a:t> </a:t>
            </a:r>
            <a:r>
              <a:rPr lang="ar-AE" dirty="0" smtClean="0">
                <a:cs typeface="DecoType Naskh" pitchFamily="2" charset="-78"/>
              </a:rPr>
              <a:t>» « صديق تعال بسرعة</a:t>
            </a:r>
            <a:r>
              <a:rPr lang="ar-SA" dirty="0" smtClean="0">
                <a:cs typeface="DecoType Naskh" pitchFamily="2" charset="-78"/>
              </a:rPr>
              <a:t> </a:t>
            </a:r>
            <a:r>
              <a:rPr lang="ar-AE" dirty="0" smtClean="0">
                <a:cs typeface="DecoType Naskh" pitchFamily="2" charset="-78"/>
              </a:rPr>
              <a:t>»</a:t>
            </a:r>
            <a:endParaRPr lang="en-US" dirty="0">
              <a:cs typeface="DecoType Naskh" pitchFamily="2" charset="-78"/>
            </a:endParaRPr>
          </a:p>
        </p:txBody>
      </p:sp>
      <p:sp>
        <p:nvSpPr>
          <p:cNvPr id="3" name="عنصر نائب للمحتوى 2"/>
          <p:cNvSpPr>
            <a:spLocks noGrp="1"/>
          </p:cNvSpPr>
          <p:nvPr>
            <p:ph idx="1"/>
          </p:nvPr>
        </p:nvSpPr>
        <p:spPr/>
        <p:txBody>
          <a:bodyPr>
            <a:normAutofit fontScale="92500"/>
          </a:bodyPr>
          <a:lstStyle/>
          <a:p>
            <a:pPr algn="ctr">
              <a:buNone/>
            </a:pPr>
            <a:r>
              <a:rPr lang="ar-AE" sz="2400" dirty="0" smtClean="0">
                <a:cs typeface="DecoType Naskh" pitchFamily="2" charset="-78"/>
              </a:rPr>
              <a:t>جميعها عبارات تسبق طلبات زبائن المطاعم من السعوديين، الذين يطلقون اسم «محمد» على أي عامل من عمال تلك المطاعم بغض النظر عن اسمه أو ديانته، وعلى رغم تعود عمال تلك المطاعم على أسلوب السعوديين الجاف في مخاطبتهم، إلا أنهم أشاروا في عن المشكلات التي تواجههم بصفة يومية من زبائنهم السعوديين، خصوصاً تلك التي تحدث بسبب تأخر الطلب حتى لو لدقائق معدودة.</a:t>
            </a:r>
            <a:br>
              <a:rPr lang="ar-AE" sz="2400" dirty="0" smtClean="0">
                <a:cs typeface="DecoType Naskh" pitchFamily="2" charset="-78"/>
              </a:rPr>
            </a:br>
            <a:r>
              <a:rPr lang="ar-AE" sz="2400" dirty="0" smtClean="0">
                <a:cs typeface="DecoType Naskh" pitchFamily="2" charset="-78"/>
              </a:rPr>
              <a:t> يقول العامل في أحد مطاعم الوجبات السريعة عابدين </a:t>
            </a:r>
            <a:r>
              <a:rPr lang="ar-AE" sz="2400" dirty="0" err="1" smtClean="0">
                <a:cs typeface="DecoType Naskh" pitchFamily="2" charset="-78"/>
              </a:rPr>
              <a:t>جنال</a:t>
            </a:r>
            <a:r>
              <a:rPr lang="ar-AE" sz="2400" dirty="0" smtClean="0">
                <a:cs typeface="DecoType Naskh" pitchFamily="2" charset="-78"/>
              </a:rPr>
              <a:t> (بنغلادشيي)</a:t>
            </a:r>
            <a:r>
              <a:rPr lang="ar-SA" sz="2400" dirty="0" smtClean="0">
                <a:cs typeface="DecoType Naskh" pitchFamily="2" charset="-78"/>
              </a:rPr>
              <a:t> :</a:t>
            </a:r>
            <a:r>
              <a:rPr lang="ar-AE" sz="2400" dirty="0" smtClean="0">
                <a:cs typeface="DecoType Naskh" pitchFamily="2" charset="-78"/>
              </a:rPr>
              <a:t>«</a:t>
            </a:r>
            <a:r>
              <a:rPr lang="ar-SA" sz="2400" dirty="0" smtClean="0">
                <a:cs typeface="DecoType Naskh" pitchFamily="2" charset="-78"/>
              </a:rPr>
              <a:t> </a:t>
            </a:r>
            <a:r>
              <a:rPr lang="ar-AE" sz="2400" dirty="0" smtClean="0">
                <a:cs typeface="DecoType Naskh" pitchFamily="2" charset="-78"/>
              </a:rPr>
              <a:t>نتعرض يومياً لمشكلات مع عدد من الزبائن السعوديين، بسبب عدم رغبتهم في انتظار تجهيز الوجبة</a:t>
            </a:r>
            <a:r>
              <a:rPr lang="ar-SA" sz="2400" dirty="0" smtClean="0">
                <a:cs typeface="DecoType Naskh" pitchFamily="2" charset="-78"/>
              </a:rPr>
              <a:t> </a:t>
            </a:r>
            <a:r>
              <a:rPr lang="ar-AE" sz="2400" dirty="0" smtClean="0">
                <a:cs typeface="DecoType Naskh" pitchFamily="2" charset="-78"/>
              </a:rPr>
              <a:t>»، ويضيف عابدين الذي يعمل في السعودية منذ ست سنوات ونصف: «</a:t>
            </a:r>
            <a:r>
              <a:rPr lang="ar-SA" sz="2400" dirty="0" smtClean="0">
                <a:cs typeface="DecoType Naskh" pitchFamily="2" charset="-78"/>
              </a:rPr>
              <a:t> </a:t>
            </a:r>
            <a:r>
              <a:rPr lang="ar-AE" sz="2400" dirty="0" smtClean="0">
                <a:cs typeface="DecoType Naskh" pitchFamily="2" charset="-78"/>
              </a:rPr>
              <a:t>في أحيان كثيرة أتعرض لمواقف محرجة، إذ إن الغالبية العظمى منهم يتلفظون بألفاظ بذيئة أو يتحدثون بصوت عال، وعن أغرب المواقف التي مرت </a:t>
            </a:r>
            <a:r>
              <a:rPr lang="ar-AE" sz="2400" dirty="0" err="1" smtClean="0">
                <a:cs typeface="DecoType Naskh" pitchFamily="2" charset="-78"/>
              </a:rPr>
              <a:t>به</a:t>
            </a:r>
            <a:r>
              <a:rPr lang="ar-AE" sz="2400" dirty="0" smtClean="0">
                <a:cs typeface="DecoType Naskh" pitchFamily="2" charset="-78"/>
              </a:rPr>
              <a:t> يقول: «في إحدى المرات تهجم عليّ أحدهم ورمى بكأس المشروب الغازي في وجهي بسبب تأخر طلبه دقائق</a:t>
            </a:r>
            <a:r>
              <a:rPr lang="ar-SA" sz="2400" dirty="0" smtClean="0">
                <a:cs typeface="DecoType Naskh" pitchFamily="2" charset="-78"/>
              </a:rPr>
              <a:t> </a:t>
            </a:r>
            <a:r>
              <a:rPr lang="ar-AE" sz="2400" dirty="0" smtClean="0">
                <a:cs typeface="DecoType Naskh" pitchFamily="2" charset="-78"/>
              </a:rPr>
              <a:t>»، مؤكداً أن مثل تلك المواقف نادراً ما تحدث، ويضيف: «</a:t>
            </a:r>
            <a:r>
              <a:rPr lang="ar-SA" sz="2400" dirty="0" smtClean="0">
                <a:cs typeface="DecoType Naskh" pitchFamily="2" charset="-78"/>
              </a:rPr>
              <a:t> </a:t>
            </a:r>
            <a:r>
              <a:rPr lang="ar-AE" sz="2400" dirty="0" smtClean="0">
                <a:cs typeface="DecoType Naskh" pitchFamily="2" charset="-78"/>
              </a:rPr>
              <a:t>في الغالب يعبر السعوديين عن مشاعر غضبهم بالشتائم والحديث بصوت عال، ونادراً ما يتعرض أحدهم بالضرب أو ما شابه ذلك»</a:t>
            </a:r>
            <a:br>
              <a:rPr lang="ar-AE" sz="2400" dirty="0" smtClean="0">
                <a:cs typeface="DecoType Naskh" pitchFamily="2" charset="-78"/>
              </a:rPr>
            </a:br>
            <a:endParaRPr lang="ar-AE" sz="2400" dirty="0" smtClean="0">
              <a:cs typeface="DecoType Naskh" pitchFamily="2" charset="-78"/>
            </a:endParaRPr>
          </a:p>
          <a:p>
            <a:pPr algn="ctr">
              <a:buNone/>
            </a:pPr>
            <a:endParaRPr lang="ar-AE" sz="2400" dirty="0" smtClean="0">
              <a:cs typeface="DecoType Naskh" pitchFamily="2" charset="-78"/>
            </a:endParaRPr>
          </a:p>
          <a:p>
            <a:pPr algn="ctr">
              <a:buNone/>
            </a:pPr>
            <a:endParaRPr lang="en-US" sz="2400" dirty="0">
              <a:cs typeface="DecoType Naskh" pitchFamily="2"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a:xfrm>
            <a:off x="785786" y="1571612"/>
            <a:ext cx="7239000" cy="4846320"/>
          </a:xfrm>
        </p:spPr>
        <p:txBody>
          <a:bodyPr>
            <a:normAutofit fontScale="92500"/>
          </a:bodyPr>
          <a:lstStyle/>
          <a:p>
            <a:pPr algn="ctr">
              <a:buNone/>
            </a:pPr>
            <a:r>
              <a:rPr lang="ar-AE" sz="2400" dirty="0" smtClean="0">
                <a:cs typeface="DecoType Naskh" pitchFamily="2" charset="-78"/>
              </a:rPr>
              <a:t>ويتفق معه العامل </a:t>
            </a:r>
            <a:r>
              <a:rPr lang="ar-AE" sz="2400" dirty="0" err="1" smtClean="0">
                <a:cs typeface="DecoType Naskh" pitchFamily="2" charset="-78"/>
              </a:rPr>
              <a:t>ايو</a:t>
            </a:r>
            <a:r>
              <a:rPr lang="ar-AE" sz="2400" dirty="0" smtClean="0">
                <a:cs typeface="DecoType Naskh" pitchFamily="2" charset="-78"/>
              </a:rPr>
              <a:t> </a:t>
            </a:r>
            <a:r>
              <a:rPr lang="ar-AE" sz="2400" dirty="0" err="1" smtClean="0">
                <a:cs typeface="DecoType Naskh" pitchFamily="2" charset="-78"/>
              </a:rPr>
              <a:t>كنديرو</a:t>
            </a:r>
            <a:r>
              <a:rPr lang="ar-AE" sz="2400" dirty="0" smtClean="0">
                <a:cs typeface="DecoType Naskh" pitchFamily="2" charset="-78"/>
              </a:rPr>
              <a:t> فلبيني الجنسية بقوله: «السعوديون دائماً مستعجلون، ولا يحبون الانتظار لتجهيز الوجبات التي يطلبونها»، ويضيف: «بعض الوجبات تأخذ وقتاً لتجهيزها، وعلى رغم إبلاغي لهم أنهم سينتظرون ما يزيد على 20 دقيقة لاستلام وجبتهم، يبادرون بسؤال لماذا تأخرت؟ أو هيه جيب بسرعة»، مشيراً إلى أن تلك المواصفات لا تنطبق على الجميع، «فهناك من يستخدم أساليب راقية في التعامل، لكنهم قليلون قياساً إلى إجمالي عدد زبائن المحل»</a:t>
            </a:r>
            <a:br>
              <a:rPr lang="ar-AE" sz="2400" dirty="0" smtClean="0">
                <a:cs typeface="DecoType Naskh" pitchFamily="2" charset="-78"/>
              </a:rPr>
            </a:br>
            <a:r>
              <a:rPr lang="ar-AE" sz="2400" dirty="0" smtClean="0">
                <a:cs typeface="DecoType Naskh" pitchFamily="2" charset="-78"/>
              </a:rPr>
              <a:t> ويقول </a:t>
            </a:r>
            <a:r>
              <a:rPr lang="ar-AE" sz="2400" dirty="0" err="1" smtClean="0">
                <a:cs typeface="DecoType Naskh" pitchFamily="2" charset="-78"/>
              </a:rPr>
              <a:t>كنديرو</a:t>
            </a:r>
            <a:r>
              <a:rPr lang="ar-AE" sz="2400" dirty="0" smtClean="0">
                <a:cs typeface="DecoType Naskh" pitchFamily="2" charset="-78"/>
              </a:rPr>
              <a:t> الذي يعمل في مطعم للوجبات السريعة منذ أربع سنوات: «أسلوب السعوديين الجاف وغير اللبق في التعامل سبب لي مشكلات عدة معهم، وغالباً ما يكون السبب الرئيسي في تلك المشكلات هو تأخر الطلب واستعجال الزبون» أما العامل الفلبيني </a:t>
            </a:r>
            <a:r>
              <a:rPr lang="ar-AE" sz="2400" dirty="0" err="1" smtClean="0">
                <a:cs typeface="DecoType Naskh" pitchFamily="2" charset="-78"/>
              </a:rPr>
              <a:t>نيول</a:t>
            </a:r>
            <a:r>
              <a:rPr lang="ar-AE" sz="2400" dirty="0" smtClean="0">
                <a:cs typeface="DecoType Naskh" pitchFamily="2" charset="-78"/>
              </a:rPr>
              <a:t> فيؤكد أن السعوديين لا يمتلكون إلا عبارتي «جيب الطلب بسرعة»، أو «أنت ما تسمع»، ويقول: «الزبائن السعوديون دائماً غاضبون ويتكلمون بصوت عال في حال عدم تلبية رغباتهم على وجه السرعة، بسبب ازدحام المطعم بزبائن آخرين، أو أن الوجبات كثيرة ويتطلب إعدادها وقتاً أكبر»، مشيراً إلى أنه اعتاد على أسلوب تعامل السعوديين، لاسيما أنه يعمل في السعودية منذ سبع سنوات.</a:t>
            </a:r>
            <a:br>
              <a:rPr lang="ar-AE" sz="2400" dirty="0" smtClean="0">
                <a:cs typeface="DecoType Naskh" pitchFamily="2" charset="-78"/>
              </a:rPr>
            </a:br>
            <a:endParaRPr lang="en-US" sz="2400" dirty="0" smtClean="0">
              <a:cs typeface="DecoType Naskh" pitchFamily="2" charset="-7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pPr algn="ctr">
              <a:buNone/>
            </a:pPr>
            <a:r>
              <a:rPr lang="ar-AE" sz="2800" dirty="0" smtClean="0">
                <a:cs typeface="DecoType Naskh" pitchFamily="2" charset="-78"/>
              </a:rPr>
              <a:t>ويضيف: «عندما قدمت للسعودية في المرة الأولى كنت أجد صعوبة في التعامل مع السعوديين، لكني اعتدت على أسلوبهم، فهم يغضبون بسرعة ويطلقون الشتائم من دون مبرر، وكل ما افعله هو تركهم،((والله انك </a:t>
            </a:r>
            <a:r>
              <a:rPr lang="ar-AE" sz="2800" dirty="0" err="1" smtClean="0">
                <a:cs typeface="DecoType Naskh" pitchFamily="2" charset="-78"/>
              </a:rPr>
              <a:t>انت</a:t>
            </a:r>
            <a:r>
              <a:rPr lang="ar-AE" sz="2800" dirty="0" smtClean="0">
                <a:cs typeface="DecoType Naskh" pitchFamily="2" charset="-78"/>
              </a:rPr>
              <a:t> الحكيم فيهم)) والتوجه إلى داخل المطعم، لتهدئة الوضع، لاسيما أن زملائي في العمل يعملون على تهدئة الزبون وتسليمه الطلب»، ويقول: «المشكلة الحقيقة التي نقع فيها هي عدم رغبة الزبون في استلام طلبه بعد تجهيزه له، إذ يلغي الطلب ويأخذ نقوده ويذهب، الأمر الذي يتسبب لنا في خسائر كثيرة».</a:t>
            </a:r>
            <a:r>
              <a:rPr lang="ar-SA" sz="2800" dirty="0" smtClean="0">
                <a:cs typeface="DecoType Naskh" pitchFamily="2" charset="-78"/>
              </a:rPr>
              <a:t> </a:t>
            </a:r>
            <a:endParaRPr lang="ar-AE" sz="2800" dirty="0" smtClean="0">
              <a:cs typeface="DecoType Naskh" pitchFamily="2" charset="-78"/>
            </a:endParaRPr>
          </a:p>
          <a:p>
            <a:pPr algn="ctr">
              <a:buNone/>
            </a:pPr>
            <a:endParaRPr lang="en-US" sz="2800" dirty="0" smtClean="0">
              <a:cs typeface="DecoType Naskh" pitchFamily="2" charset="-78"/>
            </a:endParaRPr>
          </a:p>
          <a:p>
            <a:pPr algn="ctr">
              <a:buNone/>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normAutofit fontScale="85000" lnSpcReduction="20000"/>
          </a:bodyPr>
          <a:lstStyle/>
          <a:p>
            <a:pPr algn="ctr">
              <a:buNone/>
            </a:pPr>
            <a:r>
              <a:rPr lang="ar-AE" sz="3300" dirty="0" smtClean="0">
                <a:cs typeface="DecoType Naskh" pitchFamily="2" charset="-78"/>
              </a:rPr>
              <a:t>وللنساء نصيب من حسن الأخلاق، إذ يشير أيمن اليوسف أن التصرفات السيئة لا تقتصر على الرجال فقط، بل تشمل النساء أيضاً.</a:t>
            </a:r>
            <a:br>
              <a:rPr lang="ar-AE" sz="3300" dirty="0" smtClean="0">
                <a:cs typeface="DecoType Naskh" pitchFamily="2" charset="-78"/>
              </a:rPr>
            </a:br>
            <a:r>
              <a:rPr lang="ar-AE" sz="3300" dirty="0" smtClean="0">
                <a:cs typeface="DecoType Naskh" pitchFamily="2" charset="-78"/>
              </a:rPr>
              <a:t>ويتذكر الناصر أن زوجته توجهت ذات يوم إلى الوحدة الصحية لتطعيم ابنه ضد الحصبة، وكانت الوحدة مزدحمة، وغالبيتها من النساء، وطلبت إحدى الموظفات من زوجتي أن تذهب لتسجيل اسم الطفل، وفي ما هي تقف تنتظر دورها، دخلت سيدة ووقفت أمام زوجتي مباشرة، ولم يكن بصحبتها أطفال بل الواضح أنها أتت للعلاج، فكلمتها زوجتي قائلة: «لو سمحت لقد أخذت دوري في الصف»، لكن المرأة لم ترد، لتعود زوجتي وتكلمها، فبادرت المرأة بالصراخ وهمت بضرب زوجتي، لولا أن سيدات حاضرت امسكنها، والغريب أن السيدة لم تعتذر بل أصرت على ما كانت مقدمة عليه.</a:t>
            </a:r>
            <a:br>
              <a:rPr lang="ar-AE" sz="3300" dirty="0" smtClean="0">
                <a:cs typeface="DecoType Naskh" pitchFamily="2" charset="-78"/>
              </a:rPr>
            </a:br>
            <a:r>
              <a:rPr lang="ar-AE" sz="3300" dirty="0" smtClean="0">
                <a:cs typeface="DecoType Naskh" pitchFamily="2" charset="-78"/>
              </a:rPr>
              <a:t>ويقول: «هناك من لا يحترم الآخرين، ولا يتورع عن وضع نفسه في مواقف سلبية، تقلل من احترام الناس له».</a:t>
            </a:r>
            <a:br>
              <a:rPr lang="ar-AE" sz="3300" dirty="0" smtClean="0">
                <a:cs typeface="DecoType Naskh" pitchFamily="2" charset="-78"/>
              </a:rPr>
            </a:br>
            <a:r>
              <a:rPr lang="ar-SA" sz="3300" dirty="0" smtClean="0">
                <a:cs typeface="DecoType Naskh" pitchFamily="2" charset="-78"/>
              </a:rPr>
              <a:t> </a:t>
            </a:r>
            <a:endParaRPr lang="ar-AE" sz="3300" dirty="0" smtClean="0">
              <a:cs typeface="DecoType Naskh" pitchFamily="2" charset="-78"/>
            </a:endParaRPr>
          </a:p>
          <a:p>
            <a:pPr algn="ctr">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normAutofit fontScale="32500" lnSpcReduction="20000"/>
          </a:bodyPr>
          <a:lstStyle/>
          <a:p>
            <a:pPr algn="ctr">
              <a:buNone/>
            </a:pPr>
            <a:endParaRPr lang="ar-AE" sz="5800" dirty="0" smtClean="0">
              <a:cs typeface="DecoType Naskh" pitchFamily="2" charset="-78"/>
            </a:endParaRPr>
          </a:p>
          <a:p>
            <a:pPr algn="ctr">
              <a:buNone/>
            </a:pPr>
            <a:r>
              <a:rPr lang="ar-AE" sz="5800" dirty="0" smtClean="0">
                <a:cs typeface="DecoType Naskh" pitchFamily="2" charset="-78"/>
              </a:rPr>
              <a:t>حديث عن الرسول عليه الصلاة والسلام وهو عن وصية نوح عليه السلام </a:t>
            </a:r>
            <a:r>
              <a:rPr lang="ar-AE" sz="5800" dirty="0" err="1" smtClean="0">
                <a:cs typeface="DecoType Naskh" pitchFamily="2" charset="-78"/>
              </a:rPr>
              <a:t>لإبنه</a:t>
            </a:r>
            <a:endParaRPr lang="ar-AE" sz="5800" dirty="0" smtClean="0">
              <a:cs typeface="DecoType Naskh" pitchFamily="2" charset="-78"/>
            </a:endParaRPr>
          </a:p>
          <a:p>
            <a:pPr algn="ctr">
              <a:buNone/>
            </a:pPr>
            <a:r>
              <a:rPr lang="en-US" sz="5900" dirty="0" smtClean="0">
                <a:cs typeface="DecoType Naskh" pitchFamily="2" charset="-78"/>
              </a:rPr>
              <a:t>{</a:t>
            </a:r>
            <a:r>
              <a:rPr lang="ar-AE" sz="5900" dirty="0" smtClean="0">
                <a:cs typeface="DecoType Naskh" pitchFamily="2" charset="-78"/>
              </a:rPr>
              <a:t>... ثم قال إن نبي الله نوحا عليه السلام لما حضرته الوفاة قال </a:t>
            </a:r>
            <a:r>
              <a:rPr lang="ar-AE" sz="5900" dirty="0" err="1" smtClean="0">
                <a:cs typeface="DecoType Naskh" pitchFamily="2" charset="-78"/>
              </a:rPr>
              <a:t>لإبنه</a:t>
            </a:r>
            <a:r>
              <a:rPr lang="ar-AE" sz="5900" dirty="0" smtClean="0">
                <a:cs typeface="DecoType Naskh" pitchFamily="2" charset="-78"/>
              </a:rPr>
              <a:t> إني قاص عليك الوصية آمرك </a:t>
            </a:r>
            <a:r>
              <a:rPr lang="ar-AE" sz="5900" dirty="0" err="1" smtClean="0">
                <a:cs typeface="DecoType Naskh" pitchFamily="2" charset="-78"/>
              </a:rPr>
              <a:t>بائثنتين</a:t>
            </a:r>
            <a:r>
              <a:rPr lang="ar-AE" sz="5900" dirty="0" smtClean="0">
                <a:cs typeface="DecoType Naskh" pitchFamily="2" charset="-78"/>
              </a:rPr>
              <a:t> وأنهاك عن </a:t>
            </a:r>
            <a:r>
              <a:rPr lang="ar-AE" sz="5900" dirty="0" err="1" smtClean="0">
                <a:cs typeface="DecoType Naskh" pitchFamily="2" charset="-78"/>
              </a:rPr>
              <a:t>ائثنتين</a:t>
            </a:r>
            <a:r>
              <a:rPr lang="ar-AE" sz="5900" dirty="0" smtClean="0">
                <a:cs typeface="DecoType Naskh" pitchFamily="2" charset="-78"/>
              </a:rPr>
              <a:t> آمرك بلا اله </a:t>
            </a:r>
            <a:r>
              <a:rPr lang="ar-AE" sz="5900" dirty="0" err="1" smtClean="0">
                <a:cs typeface="DecoType Naskh" pitchFamily="2" charset="-78"/>
              </a:rPr>
              <a:t>الا</a:t>
            </a:r>
            <a:r>
              <a:rPr lang="ar-AE" sz="5900" dirty="0" smtClean="0">
                <a:cs typeface="DecoType Naskh" pitchFamily="2" charset="-78"/>
              </a:rPr>
              <a:t> الله فإن السموات السبع </a:t>
            </a:r>
            <a:r>
              <a:rPr lang="ar-AE" sz="5900" dirty="0" err="1" smtClean="0">
                <a:cs typeface="DecoType Naskh" pitchFamily="2" charset="-78"/>
              </a:rPr>
              <a:t>والأرضين</a:t>
            </a:r>
            <a:r>
              <a:rPr lang="ar-AE" sz="5900" dirty="0" smtClean="0">
                <a:cs typeface="DecoType Naskh" pitchFamily="2" charset="-78"/>
              </a:rPr>
              <a:t> السبع لو وضعت في كفة ووضعت لا اله </a:t>
            </a:r>
            <a:r>
              <a:rPr lang="ar-AE" sz="5900" dirty="0" err="1" smtClean="0">
                <a:cs typeface="DecoType Naskh" pitchFamily="2" charset="-78"/>
              </a:rPr>
              <a:t>الا</a:t>
            </a:r>
            <a:r>
              <a:rPr lang="ar-AE" sz="5900" dirty="0" smtClean="0">
                <a:cs typeface="DecoType Naskh" pitchFamily="2" charset="-78"/>
              </a:rPr>
              <a:t> الله في كفة رجحت </a:t>
            </a:r>
            <a:r>
              <a:rPr lang="ar-AE" sz="5900" dirty="0" err="1" smtClean="0">
                <a:cs typeface="DecoType Naskh" pitchFamily="2" charset="-78"/>
              </a:rPr>
              <a:t>بهن</a:t>
            </a:r>
            <a:r>
              <a:rPr lang="ar-AE" sz="5900" dirty="0" smtClean="0">
                <a:cs typeface="DecoType Naskh" pitchFamily="2" charset="-78"/>
              </a:rPr>
              <a:t> لا إله </a:t>
            </a:r>
            <a:r>
              <a:rPr lang="ar-AE" sz="5900" dirty="0" err="1" smtClean="0">
                <a:cs typeface="DecoType Naskh" pitchFamily="2" charset="-78"/>
              </a:rPr>
              <a:t>الا</a:t>
            </a:r>
            <a:r>
              <a:rPr lang="ar-AE" sz="5900" dirty="0" smtClean="0">
                <a:cs typeface="DecoType Naskh" pitchFamily="2" charset="-78"/>
              </a:rPr>
              <a:t> الله ولو أن السموات السبع </a:t>
            </a:r>
            <a:r>
              <a:rPr lang="ar-AE" sz="5900" dirty="0" err="1" smtClean="0">
                <a:cs typeface="DecoType Naskh" pitchFamily="2" charset="-78"/>
              </a:rPr>
              <a:t>والأرضين</a:t>
            </a:r>
            <a:r>
              <a:rPr lang="ar-AE" sz="5900" dirty="0" smtClean="0">
                <a:cs typeface="DecoType Naskh" pitchFamily="2" charset="-78"/>
              </a:rPr>
              <a:t> السبع كن حلقة </a:t>
            </a:r>
            <a:r>
              <a:rPr lang="ar-AE" sz="5900" dirty="0" err="1" smtClean="0">
                <a:cs typeface="DecoType Naskh" pitchFamily="2" charset="-78"/>
              </a:rPr>
              <a:t>مبهمه</a:t>
            </a:r>
            <a:r>
              <a:rPr lang="ar-AE" sz="5900" dirty="0" smtClean="0">
                <a:cs typeface="DecoType Naskh" pitchFamily="2" charset="-78"/>
              </a:rPr>
              <a:t> فضمتهن لا </a:t>
            </a:r>
            <a:r>
              <a:rPr lang="ar-AE" sz="5900" dirty="0" err="1" smtClean="0">
                <a:cs typeface="DecoType Naskh" pitchFamily="2" charset="-78"/>
              </a:rPr>
              <a:t>الا</a:t>
            </a:r>
            <a:r>
              <a:rPr lang="ar-AE" sz="5900" dirty="0" smtClean="0">
                <a:cs typeface="DecoType Naskh" pitchFamily="2" charset="-78"/>
              </a:rPr>
              <a:t> إله </a:t>
            </a:r>
            <a:r>
              <a:rPr lang="ar-AE" sz="5900" dirty="0" err="1" smtClean="0">
                <a:cs typeface="DecoType Naskh" pitchFamily="2" charset="-78"/>
              </a:rPr>
              <a:t>الا</a:t>
            </a:r>
            <a:r>
              <a:rPr lang="ar-AE" sz="5900" dirty="0" smtClean="0">
                <a:cs typeface="DecoType Naskh" pitchFamily="2" charset="-78"/>
              </a:rPr>
              <a:t> الله وسبحان الله وبحمده فإن </a:t>
            </a:r>
            <a:r>
              <a:rPr lang="ar-AE" sz="5900" dirty="0" err="1" smtClean="0">
                <a:cs typeface="DecoType Naskh" pitchFamily="2" charset="-78"/>
              </a:rPr>
              <a:t>بها</a:t>
            </a:r>
            <a:r>
              <a:rPr lang="ar-AE" sz="5900" dirty="0" smtClean="0">
                <a:cs typeface="DecoType Naskh" pitchFamily="2" charset="-78"/>
              </a:rPr>
              <a:t> وصلات كل </a:t>
            </a:r>
            <a:r>
              <a:rPr lang="ar-AE" sz="5900" dirty="0" err="1" smtClean="0">
                <a:cs typeface="DecoType Naskh" pitchFamily="2" charset="-78"/>
              </a:rPr>
              <a:t>شئ</a:t>
            </a:r>
            <a:r>
              <a:rPr lang="ar-AE" sz="5900" dirty="0" smtClean="0">
                <a:cs typeface="DecoType Naskh" pitchFamily="2" charset="-78"/>
              </a:rPr>
              <a:t> </a:t>
            </a:r>
            <a:r>
              <a:rPr lang="ar-AE" sz="5900" dirty="0" err="1" smtClean="0">
                <a:cs typeface="DecoType Naskh" pitchFamily="2" charset="-78"/>
              </a:rPr>
              <a:t>وبها</a:t>
            </a:r>
            <a:r>
              <a:rPr lang="ar-AE" sz="5900" dirty="0" smtClean="0">
                <a:cs typeface="DecoType Naskh" pitchFamily="2" charset="-78"/>
              </a:rPr>
              <a:t> يرزق الخلق وأنهاك </a:t>
            </a:r>
            <a:endParaRPr lang="ar-SA" sz="5900" dirty="0" smtClean="0">
              <a:cs typeface="DecoType Naskh" pitchFamily="2" charset="-78"/>
            </a:endParaRPr>
          </a:p>
          <a:p>
            <a:pPr algn="ctr">
              <a:buNone/>
            </a:pPr>
            <a:r>
              <a:rPr lang="ar-AE" sz="5900" dirty="0" smtClean="0">
                <a:cs typeface="DecoType Naskh" pitchFamily="2" charset="-78"/>
              </a:rPr>
              <a:t>عن الشرك والكبر.... فما الكبر قال سفه الحق وغمض الناس</a:t>
            </a:r>
            <a:r>
              <a:rPr lang="ar-SA" sz="5900" dirty="0" smtClean="0">
                <a:cs typeface="DecoType Naskh" pitchFamily="2" charset="-78"/>
              </a:rPr>
              <a:t> </a:t>
            </a:r>
            <a:r>
              <a:rPr lang="en-US" sz="5900" dirty="0" smtClean="0">
                <a:cs typeface="DecoType Naskh" pitchFamily="2" charset="-78"/>
              </a:rPr>
              <a:t>}</a:t>
            </a:r>
            <a:endParaRPr lang="ar-AE" sz="5900" dirty="0" smtClean="0">
              <a:cs typeface="DecoType Naskh" pitchFamily="2" charset="-78"/>
            </a:endParaRPr>
          </a:p>
          <a:p>
            <a:pPr algn="ctr">
              <a:buNone/>
            </a:pPr>
            <a:r>
              <a:rPr lang="ar-AE" sz="5900" dirty="0" smtClean="0">
                <a:cs typeface="DecoType Naskh" pitchFamily="2" charset="-78"/>
              </a:rPr>
              <a:t>وقد سمعنا العبارة الخالدة في التاريخ للفاروق العادل عمر بن الخطاب الذي تخرج من مدرسة النبوة وقد تعلم معنى العدل والحرية والمساواة والقيم الإنسانية السامية رآها على ارض الواقع لأنها لم تكن نظريات تدرس فقط وإنما أفعال , قالها الفاروق بحق نصراني من أهل مصر لم يرضى بالظلم الذي وقع عليه من ابن الوالي وقطع ألاف </a:t>
            </a:r>
            <a:endParaRPr lang="ar-SA" sz="5900" dirty="0" smtClean="0">
              <a:cs typeface="DecoType Naskh" pitchFamily="2" charset="-78"/>
            </a:endParaRPr>
          </a:p>
          <a:p>
            <a:pPr algn="ctr">
              <a:buNone/>
            </a:pPr>
            <a:r>
              <a:rPr lang="ar-AE" sz="5900" dirty="0" smtClean="0">
                <a:cs typeface="DecoType Naskh" pitchFamily="2" charset="-78"/>
              </a:rPr>
              <a:t>الأميال لكي يقدم شكواه ضد الوالي الصحابي عمرو بن العاص وهو يعلم أن الخليفة العادل سيرد له حقه,</a:t>
            </a:r>
          </a:p>
          <a:p>
            <a:pPr algn="ctr">
              <a:buNone/>
            </a:pPr>
            <a:r>
              <a:rPr lang="ar-AE" sz="5900" dirty="0" smtClean="0">
                <a:cs typeface="DecoType Naskh" pitchFamily="2" charset="-78"/>
              </a:rPr>
              <a:t>متى استعبدتم الناس وقد ولدتهم أمهاتهم أحراراً ؟</a:t>
            </a:r>
          </a:p>
          <a:p>
            <a:pPr algn="ctr">
              <a:buNone/>
            </a:pPr>
            <a:r>
              <a:rPr lang="ar-AE" sz="5900" dirty="0" smtClean="0">
                <a:cs typeface="DecoType Naskh" pitchFamily="2" charset="-78"/>
              </a:rPr>
              <a:t>وما عرفنا معنى كلمة لا إله </a:t>
            </a:r>
            <a:r>
              <a:rPr lang="ar-AE" sz="5900" dirty="0" err="1" smtClean="0">
                <a:cs typeface="DecoType Naskh" pitchFamily="2" charset="-78"/>
              </a:rPr>
              <a:t>الا</a:t>
            </a:r>
            <a:r>
              <a:rPr lang="ar-AE" sz="5900" dirty="0" smtClean="0">
                <a:cs typeface="DecoType Naskh" pitchFamily="2" charset="-78"/>
              </a:rPr>
              <a:t> الله</a:t>
            </a:r>
          </a:p>
          <a:p>
            <a:pPr algn="ctr">
              <a:buNone/>
            </a:pPr>
            <a:r>
              <a:rPr lang="ar-AE" sz="5900" dirty="0" smtClean="0">
                <a:cs typeface="DecoType Naskh" pitchFamily="2" charset="-78"/>
              </a:rPr>
              <a:t>في نظري هيا أعظم وأضخم معنى </a:t>
            </a:r>
            <a:r>
              <a:rPr lang="ar-AE" sz="5900" dirty="0" err="1" smtClean="0">
                <a:cs typeface="DecoType Naskh" pitchFamily="2" charset="-78"/>
              </a:rPr>
              <a:t>للحريه</a:t>
            </a:r>
            <a:r>
              <a:rPr lang="ar-AE" sz="5900" dirty="0" smtClean="0">
                <a:cs typeface="DecoType Naskh" pitchFamily="2" charset="-78"/>
              </a:rPr>
              <a:t> وحرق </a:t>
            </a:r>
            <a:r>
              <a:rPr lang="ar-AE" sz="5900" dirty="0" err="1" smtClean="0">
                <a:cs typeface="DecoType Naskh" pitchFamily="2" charset="-78"/>
              </a:rPr>
              <a:t>الإستعباد</a:t>
            </a:r>
            <a:endParaRPr lang="ar-AE" sz="5900" dirty="0" smtClean="0">
              <a:cs typeface="DecoType Naskh" pitchFamily="2" charset="-78"/>
            </a:endParaRPr>
          </a:p>
          <a:p>
            <a:pPr algn="ctr">
              <a:buNone/>
            </a:pPr>
            <a:r>
              <a:rPr lang="ar-AE" sz="5900" dirty="0" smtClean="0">
                <a:cs typeface="DecoType Naskh" pitchFamily="2" charset="-78"/>
              </a:rPr>
              <a:t>أنا لست عبدا لأحد </a:t>
            </a:r>
            <a:r>
              <a:rPr lang="ar-AE" sz="5900" dirty="0" err="1" smtClean="0">
                <a:cs typeface="DecoType Naskh" pitchFamily="2" charset="-78"/>
              </a:rPr>
              <a:t>الا</a:t>
            </a:r>
            <a:r>
              <a:rPr lang="ar-AE" sz="5900" dirty="0" smtClean="0">
                <a:cs typeface="DecoType Naskh" pitchFamily="2" charset="-78"/>
              </a:rPr>
              <a:t> الله</a:t>
            </a:r>
          </a:p>
          <a:p>
            <a:pPr algn="ctr">
              <a:buNone/>
            </a:pPr>
            <a:endParaRPr lang="en-US" sz="5900" dirty="0" smtClean="0">
              <a:cs typeface="DecoType Naskh" pitchFamily="2" charset="-7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noAutofit/>
          </a:bodyPr>
          <a:lstStyle/>
          <a:p>
            <a:pPr algn="ctr">
              <a:buNone/>
            </a:pPr>
            <a:r>
              <a:rPr lang="ar-AE" sz="2400" dirty="0" smtClean="0">
                <a:cs typeface="DecoType Naskh" pitchFamily="2" charset="-78"/>
              </a:rPr>
              <a:t/>
            </a:r>
            <a:br>
              <a:rPr lang="ar-AE" sz="2400" dirty="0" smtClean="0">
                <a:cs typeface="DecoType Naskh" pitchFamily="2" charset="-78"/>
              </a:rPr>
            </a:br>
            <a:r>
              <a:rPr lang="ar-AE" sz="2400" dirty="0" smtClean="0">
                <a:cs typeface="DecoType Naskh" pitchFamily="2" charset="-78"/>
              </a:rPr>
              <a:t>يروي هذا الموقف الداعية المعروف الشيخ نبيل </a:t>
            </a:r>
            <a:r>
              <a:rPr lang="ar-AE" sz="2400" dirty="0" err="1" smtClean="0">
                <a:cs typeface="DecoType Naskh" pitchFamily="2" charset="-78"/>
              </a:rPr>
              <a:t>العوضي</a:t>
            </a:r>
            <a:r>
              <a:rPr lang="ar-AE" sz="2400" dirty="0" smtClean="0">
                <a:cs typeface="DecoType Naskh" pitchFamily="2" charset="-78"/>
              </a:rPr>
              <a:t> في </a:t>
            </a:r>
            <a:r>
              <a:rPr lang="ar-SA" sz="2400" dirty="0" smtClean="0">
                <a:cs typeface="DecoType Naskh" pitchFamily="2" charset="-78"/>
              </a:rPr>
              <a:t> </a:t>
            </a:r>
            <a:r>
              <a:rPr lang="ar-AE" sz="2400" dirty="0" smtClean="0">
                <a:cs typeface="DecoType Naskh" pitchFamily="2" charset="-78"/>
              </a:rPr>
              <a:t>محاضرة له بعنوان (قصص من الواقع). يقول الشيخ العوض</a:t>
            </a:r>
            <a:r>
              <a:rPr lang="ar-SA" sz="2400" dirty="0" smtClean="0">
                <a:cs typeface="DecoType Naskh" pitchFamily="2" charset="-78"/>
              </a:rPr>
              <a:t>ي </a:t>
            </a:r>
            <a:r>
              <a:rPr lang="ar-AE" sz="2400" dirty="0" smtClean="0">
                <a:cs typeface="DecoType Naskh" pitchFamily="2" charset="-78"/>
              </a:rPr>
              <a:t>في حديثه عن هذه المواقف قائلا: احد الدعاة يحدّث بنفسه, </a:t>
            </a:r>
            <a:br>
              <a:rPr lang="ar-AE" sz="2400" dirty="0" smtClean="0">
                <a:cs typeface="DecoType Naskh" pitchFamily="2" charset="-78"/>
              </a:rPr>
            </a:br>
            <a:r>
              <a:rPr lang="ar-AE" sz="2400" dirty="0" smtClean="0">
                <a:cs typeface="DecoType Naskh" pitchFamily="2" charset="-78"/>
              </a:rPr>
              <a:t>يقول: كنت في </a:t>
            </a:r>
            <a:r>
              <a:rPr lang="ar-AE" sz="2400" dirty="0" err="1" smtClean="0">
                <a:cs typeface="DecoType Naskh" pitchFamily="2" charset="-78"/>
              </a:rPr>
              <a:t>امريكا</a:t>
            </a:r>
            <a:r>
              <a:rPr lang="ar-AE" sz="2400" dirty="0" smtClean="0">
                <a:cs typeface="DecoType Naskh" pitchFamily="2" charset="-78"/>
              </a:rPr>
              <a:t> القي </a:t>
            </a:r>
            <a:r>
              <a:rPr lang="ar-AE" sz="2400" dirty="0" err="1" smtClean="0">
                <a:cs typeface="DecoType Naskh" pitchFamily="2" charset="-78"/>
              </a:rPr>
              <a:t>احدى</a:t>
            </a:r>
            <a:r>
              <a:rPr lang="ar-AE" sz="2400" dirty="0" smtClean="0">
                <a:cs typeface="DecoType Naskh" pitchFamily="2" charset="-78"/>
              </a:rPr>
              <a:t> المحاضرات, وفي منتصفها قام </a:t>
            </a:r>
            <a:r>
              <a:rPr lang="ar-SA" sz="2400" dirty="0" smtClean="0">
                <a:cs typeface="DecoType Naskh" pitchFamily="2" charset="-78"/>
              </a:rPr>
              <a:t> </a:t>
            </a:r>
            <a:r>
              <a:rPr lang="ar-AE" sz="2400" dirty="0" smtClean="0">
                <a:cs typeface="DecoType Naskh" pitchFamily="2" charset="-78"/>
              </a:rPr>
              <a:t>احد الناس وقطع عليّ حديثي, وقال: يا شيخ لقن فلانا الشهادتين</a:t>
            </a:r>
            <a:r>
              <a:rPr lang="ar-SA" sz="2400" dirty="0" smtClean="0">
                <a:cs typeface="DecoType Naskh" pitchFamily="2" charset="-78"/>
              </a:rPr>
              <a:t> </a:t>
            </a:r>
            <a:r>
              <a:rPr lang="ar-AE" sz="2400" dirty="0" smtClean="0">
                <a:cs typeface="DecoType Naskh" pitchFamily="2" charset="-78"/>
              </a:rPr>
              <a:t>, ويشير لشخص </a:t>
            </a:r>
            <a:r>
              <a:rPr lang="ar-AE" sz="2400" dirty="0" err="1" smtClean="0">
                <a:cs typeface="DecoType Naskh" pitchFamily="2" charset="-78"/>
              </a:rPr>
              <a:t>امريكي</a:t>
            </a:r>
            <a:r>
              <a:rPr lang="ar-AE" sz="2400" dirty="0" smtClean="0">
                <a:cs typeface="DecoType Naskh" pitchFamily="2" charset="-78"/>
              </a:rPr>
              <a:t> بجواره, فقلت: الله أكبر, فاقترب </a:t>
            </a:r>
            <a:br>
              <a:rPr lang="ar-AE" sz="2400" dirty="0" smtClean="0">
                <a:cs typeface="DecoType Naskh" pitchFamily="2" charset="-78"/>
              </a:rPr>
            </a:br>
            <a:r>
              <a:rPr lang="ar-AE" sz="2400" dirty="0" err="1" smtClean="0">
                <a:cs typeface="DecoType Naskh" pitchFamily="2" charset="-78"/>
              </a:rPr>
              <a:t>الامريكي</a:t>
            </a:r>
            <a:r>
              <a:rPr lang="ar-AE" sz="2400" dirty="0" smtClean="0">
                <a:cs typeface="DecoType Naskh" pitchFamily="2" charset="-78"/>
              </a:rPr>
              <a:t> مني أمام الناس, فقلت له: ما الذي </a:t>
            </a:r>
            <a:r>
              <a:rPr lang="ar-AE" sz="2400" dirty="0" err="1" smtClean="0">
                <a:cs typeface="DecoType Naskh" pitchFamily="2" charset="-78"/>
              </a:rPr>
              <a:t>حببك</a:t>
            </a:r>
            <a:r>
              <a:rPr lang="ar-AE" sz="2400" dirty="0" smtClean="0">
                <a:cs typeface="DecoType Naskh" pitchFamily="2" charset="-78"/>
              </a:rPr>
              <a:t> في </a:t>
            </a:r>
            <a:r>
              <a:rPr lang="ar-AE" sz="2400" dirty="0" err="1" smtClean="0">
                <a:cs typeface="DecoType Naskh" pitchFamily="2" charset="-78"/>
              </a:rPr>
              <a:t>الاسلام</a:t>
            </a:r>
            <a:r>
              <a:rPr lang="ar-AE" sz="2400" dirty="0" smtClean="0">
                <a:cs typeface="DecoType Naskh" pitchFamily="2" charset="-78"/>
              </a:rPr>
              <a:t> </a:t>
            </a:r>
            <a:r>
              <a:rPr lang="ar-SA" sz="2400" dirty="0" smtClean="0">
                <a:cs typeface="DecoType Naskh" pitchFamily="2" charset="-78"/>
              </a:rPr>
              <a:t> </a:t>
            </a:r>
            <a:r>
              <a:rPr lang="ar-AE" sz="2400" dirty="0" smtClean="0">
                <a:cs typeface="DecoType Naskh" pitchFamily="2" charset="-78"/>
              </a:rPr>
              <a:t>وأردت </a:t>
            </a:r>
            <a:r>
              <a:rPr lang="ar-AE" sz="2400" dirty="0" err="1" smtClean="0">
                <a:cs typeface="DecoType Naskh" pitchFamily="2" charset="-78"/>
              </a:rPr>
              <a:t>ان</a:t>
            </a:r>
            <a:r>
              <a:rPr lang="ar-AE" sz="2400" dirty="0" smtClean="0">
                <a:cs typeface="DecoType Naskh" pitchFamily="2" charset="-78"/>
              </a:rPr>
              <a:t> تدخله? فقال: أنا أملك ثروة هائلة وعندي شركات</a:t>
            </a:r>
            <a:r>
              <a:rPr lang="ar-SA" sz="2400" dirty="0" smtClean="0">
                <a:cs typeface="DecoType Naskh" pitchFamily="2" charset="-78"/>
              </a:rPr>
              <a:t> </a:t>
            </a:r>
            <a:r>
              <a:rPr lang="ar-AE" sz="2400" dirty="0" err="1" smtClean="0">
                <a:cs typeface="DecoType Naskh" pitchFamily="2" charset="-78"/>
              </a:rPr>
              <a:t>واموال</a:t>
            </a:r>
            <a:r>
              <a:rPr lang="ar-AE" sz="2400" dirty="0" smtClean="0">
                <a:cs typeface="DecoType Naskh" pitchFamily="2" charset="-78"/>
              </a:rPr>
              <a:t>, ولكني لم اشعر بالسعادة يوما من </a:t>
            </a:r>
            <a:r>
              <a:rPr lang="ar-AE" sz="2400" dirty="0" err="1" smtClean="0">
                <a:cs typeface="DecoType Naskh" pitchFamily="2" charset="-78"/>
              </a:rPr>
              <a:t>الايام</a:t>
            </a:r>
            <a:r>
              <a:rPr lang="ar-AE" sz="2400" dirty="0" smtClean="0">
                <a:cs typeface="DecoType Naskh" pitchFamily="2" charset="-78"/>
              </a:rPr>
              <a:t>, وكان عندي </a:t>
            </a:r>
            <a:br>
              <a:rPr lang="ar-AE" sz="2400" dirty="0" smtClean="0">
                <a:cs typeface="DecoType Naskh" pitchFamily="2" charset="-78"/>
              </a:rPr>
            </a:br>
            <a:r>
              <a:rPr lang="ar-AE" sz="2400" dirty="0" smtClean="0">
                <a:cs typeface="DecoType Naskh" pitchFamily="2" charset="-78"/>
              </a:rPr>
              <a:t>موظف هندي مسلم يعمل في شركتي, وكان راتبه قليلا, وكلما </a:t>
            </a:r>
            <a:br>
              <a:rPr lang="ar-AE" sz="2400" dirty="0" smtClean="0">
                <a:cs typeface="DecoType Naskh" pitchFamily="2" charset="-78"/>
              </a:rPr>
            </a:br>
            <a:r>
              <a:rPr lang="ar-AE" sz="2400" dirty="0" smtClean="0">
                <a:cs typeface="DecoType Naskh" pitchFamily="2" charset="-78"/>
              </a:rPr>
              <a:t/>
            </a:r>
            <a:br>
              <a:rPr lang="ar-AE" sz="2400" dirty="0" smtClean="0">
                <a:cs typeface="DecoType Naskh" pitchFamily="2" charset="-78"/>
              </a:rPr>
            </a:br>
            <a:r>
              <a:rPr lang="ar-AE" sz="2400" dirty="0" smtClean="0">
                <a:cs typeface="DecoType Naskh" pitchFamily="2" charset="-78"/>
              </a:rPr>
              <a:t/>
            </a:r>
            <a:br>
              <a:rPr lang="ar-AE" sz="2400" dirty="0" smtClean="0">
                <a:cs typeface="DecoType Naskh" pitchFamily="2" charset="-78"/>
              </a:rPr>
            </a:br>
            <a:endParaRPr lang="en-US" sz="2400" dirty="0" smtClean="0">
              <a:cs typeface="DecoType Naskh" pitchFamily="2" charset="-7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a:xfrm>
            <a:off x="285720" y="214290"/>
            <a:ext cx="7572428" cy="6060766"/>
          </a:xfrm>
        </p:spPr>
        <p:txBody>
          <a:bodyPr>
            <a:noAutofit/>
          </a:bodyPr>
          <a:lstStyle/>
          <a:p>
            <a:pPr algn="ctr">
              <a:buNone/>
            </a:pPr>
            <a:r>
              <a:rPr lang="ar-AE" sz="2400" dirty="0" smtClean="0"/>
              <a:t/>
            </a:r>
            <a:br>
              <a:rPr lang="ar-AE" sz="2400" dirty="0" smtClean="0"/>
            </a:br>
            <a:r>
              <a:rPr lang="ar-AE" sz="2400" dirty="0" smtClean="0">
                <a:cs typeface="DecoType Naskh" pitchFamily="2" charset="-78"/>
              </a:rPr>
              <a:t>دخلت عليه رأيته مبتسما, وأنا صاحب الملايين لم ابتسم يوما من </a:t>
            </a:r>
            <a:r>
              <a:rPr lang="ar-AE" sz="2400" dirty="0" err="1" smtClean="0">
                <a:cs typeface="DecoType Naskh" pitchFamily="2" charset="-78"/>
              </a:rPr>
              <a:t>الايام</a:t>
            </a:r>
            <a:r>
              <a:rPr lang="ar-AE" sz="2400" dirty="0" smtClean="0">
                <a:cs typeface="DecoType Naskh" pitchFamily="2" charset="-78"/>
              </a:rPr>
              <a:t>, قلت في نفسي </a:t>
            </a:r>
            <a:r>
              <a:rPr lang="ar-AE" sz="2400" dirty="0" err="1" smtClean="0">
                <a:cs typeface="DecoType Naskh" pitchFamily="2" charset="-78"/>
              </a:rPr>
              <a:t>انا</a:t>
            </a:r>
            <a:r>
              <a:rPr lang="ar-AE" sz="2400" dirty="0" smtClean="0">
                <a:cs typeface="DecoType Naskh" pitchFamily="2" charset="-78"/>
              </a:rPr>
              <a:t>: عندي </a:t>
            </a:r>
            <a:r>
              <a:rPr lang="ar-AE" sz="2400" dirty="0" err="1" smtClean="0">
                <a:cs typeface="DecoType Naskh" pitchFamily="2" charset="-78"/>
              </a:rPr>
              <a:t>الاموال</a:t>
            </a:r>
            <a:r>
              <a:rPr lang="ar-AE" sz="2400" dirty="0" smtClean="0">
                <a:cs typeface="DecoType Naskh" pitchFamily="2" charset="-78"/>
              </a:rPr>
              <a:t> وصاحب الشركة, </a:t>
            </a:r>
            <a:br>
              <a:rPr lang="ar-AE" sz="2400" dirty="0" smtClean="0">
                <a:cs typeface="DecoType Naskh" pitchFamily="2" charset="-78"/>
              </a:rPr>
            </a:br>
            <a:r>
              <a:rPr lang="ar-AE" sz="2400" dirty="0" smtClean="0">
                <a:cs typeface="DecoType Naskh" pitchFamily="2" charset="-78"/>
              </a:rPr>
              <a:t>والموظف الفقير يبتسم </a:t>
            </a:r>
            <a:r>
              <a:rPr lang="ar-AE" sz="2400" dirty="0" err="1" smtClean="0">
                <a:cs typeface="DecoType Naskh" pitchFamily="2" charset="-78"/>
              </a:rPr>
              <a:t>وانا</a:t>
            </a:r>
            <a:r>
              <a:rPr lang="ar-AE" sz="2400" dirty="0" smtClean="0">
                <a:cs typeface="DecoType Naskh" pitchFamily="2" charset="-78"/>
              </a:rPr>
              <a:t> لا ابتسم, فجئته يوما من </a:t>
            </a:r>
            <a:r>
              <a:rPr lang="ar-AE" sz="2400" dirty="0" err="1" smtClean="0">
                <a:cs typeface="DecoType Naskh" pitchFamily="2" charset="-78"/>
              </a:rPr>
              <a:t>الايام</a:t>
            </a:r>
            <a:r>
              <a:rPr lang="ar-AE" sz="2400" dirty="0" smtClean="0">
                <a:cs typeface="DecoType Naskh" pitchFamily="2" charset="-78"/>
              </a:rPr>
              <a:t> فقلت له </a:t>
            </a:r>
            <a:r>
              <a:rPr lang="ar-AE" sz="2400" dirty="0" err="1" smtClean="0">
                <a:cs typeface="DecoType Naskh" pitchFamily="2" charset="-78"/>
              </a:rPr>
              <a:t>اريد</a:t>
            </a:r>
            <a:r>
              <a:rPr lang="ar-AE" sz="2400" dirty="0" smtClean="0">
                <a:cs typeface="DecoType Naskh" pitchFamily="2" charset="-78"/>
              </a:rPr>
              <a:t> الجلوس معك, وسألته عن ابتسامته الدائمة فقال لي: </a:t>
            </a:r>
            <a:br>
              <a:rPr lang="ar-AE" sz="2400" dirty="0" smtClean="0">
                <a:cs typeface="DecoType Naskh" pitchFamily="2" charset="-78"/>
              </a:rPr>
            </a:br>
            <a:r>
              <a:rPr lang="ar-AE" sz="2400" dirty="0" err="1" smtClean="0">
                <a:cs typeface="DecoType Naskh" pitchFamily="2" charset="-78"/>
              </a:rPr>
              <a:t>لانني</a:t>
            </a:r>
            <a:r>
              <a:rPr lang="ar-AE" sz="2400" dirty="0" smtClean="0">
                <a:cs typeface="DecoType Naskh" pitchFamily="2" charset="-78"/>
              </a:rPr>
              <a:t> مسلم اشهد </a:t>
            </a:r>
            <a:r>
              <a:rPr lang="ar-AE" sz="2400" dirty="0" err="1" smtClean="0">
                <a:cs typeface="DecoType Naskh" pitchFamily="2" charset="-78"/>
              </a:rPr>
              <a:t>ان</a:t>
            </a:r>
            <a:r>
              <a:rPr lang="ar-AE" sz="2400" dirty="0" smtClean="0">
                <a:cs typeface="DecoType Naskh" pitchFamily="2" charset="-78"/>
              </a:rPr>
              <a:t> لا اله </a:t>
            </a:r>
            <a:r>
              <a:rPr lang="ar-AE" sz="2400" dirty="0" err="1" smtClean="0">
                <a:cs typeface="DecoType Naskh" pitchFamily="2" charset="-78"/>
              </a:rPr>
              <a:t>الا</a:t>
            </a:r>
            <a:r>
              <a:rPr lang="ar-AE" sz="2400" dirty="0" smtClean="0">
                <a:cs typeface="DecoType Naskh" pitchFamily="2" charset="-78"/>
              </a:rPr>
              <a:t> الله واشهد </a:t>
            </a:r>
            <a:r>
              <a:rPr lang="ar-AE" sz="2400" dirty="0" err="1" smtClean="0">
                <a:cs typeface="DecoType Naskh" pitchFamily="2" charset="-78"/>
              </a:rPr>
              <a:t>ان</a:t>
            </a:r>
            <a:r>
              <a:rPr lang="ar-AE" sz="2400" dirty="0" smtClean="0">
                <a:cs typeface="DecoType Naskh" pitchFamily="2" charset="-78"/>
              </a:rPr>
              <a:t> محمدا رسول الله, </a:t>
            </a:r>
            <a:br>
              <a:rPr lang="ar-AE" sz="2400" dirty="0" smtClean="0">
                <a:cs typeface="DecoType Naskh" pitchFamily="2" charset="-78"/>
              </a:rPr>
            </a:br>
            <a:r>
              <a:rPr lang="ar-AE" sz="2400" dirty="0" smtClean="0">
                <a:cs typeface="DecoType Naskh" pitchFamily="2" charset="-78"/>
              </a:rPr>
              <a:t>قلت له: هل يعني </a:t>
            </a:r>
            <a:r>
              <a:rPr lang="ar-AE" sz="2400" dirty="0" err="1" smtClean="0">
                <a:cs typeface="DecoType Naskh" pitchFamily="2" charset="-78"/>
              </a:rPr>
              <a:t>ان</a:t>
            </a:r>
            <a:r>
              <a:rPr lang="ar-AE" sz="2400" dirty="0" smtClean="0">
                <a:cs typeface="DecoType Naskh" pitchFamily="2" charset="-78"/>
              </a:rPr>
              <a:t> المسلم طوال </a:t>
            </a:r>
            <a:r>
              <a:rPr lang="ar-AE" sz="2400" dirty="0" err="1" smtClean="0">
                <a:cs typeface="DecoType Naskh" pitchFamily="2" charset="-78"/>
              </a:rPr>
              <a:t>ايامه</a:t>
            </a:r>
            <a:r>
              <a:rPr lang="ar-AE" sz="2400" dirty="0" smtClean="0">
                <a:cs typeface="DecoType Naskh" pitchFamily="2" charset="-78"/>
              </a:rPr>
              <a:t> سعيد, قال: نعم, قلت: كيف ذلك? قال: </a:t>
            </a:r>
            <a:r>
              <a:rPr lang="ar-AE" sz="2400" dirty="0" err="1" smtClean="0">
                <a:cs typeface="DecoType Naskh" pitchFamily="2" charset="-78"/>
              </a:rPr>
              <a:t>لاننا</a:t>
            </a:r>
            <a:r>
              <a:rPr lang="ar-AE" sz="2400" dirty="0" smtClean="0">
                <a:cs typeface="DecoType Naskh" pitchFamily="2" charset="-78"/>
              </a:rPr>
              <a:t> سمعنا حديثا عن النبي صلى الله عليه وسلم يقول فيه: (عجبا </a:t>
            </a:r>
            <a:r>
              <a:rPr lang="ar-AE" sz="2400" dirty="0" err="1" smtClean="0">
                <a:cs typeface="DecoType Naskh" pitchFamily="2" charset="-78"/>
              </a:rPr>
              <a:t>لامر</a:t>
            </a:r>
            <a:r>
              <a:rPr lang="ar-AE" sz="2400" dirty="0" smtClean="0">
                <a:cs typeface="DecoType Naskh" pitchFamily="2" charset="-78"/>
              </a:rPr>
              <a:t> المؤمن, </a:t>
            </a:r>
            <a:r>
              <a:rPr lang="ar-AE" sz="2400" dirty="0" err="1" smtClean="0">
                <a:cs typeface="DecoType Naskh" pitchFamily="2" charset="-78"/>
              </a:rPr>
              <a:t>ان</a:t>
            </a:r>
            <a:r>
              <a:rPr lang="ar-AE" sz="2400" dirty="0" smtClean="0">
                <a:cs typeface="DecoType Naskh" pitchFamily="2" charset="-78"/>
              </a:rPr>
              <a:t> </a:t>
            </a:r>
            <a:r>
              <a:rPr lang="ar-AE" sz="2400" dirty="0" err="1" smtClean="0">
                <a:cs typeface="DecoType Naskh" pitchFamily="2" charset="-78"/>
              </a:rPr>
              <a:t>امره</a:t>
            </a:r>
            <a:r>
              <a:rPr lang="ar-AE" sz="2400" dirty="0" smtClean="0">
                <a:cs typeface="DecoType Naskh" pitchFamily="2" charset="-78"/>
              </a:rPr>
              <a:t> كله خير, </a:t>
            </a:r>
            <a:r>
              <a:rPr lang="ar-AE" sz="2400" dirty="0" err="1" smtClean="0">
                <a:cs typeface="DecoType Naskh" pitchFamily="2" charset="-78"/>
              </a:rPr>
              <a:t>ان</a:t>
            </a:r>
            <a:r>
              <a:rPr lang="ar-AE" sz="2400" dirty="0" smtClean="0">
                <a:cs typeface="DecoType Naskh" pitchFamily="2" charset="-78"/>
              </a:rPr>
              <a:t> </a:t>
            </a:r>
            <a:r>
              <a:rPr lang="ar-AE" sz="2400" dirty="0" err="1" smtClean="0">
                <a:cs typeface="DecoType Naskh" pitchFamily="2" charset="-78"/>
              </a:rPr>
              <a:t>اصابته</a:t>
            </a:r>
            <a:r>
              <a:rPr lang="ar-AE" sz="2400" dirty="0" smtClean="0">
                <a:cs typeface="DecoType Naskh" pitchFamily="2" charset="-78"/>
              </a:rPr>
              <a:t> ضراء صبر فكان خيرا له, وان </a:t>
            </a:r>
            <a:r>
              <a:rPr lang="ar-AE" sz="2400" dirty="0" err="1" smtClean="0">
                <a:cs typeface="DecoType Naskh" pitchFamily="2" charset="-78"/>
              </a:rPr>
              <a:t>اصابته</a:t>
            </a:r>
            <a:r>
              <a:rPr lang="ar-AE" sz="2400" dirty="0" smtClean="0">
                <a:cs typeface="DecoType Naskh" pitchFamily="2" charset="-78"/>
              </a:rPr>
              <a:t> سراء شكر فكان خيرا</a:t>
            </a:r>
            <a:r>
              <a:rPr lang="ar-SA" sz="2400" dirty="0" smtClean="0">
                <a:cs typeface="DecoType Naskh" pitchFamily="2" charset="-78"/>
              </a:rPr>
              <a:t> </a:t>
            </a:r>
            <a:r>
              <a:rPr lang="ar-AE" sz="2400" dirty="0" smtClean="0">
                <a:cs typeface="DecoType Naskh" pitchFamily="2" charset="-78"/>
              </a:rPr>
              <a:t>له) وأمورنا كلها بين السراء والضراء, </a:t>
            </a:r>
            <a:r>
              <a:rPr lang="ar-AE" sz="2400" dirty="0" err="1" smtClean="0">
                <a:cs typeface="DecoType Naskh" pitchFamily="2" charset="-78"/>
              </a:rPr>
              <a:t>اما</a:t>
            </a:r>
            <a:r>
              <a:rPr lang="ar-AE" sz="2400" dirty="0" smtClean="0">
                <a:cs typeface="DecoType Naskh" pitchFamily="2" charset="-78"/>
              </a:rPr>
              <a:t> الضراء فهي صبر </a:t>
            </a:r>
            <a:br>
              <a:rPr lang="ar-AE" sz="2400" dirty="0" smtClean="0">
                <a:cs typeface="DecoType Naskh" pitchFamily="2" charset="-78"/>
              </a:rPr>
            </a:br>
            <a:r>
              <a:rPr lang="ar-AE" sz="2400" dirty="0" smtClean="0">
                <a:cs typeface="DecoType Naskh" pitchFamily="2" charset="-78"/>
              </a:rPr>
              <a:t>لله, </a:t>
            </a:r>
            <a:r>
              <a:rPr lang="ar-AE" sz="2400" dirty="0" err="1" smtClean="0">
                <a:cs typeface="DecoType Naskh" pitchFamily="2" charset="-78"/>
              </a:rPr>
              <a:t>واما</a:t>
            </a:r>
            <a:r>
              <a:rPr lang="ar-AE" sz="2400" dirty="0" smtClean="0">
                <a:cs typeface="DecoType Naskh" pitchFamily="2" charset="-78"/>
              </a:rPr>
              <a:t> السراء فهي شكر لله, حياتنا كلها سعادة في سعادة, قلت له: أريد </a:t>
            </a:r>
            <a:r>
              <a:rPr lang="ar-AE" sz="2400" dirty="0" err="1" smtClean="0">
                <a:cs typeface="DecoType Naskh" pitchFamily="2" charset="-78"/>
              </a:rPr>
              <a:t>ان</a:t>
            </a:r>
            <a:r>
              <a:rPr lang="ar-AE" sz="2400" dirty="0" smtClean="0">
                <a:cs typeface="DecoType Naskh" pitchFamily="2" charset="-78"/>
              </a:rPr>
              <a:t> ادخل في هذا الدين قال: اشهد </a:t>
            </a:r>
            <a:r>
              <a:rPr lang="ar-AE" sz="2400" dirty="0" err="1" smtClean="0">
                <a:cs typeface="DecoType Naskh" pitchFamily="2" charset="-78"/>
              </a:rPr>
              <a:t>ان</a:t>
            </a:r>
            <a:r>
              <a:rPr lang="ar-AE" sz="2400" dirty="0" smtClean="0">
                <a:cs typeface="DecoType Naskh" pitchFamily="2" charset="-78"/>
              </a:rPr>
              <a:t> لا اله </a:t>
            </a:r>
            <a:r>
              <a:rPr lang="ar-AE" sz="2400" dirty="0" err="1" smtClean="0">
                <a:cs typeface="DecoType Naskh" pitchFamily="2" charset="-78"/>
              </a:rPr>
              <a:t>الا</a:t>
            </a:r>
            <a:r>
              <a:rPr lang="ar-AE" sz="2400" dirty="0" smtClean="0">
                <a:cs typeface="DecoType Naskh" pitchFamily="2" charset="-78"/>
              </a:rPr>
              <a:t> الله وان </a:t>
            </a:r>
            <a:br>
              <a:rPr lang="ar-AE" sz="2400" dirty="0" smtClean="0">
                <a:cs typeface="DecoType Naskh" pitchFamily="2" charset="-78"/>
              </a:rPr>
            </a:br>
            <a:r>
              <a:rPr lang="ar-AE" sz="2400" dirty="0" smtClean="0">
                <a:cs typeface="DecoType Naskh" pitchFamily="2" charset="-78"/>
              </a:rPr>
              <a:t>محمدا رسول الله. ويعود </a:t>
            </a:r>
            <a:r>
              <a:rPr lang="ar-AE" sz="2400" dirty="0" err="1" smtClean="0">
                <a:cs typeface="DecoType Naskh" pitchFamily="2" charset="-78"/>
              </a:rPr>
              <a:t>العوضي</a:t>
            </a:r>
            <a:r>
              <a:rPr lang="ar-AE" sz="2400" dirty="0" smtClean="0">
                <a:cs typeface="DecoType Naskh" pitchFamily="2" charset="-78"/>
              </a:rPr>
              <a:t> لحديث الشيخ الداعية قائلا على لسانه: يقول الشيح: قلت لهذا </a:t>
            </a:r>
            <a:r>
              <a:rPr lang="ar-AE" sz="2400" dirty="0" err="1" smtClean="0">
                <a:cs typeface="DecoType Naskh" pitchFamily="2" charset="-78"/>
              </a:rPr>
              <a:t>الامريكي</a:t>
            </a:r>
            <a:r>
              <a:rPr lang="ar-AE" sz="2400" dirty="0" smtClean="0">
                <a:cs typeface="DecoType Naskh" pitchFamily="2" charset="-78"/>
              </a:rPr>
              <a:t> </a:t>
            </a:r>
            <a:r>
              <a:rPr lang="ar-AE" sz="2400" dirty="0" err="1" smtClean="0">
                <a:cs typeface="DecoType Naskh" pitchFamily="2" charset="-78"/>
              </a:rPr>
              <a:t>امام</a:t>
            </a:r>
            <a:r>
              <a:rPr lang="ar-AE" sz="2400" dirty="0" smtClean="0">
                <a:cs typeface="DecoType Naskh" pitchFamily="2" charset="-78"/>
              </a:rPr>
              <a:t> الناس اشهد </a:t>
            </a:r>
            <a:r>
              <a:rPr lang="ar-SA" sz="2400" dirty="0" smtClean="0">
                <a:cs typeface="DecoType Naskh" pitchFamily="2" charset="-78"/>
              </a:rPr>
              <a:t> </a:t>
            </a:r>
            <a:r>
              <a:rPr lang="ar-AE" sz="2400" dirty="0" smtClean="0">
                <a:cs typeface="DecoType Naskh" pitchFamily="2" charset="-78"/>
              </a:rPr>
              <a:t>الشهادتين, فلقنته وقال </a:t>
            </a:r>
            <a:r>
              <a:rPr lang="ar-AE" sz="2400" dirty="0" err="1" smtClean="0">
                <a:cs typeface="DecoType Naskh" pitchFamily="2" charset="-78"/>
              </a:rPr>
              <a:t>امام</a:t>
            </a:r>
            <a:r>
              <a:rPr lang="ar-AE" sz="2400" dirty="0" smtClean="0">
                <a:cs typeface="DecoType Naskh" pitchFamily="2" charset="-78"/>
              </a:rPr>
              <a:t> الملأ (أشهد </a:t>
            </a:r>
            <a:r>
              <a:rPr lang="ar-AE" sz="2400" dirty="0" err="1" smtClean="0">
                <a:cs typeface="DecoType Naskh" pitchFamily="2" charset="-78"/>
              </a:rPr>
              <a:t>ان</a:t>
            </a:r>
            <a:r>
              <a:rPr lang="ar-AE" sz="2400" dirty="0" smtClean="0">
                <a:cs typeface="DecoType Naskh" pitchFamily="2" charset="-78"/>
              </a:rPr>
              <a:t> لا اله </a:t>
            </a:r>
            <a:r>
              <a:rPr lang="ar-AE" sz="2400" dirty="0" err="1" smtClean="0">
                <a:cs typeface="DecoType Naskh" pitchFamily="2" charset="-78"/>
              </a:rPr>
              <a:t>الا</a:t>
            </a:r>
            <a:r>
              <a:rPr lang="ar-AE" sz="2400" dirty="0" smtClean="0">
                <a:cs typeface="DecoType Naskh" pitchFamily="2" charset="-78"/>
              </a:rPr>
              <a:t> الله وان محمدا رسول الله) ثم انفجر يبكي </a:t>
            </a:r>
            <a:r>
              <a:rPr lang="ar-AE" sz="2400" dirty="0" err="1" smtClean="0">
                <a:cs typeface="DecoType Naskh" pitchFamily="2" charset="-78"/>
              </a:rPr>
              <a:t>امام</a:t>
            </a:r>
            <a:r>
              <a:rPr lang="ar-AE" sz="2400" dirty="0" smtClean="0">
                <a:cs typeface="DecoType Naskh" pitchFamily="2" charset="-78"/>
              </a:rPr>
              <a:t> الناس, فجاء من يريدون التخفيف عنه, فقلت لهم: دعوه يبكي, ولما انتهى من البكاء, قلت له: ما الذي أبكاك? قال: والله دخل في صدري فرح </a:t>
            </a:r>
            <a:r>
              <a:rPr lang="ar-SA" sz="2400" dirty="0" smtClean="0">
                <a:cs typeface="DecoType Naskh" pitchFamily="2" charset="-78"/>
              </a:rPr>
              <a:t>لم </a:t>
            </a:r>
            <a:r>
              <a:rPr lang="ar-AE" sz="2400" dirty="0" smtClean="0">
                <a:cs typeface="DecoType Naskh" pitchFamily="2" charset="-78"/>
              </a:rPr>
              <a:t>أشعر </a:t>
            </a:r>
            <a:r>
              <a:rPr lang="ar-AE" sz="2400" dirty="0" err="1" smtClean="0">
                <a:cs typeface="DecoType Naskh" pitchFamily="2" charset="-78"/>
              </a:rPr>
              <a:t>به</a:t>
            </a:r>
            <a:r>
              <a:rPr lang="ar-SA" sz="2400" dirty="0" smtClean="0">
                <a:cs typeface="DecoType Naskh" pitchFamily="2" charset="-78"/>
              </a:rPr>
              <a:t> </a:t>
            </a:r>
            <a:r>
              <a:rPr lang="ar-AE" sz="2400" dirty="0" smtClean="0">
                <a:cs typeface="DecoType Naskh" pitchFamily="2" charset="-78"/>
              </a:rPr>
              <a:t>منذ سنوات. </a:t>
            </a:r>
            <a:br>
              <a:rPr lang="ar-AE" sz="2400" dirty="0" smtClean="0">
                <a:cs typeface="DecoType Naskh" pitchFamily="2" charset="-78"/>
              </a:rPr>
            </a:br>
            <a:endParaRPr lang="en-US" sz="2400" dirty="0" smtClean="0">
              <a:cs typeface="DecoType Naskh" pitchFamily="2" charset="-78"/>
            </a:endParaRPr>
          </a:p>
          <a:p>
            <a:pPr algn="ctr">
              <a:buNone/>
            </a:pPr>
            <a:endParaRPr lang="en-US" sz="2400" dirty="0" smtClean="0">
              <a:cs typeface="DecoType Naskh" pitchFamily="2" charset="-7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normAutofit/>
          </a:bodyPr>
          <a:lstStyle/>
          <a:p>
            <a:pPr algn="ctr">
              <a:buNone/>
            </a:pPr>
            <a:r>
              <a:rPr lang="ar-AE" dirty="0" smtClean="0">
                <a:cs typeface="DecoType Naskh" pitchFamily="2" charset="-78"/>
              </a:rPr>
              <a:t>من هذه القص</a:t>
            </a:r>
            <a:r>
              <a:rPr lang="ar-SA" dirty="0" smtClean="0">
                <a:cs typeface="DecoType Naskh" pitchFamily="2" charset="-78"/>
              </a:rPr>
              <a:t>ص</a:t>
            </a:r>
            <a:r>
              <a:rPr lang="ar-AE" dirty="0" smtClean="0">
                <a:cs typeface="DecoType Naskh" pitchFamily="2" charset="-78"/>
              </a:rPr>
              <a:t> </a:t>
            </a:r>
            <a:r>
              <a:rPr lang="ar-AE" dirty="0" err="1" smtClean="0">
                <a:cs typeface="DecoType Naskh" pitchFamily="2" charset="-78"/>
              </a:rPr>
              <a:t>نستلخص</a:t>
            </a:r>
            <a:r>
              <a:rPr lang="ar-AE" dirty="0" smtClean="0">
                <a:cs typeface="DecoType Naskh" pitchFamily="2" charset="-78"/>
              </a:rPr>
              <a:t> بأن الدين </a:t>
            </a:r>
            <a:r>
              <a:rPr lang="ar-AE" dirty="0" err="1" smtClean="0">
                <a:cs typeface="DecoType Naskh" pitchFamily="2" charset="-78"/>
              </a:rPr>
              <a:t>الاسلامي</a:t>
            </a:r>
            <a:r>
              <a:rPr lang="ar-AE" dirty="0" smtClean="0">
                <a:cs typeface="DecoType Naskh" pitchFamily="2" charset="-78"/>
              </a:rPr>
              <a:t> معامله, وان </a:t>
            </a:r>
            <a:r>
              <a:rPr lang="ar-AE" dirty="0" err="1" smtClean="0">
                <a:cs typeface="DecoType Naskh" pitchFamily="2" charset="-78"/>
              </a:rPr>
              <a:t>للأبتسامه</a:t>
            </a:r>
            <a:r>
              <a:rPr lang="ar-AE" dirty="0" smtClean="0">
                <a:cs typeface="DecoType Naskh" pitchFamily="2" charset="-78"/>
              </a:rPr>
              <a:t> والكلمة </a:t>
            </a:r>
            <a:r>
              <a:rPr lang="ar-AE" dirty="0" err="1" smtClean="0">
                <a:cs typeface="DecoType Naskh" pitchFamily="2" charset="-78"/>
              </a:rPr>
              <a:t>الطيبه</a:t>
            </a:r>
            <a:r>
              <a:rPr lang="ar-AE" dirty="0" smtClean="0">
                <a:cs typeface="DecoType Naskh" pitchFamily="2" charset="-78"/>
              </a:rPr>
              <a:t> وحسن التعامل اثر كبير في نفوس غير المسلمين, والدين </a:t>
            </a:r>
            <a:r>
              <a:rPr lang="ar-AE" dirty="0" err="1" smtClean="0">
                <a:cs typeface="DecoType Naskh" pitchFamily="2" charset="-78"/>
              </a:rPr>
              <a:t>الأسلامي</a:t>
            </a:r>
            <a:r>
              <a:rPr lang="ar-AE" dirty="0" smtClean="0">
                <a:cs typeface="DecoType Naskh" pitchFamily="2" charset="-78"/>
              </a:rPr>
              <a:t> </a:t>
            </a:r>
            <a:r>
              <a:rPr lang="ar-AE" dirty="0" err="1" smtClean="0">
                <a:cs typeface="DecoType Naskh" pitchFamily="2" charset="-78"/>
              </a:rPr>
              <a:t>دعى</a:t>
            </a:r>
            <a:r>
              <a:rPr lang="ar-AE" dirty="0" smtClean="0">
                <a:cs typeface="DecoType Naskh" pitchFamily="2" charset="-78"/>
              </a:rPr>
              <a:t> </a:t>
            </a:r>
            <a:r>
              <a:rPr lang="ar-AE" dirty="0" err="1" smtClean="0">
                <a:cs typeface="DecoType Naskh" pitchFamily="2" charset="-78"/>
              </a:rPr>
              <a:t>الى</a:t>
            </a:r>
            <a:r>
              <a:rPr lang="ar-AE" dirty="0" smtClean="0">
                <a:cs typeface="DecoType Naskh" pitchFamily="2" charset="-78"/>
              </a:rPr>
              <a:t> اللين ولكن للأسف انتشر بين بعض المسلمين القسوة والجفاء والظلم </a:t>
            </a:r>
            <a:r>
              <a:rPr lang="ar-AE" dirty="0" err="1" smtClean="0">
                <a:cs typeface="DecoType Naskh" pitchFamily="2" charset="-78"/>
              </a:rPr>
              <a:t>احيانا</a:t>
            </a:r>
            <a:r>
              <a:rPr lang="ar-AE" dirty="0" smtClean="0">
                <a:cs typeface="DecoType Naskh" pitchFamily="2" charset="-78"/>
              </a:rPr>
              <a:t> في تعاملهم مع غير المسلمين غير </a:t>
            </a:r>
            <a:r>
              <a:rPr lang="ar-AE" dirty="0" err="1" smtClean="0">
                <a:cs typeface="DecoType Naskh" pitchFamily="2" charset="-78"/>
              </a:rPr>
              <a:t>ابهين</a:t>
            </a:r>
            <a:r>
              <a:rPr lang="ar-AE" dirty="0" smtClean="0">
                <a:cs typeface="DecoType Naskh" pitchFamily="2" charset="-78"/>
              </a:rPr>
              <a:t> </a:t>
            </a:r>
            <a:r>
              <a:rPr lang="ar-AE" dirty="0" err="1" smtClean="0">
                <a:cs typeface="DecoType Naskh" pitchFamily="2" charset="-78"/>
              </a:rPr>
              <a:t>الي</a:t>
            </a:r>
            <a:r>
              <a:rPr lang="ar-AE" dirty="0" smtClean="0">
                <a:cs typeface="DecoType Naskh" pitchFamily="2" charset="-78"/>
              </a:rPr>
              <a:t> </a:t>
            </a:r>
            <a:r>
              <a:rPr lang="ar-AE" dirty="0" err="1" smtClean="0">
                <a:cs typeface="DecoType Naskh" pitchFamily="2" charset="-78"/>
              </a:rPr>
              <a:t>انهم</a:t>
            </a:r>
            <a:r>
              <a:rPr lang="ar-AE" dirty="0" smtClean="0">
                <a:cs typeface="DecoType Naskh" pitchFamily="2" charset="-78"/>
              </a:rPr>
              <a:t> يمثلون </a:t>
            </a:r>
            <a:r>
              <a:rPr lang="ar-AE" dirty="0" err="1" smtClean="0">
                <a:cs typeface="DecoType Naskh" pitchFamily="2" charset="-78"/>
              </a:rPr>
              <a:t>الاسلام</a:t>
            </a:r>
            <a:r>
              <a:rPr lang="ar-AE" dirty="0" smtClean="0">
                <a:cs typeface="DecoType Naskh" pitchFamily="2" charset="-78"/>
              </a:rPr>
              <a:t> في عين من يتعاملون معه وانه من </a:t>
            </a:r>
            <a:r>
              <a:rPr lang="ar-AE" dirty="0" err="1" smtClean="0">
                <a:cs typeface="DecoType Naskh" pitchFamily="2" charset="-78"/>
              </a:rPr>
              <a:t>اهم</a:t>
            </a:r>
            <a:r>
              <a:rPr lang="ar-AE" dirty="0" smtClean="0">
                <a:cs typeface="DecoType Naskh" pitchFamily="2" charset="-78"/>
              </a:rPr>
              <a:t> </a:t>
            </a:r>
            <a:r>
              <a:rPr lang="ar-AE" dirty="0" err="1" smtClean="0">
                <a:cs typeface="DecoType Naskh" pitchFamily="2" charset="-78"/>
              </a:rPr>
              <a:t>اسباب</a:t>
            </a:r>
            <a:r>
              <a:rPr lang="ar-AE" dirty="0" smtClean="0">
                <a:cs typeface="DecoType Naskh" pitchFamily="2" charset="-78"/>
              </a:rPr>
              <a:t> نشر </a:t>
            </a:r>
            <a:r>
              <a:rPr lang="ar-AE" dirty="0" err="1" smtClean="0">
                <a:cs typeface="DecoType Naskh" pitchFamily="2" charset="-78"/>
              </a:rPr>
              <a:t>الاسلام</a:t>
            </a:r>
            <a:r>
              <a:rPr lang="ar-AE" dirty="0" smtClean="0">
                <a:cs typeface="DecoType Naskh" pitchFamily="2" charset="-78"/>
              </a:rPr>
              <a:t> التعامل الراقي والاحترام حتى لو </a:t>
            </a:r>
            <a:r>
              <a:rPr lang="ar-AE" dirty="0" err="1" smtClean="0">
                <a:cs typeface="DecoType Naskh" pitchFamily="2" charset="-78"/>
              </a:rPr>
              <a:t>كانو</a:t>
            </a:r>
            <a:r>
              <a:rPr lang="ar-AE" dirty="0" smtClean="0">
                <a:cs typeface="DecoType Naskh" pitchFamily="2" charset="-78"/>
              </a:rPr>
              <a:t> من العاملين البسطاء فـ الدين </a:t>
            </a:r>
            <a:r>
              <a:rPr lang="ar-AE" dirty="0" err="1" smtClean="0">
                <a:cs typeface="DecoType Naskh" pitchFamily="2" charset="-78"/>
              </a:rPr>
              <a:t>الاسلامي</a:t>
            </a:r>
            <a:r>
              <a:rPr lang="ar-AE" dirty="0" smtClean="0">
                <a:cs typeface="DecoType Naskh" pitchFamily="2" charset="-78"/>
              </a:rPr>
              <a:t> دين عظيم ويجب </a:t>
            </a:r>
            <a:r>
              <a:rPr lang="ar-AE" dirty="0" err="1" smtClean="0">
                <a:cs typeface="DecoType Naskh" pitchFamily="2" charset="-78"/>
              </a:rPr>
              <a:t>ان</a:t>
            </a:r>
            <a:r>
              <a:rPr lang="ar-AE" dirty="0" smtClean="0">
                <a:cs typeface="DecoType Naskh" pitchFamily="2" charset="-78"/>
              </a:rPr>
              <a:t> نراعي </a:t>
            </a:r>
            <a:r>
              <a:rPr lang="ar-AE" dirty="0" err="1" smtClean="0">
                <a:cs typeface="DecoType Naskh" pitchFamily="2" charset="-78"/>
              </a:rPr>
              <a:t>مبداء</a:t>
            </a:r>
            <a:r>
              <a:rPr lang="ar-AE" dirty="0" smtClean="0">
                <a:cs typeface="DecoType Naskh" pitchFamily="2" charset="-78"/>
              </a:rPr>
              <a:t> حسن الخلق وجعل سيرة الرسول صلى الله عليه وسلم </a:t>
            </a:r>
            <a:r>
              <a:rPr lang="ar-AE" dirty="0" err="1" smtClean="0">
                <a:cs typeface="DecoType Naskh" pitchFamily="2" charset="-78"/>
              </a:rPr>
              <a:t>واسلوب</a:t>
            </a:r>
            <a:r>
              <a:rPr lang="ar-AE" dirty="0" smtClean="0">
                <a:cs typeface="DecoType Naskh" pitchFamily="2" charset="-78"/>
              </a:rPr>
              <a:t> تعامله مع غير المسلمين نصب </a:t>
            </a:r>
            <a:r>
              <a:rPr lang="ar-AE" dirty="0" err="1" smtClean="0">
                <a:cs typeface="DecoType Naskh" pitchFamily="2" charset="-78"/>
              </a:rPr>
              <a:t>اعيننا</a:t>
            </a:r>
            <a:r>
              <a:rPr lang="ar-AE" dirty="0" smtClean="0">
                <a:cs typeface="DecoType Naskh" pitchFamily="2" charset="-78"/>
              </a:rPr>
              <a:t> .</a:t>
            </a:r>
            <a:br>
              <a:rPr lang="ar-AE" dirty="0" smtClean="0">
                <a:cs typeface="DecoType Naskh" pitchFamily="2" charset="-78"/>
              </a:rPr>
            </a:br>
            <a:r>
              <a:rPr lang="ar-AE" dirty="0" smtClean="0"/>
              <a:t> </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افر">
  <a:themeElements>
    <a:clrScheme name="وافر">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وافر">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وافر">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244</TotalTime>
  <Words>622</Words>
  <Application>Microsoft Office PowerPoint</Application>
  <PresentationFormat>عرض على الشاشة (3:4)‏</PresentationFormat>
  <Paragraphs>23</Paragraphs>
  <Slides>12</Slides>
  <Notes>0</Notes>
  <HiddenSlides>0</HiddenSlides>
  <MMClips>1</MMClips>
  <ScaleCrop>false</ScaleCrop>
  <HeadingPairs>
    <vt:vector size="4" baseType="variant">
      <vt:variant>
        <vt:lpstr>سمة</vt:lpstr>
      </vt:variant>
      <vt:variant>
        <vt:i4>1</vt:i4>
      </vt:variant>
      <vt:variant>
        <vt:lpstr>عناوين الشرائح</vt:lpstr>
      </vt:variant>
      <vt:variant>
        <vt:i4>12</vt:i4>
      </vt:variant>
    </vt:vector>
  </HeadingPairs>
  <TitlesOfParts>
    <vt:vector size="13" baseType="lpstr">
      <vt:lpstr>وافر</vt:lpstr>
      <vt:lpstr>عَامِلْ النَاس كَمَا تُحِبْ أنْ يُعامِلُوكْ</vt:lpstr>
      <vt:lpstr>«هيه»  « يا محمد تعال » « صديق تعال بسرعة »</vt:lpstr>
      <vt:lpstr>الشريحة 3</vt:lpstr>
      <vt:lpstr>الشريحة 4</vt:lpstr>
      <vt:lpstr>الشريحة 5</vt:lpstr>
      <vt:lpstr>الشريحة 6</vt:lpstr>
      <vt:lpstr>الشريحة 7</vt:lpstr>
      <vt:lpstr>الشريحة 8</vt:lpstr>
      <vt:lpstr>الشريحة 9</vt:lpstr>
      <vt:lpstr>صور من تعامل الرسول مع غير المسلمين</vt:lpstr>
      <vt:lpstr>الشريحة 11</vt:lpstr>
      <vt:lpstr>ألماني يدخل الإسلام بسبب حسن معاملة مسلم أعمى</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عآمل الغير كمآ تحب أن يعآملوك</dc:title>
  <dc:creator>Admin</dc:creator>
  <cp:lastModifiedBy>COMPUTER</cp:lastModifiedBy>
  <cp:revision>25</cp:revision>
  <dcterms:created xsi:type="dcterms:W3CDTF">2010-03-26T15:42:40Z</dcterms:created>
  <dcterms:modified xsi:type="dcterms:W3CDTF">2012-09-14T13:34:32Z</dcterms:modified>
</cp:coreProperties>
</file>