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r" rtl="1"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r" rtl="1"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r" rtl="1"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r" rtl="1"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68610" name="Group 2"/>
          <p:cNvGrpSpPr>
            <a:grpSpLocks/>
          </p:cNvGrpSpPr>
          <p:nvPr/>
        </p:nvGrpSpPr>
        <p:grpSpPr bwMode="auto">
          <a:xfrm>
            <a:off x="0" y="0"/>
            <a:ext cx="9144000" cy="6934200"/>
            <a:chOff x="0" y="0"/>
            <a:chExt cx="5760" cy="4368"/>
          </a:xfrm>
        </p:grpSpPr>
        <p:sp>
          <p:nvSpPr>
            <p:cNvPr id="68611" name="Freeform 3"/>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2" name="Freeform 4"/>
            <p:cNvSpPr>
              <a:spLocks/>
            </p:cNvSpPr>
            <p:nvPr/>
          </p:nvSpPr>
          <p:spPr bwMode="hidden">
            <a:xfrm>
              <a:off x="0" y="2496"/>
              <a:ext cx="2112" cy="1604"/>
            </a:xfrm>
            <a:custGeom>
              <a:avLst/>
              <a:gdLst>
                <a:gd name="T0" fmla="*/ 580 w 2123"/>
                <a:gd name="T1" fmla="*/ 1043 h 1696"/>
                <a:gd name="T2" fmla="*/ 544 w 2123"/>
                <a:gd name="T3" fmla="*/ 683 h 1696"/>
                <a:gd name="T4" fmla="*/ 670 w 2123"/>
                <a:gd name="T5" fmla="*/ 395 h 1696"/>
                <a:gd name="T6" fmla="*/ 927 w 2123"/>
                <a:gd name="T7" fmla="*/ 587 h 1696"/>
                <a:gd name="T8" fmla="*/ 1214 w 2123"/>
                <a:gd name="T9" fmla="*/ 869 h 1696"/>
                <a:gd name="T10" fmla="*/ 1483 w 2123"/>
                <a:gd name="T11" fmla="*/ 1109 h 1696"/>
                <a:gd name="T12" fmla="*/ 1800 w 2123"/>
                <a:gd name="T13" fmla="*/ 1360 h 1696"/>
                <a:gd name="T14" fmla="*/ 1883 w 2123"/>
                <a:gd name="T15" fmla="*/ 1414 h 1696"/>
                <a:gd name="T16" fmla="*/ 1836 w 2123"/>
                <a:gd name="T17" fmla="*/ 1354 h 1696"/>
                <a:gd name="T18" fmla="*/ 1411 w 2123"/>
                <a:gd name="T19" fmla="*/ 1001 h 1696"/>
                <a:gd name="T20" fmla="*/ 1088 w 2123"/>
                <a:gd name="T21" fmla="*/ 683 h 1696"/>
                <a:gd name="T22" fmla="*/ 723 w 2123"/>
                <a:gd name="T23" fmla="*/ 329 h 1696"/>
                <a:gd name="T24" fmla="*/ 999 w 2123"/>
                <a:gd name="T25" fmla="*/ 311 h 1696"/>
                <a:gd name="T26" fmla="*/ 1286 w 2123"/>
                <a:gd name="T27" fmla="*/ 317 h 1696"/>
                <a:gd name="T28" fmla="*/ 1614 w 2123"/>
                <a:gd name="T29" fmla="*/ 269 h 1696"/>
                <a:gd name="T30" fmla="*/ 2123 w 2123"/>
                <a:gd name="T31" fmla="*/ 197 h 1696"/>
                <a:gd name="T32" fmla="*/ 2075 w 2123"/>
                <a:gd name="T33" fmla="*/ 173 h 1696"/>
                <a:gd name="T34" fmla="*/ 1543 w 2123"/>
                <a:gd name="T35" fmla="*/ 257 h 1696"/>
                <a:gd name="T36" fmla="*/ 1208 w 2123"/>
                <a:gd name="T37" fmla="*/ 275 h 1696"/>
                <a:gd name="T38" fmla="*/ 759 w 2123"/>
                <a:gd name="T39" fmla="*/ 257 h 1696"/>
                <a:gd name="T40" fmla="*/ 819 w 2123"/>
                <a:gd name="T41" fmla="*/ 227 h 1696"/>
                <a:gd name="T42" fmla="*/ 1142 w 2123"/>
                <a:gd name="T43" fmla="*/ 0 h 1696"/>
                <a:gd name="T44" fmla="*/ 1088 w 2123"/>
                <a:gd name="T45" fmla="*/ 30 h 1696"/>
                <a:gd name="T46" fmla="*/ 1010 w 2123"/>
                <a:gd name="T47" fmla="*/ 84 h 1696"/>
                <a:gd name="T48" fmla="*/ 855 w 2123"/>
                <a:gd name="T49" fmla="*/ 191 h 1696"/>
                <a:gd name="T50" fmla="*/ 670 w 2123"/>
                <a:gd name="T51" fmla="*/ 281 h 1696"/>
                <a:gd name="T52" fmla="*/ 634 w 2123"/>
                <a:gd name="T53" fmla="*/ 359 h 1696"/>
                <a:gd name="T54" fmla="*/ 305 w 2123"/>
                <a:gd name="T55" fmla="*/ 587 h 1696"/>
                <a:gd name="T56" fmla="*/ 0 w 2123"/>
                <a:gd name="T57" fmla="*/ 725 h 1696"/>
                <a:gd name="T58" fmla="*/ 0 w 2123"/>
                <a:gd name="T59" fmla="*/ 731 h 1696"/>
                <a:gd name="T60" fmla="*/ 0 w 2123"/>
                <a:gd name="T61" fmla="*/ 767 h 1696"/>
                <a:gd name="T62" fmla="*/ 299 w 2123"/>
                <a:gd name="T63" fmla="*/ 635 h 1696"/>
                <a:gd name="T64" fmla="*/ 592 w 2123"/>
                <a:gd name="T65" fmla="*/ 431 h 1696"/>
                <a:gd name="T66" fmla="*/ 508 w 2123"/>
                <a:gd name="T67" fmla="*/ 671 h 1696"/>
                <a:gd name="T68" fmla="*/ 526 w 2123"/>
                <a:gd name="T69" fmla="*/ 995 h 1696"/>
                <a:gd name="T70" fmla="*/ 460 w 2123"/>
                <a:gd name="T71" fmla="*/ 1168 h 1696"/>
                <a:gd name="T72" fmla="*/ 329 w 2123"/>
                <a:gd name="T73" fmla="*/ 1480 h 1696"/>
                <a:gd name="T74" fmla="*/ 323 w 2123"/>
                <a:gd name="T75" fmla="*/ 1696 h 1696"/>
                <a:gd name="T76" fmla="*/ 329 w 2123"/>
                <a:gd name="T77" fmla="*/ 1696 h 1696"/>
                <a:gd name="T78" fmla="*/ 347 w 2123"/>
                <a:gd name="T79" fmla="*/ 1552 h 1696"/>
                <a:gd name="T80" fmla="*/ 580 w 2123"/>
                <a:gd name="T81" fmla="*/ 1043 h 1696"/>
                <a:gd name="T82" fmla="*/ 580 w 2123"/>
                <a:gd name="T83" fmla="*/ 1043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3"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4" name="Freeform 6"/>
            <p:cNvSpPr>
              <a:spLocks/>
            </p:cNvSpPr>
            <p:nvPr/>
          </p:nvSpPr>
          <p:spPr bwMode="hidden">
            <a:xfrm>
              <a:off x="0" y="524"/>
              <a:ext cx="973" cy="1195"/>
            </a:xfrm>
            <a:custGeom>
              <a:avLst/>
              <a:gdLst>
                <a:gd name="T0" fmla="*/ 323 w 969"/>
                <a:gd name="T1" fmla="*/ 1186 h 1192"/>
                <a:gd name="T2" fmla="*/ 490 w 969"/>
                <a:gd name="T3" fmla="*/ 1192 h 1192"/>
                <a:gd name="T4" fmla="*/ 580 w 969"/>
                <a:gd name="T5" fmla="*/ 1150 h 1192"/>
                <a:gd name="T6" fmla="*/ 813 w 969"/>
                <a:gd name="T7" fmla="*/ 1085 h 1192"/>
                <a:gd name="T8" fmla="*/ 933 w 969"/>
                <a:gd name="T9" fmla="*/ 1055 h 1192"/>
                <a:gd name="T10" fmla="*/ 759 w 969"/>
                <a:gd name="T11" fmla="*/ 989 h 1192"/>
                <a:gd name="T12" fmla="*/ 556 w 969"/>
                <a:gd name="T13" fmla="*/ 953 h 1192"/>
                <a:gd name="T14" fmla="*/ 197 w 969"/>
                <a:gd name="T15" fmla="*/ 971 h 1192"/>
                <a:gd name="T16" fmla="*/ 299 w 969"/>
                <a:gd name="T17" fmla="*/ 893 h 1192"/>
                <a:gd name="T18" fmla="*/ 496 w 969"/>
                <a:gd name="T19" fmla="*/ 803 h 1192"/>
                <a:gd name="T20" fmla="*/ 694 w 969"/>
                <a:gd name="T21" fmla="*/ 671 h 1192"/>
                <a:gd name="T22" fmla="*/ 700 w 969"/>
                <a:gd name="T23" fmla="*/ 671 h 1192"/>
                <a:gd name="T24" fmla="*/ 712 w 969"/>
                <a:gd name="T25" fmla="*/ 665 h 1192"/>
                <a:gd name="T26" fmla="*/ 753 w 969"/>
                <a:gd name="T27" fmla="*/ 647 h 1192"/>
                <a:gd name="T28" fmla="*/ 777 w 969"/>
                <a:gd name="T29" fmla="*/ 641 h 1192"/>
                <a:gd name="T30" fmla="*/ 789 w 969"/>
                <a:gd name="T31" fmla="*/ 629 h 1192"/>
                <a:gd name="T32" fmla="*/ 795 w 969"/>
                <a:gd name="T33" fmla="*/ 617 h 1192"/>
                <a:gd name="T34" fmla="*/ 789 w 969"/>
                <a:gd name="T35" fmla="*/ 611 h 1192"/>
                <a:gd name="T36" fmla="*/ 783 w 969"/>
                <a:gd name="T37" fmla="*/ 599 h 1192"/>
                <a:gd name="T38" fmla="*/ 783 w 969"/>
                <a:gd name="T39" fmla="*/ 575 h 1192"/>
                <a:gd name="T40" fmla="*/ 795 w 969"/>
                <a:gd name="T41" fmla="*/ 545 h 1192"/>
                <a:gd name="T42" fmla="*/ 807 w 969"/>
                <a:gd name="T43" fmla="*/ 515 h 1192"/>
                <a:gd name="T44" fmla="*/ 825 w 969"/>
                <a:gd name="T45" fmla="*/ 485 h 1192"/>
                <a:gd name="T46" fmla="*/ 837 w 969"/>
                <a:gd name="T47" fmla="*/ 455 h 1192"/>
                <a:gd name="T48" fmla="*/ 843 w 969"/>
                <a:gd name="T49" fmla="*/ 437 h 1192"/>
                <a:gd name="T50" fmla="*/ 849 w 969"/>
                <a:gd name="T51" fmla="*/ 431 h 1192"/>
                <a:gd name="T52" fmla="*/ 849 w 969"/>
                <a:gd name="T53" fmla="*/ 347 h 1192"/>
                <a:gd name="T54" fmla="*/ 849 w 969"/>
                <a:gd name="T55" fmla="*/ 341 h 1192"/>
                <a:gd name="T56" fmla="*/ 855 w 969"/>
                <a:gd name="T57" fmla="*/ 335 h 1192"/>
                <a:gd name="T58" fmla="*/ 873 w 969"/>
                <a:gd name="T59" fmla="*/ 305 h 1192"/>
                <a:gd name="T60" fmla="*/ 885 w 969"/>
                <a:gd name="T61" fmla="*/ 269 h 1192"/>
                <a:gd name="T62" fmla="*/ 897 w 969"/>
                <a:gd name="T63" fmla="*/ 239 h 1192"/>
                <a:gd name="T64" fmla="*/ 903 w 969"/>
                <a:gd name="T65" fmla="*/ 227 h 1192"/>
                <a:gd name="T66" fmla="*/ 909 w 969"/>
                <a:gd name="T67" fmla="*/ 215 h 1192"/>
                <a:gd name="T68" fmla="*/ 927 w 969"/>
                <a:gd name="T69" fmla="*/ 173 h 1192"/>
                <a:gd name="T70" fmla="*/ 945 w 969"/>
                <a:gd name="T71" fmla="*/ 137 h 1192"/>
                <a:gd name="T72" fmla="*/ 951 w 969"/>
                <a:gd name="T73" fmla="*/ 125 h 1192"/>
                <a:gd name="T74" fmla="*/ 951 w 969"/>
                <a:gd name="T75" fmla="*/ 119 h 1192"/>
                <a:gd name="T76" fmla="*/ 969 w 969"/>
                <a:gd name="T77" fmla="*/ 0 h 1192"/>
                <a:gd name="T78" fmla="*/ 945 w 969"/>
                <a:gd name="T79" fmla="*/ 47 h 1192"/>
                <a:gd name="T80" fmla="*/ 783 w 969"/>
                <a:gd name="T81" fmla="*/ 113 h 1192"/>
                <a:gd name="T82" fmla="*/ 706 w 969"/>
                <a:gd name="T83" fmla="*/ 161 h 1192"/>
                <a:gd name="T84" fmla="*/ 460 w 969"/>
                <a:gd name="T85" fmla="*/ 233 h 1192"/>
                <a:gd name="T86" fmla="*/ 281 w 969"/>
                <a:gd name="T87" fmla="*/ 287 h 1192"/>
                <a:gd name="T88" fmla="*/ 173 w 969"/>
                <a:gd name="T89" fmla="*/ 293 h 1192"/>
                <a:gd name="T90" fmla="*/ 12 w 969"/>
                <a:gd name="T91" fmla="*/ 485 h 1192"/>
                <a:gd name="T92" fmla="*/ 0 w 969"/>
                <a:gd name="T93" fmla="*/ 509 h 1192"/>
                <a:gd name="T94" fmla="*/ 0 w 969"/>
                <a:gd name="T95" fmla="*/ 1186 h 1192"/>
                <a:gd name="T96" fmla="*/ 96 w 969"/>
                <a:gd name="T97" fmla="*/ 1180 h 1192"/>
                <a:gd name="T98" fmla="*/ 323 w 969"/>
                <a:gd name="T99" fmla="*/ 1186 h 1192"/>
                <a:gd name="T100" fmla="*/ 323 w 969"/>
                <a:gd name="T101" fmla="*/ 1186 h 1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5"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6" name="Freeform 8"/>
            <p:cNvSpPr>
              <a:spLocks/>
            </p:cNvSpPr>
            <p:nvPr/>
          </p:nvSpPr>
          <p:spPr bwMode="hidden">
            <a:xfrm>
              <a:off x="3525" y="1"/>
              <a:ext cx="2185" cy="1508"/>
            </a:xfrm>
            <a:custGeom>
              <a:avLst/>
              <a:gdLst>
                <a:gd name="T0" fmla="*/ 1034 w 2176"/>
                <a:gd name="T1" fmla="*/ 767 h 1505"/>
                <a:gd name="T2" fmla="*/ 1190 w 2176"/>
                <a:gd name="T3" fmla="*/ 1235 h 1505"/>
                <a:gd name="T4" fmla="*/ 956 w 2176"/>
                <a:gd name="T5" fmla="*/ 1193 h 1505"/>
                <a:gd name="T6" fmla="*/ 723 w 2176"/>
                <a:gd name="T7" fmla="*/ 1127 h 1505"/>
                <a:gd name="T8" fmla="*/ 442 w 2176"/>
                <a:gd name="T9" fmla="*/ 1109 h 1505"/>
                <a:gd name="T10" fmla="*/ 0 w 2176"/>
                <a:gd name="T11" fmla="*/ 1079 h 1505"/>
                <a:gd name="T12" fmla="*/ 30 w 2176"/>
                <a:gd name="T13" fmla="*/ 1115 h 1505"/>
                <a:gd name="T14" fmla="*/ 496 w 2176"/>
                <a:gd name="T15" fmla="*/ 1133 h 1505"/>
                <a:gd name="T16" fmla="*/ 777 w 2176"/>
                <a:gd name="T17" fmla="*/ 1187 h 1505"/>
                <a:gd name="T18" fmla="*/ 1130 w 2176"/>
                <a:gd name="T19" fmla="*/ 1301 h 1505"/>
                <a:gd name="T20" fmla="*/ 1070 w 2176"/>
                <a:gd name="T21" fmla="*/ 1319 h 1505"/>
                <a:gd name="T22" fmla="*/ 711 w 2176"/>
                <a:gd name="T23" fmla="*/ 1505 h 1505"/>
                <a:gd name="T24" fmla="*/ 765 w 2176"/>
                <a:gd name="T25" fmla="*/ 1481 h 1505"/>
                <a:gd name="T26" fmla="*/ 861 w 2176"/>
                <a:gd name="T27" fmla="*/ 1439 h 1505"/>
                <a:gd name="T28" fmla="*/ 1022 w 2176"/>
                <a:gd name="T29" fmla="*/ 1355 h 1505"/>
                <a:gd name="T30" fmla="*/ 1214 w 2176"/>
                <a:gd name="T31" fmla="*/ 1295 h 1505"/>
                <a:gd name="T32" fmla="*/ 1267 w 2176"/>
                <a:gd name="T33" fmla="*/ 1223 h 1505"/>
                <a:gd name="T34" fmla="*/ 1632 w 2176"/>
                <a:gd name="T35" fmla="*/ 1043 h 1505"/>
                <a:gd name="T36" fmla="*/ 1931 w 2176"/>
                <a:gd name="T37" fmla="*/ 953 h 1505"/>
                <a:gd name="T38" fmla="*/ 2176 w 2176"/>
                <a:gd name="T39" fmla="*/ 821 h 1505"/>
                <a:gd name="T40" fmla="*/ 1961 w 2176"/>
                <a:gd name="T41" fmla="*/ 911 h 1505"/>
                <a:gd name="T42" fmla="*/ 1656 w 2176"/>
                <a:gd name="T43" fmla="*/ 989 h 1505"/>
                <a:gd name="T44" fmla="*/ 1339 w 2176"/>
                <a:gd name="T45" fmla="*/ 1151 h 1505"/>
                <a:gd name="T46" fmla="*/ 1501 w 2176"/>
                <a:gd name="T47" fmla="*/ 905 h 1505"/>
                <a:gd name="T48" fmla="*/ 1620 w 2176"/>
                <a:gd name="T49" fmla="*/ 545 h 1505"/>
                <a:gd name="T50" fmla="*/ 1740 w 2176"/>
                <a:gd name="T51" fmla="*/ 372 h 1505"/>
                <a:gd name="T52" fmla="*/ 1979 w 2176"/>
                <a:gd name="T53" fmla="*/ 60 h 1505"/>
                <a:gd name="T54" fmla="*/ 2003 w 2176"/>
                <a:gd name="T55" fmla="*/ 0 h 1505"/>
                <a:gd name="T56" fmla="*/ 1973 w 2176"/>
                <a:gd name="T57" fmla="*/ 0 h 1505"/>
                <a:gd name="T58" fmla="*/ 1596 w 2176"/>
                <a:gd name="T59" fmla="*/ 480 h 1505"/>
                <a:gd name="T60" fmla="*/ 1477 w 2176"/>
                <a:gd name="T61" fmla="*/ 887 h 1505"/>
                <a:gd name="T62" fmla="*/ 1255 w 2176"/>
                <a:gd name="T63" fmla="*/ 1175 h 1505"/>
                <a:gd name="T64" fmla="*/ 1130 w 2176"/>
                <a:gd name="T65" fmla="*/ 905 h 1505"/>
                <a:gd name="T66" fmla="*/ 1010 w 2176"/>
                <a:gd name="T67" fmla="*/ 540 h 1505"/>
                <a:gd name="T68" fmla="*/ 885 w 2176"/>
                <a:gd name="T69" fmla="*/ 222 h 1505"/>
                <a:gd name="T70" fmla="*/ 789 w 2176"/>
                <a:gd name="T71" fmla="*/ 0 h 1505"/>
                <a:gd name="T72" fmla="*/ 753 w 2176"/>
                <a:gd name="T73" fmla="*/ 0 h 1505"/>
                <a:gd name="T74" fmla="*/ 903 w 2176"/>
                <a:gd name="T75" fmla="*/ 354 h 1505"/>
                <a:gd name="T76" fmla="*/ 1034 w 2176"/>
                <a:gd name="T77" fmla="*/ 767 h 1505"/>
                <a:gd name="T78" fmla="*/ 1034 w 2176"/>
                <a:gd name="T79" fmla="*/ 767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7" name="Freeform 9"/>
            <p:cNvSpPr>
              <a:spLocks/>
            </p:cNvSpPr>
            <p:nvPr/>
          </p:nvSpPr>
          <p:spPr bwMode="hidden">
            <a:xfrm>
              <a:off x="0" y="649"/>
              <a:ext cx="816" cy="806"/>
            </a:xfrm>
            <a:custGeom>
              <a:avLst/>
              <a:gdLst>
                <a:gd name="T0" fmla="*/ 161 w 813"/>
                <a:gd name="T1" fmla="*/ 564 h 804"/>
                <a:gd name="T2" fmla="*/ 329 w 813"/>
                <a:gd name="T3" fmla="*/ 438 h 804"/>
                <a:gd name="T4" fmla="*/ 646 w 813"/>
                <a:gd name="T5" fmla="*/ 216 h 804"/>
                <a:gd name="T6" fmla="*/ 813 w 813"/>
                <a:gd name="T7" fmla="*/ 0 h 804"/>
                <a:gd name="T8" fmla="*/ 676 w 813"/>
                <a:gd name="T9" fmla="*/ 150 h 804"/>
                <a:gd name="T10" fmla="*/ 144 w 813"/>
                <a:gd name="T11" fmla="*/ 504 h 804"/>
                <a:gd name="T12" fmla="*/ 0 w 813"/>
                <a:gd name="T13" fmla="*/ 732 h 804"/>
                <a:gd name="T14" fmla="*/ 0 w 813"/>
                <a:gd name="T15" fmla="*/ 804 h 804"/>
                <a:gd name="T16" fmla="*/ 161 w 813"/>
                <a:gd name="T17" fmla="*/ 564 h 804"/>
                <a:gd name="T18" fmla="*/ 161 w 813"/>
                <a:gd name="T19" fmla="*/ 564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8" name="Freeform 10"/>
            <p:cNvSpPr>
              <a:spLocks/>
            </p:cNvSpPr>
            <p:nvPr/>
          </p:nvSpPr>
          <p:spPr bwMode="hidden">
            <a:xfrm>
              <a:off x="0" y="1545"/>
              <a:ext cx="762" cy="107"/>
            </a:xfrm>
            <a:custGeom>
              <a:avLst/>
              <a:gdLst>
                <a:gd name="T0" fmla="*/ 460 w 759"/>
                <a:gd name="T1" fmla="*/ 66 h 107"/>
                <a:gd name="T2" fmla="*/ 759 w 759"/>
                <a:gd name="T3" fmla="*/ 0 h 107"/>
                <a:gd name="T4" fmla="*/ 496 w 759"/>
                <a:gd name="T5" fmla="*/ 36 h 107"/>
                <a:gd name="T6" fmla="*/ 138 w 759"/>
                <a:gd name="T7" fmla="*/ 48 h 107"/>
                <a:gd name="T8" fmla="*/ 0 w 759"/>
                <a:gd name="T9" fmla="*/ 78 h 107"/>
                <a:gd name="T10" fmla="*/ 0 w 759"/>
                <a:gd name="T11" fmla="*/ 107 h 107"/>
                <a:gd name="T12" fmla="*/ 96 w 759"/>
                <a:gd name="T13" fmla="*/ 89 h 107"/>
                <a:gd name="T14" fmla="*/ 460 w 759"/>
                <a:gd name="T15" fmla="*/ 66 h 107"/>
                <a:gd name="T16" fmla="*/ 460 w 759"/>
                <a:gd name="T17" fmla="*/ 6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19" name="Freeform 11"/>
            <p:cNvSpPr>
              <a:spLocks/>
            </p:cNvSpPr>
            <p:nvPr/>
          </p:nvSpPr>
          <p:spPr bwMode="hidden">
            <a:xfrm>
              <a:off x="2314" y="3431"/>
              <a:ext cx="3182" cy="745"/>
            </a:xfrm>
            <a:custGeom>
              <a:avLst/>
              <a:gdLst>
                <a:gd name="T0" fmla="*/ 1387 w 3169"/>
                <a:gd name="T1" fmla="*/ 239 h 743"/>
                <a:gd name="T2" fmla="*/ 1734 w 3169"/>
                <a:gd name="T3" fmla="*/ 233 h 743"/>
                <a:gd name="T4" fmla="*/ 2087 w 3169"/>
                <a:gd name="T5" fmla="*/ 251 h 743"/>
                <a:gd name="T6" fmla="*/ 2505 w 3169"/>
                <a:gd name="T7" fmla="*/ 233 h 743"/>
                <a:gd name="T8" fmla="*/ 3169 w 3169"/>
                <a:gd name="T9" fmla="*/ 204 h 743"/>
                <a:gd name="T10" fmla="*/ 3115 w 3169"/>
                <a:gd name="T11" fmla="*/ 186 h 743"/>
                <a:gd name="T12" fmla="*/ 2422 w 3169"/>
                <a:gd name="T13" fmla="*/ 221 h 743"/>
                <a:gd name="T14" fmla="*/ 2003 w 3169"/>
                <a:gd name="T15" fmla="*/ 221 h 743"/>
                <a:gd name="T16" fmla="*/ 1459 w 3169"/>
                <a:gd name="T17" fmla="*/ 186 h 743"/>
                <a:gd name="T18" fmla="*/ 1543 w 3169"/>
                <a:gd name="T19" fmla="*/ 168 h 743"/>
                <a:gd name="T20" fmla="*/ 2039 w 3169"/>
                <a:gd name="T21" fmla="*/ 0 h 743"/>
                <a:gd name="T22" fmla="*/ 1961 w 3169"/>
                <a:gd name="T23" fmla="*/ 24 h 743"/>
                <a:gd name="T24" fmla="*/ 1836 w 3169"/>
                <a:gd name="T25" fmla="*/ 66 h 743"/>
                <a:gd name="T26" fmla="*/ 1602 w 3169"/>
                <a:gd name="T27" fmla="*/ 138 h 743"/>
                <a:gd name="T28" fmla="*/ 1339 w 3169"/>
                <a:gd name="T29" fmla="*/ 198 h 743"/>
                <a:gd name="T30" fmla="*/ 1268 w 3169"/>
                <a:gd name="T31" fmla="*/ 251 h 743"/>
                <a:gd name="T32" fmla="*/ 765 w 3169"/>
                <a:gd name="T33" fmla="*/ 413 h 743"/>
                <a:gd name="T34" fmla="*/ 335 w 3169"/>
                <a:gd name="T35" fmla="*/ 503 h 743"/>
                <a:gd name="T36" fmla="*/ 0 w 3169"/>
                <a:gd name="T37" fmla="*/ 617 h 743"/>
                <a:gd name="T38" fmla="*/ 299 w 3169"/>
                <a:gd name="T39" fmla="*/ 539 h 743"/>
                <a:gd name="T40" fmla="*/ 735 w 3169"/>
                <a:gd name="T41" fmla="*/ 449 h 743"/>
                <a:gd name="T42" fmla="*/ 1178 w 3169"/>
                <a:gd name="T43" fmla="*/ 311 h 743"/>
                <a:gd name="T44" fmla="*/ 981 w 3169"/>
                <a:gd name="T45" fmla="*/ 491 h 743"/>
                <a:gd name="T46" fmla="*/ 867 w 3169"/>
                <a:gd name="T47" fmla="*/ 743 h 743"/>
                <a:gd name="T48" fmla="*/ 861 w 3169"/>
                <a:gd name="T49" fmla="*/ 743 h 743"/>
                <a:gd name="T50" fmla="*/ 933 w 3169"/>
                <a:gd name="T51" fmla="*/ 743 h 743"/>
                <a:gd name="T52" fmla="*/ 1022 w 3169"/>
                <a:gd name="T53" fmla="*/ 497 h 743"/>
                <a:gd name="T54" fmla="*/ 1297 w 3169"/>
                <a:gd name="T55" fmla="*/ 281 h 743"/>
                <a:gd name="T56" fmla="*/ 1531 w 3169"/>
                <a:gd name="T57" fmla="*/ 449 h 743"/>
                <a:gd name="T58" fmla="*/ 1770 w 3169"/>
                <a:gd name="T59" fmla="*/ 677 h 743"/>
                <a:gd name="T60" fmla="*/ 1854 w 3169"/>
                <a:gd name="T61" fmla="*/ 743 h 743"/>
                <a:gd name="T62" fmla="*/ 1919 w 3169"/>
                <a:gd name="T63" fmla="*/ 743 h 743"/>
                <a:gd name="T64" fmla="*/ 1692 w 3169"/>
                <a:gd name="T65" fmla="*/ 527 h 743"/>
                <a:gd name="T66" fmla="*/ 1387 w 3169"/>
                <a:gd name="T67" fmla="*/ 239 h 743"/>
                <a:gd name="T68" fmla="*/ 1387 w 3169"/>
                <a:gd name="T69" fmla="*/ 239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0" name="Rectangle 12"/>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sp>
          <p:nvSpPr>
            <p:cNvPr id="68621" name="Rectangle 13"/>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sp>
          <p:nvSpPr>
            <p:cNvPr id="68622" name="Freeform 14"/>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3" name="Freeform 15"/>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4" name="Freeform 16"/>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5"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6"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7" name="Freeform 19"/>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8628" name="Freeform 20"/>
            <p:cNvSpPr>
              <a:spLocks/>
            </p:cNvSpPr>
            <p:nvPr/>
          </p:nvSpPr>
          <p:spPr bwMode="hidden">
            <a:xfrm>
              <a:off x="3160" y="1860"/>
              <a:ext cx="2162" cy="1934"/>
            </a:xfrm>
            <a:custGeom>
              <a:avLst/>
              <a:gdLst>
                <a:gd name="T0" fmla="*/ 1842 w 2153"/>
                <a:gd name="T1" fmla="*/ 851 h 1930"/>
                <a:gd name="T2" fmla="*/ 1937 w 2153"/>
                <a:gd name="T3" fmla="*/ 1019 h 1930"/>
                <a:gd name="T4" fmla="*/ 2051 w 2153"/>
                <a:gd name="T5" fmla="*/ 1168 h 1930"/>
                <a:gd name="T6" fmla="*/ 2117 w 2153"/>
                <a:gd name="T7" fmla="*/ 1246 h 1930"/>
                <a:gd name="T8" fmla="*/ 2153 w 2153"/>
                <a:gd name="T9" fmla="*/ 1294 h 1930"/>
                <a:gd name="T10" fmla="*/ 1889 w 2153"/>
                <a:gd name="T11" fmla="*/ 977 h 1930"/>
                <a:gd name="T12" fmla="*/ 1860 w 2153"/>
                <a:gd name="T13" fmla="*/ 929 h 1930"/>
                <a:gd name="T14" fmla="*/ 1782 w 2153"/>
                <a:gd name="T15" fmla="*/ 1240 h 1930"/>
                <a:gd name="T16" fmla="*/ 1770 w 2153"/>
                <a:gd name="T17" fmla="*/ 1486 h 1930"/>
                <a:gd name="T18" fmla="*/ 1818 w 2153"/>
                <a:gd name="T19" fmla="*/ 1906 h 1930"/>
                <a:gd name="T20" fmla="*/ 1788 w 2153"/>
                <a:gd name="T21" fmla="*/ 1930 h 1930"/>
                <a:gd name="T22" fmla="*/ 1746 w 2153"/>
                <a:gd name="T23" fmla="*/ 1534 h 1930"/>
                <a:gd name="T24" fmla="*/ 1728 w 2153"/>
                <a:gd name="T25" fmla="*/ 1288 h 1930"/>
                <a:gd name="T26" fmla="*/ 1764 w 2153"/>
                <a:gd name="T27" fmla="*/ 1085 h 1930"/>
                <a:gd name="T28" fmla="*/ 1770 w 2153"/>
                <a:gd name="T29" fmla="*/ 875 h 1930"/>
                <a:gd name="T30" fmla="*/ 1268 w 2153"/>
                <a:gd name="T31" fmla="*/ 1007 h 1930"/>
                <a:gd name="T32" fmla="*/ 825 w 2153"/>
                <a:gd name="T33" fmla="*/ 1132 h 1930"/>
                <a:gd name="T34" fmla="*/ 323 w 2153"/>
                <a:gd name="T35" fmla="*/ 1312 h 1930"/>
                <a:gd name="T36" fmla="*/ 18 w 2153"/>
                <a:gd name="T37" fmla="*/ 1420 h 1930"/>
                <a:gd name="T38" fmla="*/ 311 w 2153"/>
                <a:gd name="T39" fmla="*/ 1282 h 1930"/>
                <a:gd name="T40" fmla="*/ 682 w 2153"/>
                <a:gd name="T41" fmla="*/ 1144 h 1930"/>
                <a:gd name="T42" fmla="*/ 1022 w 2153"/>
                <a:gd name="T43" fmla="*/ 1037 h 1930"/>
                <a:gd name="T44" fmla="*/ 1411 w 2153"/>
                <a:gd name="T45" fmla="*/ 929 h 1930"/>
                <a:gd name="T46" fmla="*/ 1692 w 2153"/>
                <a:gd name="T47" fmla="*/ 815 h 1930"/>
                <a:gd name="T48" fmla="*/ 1333 w 2153"/>
                <a:gd name="T49" fmla="*/ 623 h 1930"/>
                <a:gd name="T50" fmla="*/ 861 w 2153"/>
                <a:gd name="T51" fmla="*/ 515 h 1930"/>
                <a:gd name="T52" fmla="*/ 227 w 2153"/>
                <a:gd name="T53" fmla="*/ 161 h 1930"/>
                <a:gd name="T54" fmla="*/ 0 w 2153"/>
                <a:gd name="T55" fmla="*/ 83 h 1930"/>
                <a:gd name="T56" fmla="*/ 329 w 2153"/>
                <a:gd name="T57" fmla="*/ 179 h 1930"/>
                <a:gd name="T58" fmla="*/ 712 w 2153"/>
                <a:gd name="T59" fmla="*/ 383 h 1930"/>
                <a:gd name="T60" fmla="*/ 933 w 2153"/>
                <a:gd name="T61" fmla="*/ 491 h 1930"/>
                <a:gd name="T62" fmla="*/ 1351 w 2153"/>
                <a:gd name="T63" fmla="*/ 593 h 1930"/>
                <a:gd name="T64" fmla="*/ 1650 w 2153"/>
                <a:gd name="T65" fmla="*/ 743 h 1930"/>
                <a:gd name="T66" fmla="*/ 1423 w 2153"/>
                <a:gd name="T67" fmla="*/ 461 h 1930"/>
                <a:gd name="T68" fmla="*/ 1286 w 2153"/>
                <a:gd name="T69" fmla="*/ 191 h 1930"/>
                <a:gd name="T70" fmla="*/ 1154 w 2153"/>
                <a:gd name="T71" fmla="*/ 0 h 1930"/>
                <a:gd name="T72" fmla="*/ 1339 w 2153"/>
                <a:gd name="T73" fmla="*/ 215 h 1930"/>
                <a:gd name="T74" fmla="*/ 1489 w 2153"/>
                <a:gd name="T75" fmla="*/ 485 h 1930"/>
                <a:gd name="T76" fmla="*/ 1746 w 2153"/>
                <a:gd name="T77" fmla="*/ 803 h 1930"/>
                <a:gd name="T78" fmla="*/ 1842 w 2153"/>
                <a:gd name="T79" fmla="*/ 851 h 1930"/>
                <a:gd name="T80" fmla="*/ 1842 w 2153"/>
                <a:gd name="T81" fmla="*/ 851 h 1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grpSp>
      <p:sp>
        <p:nvSpPr>
          <p:cNvPr id="68629"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ar-SA" noProof="0" smtClean="0"/>
              <a:t>انقر لتحرير نمط العنوان الرئيسي</a:t>
            </a:r>
          </a:p>
        </p:txBody>
      </p:sp>
      <p:sp>
        <p:nvSpPr>
          <p:cNvPr id="68630"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ar-SA" noProof="0" smtClean="0"/>
              <a:t>انقر لتحرير نمط العنوان الثانوي الرئيسي</a:t>
            </a:r>
          </a:p>
        </p:txBody>
      </p:sp>
      <p:sp>
        <p:nvSpPr>
          <p:cNvPr id="68631" name="Rectangle 23"/>
          <p:cNvSpPr>
            <a:spLocks noGrp="1" noChangeArrowheads="1"/>
          </p:cNvSpPr>
          <p:nvPr>
            <p:ph type="dt" sz="quarter" idx="2"/>
          </p:nvPr>
        </p:nvSpPr>
        <p:spPr/>
        <p:txBody>
          <a:bodyPr/>
          <a:lstStyle>
            <a:lvl1pPr>
              <a:defRPr/>
            </a:lvl1pPr>
          </a:lstStyle>
          <a:p>
            <a:endParaRPr lang="en-US"/>
          </a:p>
        </p:txBody>
      </p:sp>
      <p:sp>
        <p:nvSpPr>
          <p:cNvPr id="68632" name="Rectangle 24"/>
          <p:cNvSpPr>
            <a:spLocks noGrp="1" noChangeArrowheads="1"/>
          </p:cNvSpPr>
          <p:nvPr>
            <p:ph type="ftr" sz="quarter" idx="3"/>
          </p:nvPr>
        </p:nvSpPr>
        <p:spPr/>
        <p:txBody>
          <a:bodyPr/>
          <a:lstStyle>
            <a:lvl1pPr>
              <a:defRPr/>
            </a:lvl1pPr>
          </a:lstStyle>
          <a:p>
            <a:endParaRPr lang="en-US"/>
          </a:p>
        </p:txBody>
      </p:sp>
      <p:sp>
        <p:nvSpPr>
          <p:cNvPr id="68633" name="Rectangle 25"/>
          <p:cNvSpPr>
            <a:spLocks noGrp="1" noChangeArrowheads="1"/>
          </p:cNvSpPr>
          <p:nvPr>
            <p:ph type="sldNum" sz="quarter" idx="4"/>
          </p:nvPr>
        </p:nvSpPr>
        <p:spPr/>
        <p:txBody>
          <a:bodyPr/>
          <a:lstStyle>
            <a:lvl1pPr>
              <a:defRPr/>
            </a:lvl1pPr>
          </a:lstStyle>
          <a:p>
            <a:fld id="{C73425F3-F1A0-41F2-9D8D-246C108074E3}" type="slidenum">
              <a:rPr lang="ar-SA"/>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A63000FF-420C-48EB-9DE6-24E2E11706A0}" type="slidenum">
              <a:rPr lang="ar-SA"/>
              <a:pPr/>
              <a:t>‹#›</a:t>
            </a:fld>
            <a:endParaRPr lang="en-US"/>
          </a:p>
        </p:txBody>
      </p:sp>
    </p:spTree>
    <p:extLst>
      <p:ext uri="{BB962C8B-B14F-4D97-AF65-F5344CB8AC3E}">
        <p14:creationId xmlns:p14="http://schemas.microsoft.com/office/powerpoint/2010/main" val="1583538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7813"/>
            <a:ext cx="2057400" cy="5853112"/>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7813"/>
            <a:ext cx="6019800" cy="585311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7A1C73E8-B3E2-4217-9C13-F48C1A73786A}" type="slidenum">
              <a:rPr lang="ar-SA"/>
              <a:pPr/>
              <a:t>‹#›</a:t>
            </a:fld>
            <a:endParaRPr lang="en-US"/>
          </a:p>
        </p:txBody>
      </p:sp>
    </p:spTree>
    <p:extLst>
      <p:ext uri="{BB962C8B-B14F-4D97-AF65-F5344CB8AC3E}">
        <p14:creationId xmlns:p14="http://schemas.microsoft.com/office/powerpoint/2010/main" val="2917023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عنوان، ومحتوى، ونص">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7813"/>
            <a:ext cx="8229600" cy="1143000"/>
          </a:xfrm>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30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648200" y="1600200"/>
            <a:ext cx="4038600" cy="4530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a:xfrm>
            <a:off x="457200" y="6248400"/>
            <a:ext cx="2133600" cy="457200"/>
          </a:xfrm>
        </p:spPr>
        <p:txBody>
          <a:bodyPr/>
          <a:lstStyle>
            <a:lvl1pPr>
              <a:defRPr/>
            </a:lvl1pPr>
          </a:lstStyle>
          <a:p>
            <a:endParaRPr lang="en-US"/>
          </a:p>
        </p:txBody>
      </p:sp>
      <p:sp>
        <p:nvSpPr>
          <p:cNvPr id="6" name="عنصر نائب للتذييل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عنصر نائب لرقم الشريحة 6"/>
          <p:cNvSpPr>
            <a:spLocks noGrp="1"/>
          </p:cNvSpPr>
          <p:nvPr>
            <p:ph type="sldNum" sz="quarter" idx="12"/>
          </p:nvPr>
        </p:nvSpPr>
        <p:spPr>
          <a:xfrm>
            <a:off x="6553200" y="6248400"/>
            <a:ext cx="2133600" cy="457200"/>
          </a:xfrm>
        </p:spPr>
        <p:txBody>
          <a:bodyPr/>
          <a:lstStyle>
            <a:lvl1pPr>
              <a:defRPr/>
            </a:lvl1pPr>
          </a:lstStyle>
          <a:p>
            <a:fld id="{AFA4561A-EC11-4BE3-A302-F9D033BBC5DB}" type="slidenum">
              <a:rPr lang="ar-SA"/>
              <a:pPr/>
              <a:t>‹#›</a:t>
            </a:fld>
            <a:endParaRPr lang="en-US"/>
          </a:p>
        </p:txBody>
      </p:sp>
    </p:spTree>
    <p:extLst>
      <p:ext uri="{BB962C8B-B14F-4D97-AF65-F5344CB8AC3E}">
        <p14:creationId xmlns:p14="http://schemas.microsoft.com/office/powerpoint/2010/main" val="821243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110F3A6A-6A48-4187-BC00-0BC2B9BA8DFE}" type="slidenum">
              <a:rPr lang="ar-SA"/>
              <a:pPr/>
              <a:t>‹#›</a:t>
            </a:fld>
            <a:endParaRPr lang="en-US"/>
          </a:p>
        </p:txBody>
      </p:sp>
    </p:spTree>
    <p:extLst>
      <p:ext uri="{BB962C8B-B14F-4D97-AF65-F5344CB8AC3E}">
        <p14:creationId xmlns:p14="http://schemas.microsoft.com/office/powerpoint/2010/main" val="1285057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156BDB2-477B-49BC-A1FE-E3914871982C}" type="slidenum">
              <a:rPr lang="ar-SA"/>
              <a:pPr/>
              <a:t>‹#›</a:t>
            </a:fld>
            <a:endParaRPr lang="en-US"/>
          </a:p>
        </p:txBody>
      </p:sp>
    </p:spTree>
    <p:extLst>
      <p:ext uri="{BB962C8B-B14F-4D97-AF65-F5344CB8AC3E}">
        <p14:creationId xmlns:p14="http://schemas.microsoft.com/office/powerpoint/2010/main" val="3914445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CF4B06C7-8806-42F6-92DA-35D4F12F19AA}" type="slidenum">
              <a:rPr lang="ar-SA"/>
              <a:pPr/>
              <a:t>‹#›</a:t>
            </a:fld>
            <a:endParaRPr lang="en-US"/>
          </a:p>
        </p:txBody>
      </p:sp>
    </p:spTree>
    <p:extLst>
      <p:ext uri="{BB962C8B-B14F-4D97-AF65-F5344CB8AC3E}">
        <p14:creationId xmlns:p14="http://schemas.microsoft.com/office/powerpoint/2010/main" val="1403322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41881C33-FFE7-42EC-9719-741E620FEEE5}" type="slidenum">
              <a:rPr lang="ar-SA"/>
              <a:pPr/>
              <a:t>‹#›</a:t>
            </a:fld>
            <a:endParaRPr lang="en-US"/>
          </a:p>
        </p:txBody>
      </p:sp>
    </p:spTree>
    <p:extLst>
      <p:ext uri="{BB962C8B-B14F-4D97-AF65-F5344CB8AC3E}">
        <p14:creationId xmlns:p14="http://schemas.microsoft.com/office/powerpoint/2010/main" val="420761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E5360A93-B8B3-43B1-942E-C3F04D9B3313}" type="slidenum">
              <a:rPr lang="ar-SA"/>
              <a:pPr/>
              <a:t>‹#›</a:t>
            </a:fld>
            <a:endParaRPr lang="en-US"/>
          </a:p>
        </p:txBody>
      </p:sp>
    </p:spTree>
    <p:extLst>
      <p:ext uri="{BB962C8B-B14F-4D97-AF65-F5344CB8AC3E}">
        <p14:creationId xmlns:p14="http://schemas.microsoft.com/office/powerpoint/2010/main" val="257025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24A16B2A-8EF1-4A77-BC15-A0A3DAA764E2}" type="slidenum">
              <a:rPr lang="ar-SA"/>
              <a:pPr/>
              <a:t>‹#›</a:t>
            </a:fld>
            <a:endParaRPr lang="en-US"/>
          </a:p>
        </p:txBody>
      </p:sp>
    </p:spTree>
    <p:extLst>
      <p:ext uri="{BB962C8B-B14F-4D97-AF65-F5344CB8AC3E}">
        <p14:creationId xmlns:p14="http://schemas.microsoft.com/office/powerpoint/2010/main" val="262110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103587E0-1FAC-4EFE-997F-97855EC2BE79}" type="slidenum">
              <a:rPr lang="ar-SA"/>
              <a:pPr/>
              <a:t>‹#›</a:t>
            </a:fld>
            <a:endParaRPr lang="en-US"/>
          </a:p>
        </p:txBody>
      </p:sp>
    </p:spTree>
    <p:extLst>
      <p:ext uri="{BB962C8B-B14F-4D97-AF65-F5344CB8AC3E}">
        <p14:creationId xmlns:p14="http://schemas.microsoft.com/office/powerpoint/2010/main" val="3481354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0AAFEC22-C212-49FF-A428-1541748150A6}" type="slidenum">
              <a:rPr lang="ar-SA"/>
              <a:pPr/>
              <a:t>‹#›</a:t>
            </a:fld>
            <a:endParaRPr lang="en-US"/>
          </a:p>
        </p:txBody>
      </p:sp>
    </p:spTree>
    <p:extLst>
      <p:ext uri="{BB962C8B-B14F-4D97-AF65-F5344CB8AC3E}">
        <p14:creationId xmlns:p14="http://schemas.microsoft.com/office/powerpoint/2010/main" val="3138536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67586" name="Group 2"/>
          <p:cNvGrpSpPr>
            <a:grpSpLocks/>
          </p:cNvGrpSpPr>
          <p:nvPr/>
        </p:nvGrpSpPr>
        <p:grpSpPr bwMode="auto">
          <a:xfrm>
            <a:off x="0" y="0"/>
            <a:ext cx="9144000" cy="6934200"/>
            <a:chOff x="0" y="0"/>
            <a:chExt cx="5760" cy="4368"/>
          </a:xfrm>
        </p:grpSpPr>
        <p:sp>
          <p:nvSpPr>
            <p:cNvPr id="67587" name="Freeform 3"/>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88" name="Freeform 4"/>
            <p:cNvSpPr>
              <a:spLocks/>
            </p:cNvSpPr>
            <p:nvPr/>
          </p:nvSpPr>
          <p:spPr bwMode="hidden">
            <a:xfrm>
              <a:off x="0" y="2496"/>
              <a:ext cx="2112" cy="1604"/>
            </a:xfrm>
            <a:custGeom>
              <a:avLst/>
              <a:gdLst>
                <a:gd name="T0" fmla="*/ 580 w 2123"/>
                <a:gd name="T1" fmla="*/ 1043 h 1696"/>
                <a:gd name="T2" fmla="*/ 544 w 2123"/>
                <a:gd name="T3" fmla="*/ 683 h 1696"/>
                <a:gd name="T4" fmla="*/ 670 w 2123"/>
                <a:gd name="T5" fmla="*/ 395 h 1696"/>
                <a:gd name="T6" fmla="*/ 927 w 2123"/>
                <a:gd name="T7" fmla="*/ 587 h 1696"/>
                <a:gd name="T8" fmla="*/ 1214 w 2123"/>
                <a:gd name="T9" fmla="*/ 869 h 1696"/>
                <a:gd name="T10" fmla="*/ 1483 w 2123"/>
                <a:gd name="T11" fmla="*/ 1109 h 1696"/>
                <a:gd name="T12" fmla="*/ 1800 w 2123"/>
                <a:gd name="T13" fmla="*/ 1360 h 1696"/>
                <a:gd name="T14" fmla="*/ 1883 w 2123"/>
                <a:gd name="T15" fmla="*/ 1414 h 1696"/>
                <a:gd name="T16" fmla="*/ 1836 w 2123"/>
                <a:gd name="T17" fmla="*/ 1354 h 1696"/>
                <a:gd name="T18" fmla="*/ 1411 w 2123"/>
                <a:gd name="T19" fmla="*/ 1001 h 1696"/>
                <a:gd name="T20" fmla="*/ 1088 w 2123"/>
                <a:gd name="T21" fmla="*/ 683 h 1696"/>
                <a:gd name="T22" fmla="*/ 723 w 2123"/>
                <a:gd name="T23" fmla="*/ 329 h 1696"/>
                <a:gd name="T24" fmla="*/ 999 w 2123"/>
                <a:gd name="T25" fmla="*/ 311 h 1696"/>
                <a:gd name="T26" fmla="*/ 1286 w 2123"/>
                <a:gd name="T27" fmla="*/ 317 h 1696"/>
                <a:gd name="T28" fmla="*/ 1614 w 2123"/>
                <a:gd name="T29" fmla="*/ 269 h 1696"/>
                <a:gd name="T30" fmla="*/ 2123 w 2123"/>
                <a:gd name="T31" fmla="*/ 197 h 1696"/>
                <a:gd name="T32" fmla="*/ 2075 w 2123"/>
                <a:gd name="T33" fmla="*/ 173 h 1696"/>
                <a:gd name="T34" fmla="*/ 1543 w 2123"/>
                <a:gd name="T35" fmla="*/ 257 h 1696"/>
                <a:gd name="T36" fmla="*/ 1208 w 2123"/>
                <a:gd name="T37" fmla="*/ 275 h 1696"/>
                <a:gd name="T38" fmla="*/ 759 w 2123"/>
                <a:gd name="T39" fmla="*/ 257 h 1696"/>
                <a:gd name="T40" fmla="*/ 819 w 2123"/>
                <a:gd name="T41" fmla="*/ 227 h 1696"/>
                <a:gd name="T42" fmla="*/ 1142 w 2123"/>
                <a:gd name="T43" fmla="*/ 0 h 1696"/>
                <a:gd name="T44" fmla="*/ 1088 w 2123"/>
                <a:gd name="T45" fmla="*/ 30 h 1696"/>
                <a:gd name="T46" fmla="*/ 1010 w 2123"/>
                <a:gd name="T47" fmla="*/ 84 h 1696"/>
                <a:gd name="T48" fmla="*/ 855 w 2123"/>
                <a:gd name="T49" fmla="*/ 191 h 1696"/>
                <a:gd name="T50" fmla="*/ 670 w 2123"/>
                <a:gd name="T51" fmla="*/ 281 h 1696"/>
                <a:gd name="T52" fmla="*/ 634 w 2123"/>
                <a:gd name="T53" fmla="*/ 359 h 1696"/>
                <a:gd name="T54" fmla="*/ 305 w 2123"/>
                <a:gd name="T55" fmla="*/ 587 h 1696"/>
                <a:gd name="T56" fmla="*/ 0 w 2123"/>
                <a:gd name="T57" fmla="*/ 725 h 1696"/>
                <a:gd name="T58" fmla="*/ 0 w 2123"/>
                <a:gd name="T59" fmla="*/ 731 h 1696"/>
                <a:gd name="T60" fmla="*/ 0 w 2123"/>
                <a:gd name="T61" fmla="*/ 767 h 1696"/>
                <a:gd name="T62" fmla="*/ 299 w 2123"/>
                <a:gd name="T63" fmla="*/ 635 h 1696"/>
                <a:gd name="T64" fmla="*/ 592 w 2123"/>
                <a:gd name="T65" fmla="*/ 431 h 1696"/>
                <a:gd name="T66" fmla="*/ 508 w 2123"/>
                <a:gd name="T67" fmla="*/ 671 h 1696"/>
                <a:gd name="T68" fmla="*/ 526 w 2123"/>
                <a:gd name="T69" fmla="*/ 995 h 1696"/>
                <a:gd name="T70" fmla="*/ 460 w 2123"/>
                <a:gd name="T71" fmla="*/ 1168 h 1696"/>
                <a:gd name="T72" fmla="*/ 329 w 2123"/>
                <a:gd name="T73" fmla="*/ 1480 h 1696"/>
                <a:gd name="T74" fmla="*/ 323 w 2123"/>
                <a:gd name="T75" fmla="*/ 1696 h 1696"/>
                <a:gd name="T76" fmla="*/ 329 w 2123"/>
                <a:gd name="T77" fmla="*/ 1696 h 1696"/>
                <a:gd name="T78" fmla="*/ 347 w 2123"/>
                <a:gd name="T79" fmla="*/ 1552 h 1696"/>
                <a:gd name="T80" fmla="*/ 580 w 2123"/>
                <a:gd name="T81" fmla="*/ 1043 h 1696"/>
                <a:gd name="T82" fmla="*/ 580 w 2123"/>
                <a:gd name="T83" fmla="*/ 1043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89"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0" name="Freeform 6"/>
            <p:cNvSpPr>
              <a:spLocks/>
            </p:cNvSpPr>
            <p:nvPr/>
          </p:nvSpPr>
          <p:spPr bwMode="hidden">
            <a:xfrm>
              <a:off x="0" y="524"/>
              <a:ext cx="973" cy="1195"/>
            </a:xfrm>
            <a:custGeom>
              <a:avLst/>
              <a:gdLst>
                <a:gd name="T0" fmla="*/ 323 w 969"/>
                <a:gd name="T1" fmla="*/ 1186 h 1192"/>
                <a:gd name="T2" fmla="*/ 490 w 969"/>
                <a:gd name="T3" fmla="*/ 1192 h 1192"/>
                <a:gd name="T4" fmla="*/ 580 w 969"/>
                <a:gd name="T5" fmla="*/ 1150 h 1192"/>
                <a:gd name="T6" fmla="*/ 813 w 969"/>
                <a:gd name="T7" fmla="*/ 1085 h 1192"/>
                <a:gd name="T8" fmla="*/ 933 w 969"/>
                <a:gd name="T9" fmla="*/ 1055 h 1192"/>
                <a:gd name="T10" fmla="*/ 759 w 969"/>
                <a:gd name="T11" fmla="*/ 989 h 1192"/>
                <a:gd name="T12" fmla="*/ 556 w 969"/>
                <a:gd name="T13" fmla="*/ 953 h 1192"/>
                <a:gd name="T14" fmla="*/ 197 w 969"/>
                <a:gd name="T15" fmla="*/ 971 h 1192"/>
                <a:gd name="T16" fmla="*/ 299 w 969"/>
                <a:gd name="T17" fmla="*/ 893 h 1192"/>
                <a:gd name="T18" fmla="*/ 496 w 969"/>
                <a:gd name="T19" fmla="*/ 803 h 1192"/>
                <a:gd name="T20" fmla="*/ 694 w 969"/>
                <a:gd name="T21" fmla="*/ 671 h 1192"/>
                <a:gd name="T22" fmla="*/ 700 w 969"/>
                <a:gd name="T23" fmla="*/ 671 h 1192"/>
                <a:gd name="T24" fmla="*/ 712 w 969"/>
                <a:gd name="T25" fmla="*/ 665 h 1192"/>
                <a:gd name="T26" fmla="*/ 753 w 969"/>
                <a:gd name="T27" fmla="*/ 647 h 1192"/>
                <a:gd name="T28" fmla="*/ 777 w 969"/>
                <a:gd name="T29" fmla="*/ 641 h 1192"/>
                <a:gd name="T30" fmla="*/ 789 w 969"/>
                <a:gd name="T31" fmla="*/ 629 h 1192"/>
                <a:gd name="T32" fmla="*/ 795 w 969"/>
                <a:gd name="T33" fmla="*/ 617 h 1192"/>
                <a:gd name="T34" fmla="*/ 789 w 969"/>
                <a:gd name="T35" fmla="*/ 611 h 1192"/>
                <a:gd name="T36" fmla="*/ 783 w 969"/>
                <a:gd name="T37" fmla="*/ 599 h 1192"/>
                <a:gd name="T38" fmla="*/ 783 w 969"/>
                <a:gd name="T39" fmla="*/ 575 h 1192"/>
                <a:gd name="T40" fmla="*/ 795 w 969"/>
                <a:gd name="T41" fmla="*/ 545 h 1192"/>
                <a:gd name="T42" fmla="*/ 807 w 969"/>
                <a:gd name="T43" fmla="*/ 515 h 1192"/>
                <a:gd name="T44" fmla="*/ 825 w 969"/>
                <a:gd name="T45" fmla="*/ 485 h 1192"/>
                <a:gd name="T46" fmla="*/ 837 w 969"/>
                <a:gd name="T47" fmla="*/ 455 h 1192"/>
                <a:gd name="T48" fmla="*/ 843 w 969"/>
                <a:gd name="T49" fmla="*/ 437 h 1192"/>
                <a:gd name="T50" fmla="*/ 849 w 969"/>
                <a:gd name="T51" fmla="*/ 431 h 1192"/>
                <a:gd name="T52" fmla="*/ 849 w 969"/>
                <a:gd name="T53" fmla="*/ 347 h 1192"/>
                <a:gd name="T54" fmla="*/ 849 w 969"/>
                <a:gd name="T55" fmla="*/ 341 h 1192"/>
                <a:gd name="T56" fmla="*/ 855 w 969"/>
                <a:gd name="T57" fmla="*/ 335 h 1192"/>
                <a:gd name="T58" fmla="*/ 873 w 969"/>
                <a:gd name="T59" fmla="*/ 305 h 1192"/>
                <a:gd name="T60" fmla="*/ 885 w 969"/>
                <a:gd name="T61" fmla="*/ 269 h 1192"/>
                <a:gd name="T62" fmla="*/ 897 w 969"/>
                <a:gd name="T63" fmla="*/ 239 h 1192"/>
                <a:gd name="T64" fmla="*/ 903 w 969"/>
                <a:gd name="T65" fmla="*/ 227 h 1192"/>
                <a:gd name="T66" fmla="*/ 909 w 969"/>
                <a:gd name="T67" fmla="*/ 215 h 1192"/>
                <a:gd name="T68" fmla="*/ 927 w 969"/>
                <a:gd name="T69" fmla="*/ 173 h 1192"/>
                <a:gd name="T70" fmla="*/ 945 w 969"/>
                <a:gd name="T71" fmla="*/ 137 h 1192"/>
                <a:gd name="T72" fmla="*/ 951 w 969"/>
                <a:gd name="T73" fmla="*/ 125 h 1192"/>
                <a:gd name="T74" fmla="*/ 951 w 969"/>
                <a:gd name="T75" fmla="*/ 119 h 1192"/>
                <a:gd name="T76" fmla="*/ 969 w 969"/>
                <a:gd name="T77" fmla="*/ 0 h 1192"/>
                <a:gd name="T78" fmla="*/ 945 w 969"/>
                <a:gd name="T79" fmla="*/ 47 h 1192"/>
                <a:gd name="T80" fmla="*/ 783 w 969"/>
                <a:gd name="T81" fmla="*/ 113 h 1192"/>
                <a:gd name="T82" fmla="*/ 706 w 969"/>
                <a:gd name="T83" fmla="*/ 161 h 1192"/>
                <a:gd name="T84" fmla="*/ 460 w 969"/>
                <a:gd name="T85" fmla="*/ 233 h 1192"/>
                <a:gd name="T86" fmla="*/ 281 w 969"/>
                <a:gd name="T87" fmla="*/ 287 h 1192"/>
                <a:gd name="T88" fmla="*/ 173 w 969"/>
                <a:gd name="T89" fmla="*/ 293 h 1192"/>
                <a:gd name="T90" fmla="*/ 12 w 969"/>
                <a:gd name="T91" fmla="*/ 485 h 1192"/>
                <a:gd name="T92" fmla="*/ 0 w 969"/>
                <a:gd name="T93" fmla="*/ 509 h 1192"/>
                <a:gd name="T94" fmla="*/ 0 w 969"/>
                <a:gd name="T95" fmla="*/ 1186 h 1192"/>
                <a:gd name="T96" fmla="*/ 96 w 969"/>
                <a:gd name="T97" fmla="*/ 1180 h 1192"/>
                <a:gd name="T98" fmla="*/ 323 w 969"/>
                <a:gd name="T99" fmla="*/ 1186 h 1192"/>
                <a:gd name="T100" fmla="*/ 323 w 969"/>
                <a:gd name="T101" fmla="*/ 1186 h 1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1"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2" name="Freeform 8"/>
            <p:cNvSpPr>
              <a:spLocks/>
            </p:cNvSpPr>
            <p:nvPr/>
          </p:nvSpPr>
          <p:spPr bwMode="hidden">
            <a:xfrm>
              <a:off x="3525" y="1"/>
              <a:ext cx="2185" cy="1508"/>
            </a:xfrm>
            <a:custGeom>
              <a:avLst/>
              <a:gdLst>
                <a:gd name="T0" fmla="*/ 1034 w 2176"/>
                <a:gd name="T1" fmla="*/ 767 h 1505"/>
                <a:gd name="T2" fmla="*/ 1190 w 2176"/>
                <a:gd name="T3" fmla="*/ 1235 h 1505"/>
                <a:gd name="T4" fmla="*/ 956 w 2176"/>
                <a:gd name="T5" fmla="*/ 1193 h 1505"/>
                <a:gd name="T6" fmla="*/ 723 w 2176"/>
                <a:gd name="T7" fmla="*/ 1127 h 1505"/>
                <a:gd name="T8" fmla="*/ 442 w 2176"/>
                <a:gd name="T9" fmla="*/ 1109 h 1505"/>
                <a:gd name="T10" fmla="*/ 0 w 2176"/>
                <a:gd name="T11" fmla="*/ 1079 h 1505"/>
                <a:gd name="T12" fmla="*/ 30 w 2176"/>
                <a:gd name="T13" fmla="*/ 1115 h 1505"/>
                <a:gd name="T14" fmla="*/ 496 w 2176"/>
                <a:gd name="T15" fmla="*/ 1133 h 1505"/>
                <a:gd name="T16" fmla="*/ 777 w 2176"/>
                <a:gd name="T17" fmla="*/ 1187 h 1505"/>
                <a:gd name="T18" fmla="*/ 1130 w 2176"/>
                <a:gd name="T19" fmla="*/ 1301 h 1505"/>
                <a:gd name="T20" fmla="*/ 1070 w 2176"/>
                <a:gd name="T21" fmla="*/ 1319 h 1505"/>
                <a:gd name="T22" fmla="*/ 711 w 2176"/>
                <a:gd name="T23" fmla="*/ 1505 h 1505"/>
                <a:gd name="T24" fmla="*/ 765 w 2176"/>
                <a:gd name="T25" fmla="*/ 1481 h 1505"/>
                <a:gd name="T26" fmla="*/ 861 w 2176"/>
                <a:gd name="T27" fmla="*/ 1439 h 1505"/>
                <a:gd name="T28" fmla="*/ 1022 w 2176"/>
                <a:gd name="T29" fmla="*/ 1355 h 1505"/>
                <a:gd name="T30" fmla="*/ 1214 w 2176"/>
                <a:gd name="T31" fmla="*/ 1295 h 1505"/>
                <a:gd name="T32" fmla="*/ 1267 w 2176"/>
                <a:gd name="T33" fmla="*/ 1223 h 1505"/>
                <a:gd name="T34" fmla="*/ 1632 w 2176"/>
                <a:gd name="T35" fmla="*/ 1043 h 1505"/>
                <a:gd name="T36" fmla="*/ 1931 w 2176"/>
                <a:gd name="T37" fmla="*/ 953 h 1505"/>
                <a:gd name="T38" fmla="*/ 2176 w 2176"/>
                <a:gd name="T39" fmla="*/ 821 h 1505"/>
                <a:gd name="T40" fmla="*/ 1961 w 2176"/>
                <a:gd name="T41" fmla="*/ 911 h 1505"/>
                <a:gd name="T42" fmla="*/ 1656 w 2176"/>
                <a:gd name="T43" fmla="*/ 989 h 1505"/>
                <a:gd name="T44" fmla="*/ 1339 w 2176"/>
                <a:gd name="T45" fmla="*/ 1151 h 1505"/>
                <a:gd name="T46" fmla="*/ 1501 w 2176"/>
                <a:gd name="T47" fmla="*/ 905 h 1505"/>
                <a:gd name="T48" fmla="*/ 1620 w 2176"/>
                <a:gd name="T49" fmla="*/ 545 h 1505"/>
                <a:gd name="T50" fmla="*/ 1740 w 2176"/>
                <a:gd name="T51" fmla="*/ 372 h 1505"/>
                <a:gd name="T52" fmla="*/ 1979 w 2176"/>
                <a:gd name="T53" fmla="*/ 60 h 1505"/>
                <a:gd name="T54" fmla="*/ 2003 w 2176"/>
                <a:gd name="T55" fmla="*/ 0 h 1505"/>
                <a:gd name="T56" fmla="*/ 1973 w 2176"/>
                <a:gd name="T57" fmla="*/ 0 h 1505"/>
                <a:gd name="T58" fmla="*/ 1596 w 2176"/>
                <a:gd name="T59" fmla="*/ 480 h 1505"/>
                <a:gd name="T60" fmla="*/ 1477 w 2176"/>
                <a:gd name="T61" fmla="*/ 887 h 1505"/>
                <a:gd name="T62" fmla="*/ 1255 w 2176"/>
                <a:gd name="T63" fmla="*/ 1175 h 1505"/>
                <a:gd name="T64" fmla="*/ 1130 w 2176"/>
                <a:gd name="T65" fmla="*/ 905 h 1505"/>
                <a:gd name="T66" fmla="*/ 1010 w 2176"/>
                <a:gd name="T67" fmla="*/ 540 h 1505"/>
                <a:gd name="T68" fmla="*/ 885 w 2176"/>
                <a:gd name="T69" fmla="*/ 222 h 1505"/>
                <a:gd name="T70" fmla="*/ 789 w 2176"/>
                <a:gd name="T71" fmla="*/ 0 h 1505"/>
                <a:gd name="T72" fmla="*/ 753 w 2176"/>
                <a:gd name="T73" fmla="*/ 0 h 1505"/>
                <a:gd name="T74" fmla="*/ 903 w 2176"/>
                <a:gd name="T75" fmla="*/ 354 h 1505"/>
                <a:gd name="T76" fmla="*/ 1034 w 2176"/>
                <a:gd name="T77" fmla="*/ 767 h 1505"/>
                <a:gd name="T78" fmla="*/ 1034 w 2176"/>
                <a:gd name="T79" fmla="*/ 767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3" name="Freeform 9"/>
            <p:cNvSpPr>
              <a:spLocks/>
            </p:cNvSpPr>
            <p:nvPr/>
          </p:nvSpPr>
          <p:spPr bwMode="hidden">
            <a:xfrm>
              <a:off x="0" y="649"/>
              <a:ext cx="816" cy="806"/>
            </a:xfrm>
            <a:custGeom>
              <a:avLst/>
              <a:gdLst>
                <a:gd name="T0" fmla="*/ 161 w 813"/>
                <a:gd name="T1" fmla="*/ 564 h 804"/>
                <a:gd name="T2" fmla="*/ 329 w 813"/>
                <a:gd name="T3" fmla="*/ 438 h 804"/>
                <a:gd name="T4" fmla="*/ 646 w 813"/>
                <a:gd name="T5" fmla="*/ 216 h 804"/>
                <a:gd name="T6" fmla="*/ 813 w 813"/>
                <a:gd name="T7" fmla="*/ 0 h 804"/>
                <a:gd name="T8" fmla="*/ 676 w 813"/>
                <a:gd name="T9" fmla="*/ 150 h 804"/>
                <a:gd name="T10" fmla="*/ 144 w 813"/>
                <a:gd name="T11" fmla="*/ 504 h 804"/>
                <a:gd name="T12" fmla="*/ 0 w 813"/>
                <a:gd name="T13" fmla="*/ 732 h 804"/>
                <a:gd name="T14" fmla="*/ 0 w 813"/>
                <a:gd name="T15" fmla="*/ 804 h 804"/>
                <a:gd name="T16" fmla="*/ 161 w 813"/>
                <a:gd name="T17" fmla="*/ 564 h 804"/>
                <a:gd name="T18" fmla="*/ 161 w 813"/>
                <a:gd name="T19" fmla="*/ 564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4" name="Freeform 10"/>
            <p:cNvSpPr>
              <a:spLocks/>
            </p:cNvSpPr>
            <p:nvPr/>
          </p:nvSpPr>
          <p:spPr bwMode="hidden">
            <a:xfrm>
              <a:off x="0" y="1545"/>
              <a:ext cx="762" cy="107"/>
            </a:xfrm>
            <a:custGeom>
              <a:avLst/>
              <a:gdLst>
                <a:gd name="T0" fmla="*/ 460 w 759"/>
                <a:gd name="T1" fmla="*/ 66 h 107"/>
                <a:gd name="T2" fmla="*/ 759 w 759"/>
                <a:gd name="T3" fmla="*/ 0 h 107"/>
                <a:gd name="T4" fmla="*/ 496 w 759"/>
                <a:gd name="T5" fmla="*/ 36 h 107"/>
                <a:gd name="T6" fmla="*/ 138 w 759"/>
                <a:gd name="T7" fmla="*/ 48 h 107"/>
                <a:gd name="T8" fmla="*/ 0 w 759"/>
                <a:gd name="T9" fmla="*/ 78 h 107"/>
                <a:gd name="T10" fmla="*/ 0 w 759"/>
                <a:gd name="T11" fmla="*/ 107 h 107"/>
                <a:gd name="T12" fmla="*/ 96 w 759"/>
                <a:gd name="T13" fmla="*/ 89 h 107"/>
                <a:gd name="T14" fmla="*/ 460 w 759"/>
                <a:gd name="T15" fmla="*/ 66 h 107"/>
                <a:gd name="T16" fmla="*/ 460 w 759"/>
                <a:gd name="T17" fmla="*/ 6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5" name="Freeform 11"/>
            <p:cNvSpPr>
              <a:spLocks/>
            </p:cNvSpPr>
            <p:nvPr/>
          </p:nvSpPr>
          <p:spPr bwMode="hidden">
            <a:xfrm>
              <a:off x="2314" y="3431"/>
              <a:ext cx="3182" cy="745"/>
            </a:xfrm>
            <a:custGeom>
              <a:avLst/>
              <a:gdLst>
                <a:gd name="T0" fmla="*/ 1387 w 3169"/>
                <a:gd name="T1" fmla="*/ 239 h 743"/>
                <a:gd name="T2" fmla="*/ 1734 w 3169"/>
                <a:gd name="T3" fmla="*/ 233 h 743"/>
                <a:gd name="T4" fmla="*/ 2087 w 3169"/>
                <a:gd name="T5" fmla="*/ 251 h 743"/>
                <a:gd name="T6" fmla="*/ 2505 w 3169"/>
                <a:gd name="T7" fmla="*/ 233 h 743"/>
                <a:gd name="T8" fmla="*/ 3169 w 3169"/>
                <a:gd name="T9" fmla="*/ 204 h 743"/>
                <a:gd name="T10" fmla="*/ 3115 w 3169"/>
                <a:gd name="T11" fmla="*/ 186 h 743"/>
                <a:gd name="T12" fmla="*/ 2422 w 3169"/>
                <a:gd name="T13" fmla="*/ 221 h 743"/>
                <a:gd name="T14" fmla="*/ 2003 w 3169"/>
                <a:gd name="T15" fmla="*/ 221 h 743"/>
                <a:gd name="T16" fmla="*/ 1459 w 3169"/>
                <a:gd name="T17" fmla="*/ 186 h 743"/>
                <a:gd name="T18" fmla="*/ 1543 w 3169"/>
                <a:gd name="T19" fmla="*/ 168 h 743"/>
                <a:gd name="T20" fmla="*/ 2039 w 3169"/>
                <a:gd name="T21" fmla="*/ 0 h 743"/>
                <a:gd name="T22" fmla="*/ 1961 w 3169"/>
                <a:gd name="T23" fmla="*/ 24 h 743"/>
                <a:gd name="T24" fmla="*/ 1836 w 3169"/>
                <a:gd name="T25" fmla="*/ 66 h 743"/>
                <a:gd name="T26" fmla="*/ 1602 w 3169"/>
                <a:gd name="T27" fmla="*/ 138 h 743"/>
                <a:gd name="T28" fmla="*/ 1339 w 3169"/>
                <a:gd name="T29" fmla="*/ 198 h 743"/>
                <a:gd name="T30" fmla="*/ 1268 w 3169"/>
                <a:gd name="T31" fmla="*/ 251 h 743"/>
                <a:gd name="T32" fmla="*/ 765 w 3169"/>
                <a:gd name="T33" fmla="*/ 413 h 743"/>
                <a:gd name="T34" fmla="*/ 335 w 3169"/>
                <a:gd name="T35" fmla="*/ 503 h 743"/>
                <a:gd name="T36" fmla="*/ 0 w 3169"/>
                <a:gd name="T37" fmla="*/ 617 h 743"/>
                <a:gd name="T38" fmla="*/ 299 w 3169"/>
                <a:gd name="T39" fmla="*/ 539 h 743"/>
                <a:gd name="T40" fmla="*/ 735 w 3169"/>
                <a:gd name="T41" fmla="*/ 449 h 743"/>
                <a:gd name="T42" fmla="*/ 1178 w 3169"/>
                <a:gd name="T43" fmla="*/ 311 h 743"/>
                <a:gd name="T44" fmla="*/ 981 w 3169"/>
                <a:gd name="T45" fmla="*/ 491 h 743"/>
                <a:gd name="T46" fmla="*/ 867 w 3169"/>
                <a:gd name="T47" fmla="*/ 743 h 743"/>
                <a:gd name="T48" fmla="*/ 861 w 3169"/>
                <a:gd name="T49" fmla="*/ 743 h 743"/>
                <a:gd name="T50" fmla="*/ 933 w 3169"/>
                <a:gd name="T51" fmla="*/ 743 h 743"/>
                <a:gd name="T52" fmla="*/ 1022 w 3169"/>
                <a:gd name="T53" fmla="*/ 497 h 743"/>
                <a:gd name="T54" fmla="*/ 1297 w 3169"/>
                <a:gd name="T55" fmla="*/ 281 h 743"/>
                <a:gd name="T56" fmla="*/ 1531 w 3169"/>
                <a:gd name="T57" fmla="*/ 449 h 743"/>
                <a:gd name="T58" fmla="*/ 1770 w 3169"/>
                <a:gd name="T59" fmla="*/ 677 h 743"/>
                <a:gd name="T60" fmla="*/ 1854 w 3169"/>
                <a:gd name="T61" fmla="*/ 743 h 743"/>
                <a:gd name="T62" fmla="*/ 1919 w 3169"/>
                <a:gd name="T63" fmla="*/ 743 h 743"/>
                <a:gd name="T64" fmla="*/ 1692 w 3169"/>
                <a:gd name="T65" fmla="*/ 527 h 743"/>
                <a:gd name="T66" fmla="*/ 1387 w 3169"/>
                <a:gd name="T67" fmla="*/ 239 h 743"/>
                <a:gd name="T68" fmla="*/ 1387 w 3169"/>
                <a:gd name="T69" fmla="*/ 239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6" name="Rectangle 12"/>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sp>
          <p:nvSpPr>
            <p:cNvPr id="67597" name="Rectangle 13"/>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sp>
          <p:nvSpPr>
            <p:cNvPr id="67598" name="Freeform 14"/>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599" name="Freeform 15"/>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600" name="Freeform 16"/>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601"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602"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603" name="Freeform 19"/>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7604" name="Freeform 20"/>
            <p:cNvSpPr>
              <a:spLocks/>
            </p:cNvSpPr>
            <p:nvPr/>
          </p:nvSpPr>
          <p:spPr bwMode="hidden">
            <a:xfrm>
              <a:off x="3160" y="1860"/>
              <a:ext cx="2162" cy="1934"/>
            </a:xfrm>
            <a:custGeom>
              <a:avLst/>
              <a:gdLst>
                <a:gd name="T0" fmla="*/ 1842 w 2153"/>
                <a:gd name="T1" fmla="*/ 851 h 1930"/>
                <a:gd name="T2" fmla="*/ 1937 w 2153"/>
                <a:gd name="T3" fmla="*/ 1019 h 1930"/>
                <a:gd name="T4" fmla="*/ 2051 w 2153"/>
                <a:gd name="T5" fmla="*/ 1168 h 1930"/>
                <a:gd name="T6" fmla="*/ 2117 w 2153"/>
                <a:gd name="T7" fmla="*/ 1246 h 1930"/>
                <a:gd name="T8" fmla="*/ 2153 w 2153"/>
                <a:gd name="T9" fmla="*/ 1294 h 1930"/>
                <a:gd name="T10" fmla="*/ 1889 w 2153"/>
                <a:gd name="T11" fmla="*/ 977 h 1930"/>
                <a:gd name="T12" fmla="*/ 1860 w 2153"/>
                <a:gd name="T13" fmla="*/ 929 h 1930"/>
                <a:gd name="T14" fmla="*/ 1782 w 2153"/>
                <a:gd name="T15" fmla="*/ 1240 h 1930"/>
                <a:gd name="T16" fmla="*/ 1770 w 2153"/>
                <a:gd name="T17" fmla="*/ 1486 h 1930"/>
                <a:gd name="T18" fmla="*/ 1818 w 2153"/>
                <a:gd name="T19" fmla="*/ 1906 h 1930"/>
                <a:gd name="T20" fmla="*/ 1788 w 2153"/>
                <a:gd name="T21" fmla="*/ 1930 h 1930"/>
                <a:gd name="T22" fmla="*/ 1746 w 2153"/>
                <a:gd name="T23" fmla="*/ 1534 h 1930"/>
                <a:gd name="T24" fmla="*/ 1728 w 2153"/>
                <a:gd name="T25" fmla="*/ 1288 h 1930"/>
                <a:gd name="T26" fmla="*/ 1764 w 2153"/>
                <a:gd name="T27" fmla="*/ 1085 h 1930"/>
                <a:gd name="T28" fmla="*/ 1770 w 2153"/>
                <a:gd name="T29" fmla="*/ 875 h 1930"/>
                <a:gd name="T30" fmla="*/ 1268 w 2153"/>
                <a:gd name="T31" fmla="*/ 1007 h 1930"/>
                <a:gd name="T32" fmla="*/ 825 w 2153"/>
                <a:gd name="T33" fmla="*/ 1132 h 1930"/>
                <a:gd name="T34" fmla="*/ 323 w 2153"/>
                <a:gd name="T35" fmla="*/ 1312 h 1930"/>
                <a:gd name="T36" fmla="*/ 18 w 2153"/>
                <a:gd name="T37" fmla="*/ 1420 h 1930"/>
                <a:gd name="T38" fmla="*/ 311 w 2153"/>
                <a:gd name="T39" fmla="*/ 1282 h 1930"/>
                <a:gd name="T40" fmla="*/ 682 w 2153"/>
                <a:gd name="T41" fmla="*/ 1144 h 1930"/>
                <a:gd name="T42" fmla="*/ 1022 w 2153"/>
                <a:gd name="T43" fmla="*/ 1037 h 1930"/>
                <a:gd name="T44" fmla="*/ 1411 w 2153"/>
                <a:gd name="T45" fmla="*/ 929 h 1930"/>
                <a:gd name="T46" fmla="*/ 1692 w 2153"/>
                <a:gd name="T47" fmla="*/ 815 h 1930"/>
                <a:gd name="T48" fmla="*/ 1333 w 2153"/>
                <a:gd name="T49" fmla="*/ 623 h 1930"/>
                <a:gd name="T50" fmla="*/ 861 w 2153"/>
                <a:gd name="T51" fmla="*/ 515 h 1930"/>
                <a:gd name="T52" fmla="*/ 227 w 2153"/>
                <a:gd name="T53" fmla="*/ 161 h 1930"/>
                <a:gd name="T54" fmla="*/ 0 w 2153"/>
                <a:gd name="T55" fmla="*/ 83 h 1930"/>
                <a:gd name="T56" fmla="*/ 329 w 2153"/>
                <a:gd name="T57" fmla="*/ 179 h 1930"/>
                <a:gd name="T58" fmla="*/ 712 w 2153"/>
                <a:gd name="T59" fmla="*/ 383 h 1930"/>
                <a:gd name="T60" fmla="*/ 933 w 2153"/>
                <a:gd name="T61" fmla="*/ 491 h 1930"/>
                <a:gd name="T62" fmla="*/ 1351 w 2153"/>
                <a:gd name="T63" fmla="*/ 593 h 1930"/>
                <a:gd name="T64" fmla="*/ 1650 w 2153"/>
                <a:gd name="T65" fmla="*/ 743 h 1930"/>
                <a:gd name="T66" fmla="*/ 1423 w 2153"/>
                <a:gd name="T67" fmla="*/ 461 h 1930"/>
                <a:gd name="T68" fmla="*/ 1286 w 2153"/>
                <a:gd name="T69" fmla="*/ 191 h 1930"/>
                <a:gd name="T70" fmla="*/ 1154 w 2153"/>
                <a:gd name="T71" fmla="*/ 0 h 1930"/>
                <a:gd name="T72" fmla="*/ 1339 w 2153"/>
                <a:gd name="T73" fmla="*/ 215 h 1930"/>
                <a:gd name="T74" fmla="*/ 1489 w 2153"/>
                <a:gd name="T75" fmla="*/ 485 h 1930"/>
                <a:gd name="T76" fmla="*/ 1746 w 2153"/>
                <a:gd name="T77" fmla="*/ 803 h 1930"/>
                <a:gd name="T78" fmla="*/ 1842 w 2153"/>
                <a:gd name="T79" fmla="*/ 851 h 1930"/>
                <a:gd name="T80" fmla="*/ 1842 w 2153"/>
                <a:gd name="T81" fmla="*/ 851 h 1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grpSp>
      <p:sp>
        <p:nvSpPr>
          <p:cNvPr id="67605" name="Rectangle 21"/>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67606"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67607" name="Rectangle 23"/>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a:defRPr sz="1400">
                <a:effectLst>
                  <a:outerShdw blurRad="38100" dist="38100" dir="2700000" algn="tl">
                    <a:srgbClr val="000000"/>
                  </a:outerShdw>
                </a:effectLst>
              </a:defRPr>
            </a:lvl1pPr>
          </a:lstStyle>
          <a:p>
            <a:endParaRPr lang="en-US"/>
          </a:p>
        </p:txBody>
      </p:sp>
      <p:sp>
        <p:nvSpPr>
          <p:cNvPr id="67608" name="Rectangle 2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a:defRPr sz="1400">
                <a:effectLst>
                  <a:outerShdw blurRad="38100" dist="38100" dir="2700000" algn="tl">
                    <a:srgbClr val="000000"/>
                  </a:outerShdw>
                </a:effectLst>
              </a:defRPr>
            </a:lvl1pPr>
          </a:lstStyle>
          <a:p>
            <a:endParaRPr lang="en-US"/>
          </a:p>
        </p:txBody>
      </p:sp>
      <p:sp>
        <p:nvSpPr>
          <p:cNvPr id="67609" name="Rectangle 25"/>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rtl="0">
              <a:defRPr sz="1400">
                <a:effectLst>
                  <a:outerShdw blurRad="38100" dist="38100" dir="2700000" algn="tl">
                    <a:srgbClr val="000000"/>
                  </a:outerShdw>
                </a:effectLst>
              </a:defRPr>
            </a:lvl1pPr>
          </a:lstStyle>
          <a:p>
            <a:fld id="{8CDD73A8-593C-4506-A4C8-88CFF49FE83A}" type="slidenum">
              <a:rPr lang="ar-SA"/>
              <a:pPr/>
              <a:t>‹#›</a:t>
            </a:fld>
            <a:endParaRPr lang="en-US"/>
          </a:p>
        </p:txBody>
      </p:sp>
    </p:spTree>
  </p:cSld>
  <p:clrMap bg1="dk2" tx1="lt1" bg2="dk1"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iming>
    <p:tnLst>
      <p:par>
        <p:cTn id="1" dur="indefinite" restart="never" nodeType="tmRoot"/>
      </p:par>
    </p:tnLst>
  </p:timing>
  <p:txStyles>
    <p:titleStyle>
      <a:lvl1pPr algn="ctr" rtl="1"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2pPr>
      <a:lvl3pPr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3pPr>
      <a:lvl4pPr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4pPr>
      <a:lvl5pPr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cs typeface="Arial" pitchFamily="34" charset="0"/>
        </a:defRPr>
      </a:lvl9pPr>
    </p:titleStyle>
    <p:bodyStyle>
      <a:lvl1pPr marL="342900" indent="-342900" algn="r" rtl="1"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143000" y="609600"/>
            <a:ext cx="7772400" cy="1563688"/>
          </a:xfrm>
        </p:spPr>
        <p:txBody>
          <a:bodyPr/>
          <a:lstStyle/>
          <a:p>
            <a:pPr algn="r"/>
            <a:r>
              <a:rPr lang="ar-SA" sz="3200">
                <a:solidFill>
                  <a:schemeClr val="tx1"/>
                </a:solidFill>
                <a:effectLst/>
              </a:rPr>
              <a:t>الأسم / ريم أحمد علي الشعلان</a:t>
            </a:r>
            <a:br>
              <a:rPr lang="ar-SA" sz="3200">
                <a:solidFill>
                  <a:schemeClr val="tx1"/>
                </a:solidFill>
                <a:effectLst/>
              </a:rPr>
            </a:br>
            <a:r>
              <a:rPr lang="ar-SA" sz="3200">
                <a:solidFill>
                  <a:schemeClr val="tx1"/>
                </a:solidFill>
                <a:effectLst/>
              </a:rPr>
              <a:t/>
            </a:r>
            <a:br>
              <a:rPr lang="ar-SA" sz="3200">
                <a:solidFill>
                  <a:schemeClr val="tx1"/>
                </a:solidFill>
                <a:effectLst/>
              </a:rPr>
            </a:br>
            <a:r>
              <a:rPr lang="ar-SA" sz="3200">
                <a:solidFill>
                  <a:schemeClr val="tx1"/>
                </a:solidFill>
                <a:effectLst/>
              </a:rPr>
              <a:t>الرقم الجامعي / 427230008</a:t>
            </a:r>
            <a:endParaRPr lang="en-US" sz="3200">
              <a:solidFill>
                <a:schemeClr val="tx1"/>
              </a:solidFill>
              <a:effectLst/>
            </a:endParaRPr>
          </a:p>
        </p:txBody>
      </p:sp>
      <p:sp>
        <p:nvSpPr>
          <p:cNvPr id="2051" name="Rectangle 3"/>
          <p:cNvSpPr>
            <a:spLocks noGrp="1" noChangeArrowheads="1"/>
          </p:cNvSpPr>
          <p:nvPr>
            <p:ph type="subTitle" idx="1"/>
          </p:nvPr>
        </p:nvSpPr>
        <p:spPr>
          <a:xfrm>
            <a:off x="990600" y="2438400"/>
            <a:ext cx="7543800" cy="3505200"/>
          </a:xfrm>
        </p:spPr>
        <p:txBody>
          <a:bodyPr/>
          <a:lstStyle/>
          <a:p>
            <a:endParaRPr lang="ar-SA"/>
          </a:p>
          <a:p>
            <a:endParaRPr lang="ar-SA"/>
          </a:p>
          <a:p>
            <a:r>
              <a:rPr lang="ar-SA" sz="3600" b="1"/>
              <a:t>الماده / اللسانيات</a:t>
            </a:r>
          </a:p>
          <a:p>
            <a:r>
              <a:rPr lang="ar-SA" sz="3600" b="1"/>
              <a:t>موضوع العمل / النبــــر</a:t>
            </a:r>
          </a:p>
          <a:p>
            <a:r>
              <a:rPr lang="ar-SA" sz="3600" b="1"/>
              <a:t>مقدم للدكتور / يوسف فجالى</a:t>
            </a:r>
            <a:endParaRPr lang="en-US" sz="3600" b="1"/>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2050"/>
                                        </p:tgtEl>
                                        <p:attrNameLst>
                                          <p:attrName>style.visibility</p:attrName>
                                        </p:attrNameLst>
                                      </p:cBhvr>
                                      <p:to>
                                        <p:strVal val="visible"/>
                                      </p:to>
                                    </p:set>
                                    <p:animEffect transition="in" filter="fade">
                                      <p:cBhvr>
                                        <p:cTn id="7" dur="800">
                                          <p:stCondLst>
                                            <p:cond delay="0"/>
                                          </p:stCondLst>
                                        </p:cTn>
                                        <p:tgtEl>
                                          <p:spTgt spid="2050"/>
                                        </p:tgtEl>
                                      </p:cBhvr>
                                    </p:animEffect>
                                    <p:anim calcmode="lin" valueType="num">
                                      <p:cBhvr>
                                        <p:cTn id="8" dur="800" fill="hold">
                                          <p:stCondLst>
                                            <p:cond delay="0"/>
                                          </p:stCondLst>
                                        </p:cTn>
                                        <p:tgtEl>
                                          <p:spTgt spid="2050"/>
                                        </p:tgtEl>
                                        <p:attrNameLst>
                                          <p:attrName>style.rotation</p:attrName>
                                        </p:attrNameLst>
                                      </p:cBhvr>
                                      <p:tavLst>
                                        <p:tav tm="0">
                                          <p:val>
                                            <p:fltVal val="720"/>
                                          </p:val>
                                        </p:tav>
                                        <p:tav tm="100000">
                                          <p:val>
                                            <p:fltVal val="0"/>
                                          </p:val>
                                        </p:tav>
                                      </p:tavLst>
                                    </p:anim>
                                    <p:anim calcmode="lin" valueType="num">
                                      <p:cBhvr>
                                        <p:cTn id="9" dur="800" fill="hold">
                                          <p:stCondLst>
                                            <p:cond delay="0"/>
                                          </p:stCondLst>
                                        </p:cTn>
                                        <p:tgtEl>
                                          <p:spTgt spid="2050"/>
                                        </p:tgtEl>
                                        <p:attrNameLst>
                                          <p:attrName>ppt_h</p:attrName>
                                        </p:attrNameLst>
                                      </p:cBhvr>
                                      <p:tavLst>
                                        <p:tav tm="0">
                                          <p:val>
                                            <p:fltVal val="0"/>
                                          </p:val>
                                        </p:tav>
                                        <p:tav tm="100000">
                                          <p:val>
                                            <p:strVal val="#ppt_h"/>
                                          </p:val>
                                        </p:tav>
                                      </p:tavLst>
                                    </p:anim>
                                    <p:anim calcmode="lin" valueType="num">
                                      <p:cBhvr>
                                        <p:cTn id="10" dur="800" fill="hold">
                                          <p:stCondLst>
                                            <p:cond delay="0"/>
                                          </p:stCondLst>
                                        </p:cTn>
                                        <p:tgtEl>
                                          <p:spTgt spid="2050"/>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2051">
                                            <p:txEl>
                                              <p:pRg st="2" end="2"/>
                                            </p:txEl>
                                          </p:spTgt>
                                        </p:tgtEl>
                                        <p:attrNameLst>
                                          <p:attrName>style.visibility</p:attrName>
                                        </p:attrNameLst>
                                      </p:cBhvr>
                                      <p:to>
                                        <p:strVal val="visible"/>
                                      </p:to>
                                    </p:set>
                                    <p:animEffect transition="in" filter="slide(fromBottom)">
                                      <p:cBhvr>
                                        <p:cTn id="15" dur="500">
                                          <p:stCondLst>
                                            <p:cond delay="0"/>
                                          </p:stCondLst>
                                        </p:cTn>
                                        <p:tgtEl>
                                          <p:spTgt spid="2051">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051">
                                            <p:txEl>
                                              <p:pRg st="3" end="3"/>
                                            </p:txEl>
                                          </p:spTgt>
                                        </p:tgtEl>
                                        <p:attrNameLst>
                                          <p:attrName>style.visibility</p:attrName>
                                        </p:attrNameLst>
                                      </p:cBhvr>
                                      <p:to>
                                        <p:strVal val="visible"/>
                                      </p:to>
                                    </p:set>
                                    <p:animEffect transition="in" filter="slide(fromBottom)">
                                      <p:cBhvr>
                                        <p:cTn id="20" dur="500">
                                          <p:stCondLst>
                                            <p:cond delay="0"/>
                                          </p:stCondLst>
                                        </p:cTn>
                                        <p:tgtEl>
                                          <p:spTgt spid="2051">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2051">
                                            <p:txEl>
                                              <p:pRg st="4" end="4"/>
                                            </p:txEl>
                                          </p:spTgt>
                                        </p:tgtEl>
                                        <p:attrNameLst>
                                          <p:attrName>style.visibility</p:attrName>
                                        </p:attrNameLst>
                                      </p:cBhvr>
                                      <p:to>
                                        <p:strVal val="visible"/>
                                      </p:to>
                                    </p:set>
                                    <p:animEffect transition="in" filter="slide(fromBottom)">
                                      <p:cBhvr>
                                        <p:cTn id="25" dur="500">
                                          <p:stCondLst>
                                            <p:cond delay="0"/>
                                          </p:stCondLst>
                                        </p:cTn>
                                        <p:tgtEl>
                                          <p:spTgt spid="20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4" name="Rectangle 4"/>
          <p:cNvSpPr>
            <a:spLocks noGrp="1" noChangeArrowheads="1"/>
          </p:cNvSpPr>
          <p:nvPr>
            <p:ph type="ctrTitle"/>
          </p:nvPr>
        </p:nvSpPr>
        <p:spPr>
          <a:xfrm>
            <a:off x="1752600" y="381000"/>
            <a:ext cx="5791200" cy="914400"/>
          </a:xfrm>
        </p:spPr>
        <p:txBody>
          <a:bodyPr/>
          <a:lstStyle/>
          <a:p>
            <a:r>
              <a:rPr lang="ar-SA" b="0"/>
              <a:t>النبر</a:t>
            </a:r>
            <a:endParaRPr lang="en-US" b="0"/>
          </a:p>
        </p:txBody>
      </p:sp>
      <p:sp>
        <p:nvSpPr>
          <p:cNvPr id="56327" name="Rectangle 7"/>
          <p:cNvSpPr>
            <a:spLocks noGrp="1" noChangeArrowheads="1"/>
          </p:cNvSpPr>
          <p:nvPr>
            <p:ph type="subTitle" idx="1"/>
          </p:nvPr>
        </p:nvSpPr>
        <p:spPr>
          <a:xfrm>
            <a:off x="609600" y="1752600"/>
            <a:ext cx="7924800" cy="3810000"/>
          </a:xfrm>
        </p:spPr>
        <p:txBody>
          <a:bodyPr/>
          <a:lstStyle/>
          <a:p>
            <a:pPr>
              <a:lnSpc>
                <a:spcPct val="90000"/>
              </a:lnSpc>
            </a:pPr>
            <a:r>
              <a:rPr lang="ar-SA" b="1"/>
              <a:t>هو وضوح نسبي لصوت أو مقطع </a:t>
            </a:r>
          </a:p>
          <a:p>
            <a:pPr>
              <a:lnSpc>
                <a:spcPct val="90000"/>
              </a:lnSpc>
            </a:pPr>
            <a:r>
              <a:rPr lang="ar-SA" b="1"/>
              <a:t>إذا قورن ببقية الأصوات والمقاطع في</a:t>
            </a:r>
          </a:p>
          <a:p>
            <a:pPr>
              <a:lnSpc>
                <a:spcPct val="90000"/>
              </a:lnSpc>
            </a:pPr>
            <a:r>
              <a:rPr lang="ar-SA" b="1"/>
              <a:t> الكلام والمقطع المنبور ينطقه المتكلم</a:t>
            </a:r>
          </a:p>
          <a:p>
            <a:pPr>
              <a:lnSpc>
                <a:spcPct val="90000"/>
              </a:lnSpc>
            </a:pPr>
            <a:r>
              <a:rPr lang="ar-SA" b="1"/>
              <a:t> بجهد أعظم من المقاطع المجاورة له</a:t>
            </a:r>
          </a:p>
          <a:p>
            <a:pPr>
              <a:lnSpc>
                <a:spcPct val="90000"/>
              </a:lnSpc>
            </a:pPr>
            <a:r>
              <a:rPr lang="ar-SA" b="1"/>
              <a:t>لأن النطق حين النبر يصحبه نشاط </a:t>
            </a:r>
          </a:p>
          <a:p>
            <a:pPr>
              <a:lnSpc>
                <a:spcPct val="90000"/>
              </a:lnSpc>
            </a:pPr>
            <a:r>
              <a:rPr lang="ar-SA" b="1"/>
              <a:t>كبير في أعضاء النطق جميعها في</a:t>
            </a:r>
          </a:p>
          <a:p>
            <a:pPr>
              <a:lnSpc>
                <a:spcPct val="90000"/>
              </a:lnSpc>
            </a:pPr>
            <a:r>
              <a:rPr lang="ar-SA" b="1"/>
              <a:t>وقت واحد وبذلك يغدو الصوت واضح</a:t>
            </a:r>
            <a:r>
              <a:rPr lang="ar-SA"/>
              <a:t> </a:t>
            </a:r>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fade">
                                      <p:cBhvr>
                                        <p:cTn id="7" dur="800" decel="100000"/>
                                        <p:tgtEl>
                                          <p:spTgt spid="56324"/>
                                        </p:tgtEl>
                                      </p:cBhvr>
                                    </p:animEffect>
                                    <p:anim calcmode="lin" valueType="num">
                                      <p:cBhvr>
                                        <p:cTn id="8" dur="800" decel="100000" fill="hold"/>
                                        <p:tgtEl>
                                          <p:spTgt spid="56324"/>
                                        </p:tgtEl>
                                        <p:attrNameLst>
                                          <p:attrName>style.rotation</p:attrName>
                                        </p:attrNameLst>
                                      </p:cBhvr>
                                      <p:tavLst>
                                        <p:tav tm="0">
                                          <p:val>
                                            <p:fltVal val="-90"/>
                                          </p:val>
                                        </p:tav>
                                        <p:tav tm="100000">
                                          <p:val>
                                            <p:fltVal val="0"/>
                                          </p:val>
                                        </p:tav>
                                      </p:tavLst>
                                    </p:anim>
                                    <p:anim calcmode="lin" valueType="num">
                                      <p:cBhvr>
                                        <p:cTn id="9" dur="800" decel="100000" fill="hold"/>
                                        <p:tgtEl>
                                          <p:spTgt spid="56324"/>
                                        </p:tgtEl>
                                        <p:attrNameLst>
                                          <p:attrName>ppt_x</p:attrName>
                                        </p:attrNameLst>
                                      </p:cBhvr>
                                      <p:tavLst>
                                        <p:tav tm="0">
                                          <p:val>
                                            <p:strVal val="#ppt_x+0.4"/>
                                          </p:val>
                                        </p:tav>
                                        <p:tav tm="100000">
                                          <p:val>
                                            <p:strVal val="#ppt_x-0.05"/>
                                          </p:val>
                                        </p:tav>
                                      </p:tavLst>
                                    </p:anim>
                                    <p:anim calcmode="lin" valueType="num">
                                      <p:cBhvr>
                                        <p:cTn id="10" dur="800" decel="100000" fill="hold"/>
                                        <p:tgtEl>
                                          <p:spTgt spid="5632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632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632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6327">
                                            <p:txEl>
                                              <p:pRg st="0" end="0"/>
                                            </p:txEl>
                                          </p:spTgt>
                                        </p:tgtEl>
                                        <p:attrNameLst>
                                          <p:attrName>style.visibility</p:attrName>
                                        </p:attrNameLst>
                                      </p:cBhvr>
                                      <p:to>
                                        <p:strVal val="visible"/>
                                      </p:to>
                                    </p:set>
                                    <p:animEffect transition="in" filter="fade">
                                      <p:cBhvr>
                                        <p:cTn id="17" dur="1000"/>
                                        <p:tgtEl>
                                          <p:spTgt spid="56327">
                                            <p:txEl>
                                              <p:pRg st="0" end="0"/>
                                            </p:txEl>
                                          </p:spTgt>
                                        </p:tgtEl>
                                      </p:cBhvr>
                                    </p:animEffect>
                                    <p:anim calcmode="lin" valueType="num">
                                      <p:cBhvr>
                                        <p:cTn id="18" dur="1000" fill="hold"/>
                                        <p:tgtEl>
                                          <p:spTgt spid="5632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632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6327">
                                            <p:txEl>
                                              <p:pRg st="1" end="1"/>
                                            </p:txEl>
                                          </p:spTgt>
                                        </p:tgtEl>
                                        <p:attrNameLst>
                                          <p:attrName>style.visibility</p:attrName>
                                        </p:attrNameLst>
                                      </p:cBhvr>
                                      <p:to>
                                        <p:strVal val="visible"/>
                                      </p:to>
                                    </p:set>
                                    <p:animEffect transition="in" filter="fade">
                                      <p:cBhvr>
                                        <p:cTn id="24" dur="1000"/>
                                        <p:tgtEl>
                                          <p:spTgt spid="56327">
                                            <p:txEl>
                                              <p:pRg st="1" end="1"/>
                                            </p:txEl>
                                          </p:spTgt>
                                        </p:tgtEl>
                                      </p:cBhvr>
                                    </p:animEffect>
                                    <p:anim calcmode="lin" valueType="num">
                                      <p:cBhvr>
                                        <p:cTn id="25" dur="1000" fill="hold"/>
                                        <p:tgtEl>
                                          <p:spTgt spid="5632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632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56327">
                                            <p:txEl>
                                              <p:pRg st="2" end="2"/>
                                            </p:txEl>
                                          </p:spTgt>
                                        </p:tgtEl>
                                        <p:attrNameLst>
                                          <p:attrName>style.visibility</p:attrName>
                                        </p:attrNameLst>
                                      </p:cBhvr>
                                      <p:to>
                                        <p:strVal val="visible"/>
                                      </p:to>
                                    </p:set>
                                    <p:animEffect transition="in" filter="fade">
                                      <p:cBhvr>
                                        <p:cTn id="31" dur="1000"/>
                                        <p:tgtEl>
                                          <p:spTgt spid="56327">
                                            <p:txEl>
                                              <p:pRg st="2" end="2"/>
                                            </p:txEl>
                                          </p:spTgt>
                                        </p:tgtEl>
                                      </p:cBhvr>
                                    </p:animEffect>
                                    <p:anim calcmode="lin" valueType="num">
                                      <p:cBhvr>
                                        <p:cTn id="32" dur="1000" fill="hold"/>
                                        <p:tgtEl>
                                          <p:spTgt spid="56327">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5632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6327">
                                            <p:txEl>
                                              <p:pRg st="3" end="3"/>
                                            </p:txEl>
                                          </p:spTgt>
                                        </p:tgtEl>
                                        <p:attrNameLst>
                                          <p:attrName>style.visibility</p:attrName>
                                        </p:attrNameLst>
                                      </p:cBhvr>
                                      <p:to>
                                        <p:strVal val="visible"/>
                                      </p:to>
                                    </p:set>
                                    <p:animEffect transition="in" filter="fade">
                                      <p:cBhvr>
                                        <p:cTn id="38" dur="1000"/>
                                        <p:tgtEl>
                                          <p:spTgt spid="56327">
                                            <p:txEl>
                                              <p:pRg st="3" end="3"/>
                                            </p:txEl>
                                          </p:spTgt>
                                        </p:tgtEl>
                                      </p:cBhvr>
                                    </p:animEffect>
                                    <p:anim calcmode="lin" valueType="num">
                                      <p:cBhvr>
                                        <p:cTn id="39" dur="1000" fill="hold"/>
                                        <p:tgtEl>
                                          <p:spTgt spid="56327">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5632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56327">
                                            <p:txEl>
                                              <p:pRg st="4" end="4"/>
                                            </p:txEl>
                                          </p:spTgt>
                                        </p:tgtEl>
                                        <p:attrNameLst>
                                          <p:attrName>style.visibility</p:attrName>
                                        </p:attrNameLst>
                                      </p:cBhvr>
                                      <p:to>
                                        <p:strVal val="visible"/>
                                      </p:to>
                                    </p:set>
                                    <p:animEffect transition="in" filter="fade">
                                      <p:cBhvr>
                                        <p:cTn id="45" dur="1000"/>
                                        <p:tgtEl>
                                          <p:spTgt spid="56327">
                                            <p:txEl>
                                              <p:pRg st="4" end="4"/>
                                            </p:txEl>
                                          </p:spTgt>
                                        </p:tgtEl>
                                      </p:cBhvr>
                                    </p:animEffect>
                                    <p:anim calcmode="lin" valueType="num">
                                      <p:cBhvr>
                                        <p:cTn id="46" dur="1000" fill="hold"/>
                                        <p:tgtEl>
                                          <p:spTgt spid="56327">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5632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56327">
                                            <p:txEl>
                                              <p:pRg st="5" end="5"/>
                                            </p:txEl>
                                          </p:spTgt>
                                        </p:tgtEl>
                                        <p:attrNameLst>
                                          <p:attrName>style.visibility</p:attrName>
                                        </p:attrNameLst>
                                      </p:cBhvr>
                                      <p:to>
                                        <p:strVal val="visible"/>
                                      </p:to>
                                    </p:set>
                                    <p:animEffect transition="in" filter="fade">
                                      <p:cBhvr>
                                        <p:cTn id="52" dur="1000"/>
                                        <p:tgtEl>
                                          <p:spTgt spid="56327">
                                            <p:txEl>
                                              <p:pRg st="5" end="5"/>
                                            </p:txEl>
                                          </p:spTgt>
                                        </p:tgtEl>
                                      </p:cBhvr>
                                    </p:animEffect>
                                    <p:anim calcmode="lin" valueType="num">
                                      <p:cBhvr>
                                        <p:cTn id="53" dur="1000" fill="hold"/>
                                        <p:tgtEl>
                                          <p:spTgt spid="56327">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5632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56327">
                                            <p:txEl>
                                              <p:pRg st="6" end="6"/>
                                            </p:txEl>
                                          </p:spTgt>
                                        </p:tgtEl>
                                        <p:attrNameLst>
                                          <p:attrName>style.visibility</p:attrName>
                                        </p:attrNameLst>
                                      </p:cBhvr>
                                      <p:to>
                                        <p:strVal val="visible"/>
                                      </p:to>
                                    </p:set>
                                    <p:animEffect transition="in" filter="fade">
                                      <p:cBhvr>
                                        <p:cTn id="59" dur="1000"/>
                                        <p:tgtEl>
                                          <p:spTgt spid="56327">
                                            <p:txEl>
                                              <p:pRg st="6" end="6"/>
                                            </p:txEl>
                                          </p:spTgt>
                                        </p:tgtEl>
                                      </p:cBhvr>
                                    </p:animEffect>
                                    <p:anim calcmode="lin" valueType="num">
                                      <p:cBhvr>
                                        <p:cTn id="60" dur="1000" fill="hold"/>
                                        <p:tgtEl>
                                          <p:spTgt spid="56327">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5632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p:bldP spid="5632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4" name="Rectangle 6"/>
          <p:cNvSpPr>
            <a:spLocks noGrp="1" noChangeArrowheads="1"/>
          </p:cNvSpPr>
          <p:nvPr>
            <p:ph type="subTitle" idx="1"/>
          </p:nvPr>
        </p:nvSpPr>
        <p:spPr>
          <a:xfrm>
            <a:off x="2057400" y="304800"/>
            <a:ext cx="5486400" cy="5257800"/>
          </a:xfrm>
        </p:spPr>
        <p:txBody>
          <a:bodyPr/>
          <a:lstStyle/>
          <a:p>
            <a:endParaRPr lang="ar-SA" b="1"/>
          </a:p>
          <a:p>
            <a:endParaRPr lang="ar-SA" b="1"/>
          </a:p>
          <a:p>
            <a:r>
              <a:rPr lang="ar-SA" b="1"/>
              <a:t>ويعد النبر في بعض اللغات فونـيمآ</a:t>
            </a:r>
          </a:p>
          <a:p>
            <a:r>
              <a:rPr lang="ar-SA" b="1"/>
              <a:t>لأنـه يـفــرق بــيـن مـعــنـى و أخــر</a:t>
            </a:r>
          </a:p>
          <a:p>
            <a:r>
              <a:rPr lang="ar-SA" b="1"/>
              <a:t>كما هي الحـال في اللــغة الإنكليزيـة</a:t>
            </a:r>
          </a:p>
          <a:p>
            <a:r>
              <a:rPr lang="ar-SA" b="1"/>
              <a:t>مثال ذلك كلمة (</a:t>
            </a:r>
            <a:r>
              <a:rPr lang="en-US" b="1"/>
              <a:t>(import</a:t>
            </a:r>
            <a:r>
              <a:rPr lang="ar-SA" b="1"/>
              <a:t>التى تعد</a:t>
            </a:r>
          </a:p>
          <a:p>
            <a:r>
              <a:rPr lang="ar-SA" b="1"/>
              <a:t>أسمآ حين ينـبـر المقـطع الأول مـنها</a:t>
            </a:r>
          </a:p>
          <a:p>
            <a:r>
              <a:rPr lang="ar-SA" b="1"/>
              <a:t>لـكـن تغدو فعلآ في الــمقطع الــثاني</a:t>
            </a:r>
          </a:p>
          <a:p>
            <a:r>
              <a:rPr lang="ar-SA" b="1"/>
              <a:t>كذلك هوا الشأن مع الكلمات الأخرى</a:t>
            </a:r>
          </a:p>
          <a:p>
            <a:endParaRPr lang="ar-SA" b="1"/>
          </a:p>
          <a:p>
            <a:endParaRPr lang="ar-SA" b="1"/>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8374">
                                            <p:txEl>
                                              <p:pRg st="8" end="8"/>
                                            </p:txEl>
                                          </p:spTgt>
                                        </p:tgtEl>
                                        <p:attrNameLst>
                                          <p:attrName>style.visibility</p:attrName>
                                        </p:attrNameLst>
                                      </p:cBhvr>
                                      <p:to>
                                        <p:strVal val="visible"/>
                                      </p:to>
                                    </p:set>
                                    <p:anim calcmode="lin" valueType="num">
                                      <p:cBhvr additive="base">
                                        <p:cTn id="7" dur="500" fill="hold">
                                          <p:stCondLst>
                                            <p:cond delay="0"/>
                                          </p:stCondLst>
                                        </p:cTn>
                                        <p:tgtEl>
                                          <p:spTgt spid="58374">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stCondLst>
                                            <p:cond delay="0"/>
                                          </p:stCondLst>
                                        </p:cTn>
                                        <p:tgtEl>
                                          <p:spTgt spid="58374">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8374">
                                            <p:txEl>
                                              <p:pRg st="7" end="7"/>
                                            </p:txEl>
                                          </p:spTgt>
                                        </p:tgtEl>
                                        <p:attrNameLst>
                                          <p:attrName>style.visibility</p:attrName>
                                        </p:attrNameLst>
                                      </p:cBhvr>
                                      <p:to>
                                        <p:strVal val="visible"/>
                                      </p:to>
                                    </p:set>
                                    <p:anim calcmode="lin" valueType="num">
                                      <p:cBhvr additive="base">
                                        <p:cTn id="13" dur="500" fill="hold">
                                          <p:stCondLst>
                                            <p:cond delay="0"/>
                                          </p:stCondLst>
                                        </p:cTn>
                                        <p:tgtEl>
                                          <p:spTgt spid="58374">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stCondLst>
                                            <p:cond delay="0"/>
                                          </p:stCondLst>
                                        </p:cTn>
                                        <p:tgtEl>
                                          <p:spTgt spid="58374">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58374">
                                            <p:txEl>
                                              <p:pRg st="6" end="6"/>
                                            </p:txEl>
                                          </p:spTgt>
                                        </p:tgtEl>
                                        <p:attrNameLst>
                                          <p:attrName>style.visibility</p:attrName>
                                        </p:attrNameLst>
                                      </p:cBhvr>
                                      <p:to>
                                        <p:strVal val="visible"/>
                                      </p:to>
                                    </p:set>
                                    <p:anim calcmode="lin" valueType="num">
                                      <p:cBhvr additive="base">
                                        <p:cTn id="19" dur="500" fill="hold">
                                          <p:stCondLst>
                                            <p:cond delay="0"/>
                                          </p:stCondLst>
                                        </p:cTn>
                                        <p:tgtEl>
                                          <p:spTgt spid="5837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stCondLst>
                                            <p:cond delay="0"/>
                                          </p:stCondLst>
                                        </p:cTn>
                                        <p:tgtEl>
                                          <p:spTgt spid="58374">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58374">
                                            <p:txEl>
                                              <p:pRg st="5" end="5"/>
                                            </p:txEl>
                                          </p:spTgt>
                                        </p:tgtEl>
                                        <p:attrNameLst>
                                          <p:attrName>style.visibility</p:attrName>
                                        </p:attrNameLst>
                                      </p:cBhvr>
                                      <p:to>
                                        <p:strVal val="visible"/>
                                      </p:to>
                                    </p:set>
                                    <p:anim calcmode="lin" valueType="num">
                                      <p:cBhvr additive="base">
                                        <p:cTn id="25" dur="500" fill="hold">
                                          <p:stCondLst>
                                            <p:cond delay="0"/>
                                          </p:stCondLst>
                                        </p:cTn>
                                        <p:tgtEl>
                                          <p:spTgt spid="5837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stCondLst>
                                            <p:cond delay="0"/>
                                          </p:stCondLst>
                                        </p:cTn>
                                        <p:tgtEl>
                                          <p:spTgt spid="58374">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58374">
                                            <p:txEl>
                                              <p:pRg st="4" end="4"/>
                                            </p:txEl>
                                          </p:spTgt>
                                        </p:tgtEl>
                                        <p:attrNameLst>
                                          <p:attrName>style.visibility</p:attrName>
                                        </p:attrNameLst>
                                      </p:cBhvr>
                                      <p:to>
                                        <p:strVal val="visible"/>
                                      </p:to>
                                    </p:set>
                                    <p:anim calcmode="lin" valueType="num">
                                      <p:cBhvr additive="base">
                                        <p:cTn id="31" dur="500" fill="hold">
                                          <p:stCondLst>
                                            <p:cond delay="0"/>
                                          </p:stCondLst>
                                        </p:cTn>
                                        <p:tgtEl>
                                          <p:spTgt spid="5837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stCondLst>
                                            <p:cond delay="0"/>
                                          </p:stCondLst>
                                        </p:cTn>
                                        <p:tgtEl>
                                          <p:spTgt spid="5837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58374">
                                            <p:txEl>
                                              <p:pRg st="3" end="3"/>
                                            </p:txEl>
                                          </p:spTgt>
                                        </p:tgtEl>
                                        <p:attrNameLst>
                                          <p:attrName>style.visibility</p:attrName>
                                        </p:attrNameLst>
                                      </p:cBhvr>
                                      <p:to>
                                        <p:strVal val="visible"/>
                                      </p:to>
                                    </p:set>
                                    <p:anim calcmode="lin" valueType="num">
                                      <p:cBhvr additive="base">
                                        <p:cTn id="37" dur="500" fill="hold">
                                          <p:stCondLst>
                                            <p:cond delay="0"/>
                                          </p:stCondLst>
                                        </p:cTn>
                                        <p:tgtEl>
                                          <p:spTgt spid="58374">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stCondLst>
                                            <p:cond delay="0"/>
                                          </p:stCondLst>
                                        </p:cTn>
                                        <p:tgtEl>
                                          <p:spTgt spid="58374">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58374">
                                            <p:txEl>
                                              <p:pRg st="2" end="2"/>
                                            </p:txEl>
                                          </p:spTgt>
                                        </p:tgtEl>
                                        <p:attrNameLst>
                                          <p:attrName>style.visibility</p:attrName>
                                        </p:attrNameLst>
                                      </p:cBhvr>
                                      <p:to>
                                        <p:strVal val="visible"/>
                                      </p:to>
                                    </p:set>
                                    <p:anim calcmode="lin" valueType="num">
                                      <p:cBhvr additive="base">
                                        <p:cTn id="43" dur="500" fill="hold">
                                          <p:stCondLst>
                                            <p:cond delay="0"/>
                                          </p:stCondLst>
                                        </p:cTn>
                                        <p:tgtEl>
                                          <p:spTgt spid="58374">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stCondLst>
                                            <p:cond delay="0"/>
                                          </p:stCondLst>
                                        </p:cTn>
                                        <p:tgtEl>
                                          <p:spTgt spid="58374">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4" grpId="0" build="p" rev="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p:txBody>
          <a:bodyPr/>
          <a:lstStyle/>
          <a:p>
            <a:pPr algn="ctr">
              <a:buFont typeface="Wingdings" pitchFamily="2" charset="2"/>
              <a:buNone/>
            </a:pPr>
            <a:r>
              <a:rPr lang="ar-SA" b="1">
                <a:effectLst/>
              </a:rPr>
              <a:t>يـفـرق الـنـبـر أيـضا بـيـن معـنـى وأخــر</a:t>
            </a:r>
          </a:p>
          <a:p>
            <a:pPr algn="ctr">
              <a:buFont typeface="Wingdings" pitchFamily="2" charset="2"/>
              <a:buNone/>
            </a:pPr>
            <a:r>
              <a:rPr lang="ar-SA" b="1">
                <a:effectLst/>
              </a:rPr>
              <a:t>من الوجـهـة الـدلالـية إضافـة ألى ماتـقـدم</a:t>
            </a:r>
          </a:p>
          <a:p>
            <a:pPr algn="ctr">
              <a:buFont typeface="Wingdings" pitchFamily="2" charset="2"/>
              <a:buNone/>
            </a:pPr>
            <a:r>
              <a:rPr lang="ar-SA" b="1">
                <a:effectLst/>
              </a:rPr>
              <a:t>تفرقة بين معنى وأخر من الوجة الصرفيه</a:t>
            </a:r>
          </a:p>
          <a:p>
            <a:pPr algn="ctr">
              <a:buFont typeface="Wingdings" pitchFamily="2" charset="2"/>
              <a:buNone/>
            </a:pPr>
            <a:r>
              <a:rPr lang="ar-SA" b="1">
                <a:effectLst/>
              </a:rPr>
              <a:t>وتخلو الدراسات اللغـوية العربية بـحـسب </a:t>
            </a:r>
          </a:p>
          <a:p>
            <a:pPr algn="ctr">
              <a:buFont typeface="Wingdings" pitchFamily="2" charset="2"/>
              <a:buNone/>
            </a:pPr>
            <a:r>
              <a:rPr lang="ar-SA" b="1">
                <a:effectLst/>
              </a:rPr>
              <a:t>مانـتـهـى الـيـنـا مـن بـحـث مـقــعد للـنـبـر </a:t>
            </a:r>
          </a:p>
          <a:p>
            <a:pPr algn="ctr">
              <a:buFont typeface="Wingdings" pitchFamily="2" charset="2"/>
              <a:buNone/>
            </a:pPr>
            <a:r>
              <a:rPr lang="ar-SA" b="1">
                <a:effectLst/>
              </a:rPr>
              <a:t>لأن الـنـبــر كـما يــبــدو لـم يـســتــعـمـل</a:t>
            </a:r>
          </a:p>
          <a:p>
            <a:pPr algn="ctr">
              <a:buFont typeface="Wingdings" pitchFamily="2" charset="2"/>
              <a:buNone/>
            </a:pPr>
            <a:r>
              <a:rPr lang="ar-SA" b="1">
                <a:effectLst/>
              </a:rPr>
              <a:t>للتفريق بين المعاني الصرفيه و الدلالية</a:t>
            </a:r>
          </a:p>
          <a:p>
            <a:pPr algn="ctr">
              <a:buFont typeface="Wingdings" pitchFamily="2" charset="2"/>
              <a:buNone/>
            </a:pPr>
            <a:endParaRPr lang="ar-SA" b="1">
              <a:effectLst/>
            </a:endParaRPr>
          </a:p>
          <a:p>
            <a:pPr>
              <a:buFont typeface="Wingdings" pitchFamily="2" charset="2"/>
              <a:buNone/>
            </a:pPr>
            <a:endParaRPr lang="en-US" b="1">
              <a:effectLst/>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Effect transition="in" filter="wipe(left)">
                                      <p:cBhvr>
                                        <p:cTn id="7" dur="500"/>
                                        <p:tgtEl>
                                          <p:spTgt spid="696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9635">
                                            <p:txEl>
                                              <p:pRg st="1" end="1"/>
                                            </p:txEl>
                                          </p:spTgt>
                                        </p:tgtEl>
                                        <p:attrNameLst>
                                          <p:attrName>style.visibility</p:attrName>
                                        </p:attrNameLst>
                                      </p:cBhvr>
                                      <p:to>
                                        <p:strVal val="visible"/>
                                      </p:to>
                                    </p:set>
                                    <p:animEffect transition="in" filter="wipe(left)">
                                      <p:cBhvr>
                                        <p:cTn id="12" dur="500"/>
                                        <p:tgtEl>
                                          <p:spTgt spid="6963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9635">
                                            <p:txEl>
                                              <p:pRg st="2" end="2"/>
                                            </p:txEl>
                                          </p:spTgt>
                                        </p:tgtEl>
                                        <p:attrNameLst>
                                          <p:attrName>style.visibility</p:attrName>
                                        </p:attrNameLst>
                                      </p:cBhvr>
                                      <p:to>
                                        <p:strVal val="visible"/>
                                      </p:to>
                                    </p:set>
                                    <p:animEffect transition="in" filter="wipe(left)">
                                      <p:cBhvr>
                                        <p:cTn id="17" dur="500"/>
                                        <p:tgtEl>
                                          <p:spTgt spid="6963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9635">
                                            <p:txEl>
                                              <p:pRg st="3" end="3"/>
                                            </p:txEl>
                                          </p:spTgt>
                                        </p:tgtEl>
                                        <p:attrNameLst>
                                          <p:attrName>style.visibility</p:attrName>
                                        </p:attrNameLst>
                                      </p:cBhvr>
                                      <p:to>
                                        <p:strVal val="visible"/>
                                      </p:to>
                                    </p:set>
                                    <p:animEffect transition="in" filter="wipe(left)">
                                      <p:cBhvr>
                                        <p:cTn id="22" dur="500"/>
                                        <p:tgtEl>
                                          <p:spTgt spid="6963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9635">
                                            <p:txEl>
                                              <p:pRg st="4" end="4"/>
                                            </p:txEl>
                                          </p:spTgt>
                                        </p:tgtEl>
                                        <p:attrNameLst>
                                          <p:attrName>style.visibility</p:attrName>
                                        </p:attrNameLst>
                                      </p:cBhvr>
                                      <p:to>
                                        <p:strVal val="visible"/>
                                      </p:to>
                                    </p:set>
                                    <p:animEffect transition="in" filter="wipe(left)">
                                      <p:cBhvr>
                                        <p:cTn id="27" dur="500"/>
                                        <p:tgtEl>
                                          <p:spTgt spid="6963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9635">
                                            <p:txEl>
                                              <p:pRg st="5" end="5"/>
                                            </p:txEl>
                                          </p:spTgt>
                                        </p:tgtEl>
                                        <p:attrNameLst>
                                          <p:attrName>style.visibility</p:attrName>
                                        </p:attrNameLst>
                                      </p:cBhvr>
                                      <p:to>
                                        <p:strVal val="visible"/>
                                      </p:to>
                                    </p:set>
                                    <p:animEffect transition="in" filter="wipe(left)">
                                      <p:cBhvr>
                                        <p:cTn id="32" dur="500"/>
                                        <p:tgtEl>
                                          <p:spTgt spid="69635">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9635">
                                            <p:txEl>
                                              <p:pRg st="6" end="6"/>
                                            </p:txEl>
                                          </p:spTgt>
                                        </p:tgtEl>
                                        <p:attrNameLst>
                                          <p:attrName>style.visibility</p:attrName>
                                        </p:attrNameLst>
                                      </p:cBhvr>
                                      <p:to>
                                        <p:strVal val="visible"/>
                                      </p:to>
                                    </p:set>
                                    <p:animEffect transition="in" filter="wipe(left)">
                                      <p:cBhvr>
                                        <p:cTn id="37" dur="500"/>
                                        <p:tgtEl>
                                          <p:spTgt spid="696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p:txBody>
          <a:bodyPr/>
          <a:lstStyle/>
          <a:p>
            <a:pPr algn="ctr">
              <a:buFont typeface="Wingdings" pitchFamily="2" charset="2"/>
              <a:buNone/>
            </a:pPr>
            <a:r>
              <a:rPr lang="ar-SA" b="1">
                <a:effectLst/>
              </a:rPr>
              <a:t>مـن المـبالغة الجزم بـأن نبـر الـكلـمـة</a:t>
            </a:r>
          </a:p>
          <a:p>
            <a:pPr algn="ctr">
              <a:buFont typeface="Wingdings" pitchFamily="2" charset="2"/>
              <a:buNone/>
            </a:pPr>
            <a:r>
              <a:rPr lang="ar-SA" b="1">
                <a:effectLst/>
              </a:rPr>
              <a:t>فكرة مجهولة تمامآ لـدى النحاة العرب</a:t>
            </a:r>
          </a:p>
          <a:p>
            <a:pPr algn="ctr">
              <a:buFont typeface="Wingdings" pitchFamily="2" charset="2"/>
              <a:buNone/>
            </a:pPr>
            <a:r>
              <a:rPr lang="ar-SA" b="1">
                <a:effectLst/>
              </a:rPr>
              <a:t>بـل لـم نـجـده في سـائـر مصـطلـحاتهم</a:t>
            </a:r>
          </a:p>
          <a:p>
            <a:pPr algn="ctr">
              <a:buFont typeface="Wingdings" pitchFamily="2" charset="2"/>
              <a:buNone/>
            </a:pPr>
            <a:r>
              <a:rPr lang="ar-SA" b="1">
                <a:effectLst/>
              </a:rPr>
              <a:t>لأن هناك إشارات مهمة للنبر مصطلحا</a:t>
            </a:r>
          </a:p>
          <a:p>
            <a:pPr algn="ctr">
              <a:buFont typeface="Wingdings" pitchFamily="2" charset="2"/>
              <a:buNone/>
            </a:pPr>
            <a:r>
              <a:rPr lang="ar-SA" b="1">
                <a:effectLst/>
              </a:rPr>
              <a:t>ومفهومآ لدى علماء وفلاسفة كابن سينا</a:t>
            </a:r>
          </a:p>
          <a:p>
            <a:pPr algn="ctr">
              <a:buFont typeface="Wingdings" pitchFamily="2" charset="2"/>
              <a:buNone/>
            </a:pPr>
            <a:r>
              <a:rPr lang="ar-SA" b="1">
                <a:effectLst/>
              </a:rPr>
              <a:t>في مـواضع متعددة  كثــيرة من أثــاره</a:t>
            </a:r>
          </a:p>
          <a:p>
            <a:pPr>
              <a:buFont typeface="Wingdings" pitchFamily="2" charset="2"/>
              <a:buNone/>
            </a:pPr>
            <a:endParaRPr lang="ar-SA"/>
          </a:p>
          <a:p>
            <a:pPr>
              <a:buFont typeface="Wingdings" pitchFamily="2" charset="2"/>
              <a:buNone/>
            </a:pPr>
            <a:endParaRPr lang="ar-SA"/>
          </a:p>
          <a:p>
            <a:pPr>
              <a:buFont typeface="Wingdings" pitchFamily="2" charset="2"/>
              <a:buNone/>
            </a:pPr>
            <a:endParaRPr 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Effect transition="in" filter="wipe(left)">
                                      <p:cBhvr>
                                        <p:cTn id="7" dur="500"/>
                                        <p:tgtEl>
                                          <p:spTgt spid="706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659">
                                            <p:txEl>
                                              <p:pRg st="1" end="1"/>
                                            </p:txEl>
                                          </p:spTgt>
                                        </p:tgtEl>
                                        <p:attrNameLst>
                                          <p:attrName>style.visibility</p:attrName>
                                        </p:attrNameLst>
                                      </p:cBhvr>
                                      <p:to>
                                        <p:strVal val="visible"/>
                                      </p:to>
                                    </p:set>
                                    <p:animEffect transition="in" filter="wipe(left)">
                                      <p:cBhvr>
                                        <p:cTn id="12" dur="500"/>
                                        <p:tgtEl>
                                          <p:spTgt spid="7065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0659">
                                            <p:txEl>
                                              <p:pRg st="2" end="2"/>
                                            </p:txEl>
                                          </p:spTgt>
                                        </p:tgtEl>
                                        <p:attrNameLst>
                                          <p:attrName>style.visibility</p:attrName>
                                        </p:attrNameLst>
                                      </p:cBhvr>
                                      <p:to>
                                        <p:strVal val="visible"/>
                                      </p:to>
                                    </p:set>
                                    <p:animEffect transition="in" filter="wipe(left)">
                                      <p:cBhvr>
                                        <p:cTn id="17" dur="500"/>
                                        <p:tgtEl>
                                          <p:spTgt spid="7065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0659">
                                            <p:txEl>
                                              <p:pRg st="3" end="3"/>
                                            </p:txEl>
                                          </p:spTgt>
                                        </p:tgtEl>
                                        <p:attrNameLst>
                                          <p:attrName>style.visibility</p:attrName>
                                        </p:attrNameLst>
                                      </p:cBhvr>
                                      <p:to>
                                        <p:strVal val="visible"/>
                                      </p:to>
                                    </p:set>
                                    <p:animEffect transition="in" filter="wipe(left)">
                                      <p:cBhvr>
                                        <p:cTn id="22" dur="500"/>
                                        <p:tgtEl>
                                          <p:spTgt spid="7065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0659">
                                            <p:txEl>
                                              <p:pRg st="4" end="4"/>
                                            </p:txEl>
                                          </p:spTgt>
                                        </p:tgtEl>
                                        <p:attrNameLst>
                                          <p:attrName>style.visibility</p:attrName>
                                        </p:attrNameLst>
                                      </p:cBhvr>
                                      <p:to>
                                        <p:strVal val="visible"/>
                                      </p:to>
                                    </p:set>
                                    <p:animEffect transition="in" filter="wipe(left)">
                                      <p:cBhvr>
                                        <p:cTn id="27" dur="500"/>
                                        <p:tgtEl>
                                          <p:spTgt spid="7065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0659">
                                            <p:txEl>
                                              <p:pRg st="5" end="5"/>
                                            </p:txEl>
                                          </p:spTgt>
                                        </p:tgtEl>
                                        <p:attrNameLst>
                                          <p:attrName>style.visibility</p:attrName>
                                        </p:attrNameLst>
                                      </p:cBhvr>
                                      <p:to>
                                        <p:strVal val="visible"/>
                                      </p:to>
                                    </p:set>
                                    <p:animEffect transition="in" filter="wipe(left)">
                                      <p:cBhvr>
                                        <p:cTn id="32" dur="500"/>
                                        <p:tgtEl>
                                          <p:spTgt spid="706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p:txBody>
          <a:bodyPr/>
          <a:lstStyle/>
          <a:p>
            <a:pPr algn="ctr">
              <a:buFont typeface="Wingdings" pitchFamily="2" charset="2"/>
              <a:buNone/>
            </a:pPr>
            <a:r>
              <a:rPr lang="ar-SA" b="1">
                <a:effectLst/>
              </a:rPr>
              <a:t>تشير الدراسات الحديثة التى أجراها المستشرقون</a:t>
            </a:r>
          </a:p>
          <a:p>
            <a:pPr algn="ctr">
              <a:buFont typeface="Wingdings" pitchFamily="2" charset="2"/>
              <a:buNone/>
            </a:pPr>
            <a:r>
              <a:rPr lang="ar-SA" b="1">
                <a:effectLst/>
              </a:rPr>
              <a:t>وبعـــض العــــرب الــمعـاصرين إلى أن النــبــر</a:t>
            </a:r>
          </a:p>
          <a:p>
            <a:pPr algn="ctr">
              <a:buFont typeface="Wingdings" pitchFamily="2" charset="2"/>
              <a:buNone/>
            </a:pPr>
            <a:r>
              <a:rPr lang="ar-SA" b="1">
                <a:effectLst/>
              </a:rPr>
              <a:t>في العــربية الفــصحى المــسموعة ولا سـيمــــآ</a:t>
            </a:r>
          </a:p>
          <a:p>
            <a:pPr algn="ctr">
              <a:buFont typeface="Wingdings" pitchFamily="2" charset="2"/>
              <a:buNone/>
            </a:pPr>
            <a:r>
              <a:rPr lang="ar-SA" b="1">
                <a:effectLst/>
              </a:rPr>
              <a:t>فــي قـــراءة الــقــــران له مــوضــع ثــــابــــت</a:t>
            </a:r>
          </a:p>
          <a:p>
            <a:pPr algn="ctr">
              <a:buFont typeface="Wingdings" pitchFamily="2" charset="2"/>
              <a:buNone/>
            </a:pPr>
            <a:r>
              <a:rPr lang="ar-SA" b="1">
                <a:effectLst/>
              </a:rPr>
              <a:t>يرتبـــــط بعـــدد المقـــــاطـــع ونـــوعـــهـــا</a:t>
            </a:r>
          </a:p>
          <a:p>
            <a:pPr algn="ctr">
              <a:buFont typeface="Wingdings" pitchFamily="2" charset="2"/>
              <a:buNone/>
            </a:pPr>
            <a:r>
              <a:rPr lang="ar-SA" b="1">
                <a:effectLst/>
              </a:rPr>
              <a:t>ويرى الدكـــتـــور تــمام ان النــــبــــر فـــي</a:t>
            </a:r>
          </a:p>
          <a:p>
            <a:pPr algn="ctr">
              <a:buFont typeface="Wingdings" pitchFamily="2" charset="2"/>
              <a:buNone/>
            </a:pPr>
            <a:r>
              <a:rPr lang="ar-SA" b="1">
                <a:effectLst/>
              </a:rPr>
              <a:t>الكلمات العربية من وظيفـة الصيغة الصرفية</a:t>
            </a:r>
            <a:endParaRPr lang="en-US" b="1">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fade">
                                      <p:cBhvr>
                                        <p:cTn id="7" dur="1000">
                                          <p:stCondLst>
                                            <p:cond delay="0"/>
                                          </p:stCondLst>
                                        </p:cTn>
                                        <p:tgtEl>
                                          <p:spTgt spid="716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3">
                                            <p:txEl>
                                              <p:pRg st="1" end="1"/>
                                            </p:txEl>
                                          </p:spTgt>
                                        </p:tgtEl>
                                        <p:attrNameLst>
                                          <p:attrName>style.visibility</p:attrName>
                                        </p:attrNameLst>
                                      </p:cBhvr>
                                      <p:to>
                                        <p:strVal val="visible"/>
                                      </p:to>
                                    </p:set>
                                    <p:animEffect transition="in" filter="fade">
                                      <p:cBhvr>
                                        <p:cTn id="12" dur="1000">
                                          <p:stCondLst>
                                            <p:cond delay="0"/>
                                          </p:stCondLst>
                                        </p:cTn>
                                        <p:tgtEl>
                                          <p:spTgt spid="716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3">
                                            <p:txEl>
                                              <p:pRg st="2" end="2"/>
                                            </p:txEl>
                                          </p:spTgt>
                                        </p:tgtEl>
                                        <p:attrNameLst>
                                          <p:attrName>style.visibility</p:attrName>
                                        </p:attrNameLst>
                                      </p:cBhvr>
                                      <p:to>
                                        <p:strVal val="visible"/>
                                      </p:to>
                                    </p:set>
                                    <p:animEffect transition="in" filter="fade">
                                      <p:cBhvr>
                                        <p:cTn id="17" dur="1000">
                                          <p:stCondLst>
                                            <p:cond delay="0"/>
                                          </p:stCondLst>
                                        </p:cTn>
                                        <p:tgtEl>
                                          <p:spTgt spid="7168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3">
                                            <p:txEl>
                                              <p:pRg st="3" end="3"/>
                                            </p:txEl>
                                          </p:spTgt>
                                        </p:tgtEl>
                                        <p:attrNameLst>
                                          <p:attrName>style.visibility</p:attrName>
                                        </p:attrNameLst>
                                      </p:cBhvr>
                                      <p:to>
                                        <p:strVal val="visible"/>
                                      </p:to>
                                    </p:set>
                                    <p:animEffect transition="in" filter="fade">
                                      <p:cBhvr>
                                        <p:cTn id="22" dur="1000">
                                          <p:stCondLst>
                                            <p:cond delay="0"/>
                                          </p:stCondLst>
                                        </p:cTn>
                                        <p:tgtEl>
                                          <p:spTgt spid="7168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3">
                                            <p:txEl>
                                              <p:pRg st="4" end="4"/>
                                            </p:txEl>
                                          </p:spTgt>
                                        </p:tgtEl>
                                        <p:attrNameLst>
                                          <p:attrName>style.visibility</p:attrName>
                                        </p:attrNameLst>
                                      </p:cBhvr>
                                      <p:to>
                                        <p:strVal val="visible"/>
                                      </p:to>
                                    </p:set>
                                    <p:animEffect transition="in" filter="fade">
                                      <p:cBhvr>
                                        <p:cTn id="27" dur="1000">
                                          <p:stCondLst>
                                            <p:cond delay="0"/>
                                          </p:stCondLst>
                                        </p:cTn>
                                        <p:tgtEl>
                                          <p:spTgt spid="7168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683">
                                            <p:txEl>
                                              <p:pRg st="5" end="5"/>
                                            </p:txEl>
                                          </p:spTgt>
                                        </p:tgtEl>
                                        <p:attrNameLst>
                                          <p:attrName>style.visibility</p:attrName>
                                        </p:attrNameLst>
                                      </p:cBhvr>
                                      <p:to>
                                        <p:strVal val="visible"/>
                                      </p:to>
                                    </p:set>
                                    <p:animEffect transition="in" filter="fade">
                                      <p:cBhvr>
                                        <p:cTn id="32" dur="1000">
                                          <p:stCondLst>
                                            <p:cond delay="0"/>
                                          </p:stCondLst>
                                        </p:cTn>
                                        <p:tgtEl>
                                          <p:spTgt spid="7168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683">
                                            <p:txEl>
                                              <p:pRg st="6" end="6"/>
                                            </p:txEl>
                                          </p:spTgt>
                                        </p:tgtEl>
                                        <p:attrNameLst>
                                          <p:attrName>style.visibility</p:attrName>
                                        </p:attrNameLst>
                                      </p:cBhvr>
                                      <p:to>
                                        <p:strVal val="visible"/>
                                      </p:to>
                                    </p:set>
                                    <p:animEffect transition="in" filter="fade">
                                      <p:cBhvr>
                                        <p:cTn id="37" dur="1000">
                                          <p:stCondLst>
                                            <p:cond delay="0"/>
                                          </p:stCondLst>
                                        </p:cTn>
                                        <p:tgtEl>
                                          <p:spTgt spid="716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ar-SA"/>
              <a:t>أهم قواعد نبر الكلمات في العربية </a:t>
            </a:r>
            <a:endParaRPr lang="en-US"/>
          </a:p>
        </p:txBody>
      </p:sp>
      <p:sp>
        <p:nvSpPr>
          <p:cNvPr id="72709" name="Rectangle 5"/>
          <p:cNvSpPr>
            <a:spLocks noGrp="1" noChangeArrowheads="1"/>
          </p:cNvSpPr>
          <p:nvPr>
            <p:ph type="body" sz="half" idx="2"/>
          </p:nvPr>
        </p:nvSpPr>
        <p:spPr>
          <a:xfrm>
            <a:off x="152400" y="1600200"/>
            <a:ext cx="8534400" cy="4530725"/>
          </a:xfrm>
        </p:spPr>
        <p:txBody>
          <a:bodyPr/>
          <a:lstStyle/>
          <a:p>
            <a:pPr algn="ctr">
              <a:buFont typeface="Wingdings" pitchFamily="2" charset="2"/>
              <a:buNone/>
            </a:pPr>
            <a:r>
              <a:rPr lang="ar-SA" sz="2400" b="1">
                <a:effectLst/>
              </a:rPr>
              <a:t>- يقع النبر في الكلمات الأحادية المقطع </a:t>
            </a:r>
          </a:p>
          <a:p>
            <a:pPr algn="ctr">
              <a:buFont typeface="Wingdings" pitchFamily="2" charset="2"/>
              <a:buNone/>
            </a:pPr>
            <a:r>
              <a:rPr lang="ar-SA" sz="2400" b="1">
                <a:effectLst/>
              </a:rPr>
              <a:t>على مقطعها الوحيد نحو : قم , لا , كم</a:t>
            </a:r>
          </a:p>
          <a:p>
            <a:pPr algn="ctr">
              <a:buFont typeface="Wingdings" pitchFamily="2" charset="2"/>
              <a:buNone/>
            </a:pPr>
            <a:endParaRPr lang="ar-SA" sz="2400" b="1">
              <a:effectLst/>
            </a:endParaRPr>
          </a:p>
          <a:p>
            <a:pPr algn="ctr">
              <a:buFontTx/>
              <a:buNone/>
            </a:pPr>
            <a:r>
              <a:rPr lang="ar-SA" sz="2400" b="1">
                <a:effectLst/>
              </a:rPr>
              <a:t>- يقع النبر في الكلمات الثنائية المقطــع</a:t>
            </a:r>
          </a:p>
          <a:p>
            <a:pPr algn="ctr">
              <a:buFontTx/>
              <a:buNone/>
            </a:pPr>
            <a:r>
              <a:rPr lang="ar-SA" sz="2400" b="1">
                <a:effectLst/>
              </a:rPr>
              <a:t>(الــعد يــبــدأ من الشــمال إلى الـيميـن)</a:t>
            </a:r>
          </a:p>
          <a:p>
            <a:pPr algn="ctr">
              <a:buFontTx/>
              <a:buNone/>
            </a:pPr>
            <a:r>
              <a:rPr lang="ar-SA" sz="2400" b="1">
                <a:effectLst/>
              </a:rPr>
              <a:t>مهـمـا كان نوعــه نـحو : قام , وعنهــا</a:t>
            </a:r>
          </a:p>
          <a:p>
            <a:pPr algn="ctr">
              <a:buFontTx/>
              <a:buNone/>
            </a:pPr>
            <a:endParaRPr lang="ar-SA" sz="2400" b="1">
              <a:effectLst/>
            </a:endParaRPr>
          </a:p>
          <a:p>
            <a:pPr algn="ctr">
              <a:buFontTx/>
              <a:buNone/>
            </a:pPr>
            <a:r>
              <a:rPr lang="ar-SA" sz="2400" b="1">
                <a:effectLst/>
              </a:rPr>
              <a:t>- يقع النبر في الكلمات الثلاثية المقطـع</a:t>
            </a:r>
          </a:p>
          <a:p>
            <a:pPr algn="ctr">
              <a:buFontTx/>
              <a:buNone/>
            </a:pPr>
            <a:r>
              <a:rPr lang="ar-SA" sz="2400" b="1">
                <a:effectLst/>
              </a:rPr>
              <a:t>على مقطعها الثاني إذا كــــان متوسـطا </a:t>
            </a:r>
          </a:p>
          <a:p>
            <a:pPr algn="ctr">
              <a:buFontTx/>
              <a:buNone/>
            </a:pPr>
            <a:r>
              <a:rPr lang="ar-SA" sz="2400" b="1">
                <a:effectLst/>
              </a:rPr>
              <a:t>او طويلآ نـحو : أعـــانت , ويسـتعــدي</a:t>
            </a:r>
            <a:r>
              <a:rPr lang="ar-SA" sz="2400"/>
              <a:t> </a:t>
            </a:r>
          </a:p>
          <a:p>
            <a:pPr>
              <a:buFontTx/>
              <a:buNone/>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72706"/>
                                        </p:tgtEl>
                                        <p:attrNameLst>
                                          <p:attrName>style.visibility</p:attrName>
                                        </p:attrNameLst>
                                      </p:cBhvr>
                                      <p:to>
                                        <p:strVal val="visible"/>
                                      </p:to>
                                    </p:set>
                                    <p:animEffect transition="in" filter="fade">
                                      <p:cBhvr>
                                        <p:cTn id="7" dur="600">
                                          <p:stCondLst>
                                            <p:cond delay="0"/>
                                          </p:stCondLst>
                                        </p:cTn>
                                        <p:tgtEl>
                                          <p:spTgt spid="72706"/>
                                        </p:tgtEl>
                                      </p:cBhvr>
                                    </p:animEffect>
                                    <p:anim calcmode="lin" valueType="num">
                                      <p:cBhvr>
                                        <p:cTn id="8" dur="600" fill="hold">
                                          <p:stCondLst>
                                            <p:cond delay="0"/>
                                          </p:stCondLst>
                                        </p:cTn>
                                        <p:tgtEl>
                                          <p:spTgt spid="7270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7270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72706"/>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72709">
                                            <p:txEl>
                                              <p:pRg st="0" end="0"/>
                                            </p:txEl>
                                          </p:spTgt>
                                        </p:tgtEl>
                                        <p:attrNameLst>
                                          <p:attrName>style.visibility</p:attrName>
                                        </p:attrNameLst>
                                      </p:cBhvr>
                                      <p:to>
                                        <p:strVal val="visible"/>
                                      </p:to>
                                    </p:set>
                                    <p:animEffect transition="in" filter="slide(fromBottom)">
                                      <p:cBhvr>
                                        <p:cTn id="15" dur="500">
                                          <p:stCondLst>
                                            <p:cond delay="0"/>
                                          </p:stCondLst>
                                        </p:cTn>
                                        <p:tgtEl>
                                          <p:spTgt spid="72709">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72709">
                                            <p:txEl>
                                              <p:pRg st="1" end="1"/>
                                            </p:txEl>
                                          </p:spTgt>
                                        </p:tgtEl>
                                        <p:attrNameLst>
                                          <p:attrName>style.visibility</p:attrName>
                                        </p:attrNameLst>
                                      </p:cBhvr>
                                      <p:to>
                                        <p:strVal val="visible"/>
                                      </p:to>
                                    </p:set>
                                    <p:animEffect transition="in" filter="slide(fromBottom)">
                                      <p:cBhvr>
                                        <p:cTn id="20" dur="500">
                                          <p:stCondLst>
                                            <p:cond delay="0"/>
                                          </p:stCondLst>
                                        </p:cTn>
                                        <p:tgtEl>
                                          <p:spTgt spid="72709">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72709">
                                            <p:txEl>
                                              <p:pRg st="3" end="3"/>
                                            </p:txEl>
                                          </p:spTgt>
                                        </p:tgtEl>
                                        <p:attrNameLst>
                                          <p:attrName>style.visibility</p:attrName>
                                        </p:attrNameLst>
                                      </p:cBhvr>
                                      <p:to>
                                        <p:strVal val="visible"/>
                                      </p:to>
                                    </p:set>
                                    <p:animEffect transition="in" filter="slide(fromBottom)">
                                      <p:cBhvr>
                                        <p:cTn id="25" dur="500">
                                          <p:stCondLst>
                                            <p:cond delay="0"/>
                                          </p:stCondLst>
                                        </p:cTn>
                                        <p:tgtEl>
                                          <p:spTgt spid="72709">
                                            <p:txEl>
                                              <p:pRg st="3" end="3"/>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72709">
                                            <p:txEl>
                                              <p:pRg st="4" end="4"/>
                                            </p:txEl>
                                          </p:spTgt>
                                        </p:tgtEl>
                                        <p:attrNameLst>
                                          <p:attrName>style.visibility</p:attrName>
                                        </p:attrNameLst>
                                      </p:cBhvr>
                                      <p:to>
                                        <p:strVal val="visible"/>
                                      </p:to>
                                    </p:set>
                                    <p:animEffect transition="in" filter="slide(fromBottom)">
                                      <p:cBhvr>
                                        <p:cTn id="30" dur="500">
                                          <p:stCondLst>
                                            <p:cond delay="0"/>
                                          </p:stCondLst>
                                        </p:cTn>
                                        <p:tgtEl>
                                          <p:spTgt spid="72709">
                                            <p:txEl>
                                              <p:pRg st="4" end="4"/>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72709">
                                            <p:txEl>
                                              <p:pRg st="5" end="5"/>
                                            </p:txEl>
                                          </p:spTgt>
                                        </p:tgtEl>
                                        <p:attrNameLst>
                                          <p:attrName>style.visibility</p:attrName>
                                        </p:attrNameLst>
                                      </p:cBhvr>
                                      <p:to>
                                        <p:strVal val="visible"/>
                                      </p:to>
                                    </p:set>
                                    <p:animEffect transition="in" filter="slide(fromBottom)">
                                      <p:cBhvr>
                                        <p:cTn id="35" dur="500">
                                          <p:stCondLst>
                                            <p:cond delay="0"/>
                                          </p:stCondLst>
                                        </p:cTn>
                                        <p:tgtEl>
                                          <p:spTgt spid="72709">
                                            <p:txEl>
                                              <p:pRg st="5" end="5"/>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72709">
                                            <p:txEl>
                                              <p:pRg st="7" end="7"/>
                                            </p:txEl>
                                          </p:spTgt>
                                        </p:tgtEl>
                                        <p:attrNameLst>
                                          <p:attrName>style.visibility</p:attrName>
                                        </p:attrNameLst>
                                      </p:cBhvr>
                                      <p:to>
                                        <p:strVal val="visible"/>
                                      </p:to>
                                    </p:set>
                                    <p:animEffect transition="in" filter="slide(fromBottom)">
                                      <p:cBhvr>
                                        <p:cTn id="40" dur="500">
                                          <p:stCondLst>
                                            <p:cond delay="0"/>
                                          </p:stCondLst>
                                        </p:cTn>
                                        <p:tgtEl>
                                          <p:spTgt spid="72709">
                                            <p:txEl>
                                              <p:pRg st="7" end="7"/>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72709">
                                            <p:txEl>
                                              <p:pRg st="8" end="8"/>
                                            </p:txEl>
                                          </p:spTgt>
                                        </p:tgtEl>
                                        <p:attrNameLst>
                                          <p:attrName>style.visibility</p:attrName>
                                        </p:attrNameLst>
                                      </p:cBhvr>
                                      <p:to>
                                        <p:strVal val="visible"/>
                                      </p:to>
                                    </p:set>
                                    <p:animEffect transition="in" filter="slide(fromBottom)">
                                      <p:cBhvr>
                                        <p:cTn id="45" dur="500">
                                          <p:stCondLst>
                                            <p:cond delay="0"/>
                                          </p:stCondLst>
                                        </p:cTn>
                                        <p:tgtEl>
                                          <p:spTgt spid="72709">
                                            <p:txEl>
                                              <p:pRg st="8" end="8"/>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72709">
                                            <p:txEl>
                                              <p:pRg st="9" end="9"/>
                                            </p:txEl>
                                          </p:spTgt>
                                        </p:tgtEl>
                                        <p:attrNameLst>
                                          <p:attrName>style.visibility</p:attrName>
                                        </p:attrNameLst>
                                      </p:cBhvr>
                                      <p:to>
                                        <p:strVal val="visible"/>
                                      </p:to>
                                    </p:set>
                                    <p:animEffect transition="in" filter="slide(fromBottom)">
                                      <p:cBhvr>
                                        <p:cTn id="50" dur="500">
                                          <p:stCondLst>
                                            <p:cond delay="0"/>
                                          </p:stCondLst>
                                        </p:cTn>
                                        <p:tgtEl>
                                          <p:spTgt spid="7270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ar-SA"/>
              <a:t>أمثلة على النبر</a:t>
            </a:r>
            <a:endParaRPr lang="en-US"/>
          </a:p>
        </p:txBody>
      </p:sp>
      <p:sp>
        <p:nvSpPr>
          <p:cNvPr id="75779" name="Rectangle 3"/>
          <p:cNvSpPr>
            <a:spLocks noGrp="1" noChangeArrowheads="1"/>
          </p:cNvSpPr>
          <p:nvPr>
            <p:ph type="body" idx="1"/>
          </p:nvPr>
        </p:nvSpPr>
        <p:spPr/>
        <p:txBody>
          <a:bodyPr/>
          <a:lstStyle/>
          <a:p>
            <a:r>
              <a:rPr lang="ar-SA" b="1">
                <a:effectLst/>
              </a:rPr>
              <a:t>( واستبقا الباب) فيحسن النبر على (قا) لتفريق استبقا عن استبق</a:t>
            </a:r>
          </a:p>
          <a:p>
            <a:pPr>
              <a:buFont typeface="Wingdings" pitchFamily="2" charset="2"/>
              <a:buNone/>
            </a:pPr>
            <a:endParaRPr lang="ar-SA" b="1">
              <a:effectLst/>
            </a:endParaRPr>
          </a:p>
          <a:p>
            <a:r>
              <a:rPr lang="ar-SA" b="1">
                <a:effectLst/>
              </a:rPr>
              <a:t>( فسقى لهما ) يحسن فيه النبر على السين وليس قا لكي يعرف السامع أن المقصود أن موسى سقى الأغنام للمرأتين ولا يتوهم أن "فسقى" هي "فَسَقَا" أي أن هناك اثنين أصبحا فاسقين.والله أعلم وأنوه إلى أن النبر ليس إلزاميا بل مستحسن فقط. </a:t>
            </a:r>
            <a:endParaRPr lang="en-US" b="1">
              <a:effectLst/>
            </a:endParaRPr>
          </a:p>
        </p:txBody>
      </p:sp>
    </p:spTree>
  </p:cSld>
  <p:clrMapOvr>
    <a:masterClrMapping/>
  </p:clrMapOvr>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140</TotalTime>
  <Words>355</Words>
  <Application>Microsoft Office PowerPoint</Application>
  <PresentationFormat>عرض على الشاشة (3:4)‏</PresentationFormat>
  <Paragraphs>60</Paragraphs>
  <Slides>8</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8</vt:i4>
      </vt:variant>
    </vt:vector>
  </HeadingPairs>
  <TitlesOfParts>
    <vt:vector size="12" baseType="lpstr">
      <vt:lpstr>Arial</vt:lpstr>
      <vt:lpstr>Times New Roman</vt:lpstr>
      <vt:lpstr>Wingdings</vt:lpstr>
      <vt:lpstr>Maple</vt:lpstr>
      <vt:lpstr>الأسم / ريم أحمد علي الشعلان  الرقم الجامعي / 427230008</vt:lpstr>
      <vt:lpstr>النبر</vt:lpstr>
      <vt:lpstr>عرض تقديمي في PowerPoint</vt:lpstr>
      <vt:lpstr>عرض تقديمي في PowerPoint</vt:lpstr>
      <vt:lpstr>عرض تقديمي في PowerPoint</vt:lpstr>
      <vt:lpstr>عرض تقديمي في PowerPoint</vt:lpstr>
      <vt:lpstr>أهم قواعد نبر الكلمات في العربية </vt:lpstr>
      <vt:lpstr>أمثلة على النبر</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الأسم / ريم أحمد علي الشعلان  الرقم الجامعي / 427230008</dc:title>
  <dc:creator>www.arabswell.com</dc:creator>
  <cp:lastModifiedBy>dr yousef</cp:lastModifiedBy>
  <cp:revision>4</cp:revision>
  <dcterms:created xsi:type="dcterms:W3CDTF">2012-06-22T21:50:14Z</dcterms:created>
  <dcterms:modified xsi:type="dcterms:W3CDTF">2012-07-01T00:16:36Z</dcterms:modified>
</cp:coreProperties>
</file>