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9623C21-1B0C-4351-A9DA-1E2D42777BE5}" type="datetimeFigureOut">
              <a:rPr lang="ar-SA" smtClean="0"/>
              <a:pPr/>
              <a:t>23/03/33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2E91177-FD71-48BE-BD20-B81577BDD9E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تمرير أفقي 4"/>
          <p:cNvSpPr/>
          <p:nvPr/>
        </p:nvSpPr>
        <p:spPr>
          <a:xfrm>
            <a:off x="1571604" y="428604"/>
            <a:ext cx="6643734" cy="5786478"/>
          </a:xfrm>
          <a:prstGeom prst="horizontalScroll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b="1" dirty="0" smtClean="0">
                <a:solidFill>
                  <a:srgbClr val="002060"/>
                </a:solidFill>
              </a:rPr>
              <a:t>التقرير </a:t>
            </a:r>
            <a:r>
              <a:rPr lang="ar-SA" sz="8800" b="1" dirty="0" smtClean="0">
                <a:solidFill>
                  <a:srgbClr val="002060"/>
                </a:solidFill>
              </a:rPr>
              <a:t>النفسي</a:t>
            </a:r>
          </a:p>
          <a:p>
            <a:pPr algn="ctr"/>
            <a:r>
              <a:rPr lang="ar-SA" sz="8800" b="1" dirty="0" smtClean="0">
                <a:solidFill>
                  <a:srgbClr val="002060"/>
                </a:solidFill>
              </a:rPr>
              <a:t>أ. رنا </a:t>
            </a:r>
            <a:r>
              <a:rPr lang="ar-SA" sz="8800" b="1" dirty="0" err="1" smtClean="0">
                <a:solidFill>
                  <a:srgbClr val="002060"/>
                </a:solidFill>
              </a:rPr>
              <a:t>الغامدي</a:t>
            </a:r>
            <a:endParaRPr lang="ar-SA" sz="8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1142976" y="428604"/>
            <a:ext cx="7500990" cy="5929354"/>
          </a:xfrm>
          <a:prstGeom prst="roundRect">
            <a:avLst/>
          </a:prstGeom>
          <a:solidFill>
            <a:schemeClr val="bg2">
              <a:lumMod val="5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002060"/>
                </a:solidFill>
              </a:rPr>
              <a:t>بعد أن توافرت للأخصائي النفسي معلومات وفيرة عن الحالة التي هو بصدد دراستها, بواسطة: </a:t>
            </a:r>
          </a:p>
          <a:p>
            <a:pPr algn="ctr">
              <a:buFontTx/>
              <a:buChar char="-"/>
            </a:pPr>
            <a:r>
              <a:rPr lang="ar-SA" sz="2800" b="1" dirty="0" smtClean="0">
                <a:solidFill>
                  <a:srgbClr val="FF0000"/>
                </a:solidFill>
              </a:rPr>
              <a:t>الملاحظات السلوكية له.</a:t>
            </a:r>
          </a:p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-تساؤلاته للحالة.</a:t>
            </a:r>
          </a:p>
          <a:p>
            <a:pPr algn="ctr">
              <a:buFontTx/>
              <a:buChar char="-"/>
            </a:pPr>
            <a:r>
              <a:rPr lang="ar-SA" sz="2800" b="1" dirty="0" smtClean="0">
                <a:solidFill>
                  <a:srgbClr val="FF0000"/>
                </a:solidFill>
              </a:rPr>
              <a:t>الاختبارات النفسية.</a:t>
            </a:r>
          </a:p>
          <a:p>
            <a:pPr algn="ctr">
              <a:buFontTx/>
              <a:buChar char="-"/>
            </a:pPr>
            <a:r>
              <a:rPr lang="ar-SA" sz="2800" b="1" dirty="0" smtClean="0">
                <a:solidFill>
                  <a:srgbClr val="FF0000"/>
                </a:solidFill>
              </a:rPr>
              <a:t>السجلات.</a:t>
            </a:r>
          </a:p>
          <a:p>
            <a:pPr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</a:rPr>
              <a:t>يبقى أمام الأخصائي أن يعرض هذه المعلومات في صورة مفيدة للفريق الإكلينيكي, أو الأسرة أو المؤسسات العلاجية الأخرى..</a:t>
            </a:r>
          </a:p>
          <a:p>
            <a:pPr>
              <a:buFontTx/>
              <a:buChar char="-"/>
            </a:pPr>
            <a:r>
              <a:rPr lang="ar-SA" sz="2800" b="1" dirty="0" smtClean="0">
                <a:solidFill>
                  <a:srgbClr val="002060"/>
                </a:solidFill>
              </a:rPr>
              <a:t>وتسمى الطريقة التي يعرض </a:t>
            </a:r>
            <a:r>
              <a:rPr lang="ar-SA" sz="2800" b="1" dirty="0" err="1" smtClean="0">
                <a:solidFill>
                  <a:srgbClr val="002060"/>
                </a:solidFill>
              </a:rPr>
              <a:t>بها</a:t>
            </a:r>
            <a:r>
              <a:rPr lang="ar-SA" sz="2800" b="1" dirty="0" smtClean="0">
                <a:solidFill>
                  <a:srgbClr val="002060"/>
                </a:solidFill>
              </a:rPr>
              <a:t> الأخصائي النفسي هذه المعلومات باسم:</a:t>
            </a:r>
          </a:p>
          <a:p>
            <a:pPr algn="ctr"/>
            <a:endParaRPr lang="ar-SA" sz="2800" b="1" dirty="0">
              <a:solidFill>
                <a:srgbClr val="002060"/>
              </a:solidFill>
            </a:endParaRPr>
          </a:p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التقرير النفسي عن الحالة..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أهم النقاط التي يجب أن يتضمنها التقرير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- تاريخ كتابة التقرير.</a:t>
            </a:r>
          </a:p>
          <a:p>
            <a:r>
              <a:rPr lang="ar-SA" sz="3600" b="1" dirty="0" smtClean="0"/>
              <a:t>- اسم المريض وعنوانه.</a:t>
            </a:r>
          </a:p>
          <a:p>
            <a:r>
              <a:rPr lang="ar-SA" sz="3600" b="1" dirty="0" smtClean="0"/>
              <a:t>- سن المريض أو تاريخ ميلاده.</a:t>
            </a:r>
          </a:p>
          <a:p>
            <a:r>
              <a:rPr lang="ar-SA" sz="3600" b="1" dirty="0" smtClean="0"/>
              <a:t>- الحالة الاجتماعية.</a:t>
            </a:r>
          </a:p>
          <a:p>
            <a:r>
              <a:rPr lang="ar-SA" sz="3600" b="1" dirty="0" smtClean="0"/>
              <a:t>- الوضع المهني والمستوى التعليمي للمريض.</a:t>
            </a:r>
          </a:p>
          <a:p>
            <a:r>
              <a:rPr lang="ar-SA" sz="3600" b="1" dirty="0" smtClean="0"/>
              <a:t>- مكان الفحص النفسي.</a:t>
            </a:r>
          </a:p>
          <a:p>
            <a:r>
              <a:rPr lang="ar-SA" sz="3600" b="1" dirty="0" smtClean="0"/>
              <a:t>- اسم الفاحص, الاختبار الذي طبق </a:t>
            </a:r>
            <a:r>
              <a:rPr lang="ar-SA" sz="3600" b="1" smtClean="0"/>
              <a:t>على الحالة.</a:t>
            </a:r>
            <a:endParaRPr lang="ar-SA" sz="36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الأشياء التي يطلب مصدر الإحالة الإجابة عنها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C00000"/>
                </a:solidFill>
              </a:rPr>
              <a:t>*نماذج لكيفية صياغة هذه الفقرة:</a:t>
            </a:r>
          </a:p>
          <a:p>
            <a:r>
              <a:rPr lang="ar-SA" b="1" dirty="0" smtClean="0"/>
              <a:t>- أحيل هذا المريض من قبل الطبيب النفسي لتحديد الصعوبات الانفعالية ومصادرها لديه.</a:t>
            </a:r>
          </a:p>
          <a:p>
            <a:r>
              <a:rPr lang="ar-SA" b="1" dirty="0" smtClean="0"/>
              <a:t>- يهدف التقرير لتقدير المصادر الرئيسية المساهمة في مشكلاته.</a:t>
            </a:r>
          </a:p>
          <a:p>
            <a:r>
              <a:rPr lang="ar-SA" b="1" dirty="0" smtClean="0"/>
              <a:t>- يهدف التقرير لتحديد أنجح الأساليب العلاجية التي تصلح مع هذا المريض.</a:t>
            </a:r>
          </a:p>
          <a:p>
            <a:r>
              <a:rPr lang="ar-SA" b="1" dirty="0" smtClean="0"/>
              <a:t>- تحديد خطورة سلوكه </a:t>
            </a:r>
            <a:r>
              <a:rPr lang="ar-SA" b="1" dirty="0" err="1" smtClean="0"/>
              <a:t>الذهاني</a:t>
            </a:r>
            <a:r>
              <a:rPr lang="ar-SA" b="1" dirty="0" smtClean="0"/>
              <a:t> على الآخرين.</a:t>
            </a:r>
            <a:endParaRPr lang="ar-SA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معلومات عامة عن الحالة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يرى البعض أن العيب في التقارير السيكولوجية بشكل عام أنها تركز على الشخصية وتتجاهل العوامل الاجتماعية والظروف المحيطة </a:t>
            </a:r>
            <a:r>
              <a:rPr lang="ar-SA" b="1" dirty="0" err="1" smtClean="0"/>
              <a:t>بها</a:t>
            </a:r>
            <a:r>
              <a:rPr lang="ar-SA" b="1" dirty="0" smtClean="0"/>
              <a:t>.</a:t>
            </a:r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لهذا من المهم التنبه إلى العوامل الموقفية والاجتماعية التي أحاطت بتكوين المشكلة.</a:t>
            </a:r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قد يصبح التقرير سطحياً إذا خلى من التعرض للتاريخ الاجتماعي للمريض.</a:t>
            </a:r>
            <a:endParaRPr lang="ar-SA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الملاحظات السلوكية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- مدى تعاون المريض.</a:t>
            </a:r>
          </a:p>
          <a:p>
            <a:r>
              <a:rPr lang="ar-SA" sz="3600" b="1" dirty="0" smtClean="0"/>
              <a:t>- تشتته.</a:t>
            </a:r>
          </a:p>
          <a:p>
            <a:r>
              <a:rPr lang="ar-SA" sz="3600" b="1" dirty="0" smtClean="0"/>
              <a:t>- قدرته على التركيز.</a:t>
            </a:r>
          </a:p>
          <a:p>
            <a:r>
              <a:rPr lang="ar-SA" sz="3600" b="1" dirty="0" smtClean="0"/>
              <a:t>- رغبته في التحكم في الموقف.</a:t>
            </a:r>
          </a:p>
          <a:p>
            <a:r>
              <a:rPr lang="ar-SA" sz="3600" b="1" dirty="0" smtClean="0"/>
              <a:t>- مدى استقراره, أو سكونه الحركي أثناء تطبيق المقياس.</a:t>
            </a:r>
          </a:p>
          <a:p>
            <a:r>
              <a:rPr lang="ar-SA" sz="3600" b="1" dirty="0" smtClean="0"/>
              <a:t>- انفعالاته.</a:t>
            </a:r>
            <a:endParaRPr lang="ar-SA" sz="36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تفسير النتائج</a:t>
            </a:r>
            <a:endParaRPr lang="ar-SA" sz="48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/>
              <a:t>- يتم وضع الدرجات التي حصل عليها المفحوص على المقياس الذي طبق عليه.</a:t>
            </a:r>
          </a:p>
          <a:p>
            <a:pPr>
              <a:buNone/>
            </a:pPr>
            <a:endParaRPr lang="ar-SA" sz="3600" b="1" dirty="0" smtClean="0"/>
          </a:p>
          <a:p>
            <a:r>
              <a:rPr lang="ar-SA" sz="3600" b="1" dirty="0" smtClean="0"/>
              <a:t>- لا </a:t>
            </a:r>
            <a:r>
              <a:rPr lang="ar-SA" sz="3600" b="1" dirty="0" err="1" smtClean="0"/>
              <a:t>يكتفى</a:t>
            </a:r>
            <a:r>
              <a:rPr lang="ar-SA" sz="3600" b="1" dirty="0" smtClean="0"/>
              <a:t> بسرد الدرجات وإنما يتبعها بتفسير لهذه الدرجات وما الذي تعنيه.</a:t>
            </a:r>
          </a:p>
          <a:p>
            <a:pPr>
              <a:buNone/>
            </a:pPr>
            <a:endParaRPr lang="ar-SA" sz="3600" b="1" dirty="0" smtClean="0"/>
          </a:p>
          <a:p>
            <a:r>
              <a:rPr lang="ar-SA" sz="3600" b="1" dirty="0" smtClean="0"/>
              <a:t>- يتم تضمين نقاط القوة (النواحي الإيجابية) للحالة.</a:t>
            </a:r>
          </a:p>
          <a:p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>
                <a:solidFill>
                  <a:srgbClr val="FF0000"/>
                </a:solidFill>
              </a:rPr>
              <a:t>الـتـوصـيـات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/>
              <a:t>- في هذا الجزء من التقرير يلخص الفاحص النقاط الرئيسية من التقرير ويسجل توصياته الخاصة بالبرنامج العلاجي الذي ينصح بتطبيقه مع الحالة.</a:t>
            </a:r>
          </a:p>
          <a:p>
            <a:pPr>
              <a:buNone/>
            </a:pPr>
            <a:endParaRPr lang="ar-SA" sz="3600" b="1" dirty="0" smtClean="0"/>
          </a:p>
          <a:p>
            <a:r>
              <a:rPr lang="ar-SA" sz="3600" b="1" dirty="0" smtClean="0"/>
              <a:t>- يجب أن تكون التوصيات متسقة مع النتائج التي استخلصها الأخصائي النفسي من دراسته للحالة.</a:t>
            </a:r>
          </a:p>
          <a:p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5400" b="1" dirty="0" smtClean="0">
                <a:solidFill>
                  <a:srgbClr val="FF0000"/>
                </a:solidFill>
              </a:rPr>
              <a:t>المرجع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sz="3600" dirty="0" smtClean="0"/>
          </a:p>
          <a:p>
            <a:pPr>
              <a:buNone/>
            </a:pPr>
            <a:r>
              <a:rPr lang="ar-SA" sz="3600" dirty="0" smtClean="0"/>
              <a:t>إبراهيم, عبد الستار وعسكر, عبد الله . (2008). </a:t>
            </a:r>
            <a:r>
              <a:rPr lang="ar-SA" sz="3600" b="1" dirty="0" smtClean="0"/>
              <a:t>علم النفس الإكلينيكي</a:t>
            </a:r>
            <a:r>
              <a:rPr lang="ar-SA" sz="3600" dirty="0" smtClean="0"/>
              <a:t>. القاهرة: مكتبة </a:t>
            </a:r>
            <a:r>
              <a:rPr lang="ar-SA" sz="3600" dirty="0" err="1" smtClean="0"/>
              <a:t>الأنجلو</a:t>
            </a:r>
            <a:r>
              <a:rPr lang="ar-SA" sz="3600" dirty="0" smtClean="0"/>
              <a:t> المصرية.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146</TotalTime>
  <Words>369</Words>
  <Application>Microsoft Office PowerPoint</Application>
  <PresentationFormat>عرض على الشاشة (3:4)‏</PresentationFormat>
  <Paragraphs>51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انقلاب</vt:lpstr>
      <vt:lpstr>الشريحة 1</vt:lpstr>
      <vt:lpstr>الشريحة 2</vt:lpstr>
      <vt:lpstr>أهم النقاط التي يجب أن يتضمنها التقرير</vt:lpstr>
      <vt:lpstr>الأشياء التي يطلب مصدر الإحالة الإجابة عنها</vt:lpstr>
      <vt:lpstr>معلومات عامة عن الحالة</vt:lpstr>
      <vt:lpstr>الملاحظات السلوكية</vt:lpstr>
      <vt:lpstr>تفسير النتائج</vt:lpstr>
      <vt:lpstr>الـتـوصـيـات</vt:lpstr>
      <vt:lpstr>المرجع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HASEB</dc:creator>
  <cp:lastModifiedBy>HASEB</cp:lastModifiedBy>
  <cp:revision>18</cp:revision>
  <dcterms:created xsi:type="dcterms:W3CDTF">2012-02-13T14:54:10Z</dcterms:created>
  <dcterms:modified xsi:type="dcterms:W3CDTF">2012-02-15T07:31:52Z</dcterms:modified>
</cp:coreProperties>
</file>