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35843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5844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5845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5846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5847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5848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5849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5850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5851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5852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5853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5854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5855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5856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5857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5858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5859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5860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5861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5862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11E8C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5863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>
                <a:gd name="T0" fmla="*/ 4993 w 5770"/>
                <a:gd name="T1" fmla="*/ 66 h 174"/>
                <a:gd name="T2" fmla="*/ 4771 w 5770"/>
                <a:gd name="T3" fmla="*/ 132 h 174"/>
                <a:gd name="T4" fmla="*/ 4640 w 5770"/>
                <a:gd name="T5" fmla="*/ 96 h 174"/>
                <a:gd name="T6" fmla="*/ 4598 w 5770"/>
                <a:gd name="T7" fmla="*/ 36 h 174"/>
                <a:gd name="T8" fmla="*/ 4478 w 5770"/>
                <a:gd name="T9" fmla="*/ 30 h 174"/>
                <a:gd name="T10" fmla="*/ 4186 w 5770"/>
                <a:gd name="T11" fmla="*/ 108 h 174"/>
                <a:gd name="T12" fmla="*/ 3815 w 5770"/>
                <a:gd name="T13" fmla="*/ 120 h 174"/>
                <a:gd name="T14" fmla="*/ 3617 w 5770"/>
                <a:gd name="T15" fmla="*/ 72 h 174"/>
                <a:gd name="T16" fmla="*/ 3510 w 5770"/>
                <a:gd name="T17" fmla="*/ 60 h 174"/>
                <a:gd name="T18" fmla="*/ 3336 w 5770"/>
                <a:gd name="T19" fmla="*/ 96 h 174"/>
                <a:gd name="T20" fmla="*/ 2846 w 5770"/>
                <a:gd name="T21" fmla="*/ 150 h 174"/>
                <a:gd name="T22" fmla="*/ 2703 w 5770"/>
                <a:gd name="T23" fmla="*/ 96 h 174"/>
                <a:gd name="T24" fmla="*/ 2619 w 5770"/>
                <a:gd name="T25" fmla="*/ 90 h 174"/>
                <a:gd name="T26" fmla="*/ 2416 w 5770"/>
                <a:gd name="T27" fmla="*/ 132 h 174"/>
                <a:gd name="T28" fmla="*/ 2278 w 5770"/>
                <a:gd name="T29" fmla="*/ 84 h 174"/>
                <a:gd name="T30" fmla="*/ 2151 w 5770"/>
                <a:gd name="T31" fmla="*/ 36 h 174"/>
                <a:gd name="T32" fmla="*/ 1947 w 5770"/>
                <a:gd name="T33" fmla="*/ 120 h 174"/>
                <a:gd name="T34" fmla="*/ 1525 w 5770"/>
                <a:gd name="T35" fmla="*/ 102 h 174"/>
                <a:gd name="T36" fmla="*/ 1429 w 5770"/>
                <a:gd name="T37" fmla="*/ 60 h 174"/>
                <a:gd name="T38" fmla="*/ 1333 w 5770"/>
                <a:gd name="T39" fmla="*/ 60 h 174"/>
                <a:gd name="T40" fmla="*/ 1058 w 5770"/>
                <a:gd name="T41" fmla="*/ 150 h 174"/>
                <a:gd name="T42" fmla="*/ 652 w 5770"/>
                <a:gd name="T43" fmla="*/ 150 h 174"/>
                <a:gd name="T44" fmla="*/ 442 w 5770"/>
                <a:gd name="T45" fmla="*/ 66 h 174"/>
                <a:gd name="T46" fmla="*/ 377 w 5770"/>
                <a:gd name="T47" fmla="*/ 48 h 174"/>
                <a:gd name="T48" fmla="*/ 305 w 5770"/>
                <a:gd name="T49" fmla="*/ 108 h 174"/>
                <a:gd name="T50" fmla="*/ 144 w 5770"/>
                <a:gd name="T51" fmla="*/ 138 h 174"/>
                <a:gd name="T52" fmla="*/ 0 w 5770"/>
                <a:gd name="T53" fmla="*/ 96 h 174"/>
                <a:gd name="T54" fmla="*/ 167 w 5770"/>
                <a:gd name="T55" fmla="*/ 120 h 174"/>
                <a:gd name="T56" fmla="*/ 323 w 5770"/>
                <a:gd name="T57" fmla="*/ 84 h 174"/>
                <a:gd name="T58" fmla="*/ 383 w 5770"/>
                <a:gd name="T59" fmla="*/ 24 h 174"/>
                <a:gd name="T60" fmla="*/ 460 w 5770"/>
                <a:gd name="T61" fmla="*/ 60 h 174"/>
                <a:gd name="T62" fmla="*/ 706 w 5770"/>
                <a:gd name="T63" fmla="*/ 144 h 174"/>
                <a:gd name="T64" fmla="*/ 1100 w 5770"/>
                <a:gd name="T65" fmla="*/ 120 h 174"/>
                <a:gd name="T66" fmla="*/ 1345 w 5770"/>
                <a:gd name="T67" fmla="*/ 36 h 174"/>
                <a:gd name="T68" fmla="*/ 1441 w 5770"/>
                <a:gd name="T69" fmla="*/ 48 h 174"/>
                <a:gd name="T70" fmla="*/ 1561 w 5770"/>
                <a:gd name="T71" fmla="*/ 90 h 174"/>
                <a:gd name="T72" fmla="*/ 1971 w 5770"/>
                <a:gd name="T73" fmla="*/ 96 h 174"/>
                <a:gd name="T74" fmla="*/ 2235 w 5770"/>
                <a:gd name="T75" fmla="*/ 3 h 174"/>
                <a:gd name="T76" fmla="*/ 2350 w 5770"/>
                <a:gd name="T77" fmla="*/ 102 h 174"/>
                <a:gd name="T78" fmla="*/ 2559 w 5770"/>
                <a:gd name="T79" fmla="*/ 96 h 174"/>
                <a:gd name="T80" fmla="*/ 2715 w 5770"/>
                <a:gd name="T81" fmla="*/ 24 h 174"/>
                <a:gd name="T82" fmla="*/ 2792 w 5770"/>
                <a:gd name="T83" fmla="*/ 132 h 174"/>
                <a:gd name="T84" fmla="*/ 3127 w 5770"/>
                <a:gd name="T85" fmla="*/ 102 h 174"/>
                <a:gd name="T86" fmla="*/ 3486 w 5770"/>
                <a:gd name="T87" fmla="*/ 48 h 174"/>
                <a:gd name="T88" fmla="*/ 3582 w 5770"/>
                <a:gd name="T89" fmla="*/ 42 h 174"/>
                <a:gd name="T90" fmla="*/ 3731 w 5770"/>
                <a:gd name="T91" fmla="*/ 90 h 174"/>
                <a:gd name="T92" fmla="*/ 4078 w 5770"/>
                <a:gd name="T93" fmla="*/ 102 h 174"/>
                <a:gd name="T94" fmla="*/ 4419 w 5770"/>
                <a:gd name="T95" fmla="*/ 30 h 174"/>
                <a:gd name="T96" fmla="*/ 4574 w 5770"/>
                <a:gd name="T97" fmla="*/ 6 h 174"/>
                <a:gd name="T98" fmla="*/ 4628 w 5770"/>
                <a:gd name="T99" fmla="*/ 60 h 174"/>
                <a:gd name="T100" fmla="*/ 4724 w 5770"/>
                <a:gd name="T101" fmla="*/ 108 h 174"/>
                <a:gd name="T102" fmla="*/ 4927 w 5770"/>
                <a:gd name="T103" fmla="*/ 84 h 174"/>
                <a:gd name="T104" fmla="*/ 5118 w 5770"/>
                <a:gd name="T105" fmla="*/ 14 h 174"/>
                <a:gd name="T106" fmla="*/ 5280 w 5770"/>
                <a:gd name="T107" fmla="*/ 9 h 174"/>
                <a:gd name="T108" fmla="*/ 5453 w 5770"/>
                <a:gd name="T109" fmla="*/ 36 h 174"/>
                <a:gd name="T110" fmla="*/ 5465 w 5770"/>
                <a:gd name="T111" fmla="*/ 72 h 174"/>
                <a:gd name="T112" fmla="*/ 5656 w 5770"/>
                <a:gd name="T113" fmla="*/ 90 h 174"/>
                <a:gd name="T114" fmla="*/ 5710 w 5770"/>
                <a:gd name="T115" fmla="*/ 102 h 174"/>
                <a:gd name="T116" fmla="*/ 5477 w 5770"/>
                <a:gd name="T117" fmla="*/ 90 h 174"/>
                <a:gd name="T118" fmla="*/ 5453 w 5770"/>
                <a:gd name="T119" fmla="*/ 60 h 174"/>
                <a:gd name="T120" fmla="*/ 5393 w 5770"/>
                <a:gd name="T121" fmla="*/ 30 h 174"/>
                <a:gd name="T122" fmla="*/ 5219 w 5770"/>
                <a:gd name="T123" fmla="*/ 2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35864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ar-SA" noProof="0" smtClean="0"/>
              <a:t>انقر لتحرير نمط العنوان الرئيسي</a:t>
            </a:r>
          </a:p>
        </p:txBody>
      </p:sp>
      <p:sp>
        <p:nvSpPr>
          <p:cNvPr id="35865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ar-SA" noProof="0" smtClean="0"/>
              <a:t>انقر لتحرير نمط العنوان الثانوي الرئيسي</a:t>
            </a:r>
          </a:p>
        </p:txBody>
      </p:sp>
      <p:sp>
        <p:nvSpPr>
          <p:cNvPr id="35866" name="Rectangle 26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5867" name="Rectangle 2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5868" name="Rectangle 2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BF3FAE0-B992-48C2-85F1-0CD73153B2FC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2D1EF5E-83F3-46BB-9B32-1204439D100E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890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7F8401-B3CF-40A6-90C7-A3C79842466F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064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365548-482B-4983-91C9-F284C2C08EB7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96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092EC84-3438-4354-9807-AB37516CAE6F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03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3E8892B-D1C1-428C-91E1-8A1BE6716975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875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E8E7223-09D1-4C3C-A535-3D52A748B73A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9" name="عنصر نائب للتاريخ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576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D48E196-DE04-4A59-86A8-DC9ED5DB407B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69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214606-5E52-4249-B998-6E670A263121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418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1BBFF18-53EE-4638-B54F-60492F04E7B3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279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E9B4D2-9DAD-47D1-A623-E2A2353D669D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188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34819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20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21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22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23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24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25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26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27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28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29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30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31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32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33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34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35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36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37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38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11E8C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4839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>
                <a:gd name="T0" fmla="*/ 4993 w 5770"/>
                <a:gd name="T1" fmla="*/ 66 h 174"/>
                <a:gd name="T2" fmla="*/ 4771 w 5770"/>
                <a:gd name="T3" fmla="*/ 132 h 174"/>
                <a:gd name="T4" fmla="*/ 4640 w 5770"/>
                <a:gd name="T5" fmla="*/ 96 h 174"/>
                <a:gd name="T6" fmla="*/ 4598 w 5770"/>
                <a:gd name="T7" fmla="*/ 36 h 174"/>
                <a:gd name="T8" fmla="*/ 4478 w 5770"/>
                <a:gd name="T9" fmla="*/ 30 h 174"/>
                <a:gd name="T10" fmla="*/ 4186 w 5770"/>
                <a:gd name="T11" fmla="*/ 108 h 174"/>
                <a:gd name="T12" fmla="*/ 3815 w 5770"/>
                <a:gd name="T13" fmla="*/ 120 h 174"/>
                <a:gd name="T14" fmla="*/ 3617 w 5770"/>
                <a:gd name="T15" fmla="*/ 72 h 174"/>
                <a:gd name="T16" fmla="*/ 3510 w 5770"/>
                <a:gd name="T17" fmla="*/ 60 h 174"/>
                <a:gd name="T18" fmla="*/ 3336 w 5770"/>
                <a:gd name="T19" fmla="*/ 96 h 174"/>
                <a:gd name="T20" fmla="*/ 2846 w 5770"/>
                <a:gd name="T21" fmla="*/ 150 h 174"/>
                <a:gd name="T22" fmla="*/ 2703 w 5770"/>
                <a:gd name="T23" fmla="*/ 96 h 174"/>
                <a:gd name="T24" fmla="*/ 2619 w 5770"/>
                <a:gd name="T25" fmla="*/ 90 h 174"/>
                <a:gd name="T26" fmla="*/ 2416 w 5770"/>
                <a:gd name="T27" fmla="*/ 132 h 174"/>
                <a:gd name="T28" fmla="*/ 2278 w 5770"/>
                <a:gd name="T29" fmla="*/ 84 h 174"/>
                <a:gd name="T30" fmla="*/ 2151 w 5770"/>
                <a:gd name="T31" fmla="*/ 36 h 174"/>
                <a:gd name="T32" fmla="*/ 1947 w 5770"/>
                <a:gd name="T33" fmla="*/ 120 h 174"/>
                <a:gd name="T34" fmla="*/ 1525 w 5770"/>
                <a:gd name="T35" fmla="*/ 102 h 174"/>
                <a:gd name="T36" fmla="*/ 1429 w 5770"/>
                <a:gd name="T37" fmla="*/ 60 h 174"/>
                <a:gd name="T38" fmla="*/ 1333 w 5770"/>
                <a:gd name="T39" fmla="*/ 60 h 174"/>
                <a:gd name="T40" fmla="*/ 1058 w 5770"/>
                <a:gd name="T41" fmla="*/ 150 h 174"/>
                <a:gd name="T42" fmla="*/ 652 w 5770"/>
                <a:gd name="T43" fmla="*/ 150 h 174"/>
                <a:gd name="T44" fmla="*/ 442 w 5770"/>
                <a:gd name="T45" fmla="*/ 66 h 174"/>
                <a:gd name="T46" fmla="*/ 377 w 5770"/>
                <a:gd name="T47" fmla="*/ 48 h 174"/>
                <a:gd name="T48" fmla="*/ 305 w 5770"/>
                <a:gd name="T49" fmla="*/ 108 h 174"/>
                <a:gd name="T50" fmla="*/ 144 w 5770"/>
                <a:gd name="T51" fmla="*/ 138 h 174"/>
                <a:gd name="T52" fmla="*/ 0 w 5770"/>
                <a:gd name="T53" fmla="*/ 96 h 174"/>
                <a:gd name="T54" fmla="*/ 167 w 5770"/>
                <a:gd name="T55" fmla="*/ 120 h 174"/>
                <a:gd name="T56" fmla="*/ 323 w 5770"/>
                <a:gd name="T57" fmla="*/ 84 h 174"/>
                <a:gd name="T58" fmla="*/ 383 w 5770"/>
                <a:gd name="T59" fmla="*/ 24 h 174"/>
                <a:gd name="T60" fmla="*/ 460 w 5770"/>
                <a:gd name="T61" fmla="*/ 60 h 174"/>
                <a:gd name="T62" fmla="*/ 706 w 5770"/>
                <a:gd name="T63" fmla="*/ 144 h 174"/>
                <a:gd name="T64" fmla="*/ 1100 w 5770"/>
                <a:gd name="T65" fmla="*/ 120 h 174"/>
                <a:gd name="T66" fmla="*/ 1345 w 5770"/>
                <a:gd name="T67" fmla="*/ 36 h 174"/>
                <a:gd name="T68" fmla="*/ 1441 w 5770"/>
                <a:gd name="T69" fmla="*/ 48 h 174"/>
                <a:gd name="T70" fmla="*/ 1561 w 5770"/>
                <a:gd name="T71" fmla="*/ 90 h 174"/>
                <a:gd name="T72" fmla="*/ 1971 w 5770"/>
                <a:gd name="T73" fmla="*/ 96 h 174"/>
                <a:gd name="T74" fmla="*/ 2235 w 5770"/>
                <a:gd name="T75" fmla="*/ 3 h 174"/>
                <a:gd name="T76" fmla="*/ 2350 w 5770"/>
                <a:gd name="T77" fmla="*/ 102 h 174"/>
                <a:gd name="T78" fmla="*/ 2559 w 5770"/>
                <a:gd name="T79" fmla="*/ 96 h 174"/>
                <a:gd name="T80" fmla="*/ 2715 w 5770"/>
                <a:gd name="T81" fmla="*/ 24 h 174"/>
                <a:gd name="T82" fmla="*/ 2792 w 5770"/>
                <a:gd name="T83" fmla="*/ 132 h 174"/>
                <a:gd name="T84" fmla="*/ 3127 w 5770"/>
                <a:gd name="T85" fmla="*/ 102 h 174"/>
                <a:gd name="T86" fmla="*/ 3486 w 5770"/>
                <a:gd name="T87" fmla="*/ 48 h 174"/>
                <a:gd name="T88" fmla="*/ 3582 w 5770"/>
                <a:gd name="T89" fmla="*/ 42 h 174"/>
                <a:gd name="T90" fmla="*/ 3731 w 5770"/>
                <a:gd name="T91" fmla="*/ 90 h 174"/>
                <a:gd name="T92" fmla="*/ 4078 w 5770"/>
                <a:gd name="T93" fmla="*/ 102 h 174"/>
                <a:gd name="T94" fmla="*/ 4419 w 5770"/>
                <a:gd name="T95" fmla="*/ 30 h 174"/>
                <a:gd name="T96" fmla="*/ 4574 w 5770"/>
                <a:gd name="T97" fmla="*/ 6 h 174"/>
                <a:gd name="T98" fmla="*/ 4628 w 5770"/>
                <a:gd name="T99" fmla="*/ 60 h 174"/>
                <a:gd name="T100" fmla="*/ 4724 w 5770"/>
                <a:gd name="T101" fmla="*/ 108 h 174"/>
                <a:gd name="T102" fmla="*/ 4927 w 5770"/>
                <a:gd name="T103" fmla="*/ 84 h 174"/>
                <a:gd name="T104" fmla="*/ 5118 w 5770"/>
                <a:gd name="T105" fmla="*/ 14 h 174"/>
                <a:gd name="T106" fmla="*/ 5280 w 5770"/>
                <a:gd name="T107" fmla="*/ 9 h 174"/>
                <a:gd name="T108" fmla="*/ 5453 w 5770"/>
                <a:gd name="T109" fmla="*/ 36 h 174"/>
                <a:gd name="T110" fmla="*/ 5465 w 5770"/>
                <a:gd name="T111" fmla="*/ 72 h 174"/>
                <a:gd name="T112" fmla="*/ 5656 w 5770"/>
                <a:gd name="T113" fmla="*/ 90 h 174"/>
                <a:gd name="T114" fmla="*/ 5710 w 5770"/>
                <a:gd name="T115" fmla="*/ 102 h 174"/>
                <a:gd name="T116" fmla="*/ 5477 w 5770"/>
                <a:gd name="T117" fmla="*/ 90 h 174"/>
                <a:gd name="T118" fmla="*/ 5453 w 5770"/>
                <a:gd name="T119" fmla="*/ 60 h 174"/>
                <a:gd name="T120" fmla="*/ 5393 w 5770"/>
                <a:gd name="T121" fmla="*/ 30 h 174"/>
                <a:gd name="T122" fmla="*/ 5219 w 5770"/>
                <a:gd name="T123" fmla="*/ 2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34840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34841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34842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34843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C97531B7-80B3-413F-9B92-AD4CFA624AAF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34844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1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2pPr>
      <a:lvl3pPr algn="ctr" rtl="1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3pPr>
      <a:lvl4pPr algn="ctr" rtl="1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4pPr>
      <a:lvl5pPr algn="ctr" rtl="1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ar-SA"/>
              <a:t>الــنــســب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/>
              <a:t>الطالب : زيـاد سليمان بن حمد </a:t>
            </a:r>
            <a:br>
              <a:rPr lang="ar-SA"/>
            </a:br>
            <a:r>
              <a:rPr lang="ar-SA"/>
              <a:t>الدكتور : يوسف فجال</a:t>
            </a:r>
            <a:br>
              <a:rPr lang="ar-SA"/>
            </a:br>
            <a:r>
              <a:rPr lang="ar-SA"/>
              <a:t>مقرر : عرب 101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مــا هـو الـنـسـب ؟</a:t>
            </a: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ar-SA"/>
              <a:t>تعريفه : أن تلحق آخر الاسم ياء مشددة مكسورة ما قبلها ، للدلالة على نسبة شيء إلى آخر . </a:t>
            </a:r>
            <a:br>
              <a:rPr lang="ar-SA"/>
            </a:br>
            <a:r>
              <a:rPr lang="ar-SA"/>
              <a:t/>
            </a:r>
            <a:br>
              <a:rPr lang="ar-SA"/>
            </a:br>
            <a:r>
              <a:rPr lang="ar-SA"/>
              <a:t>دلالاته : دلالات النسب متعددة مثل :</a:t>
            </a:r>
            <a:br>
              <a:rPr lang="ar-SA"/>
            </a:br>
            <a:r>
              <a:rPr lang="ar-SA"/>
              <a:t>الدلاله على المدينة : مكي , قدسي , مدني .</a:t>
            </a:r>
            <a:br>
              <a:rPr lang="ar-SA"/>
            </a:br>
            <a:r>
              <a:rPr lang="ar-SA"/>
              <a:t>الصفة : بحري , جوي , بري .</a:t>
            </a:r>
            <a:br>
              <a:rPr lang="ar-SA"/>
            </a:br>
            <a:r>
              <a:rPr lang="ar-SA"/>
              <a:t>اللـون : ذهبي , فضي , معدني 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أنــواعـه </a:t>
            </a: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ar-SA"/>
              <a:t>أولا : نسب المختوم بتاء التأنيث :</a:t>
            </a:r>
            <a:br>
              <a:rPr lang="ar-SA"/>
            </a:br>
            <a:r>
              <a:rPr lang="ar-SA"/>
              <a:t>في هذه الحاله , نقوم بحذف تاء الـتأنيث المربوطة .</a:t>
            </a:r>
            <a:br>
              <a:rPr lang="ar-SA"/>
            </a:br>
            <a:r>
              <a:rPr lang="ar-SA"/>
              <a:t>مثال ::     مــكــة – مــكــي .</a:t>
            </a:r>
            <a:br>
              <a:rPr lang="ar-SA"/>
            </a:br>
            <a:r>
              <a:rPr lang="ar-SA"/>
              <a:t/>
            </a:r>
            <a:br>
              <a:rPr lang="ar-SA"/>
            </a:br>
            <a:r>
              <a:rPr lang="ar-SA"/>
              <a:t>ثــانــيــا : نـســب المختوم بياء مشددة :</a:t>
            </a:r>
            <a:br>
              <a:rPr lang="ar-SA"/>
            </a:br>
            <a:r>
              <a:rPr lang="ar-SA"/>
              <a:t>في هذه الحالة , يجب مراعاة عدد الحروف التي قبل الياء .</a:t>
            </a:r>
            <a:br>
              <a:rPr lang="ar-SA"/>
            </a:br>
            <a:r>
              <a:rPr lang="ar-SA"/>
              <a:t>1_ الياء المشددة بعد حرف واحد :</a:t>
            </a:r>
            <a:br>
              <a:rPr lang="ar-SA"/>
            </a:br>
            <a:r>
              <a:rPr lang="ar-SA"/>
              <a:t>في هذه الحاله نبقي الياء الاصلية مع اضافة واو بينها وبين الياء المضافة . مثال : حي _ حيوي 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5581650"/>
          </a:xfrm>
        </p:spPr>
        <p:txBody>
          <a:bodyPr/>
          <a:lstStyle/>
          <a:p>
            <a:r>
              <a:rPr lang="ar-SA"/>
              <a:t/>
            </a:r>
            <a:br>
              <a:rPr lang="ar-SA"/>
            </a:br>
            <a:r>
              <a:rPr lang="ar-SA"/>
              <a:t/>
            </a:r>
            <a:br>
              <a:rPr lang="ar-SA"/>
            </a:br>
            <a:r>
              <a:rPr lang="ar-SA"/>
              <a:t/>
            </a:r>
            <a:br>
              <a:rPr lang="ar-SA"/>
            </a:br>
            <a:r>
              <a:rPr lang="ar-SA"/>
              <a:t>2- إذا كانت الياء المشددة بعد حرفين :</a:t>
            </a:r>
            <a:br>
              <a:rPr lang="ar-SA"/>
            </a:br>
            <a:r>
              <a:rPr lang="ar-SA"/>
              <a:t>في هذه الحاله نقلب الياء المشددة إلى واو مع إضافة ياء النسب  . مثال : علي , علوي .</a:t>
            </a:r>
            <a:br>
              <a:rPr lang="ar-SA"/>
            </a:br>
            <a:r>
              <a:rPr lang="ar-SA"/>
              <a:t/>
            </a:r>
            <a:br>
              <a:rPr lang="ar-SA"/>
            </a:b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ثالثا : نسب المقصور :</a:t>
            </a: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ar-SA"/>
              <a:t>1_ إذا كانت ألف المقصور الحرف الثالث نقلبها لحرف الواو مع إضافة ياء النسب . مثال : عصا _ عصوي .</a:t>
            </a:r>
            <a:br>
              <a:rPr lang="ar-SA"/>
            </a:br>
            <a:r>
              <a:rPr lang="ar-SA"/>
              <a:t/>
            </a:r>
            <a:br>
              <a:rPr lang="ar-SA"/>
            </a:br>
            <a:r>
              <a:rPr lang="ar-SA"/>
              <a:t>2_ إذا كانت ألف المقصور الحرف الرابع والحرف الثاني من الاسم كان متحرك نحذف الألف مع إضافة ياء النسب . </a:t>
            </a:r>
            <a:br>
              <a:rPr lang="ar-SA"/>
            </a:br>
            <a:r>
              <a:rPr lang="ar-SA"/>
              <a:t>مثال : كندا _ كندي .</a:t>
            </a:r>
            <a:br>
              <a:rPr lang="ar-SA"/>
            </a:br>
            <a:r>
              <a:rPr lang="ar-SA"/>
              <a:t/>
            </a:r>
            <a:br>
              <a:rPr lang="ar-SA"/>
            </a:br>
            <a:r>
              <a:rPr lang="ar-SA"/>
              <a:t>3- إذا كانت ألف المقصور الحرف الخامس أو أكثر نحذف الألف مع إضافة ياء النسب . مثال : أمريكا _ أمريكي 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رابعا : نـسـب الممدود :</a:t>
            </a: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ar-SA"/>
              <a:t>1_ إذا كانت همزته أصلية , تبقى كما هي مع إضافة ياء النسب . مثال : وباء _ وبائي .</a:t>
            </a:r>
            <a:br>
              <a:rPr lang="ar-SA"/>
            </a:br>
            <a:r>
              <a:rPr lang="ar-SA"/>
              <a:t/>
            </a:r>
            <a:br>
              <a:rPr lang="ar-SA"/>
            </a:br>
            <a:r>
              <a:rPr lang="ar-SA"/>
              <a:t/>
            </a:r>
            <a:br>
              <a:rPr lang="ar-SA"/>
            </a:br>
            <a:r>
              <a:rPr lang="ar-SA"/>
              <a:t/>
            </a:r>
            <a:br>
              <a:rPr lang="ar-SA"/>
            </a:br>
            <a:r>
              <a:rPr lang="ar-SA"/>
              <a:t>2_ إذا كانت همزته للـتأنيث , نقلب الهمزة إلى واو مع إضافة ياء النسب .  مـثـال : حمراء _ حمراوي .</a:t>
            </a:r>
            <a:br>
              <a:rPr lang="ar-SA"/>
            </a:br>
            <a:r>
              <a:rPr lang="ar-SA"/>
              <a:t/>
            </a:r>
            <a:br>
              <a:rPr lang="ar-SA"/>
            </a:b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خـامـسـا : نسب المنقوص :</a:t>
            </a: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ar-SA"/>
              <a:t>1- إذا كان حرف الياء هو الحرف الثالث , نقلبه إلى واو ونفتح ما قبله . مثال : الشجي _ الشجوي .</a:t>
            </a:r>
            <a:br>
              <a:rPr lang="ar-SA"/>
            </a:br>
            <a:r>
              <a:rPr lang="ar-SA"/>
              <a:t/>
            </a:r>
            <a:br>
              <a:rPr lang="ar-SA"/>
            </a:br>
            <a:r>
              <a:rPr lang="ar-SA"/>
              <a:t>2_ إذا كان حرف الياء هو الحرف الرابع يبقى الاسم كما هو أو نقلب الياء إلى واو ونفتح ما قبله . مثال :النادي _ النادي(النادوي).</a:t>
            </a:r>
            <a:br>
              <a:rPr lang="ar-SA"/>
            </a:br>
            <a:r>
              <a:rPr lang="ar-SA"/>
              <a:t/>
            </a:r>
            <a:br>
              <a:rPr lang="ar-SA"/>
            </a:br>
            <a:r>
              <a:rPr lang="ar-SA"/>
              <a:t>3_ إذا كان حرف الياء هو السادس أو أكثر نحذف الواو مع إضافة ياء النسب كما هو . مثال : جابري _ جابري 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سـادسـا : نسب الجمع والمثنى</a:t>
            </a: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ar-SA"/>
              <a:t>في الجمع والمثنى يجب تحويل الاسم إلى مفرد واستخراج النسب من المفرد . </a:t>
            </a:r>
            <a:br>
              <a:rPr lang="ar-SA"/>
            </a:br>
            <a:r>
              <a:rPr lang="ar-SA"/>
              <a:t>مـثـال في الجمع : مدارس _ مدرسة _ مدرسي.</a:t>
            </a:r>
            <a:br>
              <a:rPr lang="ar-SA"/>
            </a:br>
            <a:r>
              <a:rPr lang="ar-SA"/>
              <a:t>مـثـال في المثنى : جامعتان _ جامعة _ جامعي .</a:t>
            </a:r>
            <a:br>
              <a:rPr lang="ar-SA"/>
            </a:br>
            <a:r>
              <a:rPr lang="ar-SA"/>
              <a:t/>
            </a:r>
            <a:br>
              <a:rPr lang="ar-SA"/>
            </a:br>
            <a:r>
              <a:rPr lang="ar-SA"/>
              <a:t>ويستثنى في الجمع الاسم المجموع الذي لا مفرد له .</a:t>
            </a:r>
            <a:br>
              <a:rPr lang="ar-SA"/>
            </a:br>
            <a:r>
              <a:rPr lang="ar-SA"/>
              <a:t>مــثــال : قوم _ قومي 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09" name="Rectangle 29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2287587"/>
          </a:xfrm>
        </p:spPr>
        <p:txBody>
          <a:bodyPr/>
          <a:lstStyle/>
          <a:p>
            <a:r>
              <a:rPr lang="ar-SA"/>
              <a:t>أنسب الكلمات التالية مع ذكر نوعها </a:t>
            </a:r>
            <a:br>
              <a:rPr lang="ar-SA"/>
            </a:br>
            <a:r>
              <a:rPr lang="ar-SA"/>
              <a:t>1- المدينة . 2- إنشاء. 3- مدرستان. 4- عرب. 5- فرنسا .</a:t>
            </a:r>
            <a:endParaRPr lang="en-US"/>
          </a:p>
        </p:txBody>
      </p:sp>
      <p:sp>
        <p:nvSpPr>
          <p:cNvPr id="46110" name="Rectangle 30"/>
          <p:cNvSpPr>
            <a:spLocks noGrp="1" noChangeArrowheads="1"/>
          </p:cNvSpPr>
          <p:nvPr>
            <p:ph type="body" idx="1"/>
          </p:nvPr>
        </p:nvSpPr>
        <p:spPr>
          <a:xfrm>
            <a:off x="457200" y="3429000"/>
            <a:ext cx="8229600" cy="2701925"/>
          </a:xfrm>
        </p:spPr>
        <p:txBody>
          <a:bodyPr/>
          <a:lstStyle/>
          <a:p>
            <a:r>
              <a:rPr lang="ar-SA"/>
              <a:t>المدينة – مدني , نوع النسب : نسب المختوم بتاء التأنيث.</a:t>
            </a:r>
            <a:br>
              <a:rPr lang="ar-SA"/>
            </a:br>
            <a:r>
              <a:rPr lang="ar-SA"/>
              <a:t>إنشاء – إنشائي , نوع النسب : نسب الممدود .</a:t>
            </a:r>
            <a:br>
              <a:rPr lang="ar-SA"/>
            </a:br>
            <a:r>
              <a:rPr lang="ar-SA"/>
              <a:t>مدرستان – مدرسي , نوع النسب : نسب المثنى .</a:t>
            </a:r>
            <a:br>
              <a:rPr lang="ar-SA"/>
            </a:br>
            <a:r>
              <a:rPr lang="ar-SA"/>
              <a:t>عرب – عربي , نوع النسب : نسب الجمع الذي لامفرد له .</a:t>
            </a:r>
            <a:br>
              <a:rPr lang="ar-SA"/>
            </a:br>
            <a:r>
              <a:rPr lang="ar-SA"/>
              <a:t>فرنسا – فرنسي , نوع النسب : نسب المقصور 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6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6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10" grpId="0" build="p"/>
    </p:bldLst>
  </p:timing>
</p:sld>
</file>

<file path=ppt/theme/theme1.xml><?xml version="1.0" encoding="utf-8"?>
<a:theme xmlns:a="http://schemas.openxmlformats.org/drawingml/2006/main" name="Curtain Call">
  <a:themeElements>
    <a:clrScheme name="Curtain Call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Curtain Call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rtain Call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rtain Call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Curtain Call</Template>
  <TotalTime>151</TotalTime>
  <Words>154</Words>
  <Application>Microsoft Office PowerPoint</Application>
  <PresentationFormat>عرض على الشاشة (3:4)‏</PresentationFormat>
  <Paragraphs>17</Paragraphs>
  <Slides>9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4" baseType="lpstr">
      <vt:lpstr>Arial</vt:lpstr>
      <vt:lpstr>Tahoma</vt:lpstr>
      <vt:lpstr>Times New Roman</vt:lpstr>
      <vt:lpstr>Wingdings</vt:lpstr>
      <vt:lpstr>Curtain Call</vt:lpstr>
      <vt:lpstr>الــنــســب</vt:lpstr>
      <vt:lpstr>مــا هـو الـنـسـب ؟</vt:lpstr>
      <vt:lpstr>أنــواعـه </vt:lpstr>
      <vt:lpstr>عرض تقديمي في PowerPoint</vt:lpstr>
      <vt:lpstr>ثالثا : نسب المقصور :</vt:lpstr>
      <vt:lpstr>رابعا : نـسـب الممدود :</vt:lpstr>
      <vt:lpstr>خـامـسـا : نسب المنقوص :</vt:lpstr>
      <vt:lpstr>سـادسـا : نسب الجمع والمثنى</vt:lpstr>
      <vt:lpstr>أنسب الكلمات التالية مع ذكر نوعها  1- المدينة . 2- إنشاء. 3- مدرستان. 4- عرب. 5- فرنسا 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الــنــســب</dc:title>
  <dc:creator>DELL</dc:creator>
  <cp:lastModifiedBy>dr yousef</cp:lastModifiedBy>
  <cp:revision>4</cp:revision>
  <dcterms:created xsi:type="dcterms:W3CDTF">2012-07-17T04:05:00Z</dcterms:created>
  <dcterms:modified xsi:type="dcterms:W3CDTF">2012-07-25T11:27:30Z</dcterms:modified>
</cp:coreProperties>
</file>