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21"/>
  </p:notesMasterIdLst>
  <p:sldIdLst>
    <p:sldId id="256" r:id="rId2"/>
    <p:sldId id="268" r:id="rId3"/>
    <p:sldId id="266" r:id="rId4"/>
    <p:sldId id="269" r:id="rId5"/>
    <p:sldId id="258" r:id="rId6"/>
    <p:sldId id="271" r:id="rId7"/>
    <p:sldId id="261" r:id="rId8"/>
    <p:sldId id="270" r:id="rId9"/>
    <p:sldId id="262" r:id="rId10"/>
    <p:sldId id="272" r:id="rId11"/>
    <p:sldId id="263" r:id="rId12"/>
    <p:sldId id="276" r:id="rId13"/>
    <p:sldId id="264" r:id="rId14"/>
    <p:sldId id="275" r:id="rId15"/>
    <p:sldId id="257" r:id="rId16"/>
    <p:sldId id="273" r:id="rId17"/>
    <p:sldId id="265" r:id="rId18"/>
    <p:sldId id="274" r:id="rId19"/>
    <p:sldId id="267" r:id="rId2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1E9224"/>
    <a:srgbClr val="FF3399"/>
    <a:srgbClr val="FF9999"/>
    <a:srgbClr val="663300"/>
    <a:srgbClr val="CCCC00"/>
    <a:srgbClr val="ADF729"/>
    <a:srgbClr val="003399"/>
    <a:srgbClr val="FF0000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1C23E4A-9E7C-4CDD-BB29-3F70F8E29649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1014B64-C0E9-4FAC-8B40-F761A504C6B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14B64-C0E9-4FAC-8B40-F761A504C6BC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28" name="عنصر نائب للتاريخ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17" name="عنصر نائب للتذييل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10" name="مستطيل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مستطيل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مستطيل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رابط مستقيم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رابط مستقيم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مستطيل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شكل بيضاوي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شكل بيضاوي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شكل بيضاوي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عنصر نائب لرقم الشريحة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8" name="عنصر نائب للمحتوى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SA"/>
          </a:p>
        </p:txBody>
      </p:sp>
      <p:sp>
        <p:nvSpPr>
          <p:cNvPr id="9" name="مستطيل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رابط مستقيم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رابط مستقيم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رابط مستقيم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مستطيل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شكل بيضاوي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شكل بيضاوي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شكل بيضاوي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شكل بيضاوي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شكل بيضاوي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رابط مستقيم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محتوى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عنصر نائب للمحتوى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2" name="عنصر نائب للنص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نص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مستطيل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رابط مستقيم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شكل بيضاوي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عنصر نائب للمحتوى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22" name="عنصر نائب لرقم الشريحة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عنصر نائب للتذييل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شكل بيضاوي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0" name="رابط مستقيم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مستطيل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رابط مستقيم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رابط مستقيم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عنصر نائب للتاريخ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رابط مستقيم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عنصر نائب للعنوان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4" name="عنصر نائب للتاريخ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95A6E9-25FA-4DA3-BAEC-8A0FDA3DB274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SA"/>
          </a:p>
        </p:txBody>
      </p:sp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مستطيل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شكل بيضاوي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عنصر نائب لرقم الشريحة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2AB46D6-F5FE-42BC-8B50-EBF01359F65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ar-SA" sz="4400" dirty="0" smtClean="0">
                <a:solidFill>
                  <a:srgbClr val="FF6600"/>
                </a:solidFill>
              </a:rPr>
              <a:t>محبة الرسول </a:t>
            </a:r>
            <a:r>
              <a:rPr lang="ar-SA" sz="4400" dirty="0" err="1" smtClean="0">
                <a:solidFill>
                  <a:srgbClr val="FF6600"/>
                </a:solidFill>
              </a:rPr>
              <a:t>باتباع</a:t>
            </a:r>
            <a:r>
              <a:rPr lang="ar-SA" sz="4400" dirty="0" smtClean="0">
                <a:solidFill>
                  <a:srgbClr val="FF6600"/>
                </a:solidFill>
              </a:rPr>
              <a:t> سنته ..</a:t>
            </a:r>
            <a:endParaRPr lang="ar-SA" sz="4400" dirty="0">
              <a:solidFill>
                <a:srgbClr val="FF6600"/>
              </a:solidFill>
            </a:endParaRPr>
          </a:p>
        </p:txBody>
      </p:sp>
      <p:pic>
        <p:nvPicPr>
          <p:cNvPr id="4" name="صورة 3" descr="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-1080000">
            <a:off x="2072845" y="707818"/>
            <a:ext cx="5000660" cy="2649056"/>
          </a:xfrm>
          <a:prstGeom prst="roundRect">
            <a:avLst>
              <a:gd name="adj" fmla="val 8594"/>
            </a:avLst>
          </a:prstGeom>
          <a:ln>
            <a:solidFill>
              <a:schemeClr val="accent1">
                <a:lumMod val="75000"/>
              </a:schemeClr>
            </a:solidFill>
          </a:ln>
          <a:effectLst>
            <a:glow rad="63500">
              <a:schemeClr val="accent4">
                <a:alpha val="45000"/>
                <a:satMod val="120000"/>
              </a:schemeClr>
            </a:glow>
            <a:reflection blurRad="6350" stA="50000" endA="300" endPos="55500" dist="101600" dir="5400000" sy="-100000" algn="bl" rotWithShape="0"/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545" y="214290"/>
            <a:ext cx="8826455" cy="683264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قال الرسول صلى الله عليه وسلم( كلكم راع وكلكم 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مسؤل</a:t>
            </a:r>
            <a:endParaRPr lang="ar-SA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عن 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رعيتة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الامام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راع ومسئول عن رعيته,الرجل راع في أهله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ومسئول عن رعيته,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المرأه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راعيه في بيت زوجها ومسئوله عن 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رعيتها, والخادم راع في مال سيده ومسئول عن رعيته وكلكم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راع وكلكم مسئول عن رعيته)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يوضح لنا الرسول أننا كلنا بدون استثناء مكلفون برعاية رعيتنا 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ومسئولون عن ذلك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ويذكر الرسول أمثله عن المسئولين عن  رعاية 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الأخرين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: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1/ الأمام ومنه الحاكم والمدير والمدرس.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2/الرجل عن بيته وأهله وأولاده يربيهم ويرشدهم وينفق عليهم.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3/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المرأه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مسئوله عن بيت زوجها ترعى أولادها  وحقوق زوجها.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4/الخادم مسئول عن مال سيده يحفظه ويصونه ويعمل على تنميته.</a:t>
            </a:r>
          </a:p>
          <a:p>
            <a:pPr algn="ctr"/>
            <a:endParaRPr lang="en-U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a4-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64396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ربع نص 2"/>
          <p:cNvSpPr txBox="1"/>
          <p:nvPr/>
        </p:nvSpPr>
        <p:spPr>
          <a:xfrm>
            <a:off x="2071670" y="4000504"/>
            <a:ext cx="5000660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000" dirty="0" smtClean="0">
                <a:solidFill>
                  <a:srgbClr val="002060"/>
                </a:solidFill>
              </a:rPr>
              <a:t> </a:t>
            </a:r>
            <a:r>
              <a:rPr lang="ar-SA" sz="4000" dirty="0" smtClean="0">
                <a:solidFill>
                  <a:srgbClr val="FF0000"/>
                </a:solidFill>
              </a:rPr>
              <a:t>إماطة الأذى عن الطريق ..،</a:t>
            </a:r>
            <a:endParaRPr lang="ar-SA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142852"/>
            <a:ext cx="8361584" cy="63094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إماطة الأذى عن الطريق صدقه</a:t>
            </a:r>
          </a:p>
          <a:p>
            <a:pPr algn="ctr"/>
            <a:endParaRPr lang="ar-SA" sz="36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عن أبي داوود قال قال رسول الله صلى الله عليه وسلم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(نزع رجل لم يعمل خير قط غصن شجرة عن الطريق فشكر الله 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له هذا العمل وادخله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الجنه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)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من هذا الحديث تبين لنا فضل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والاجر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الكبير الذي ينتظر 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من يساعد في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اماطة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الاذى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عن الطريق 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فما أجمل ديننا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الاسلامي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الذي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يريط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بين السلوك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الأيجابي</a:t>
            </a:r>
            <a:endParaRPr lang="ar-SA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للفرد وبين مجتمعه .</a:t>
            </a:r>
          </a:p>
          <a:p>
            <a:pPr algn="ctr"/>
            <a:endParaRPr lang="ar-SA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ar-SA" sz="36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en-US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love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مربع نص 2"/>
          <p:cNvSpPr txBox="1"/>
          <p:nvPr/>
        </p:nvSpPr>
        <p:spPr>
          <a:xfrm>
            <a:off x="2357422" y="5000636"/>
            <a:ext cx="3929090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i="1" dirty="0" err="1" smtClean="0">
                <a:solidFill>
                  <a:srgbClr val="003399"/>
                </a:solidFill>
              </a:rPr>
              <a:t>الأبتسـآمه</a:t>
            </a:r>
            <a:r>
              <a:rPr lang="ar-SA" sz="6000" i="1" dirty="0" smtClean="0">
                <a:solidFill>
                  <a:srgbClr val="003399"/>
                </a:solidFill>
              </a:rPr>
              <a:t> </a:t>
            </a:r>
            <a:r>
              <a:rPr lang="ar-SA" sz="6000" i="1" dirty="0" smtClean="0">
                <a:solidFill>
                  <a:srgbClr val="003399"/>
                </a:solidFill>
                <a:sym typeface="Wingdings" pitchFamily="2" charset="2"/>
              </a:rPr>
              <a:t></a:t>
            </a:r>
            <a:endParaRPr lang="ar-SA" sz="6000" i="1" dirty="0">
              <a:solidFill>
                <a:srgbClr val="003399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2910" y="714356"/>
            <a:ext cx="7752443" cy="51398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40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الإبتســــامـه</a:t>
            </a:r>
            <a:endPara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يقول جرير بن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عبدالله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رضي الله عنه :(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مارأني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رسول الله 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صلى الله عليه وسلم إلا تبسم في وجهي )</a:t>
            </a:r>
          </a:p>
          <a:p>
            <a:pPr algn="ctr"/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فاللأبتسامه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ايجابيات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كثيره</a:t>
            </a:r>
            <a:endPara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فهي باب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للمحبه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والموده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endPara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وسماحة بالنفس</a:t>
            </a:r>
          </a:p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وتعطي انطباع بصدق المشاعر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وانشراح الصدر</a:t>
            </a:r>
          </a:p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وتدخل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البهجه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والسرور لنفس 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ar-SA" sz="6600" i="1" dirty="0">
              <a:solidFill>
                <a:srgbClr val="FF6600"/>
              </a:solidFill>
            </a:endParaRPr>
          </a:p>
        </p:txBody>
      </p:sp>
      <p:pic>
        <p:nvPicPr>
          <p:cNvPr id="3" name="صورة 2" descr="95f0fd67218c331057f1febc60c900c0_lm.jpg"/>
          <p:cNvPicPr>
            <a:picLocks noChangeAspect="1"/>
          </p:cNvPicPr>
          <p:nvPr/>
        </p:nvPicPr>
        <p:blipFill>
          <a:blip r:embed="rId2" cstate="print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مربع نص 3"/>
          <p:cNvSpPr txBox="1"/>
          <p:nvPr/>
        </p:nvSpPr>
        <p:spPr>
          <a:xfrm rot="-1020000">
            <a:off x="785786" y="4071942"/>
            <a:ext cx="3214710" cy="10156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1">
            <a:spAutoFit/>
          </a:bodyPr>
          <a:lstStyle/>
          <a:p>
            <a:r>
              <a:rPr lang="ar-SA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الصـــدق ,؛</a:t>
            </a:r>
            <a:endParaRPr lang="ar-SA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214422"/>
            <a:ext cx="8818440" cy="37856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الــــصدق</a:t>
            </a:r>
            <a:endPara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الصدق كان عنواناَ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لاسوتنا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محمد صلى الله عليه وسلم فهو</a:t>
            </a:r>
          </a:p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افضل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مثال للصدق وعرف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به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من قبل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البعثه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فلقب بالصادق </a:t>
            </a:r>
          </a:p>
          <a:p>
            <a:pPr algn="ctr"/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الامين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...</a:t>
            </a:r>
          </a:p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وان صفة الصدق ليست نفلاَ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او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خياراَ بل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انها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فريضة على كل مسلم</a:t>
            </a:r>
          </a:p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ومن التزم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بها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كان من رفقاء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الانبياء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والشهداء يوم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القيامه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love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29718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مربع نص 2"/>
          <p:cNvSpPr txBox="1"/>
          <p:nvPr/>
        </p:nvSpPr>
        <p:spPr>
          <a:xfrm rot="-540000">
            <a:off x="4339808" y="2991067"/>
            <a:ext cx="4204512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600" dirty="0" smtClean="0">
                <a:solidFill>
                  <a:srgbClr val="002060"/>
                </a:solidFill>
              </a:rPr>
              <a:t>الجماعة..؛</a:t>
            </a:r>
            <a:endParaRPr lang="ar-SA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093" y="785794"/>
            <a:ext cx="8307146" cy="49552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                </a:t>
            </a:r>
            <a:r>
              <a:rPr lang="ar-SA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الجــمـاعـــة</a:t>
            </a:r>
            <a:endParaRPr lang="ar-SA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endParaRPr lang="ar-SA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من فضل الله تعالى 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ان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جعل الثواب الجزيل من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اداء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الصلاة</a:t>
            </a:r>
          </a:p>
          <a:p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مع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الجماعه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ويبدا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الثواب من تعلق قلب الرجل بالمسجد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الى</a:t>
            </a:r>
            <a:endParaRPr lang="ar-SA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ان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يرجع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الى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بيته..</a:t>
            </a:r>
          </a:p>
          <a:p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كما جعل الله ثوبا خاصاَ على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اداء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صلاة العشاء والعصر والفجر</a:t>
            </a:r>
          </a:p>
          <a:p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مع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الجماعه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فقد قال الرسول صلى الله عليه وسلم</a:t>
            </a:r>
          </a:p>
          <a:p>
            <a:r>
              <a:rPr lang="en-US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: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((من صلى العشاء في جماعه فكأنما قام نصف الليل </a:t>
            </a:r>
          </a:p>
          <a:p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ومن صلى </a:t>
            </a:r>
            <a:r>
              <a:rPr lang="ar-SA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الصبح 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في جماعه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فكانما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قام الليل كله)).</a:t>
            </a:r>
            <a:endParaRPr lang="en-US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2071670" y="1571612"/>
            <a:ext cx="4500594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3200" dirty="0" smtClean="0"/>
              <a:t>                 </a:t>
            </a:r>
            <a:r>
              <a:rPr lang="ar-SA" sz="3200" dirty="0" smtClean="0">
                <a:solidFill>
                  <a:srgbClr val="FF9999"/>
                </a:solidFill>
              </a:rPr>
              <a:t>إعداد :</a:t>
            </a:r>
          </a:p>
          <a:p>
            <a:pPr algn="ctr"/>
            <a:r>
              <a:rPr lang="ar-SA" sz="3200" dirty="0"/>
              <a:t> </a:t>
            </a:r>
            <a:r>
              <a:rPr lang="ar-SA" sz="3200" dirty="0" smtClean="0"/>
              <a:t>   </a:t>
            </a:r>
            <a:r>
              <a:rPr lang="ar-SA" sz="3200" dirty="0" smtClean="0">
                <a:solidFill>
                  <a:srgbClr val="0070C0"/>
                </a:solidFill>
              </a:rPr>
              <a:t>هيفاء الرشيد ..</a:t>
            </a:r>
          </a:p>
          <a:p>
            <a:pPr algn="ctr"/>
            <a:r>
              <a:rPr lang="ar-SA" sz="3200" dirty="0">
                <a:solidFill>
                  <a:srgbClr val="0070C0"/>
                </a:solidFill>
              </a:rPr>
              <a:t> </a:t>
            </a:r>
            <a:r>
              <a:rPr lang="ar-SA" sz="3200" dirty="0" smtClean="0">
                <a:solidFill>
                  <a:srgbClr val="0070C0"/>
                </a:solidFill>
              </a:rPr>
              <a:t>             هند </a:t>
            </a:r>
            <a:r>
              <a:rPr lang="ar-SA" sz="3200" dirty="0" err="1" smtClean="0">
                <a:solidFill>
                  <a:srgbClr val="0070C0"/>
                </a:solidFill>
              </a:rPr>
              <a:t>الجربوع</a:t>
            </a:r>
            <a:r>
              <a:rPr lang="ar-SA" sz="3200" dirty="0" smtClean="0">
                <a:solidFill>
                  <a:srgbClr val="0070C0"/>
                </a:solidFill>
              </a:rPr>
              <a:t> ..</a:t>
            </a:r>
          </a:p>
          <a:p>
            <a:pPr algn="ctr"/>
            <a:r>
              <a:rPr lang="ar-SA" sz="3200" dirty="0">
                <a:solidFill>
                  <a:srgbClr val="0070C0"/>
                </a:solidFill>
              </a:rPr>
              <a:t> </a:t>
            </a:r>
            <a:r>
              <a:rPr lang="ar-SA" sz="3200" dirty="0" smtClean="0">
                <a:solidFill>
                  <a:srgbClr val="0070C0"/>
                </a:solidFill>
              </a:rPr>
              <a:t>  ريم </a:t>
            </a:r>
            <a:r>
              <a:rPr lang="ar-SA" sz="3200" dirty="0" err="1" smtClean="0">
                <a:solidFill>
                  <a:srgbClr val="0070C0"/>
                </a:solidFill>
              </a:rPr>
              <a:t>العنقري</a:t>
            </a:r>
            <a:r>
              <a:rPr lang="ar-SA" sz="3200" dirty="0" smtClean="0">
                <a:solidFill>
                  <a:srgbClr val="0070C0"/>
                </a:solidFill>
              </a:rPr>
              <a:t> ..</a:t>
            </a:r>
          </a:p>
          <a:p>
            <a:pPr algn="ctr"/>
            <a:r>
              <a:rPr lang="ar-SA" sz="3200" dirty="0">
                <a:solidFill>
                  <a:srgbClr val="0070C0"/>
                </a:solidFill>
              </a:rPr>
              <a:t> </a:t>
            </a:r>
            <a:r>
              <a:rPr lang="ar-SA" sz="3200" dirty="0" smtClean="0">
                <a:solidFill>
                  <a:srgbClr val="0070C0"/>
                </a:solidFill>
              </a:rPr>
              <a:t>              </a:t>
            </a:r>
            <a:r>
              <a:rPr lang="ar-SA" sz="3200" dirty="0">
                <a:solidFill>
                  <a:srgbClr val="0070C0"/>
                </a:solidFill>
              </a:rPr>
              <a:t>أ</a:t>
            </a:r>
            <a:r>
              <a:rPr lang="ar-SA" sz="3200" dirty="0" smtClean="0">
                <a:solidFill>
                  <a:srgbClr val="0070C0"/>
                </a:solidFill>
              </a:rPr>
              <a:t>سماء التميمي ..</a:t>
            </a:r>
          </a:p>
        </p:txBody>
      </p:sp>
      <p:pic>
        <p:nvPicPr>
          <p:cNvPr id="4" name="صورة 3" descr="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مربع نص 5"/>
          <p:cNvSpPr txBox="1"/>
          <p:nvPr/>
        </p:nvSpPr>
        <p:spPr>
          <a:xfrm>
            <a:off x="1428728" y="1643050"/>
            <a:ext cx="6143668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000" i="1" dirty="0" smtClean="0"/>
              <a:t>   </a:t>
            </a:r>
            <a:r>
              <a:rPr lang="ar-SA" sz="4000" i="1" dirty="0" smtClean="0">
                <a:solidFill>
                  <a:schemeClr val="accent2">
                    <a:lumMod val="75000"/>
                  </a:schemeClr>
                </a:solidFill>
              </a:rPr>
              <a:t>إعداد:</a:t>
            </a:r>
          </a:p>
          <a:p>
            <a:r>
              <a:rPr lang="ar-SA" sz="4000" i="1" dirty="0" smtClean="0">
                <a:solidFill>
                  <a:srgbClr val="FF3399"/>
                </a:solidFill>
              </a:rPr>
              <a:t> هيفاء الرشيــد ..</a:t>
            </a:r>
          </a:p>
          <a:p>
            <a:pPr algn="ctr"/>
            <a:r>
              <a:rPr lang="ar-SA" sz="4000" i="1" dirty="0" smtClean="0">
                <a:solidFill>
                  <a:srgbClr val="FF3399"/>
                </a:solidFill>
              </a:rPr>
              <a:t>     هند </a:t>
            </a:r>
            <a:r>
              <a:rPr lang="ar-SA" sz="4000" i="1" dirty="0" err="1" smtClean="0">
                <a:solidFill>
                  <a:srgbClr val="FF3399"/>
                </a:solidFill>
              </a:rPr>
              <a:t>الجربوع</a:t>
            </a:r>
            <a:r>
              <a:rPr lang="ar-SA" sz="4000" i="1" dirty="0" smtClean="0">
                <a:solidFill>
                  <a:srgbClr val="FF3399"/>
                </a:solidFill>
              </a:rPr>
              <a:t> ..</a:t>
            </a:r>
          </a:p>
          <a:p>
            <a:r>
              <a:rPr lang="ar-SA" sz="4000" i="1" dirty="0" smtClean="0">
                <a:solidFill>
                  <a:srgbClr val="FF3399"/>
                </a:solidFill>
              </a:rPr>
              <a:t>  ريم </a:t>
            </a:r>
            <a:r>
              <a:rPr lang="ar-SA" sz="4000" i="1" dirty="0" err="1" smtClean="0">
                <a:solidFill>
                  <a:srgbClr val="FF3399"/>
                </a:solidFill>
              </a:rPr>
              <a:t>العنقري</a:t>
            </a:r>
            <a:r>
              <a:rPr lang="ar-SA" sz="4000" i="1" dirty="0" smtClean="0">
                <a:solidFill>
                  <a:srgbClr val="FF3399"/>
                </a:solidFill>
              </a:rPr>
              <a:t> ..</a:t>
            </a:r>
          </a:p>
          <a:p>
            <a:pPr algn="ctr"/>
            <a:r>
              <a:rPr lang="ar-SA" sz="4000" i="1" dirty="0" smtClean="0">
                <a:solidFill>
                  <a:srgbClr val="FF3399"/>
                </a:solidFill>
              </a:rPr>
              <a:t>       أسماء التميمي ..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43961" y="142852"/>
            <a:ext cx="8545929" cy="69865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بأبي وأمي أنت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ياخير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الورى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وصلاة ربي والسلام معطرا</a:t>
            </a:r>
          </a:p>
          <a:p>
            <a:pPr algn="ctr"/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ياخاتم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الرسل الكرام محمداً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بالوحي </a:t>
            </a:r>
            <a:r>
              <a:rPr lang="ar-SA" sz="3200" b="1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والقرأن</a:t>
            </a:r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كنت مطهرا</a:t>
            </a:r>
          </a:p>
          <a:p>
            <a:pPr algn="ctr"/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لك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ar-SA" sz="32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يارسول</a:t>
            </a:r>
            <a:r>
              <a:rPr lang="ar-SA" sz="3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الله صدق محبة</a:t>
            </a:r>
          </a:p>
          <a:p>
            <a:pPr algn="ctr"/>
            <a:r>
              <a:rPr lang="ar-SA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بفيضها شهد </a:t>
            </a:r>
            <a:r>
              <a:rPr lang="ar-SA" sz="3200" b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اللسان وعبرا</a:t>
            </a:r>
          </a:p>
          <a:p>
            <a:pPr algn="ctr"/>
            <a:endParaRPr lang="ar-SA" sz="32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أوجب الله سبحانه وتعالى محبة الرسول صلى الله عليه وسلم 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على خلقه فأمرهم 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بالأقتداء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به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واتباع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سنته فمحبة الرسول صلى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الله علية وسلم تابعه لمحبة الله سبحانه وتعالى...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قال الرسول صلى الله عليه وسلم (</a:t>
            </a:r>
            <a:r>
              <a:rPr lang="ar-SA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لايؤمن</a:t>
            </a:r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أحدكم حتى أكون أحب </a:t>
            </a:r>
          </a:p>
          <a:p>
            <a:pPr algn="ctr"/>
            <a:r>
              <a:rPr lang="ar-SA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إليه من والده وولده والناس أجمعين)</a:t>
            </a:r>
          </a:p>
          <a:p>
            <a:pPr algn="ctr"/>
            <a:endParaRPr lang="ar-SA" sz="32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/>
            <a:endParaRPr lang="en-US" sz="3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ام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929718" cy="6858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1571604" y="5214950"/>
            <a:ext cx="63498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الأمر بالمعروف والنهي عن المنكر</a:t>
            </a:r>
            <a:endParaRPr lang="en-US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2976" y="1142984"/>
            <a:ext cx="6929486" cy="49552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الأمر بالمعروف والنهي عن المنكر </a:t>
            </a:r>
          </a:p>
          <a:p>
            <a:pPr algn="ctr"/>
            <a:endParaRPr lang="ar-SA" sz="3200" b="1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من أهم دعائم منهج </a:t>
            </a:r>
            <a:r>
              <a:rPr lang="ar-SA" sz="3200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الأصلاح</a:t>
            </a:r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في </a:t>
            </a:r>
            <a:r>
              <a:rPr lang="ar-SA" sz="3200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الأسلام</a:t>
            </a:r>
            <a:endParaRPr lang="ar-SA" sz="3200" b="1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ar-SA" sz="32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والمعروف : ما أمر </a:t>
            </a:r>
            <a:r>
              <a:rPr lang="ar-SA" sz="3200" b="1" cap="none" spc="0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الشرع</a:t>
            </a:r>
            <a:r>
              <a:rPr lang="ar-SA" sz="32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وأستحب فعله</a:t>
            </a:r>
          </a:p>
          <a:p>
            <a:pPr algn="ctr"/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والمنكر: </a:t>
            </a:r>
            <a:r>
              <a:rPr lang="ar-SA" sz="3200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مانهى</a:t>
            </a:r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عنه </a:t>
            </a:r>
            <a:r>
              <a:rPr lang="ar-SA" sz="3200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الشرع</a:t>
            </a:r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وحرم فعله</a:t>
            </a:r>
          </a:p>
          <a:p>
            <a:pPr algn="ctr"/>
            <a:r>
              <a:rPr lang="ar-SA" sz="32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فأمتنا خير أمه أخرجت لناس </a:t>
            </a:r>
            <a:r>
              <a:rPr lang="ar-SA" sz="3200" b="1" cap="none" spc="0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وخيريتها</a:t>
            </a:r>
            <a:r>
              <a:rPr lang="ar-SA" sz="32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تعود للأمر </a:t>
            </a:r>
          </a:p>
          <a:p>
            <a:pPr algn="ctr"/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بالمعروف والنهي عن المنكر </a:t>
            </a:r>
          </a:p>
          <a:p>
            <a:pPr algn="ctr"/>
            <a:r>
              <a:rPr lang="ar-SA" sz="3200" b="1" cap="none" spc="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قال تعالى </a:t>
            </a:r>
            <a:r>
              <a:rPr lang="ar-SA" sz="32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{ ولتكن منكم أمة يدعون إلى الخير ويأمرون بالمعروف وينهون عن المنكر}</a:t>
            </a:r>
          </a:p>
          <a:p>
            <a:pPr algn="ctr"/>
            <a:endParaRPr lang="ar-SA" sz="2800" b="1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ربع نص 2"/>
          <p:cNvSpPr txBox="1"/>
          <p:nvPr/>
        </p:nvSpPr>
        <p:spPr>
          <a:xfrm>
            <a:off x="5786446" y="1714488"/>
            <a:ext cx="278608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algn="ctr"/>
            <a:endParaRPr lang="ar-SA" sz="5400" i="1" dirty="0">
              <a:solidFill>
                <a:srgbClr val="7030A0"/>
              </a:solidFill>
            </a:endParaRPr>
          </a:p>
        </p:txBody>
      </p:sp>
      <p:pic>
        <p:nvPicPr>
          <p:cNvPr id="5" name="صورة 4" descr="love0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5828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مربع نص 5"/>
          <p:cNvSpPr txBox="1"/>
          <p:nvPr/>
        </p:nvSpPr>
        <p:spPr>
          <a:xfrm>
            <a:off x="857224" y="4214818"/>
            <a:ext cx="7000924" cy="10618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800" dirty="0" smtClean="0">
                <a:solidFill>
                  <a:srgbClr val="CCCC00"/>
                </a:solidFill>
              </a:rPr>
              <a:t>      </a:t>
            </a:r>
          </a:p>
          <a:p>
            <a:r>
              <a:rPr lang="ar-SA" sz="5400" dirty="0" smtClean="0">
                <a:solidFill>
                  <a:srgbClr val="CCCC00"/>
                </a:solidFill>
              </a:rPr>
              <a:t>       إفشــاء الســـــــــلام ..“</a:t>
            </a:r>
            <a:endParaRPr lang="ar-SA" sz="5400" dirty="0">
              <a:solidFill>
                <a:srgbClr val="CCCC00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7158" y="357166"/>
            <a:ext cx="8156399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إفشاء السلام</a:t>
            </a:r>
          </a:p>
          <a:p>
            <a:pPr algn="ctr"/>
            <a:endParaRPr lang="ar-SA" sz="3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قال الرسول صلى الله عليه وسلم ( </a:t>
            </a:r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لاتدخلو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الجنه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حتى </a:t>
            </a:r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تؤمنو</a:t>
            </a:r>
            <a:endParaRPr lang="ar-SA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ولاتؤمنوا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حتى تحابوا أولا أدلكم على شي إذا فعلتموه تحاببتم </a:t>
            </a:r>
          </a:p>
          <a:p>
            <a:pPr algn="ctr"/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أفشو السلام بينكم)</a:t>
            </a:r>
          </a:p>
          <a:p>
            <a:pPr algn="ctr"/>
            <a:endParaRPr lang="ar-SA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فهي سبب لسلامة الصدر من الحقد والحسد </a:t>
            </a:r>
          </a:p>
          <a:p>
            <a:pPr algn="ctr"/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وسبب للأجر الكبير ومغفرة الذنب وسبب </a:t>
            </a:r>
          </a:p>
          <a:p>
            <a:pPr algn="ctr"/>
            <a:r>
              <a:rPr lang="ar-S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لنيل رحمة الله فهو من أفضل الأعمال </a:t>
            </a:r>
          </a:p>
          <a:p>
            <a:pPr algn="ctr"/>
            <a:r>
              <a:rPr lang="ar-SA" sz="32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وبأفشاء</a:t>
            </a:r>
            <a:r>
              <a:rPr lang="ar-SA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السلام يغتاظ اليهود ويعلو المسلمون..</a:t>
            </a:r>
          </a:p>
          <a:p>
            <a:pPr algn="ctr"/>
            <a:endParaRPr lang="en-US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user198207_pic5277_125939074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92971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مربع نص 3"/>
          <p:cNvSpPr txBox="1"/>
          <p:nvPr/>
        </p:nvSpPr>
        <p:spPr>
          <a:xfrm>
            <a:off x="2071670" y="1071546"/>
            <a:ext cx="4145383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800" dirty="0" smtClean="0">
                <a:solidFill>
                  <a:srgbClr val="00B050"/>
                </a:solidFill>
              </a:rPr>
              <a:t>زيارة المريـض ..“</a:t>
            </a:r>
            <a:endParaRPr lang="ar-SA" sz="4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714356"/>
            <a:ext cx="7116051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ar-SA" sz="3600" b="1" cap="none" spc="0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زيارة المريض</a:t>
            </a:r>
          </a:p>
          <a:p>
            <a:pPr algn="ctr"/>
            <a:endParaRPr lang="ar-SA" sz="3600" b="1" cap="none" spc="0" dirty="0" smtClean="0">
              <a:ln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algn="ctr"/>
            <a:r>
              <a:rPr lang="ar-SA" sz="3600" b="1" cap="none" spc="0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من </a:t>
            </a:r>
            <a:r>
              <a:rPr lang="ar-SA" sz="3600" b="1" cap="none" spc="0" dirty="0" err="1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أداب</a:t>
            </a:r>
            <a:r>
              <a:rPr lang="ar-SA" sz="3600" b="1" cap="none" spc="0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زيارة المريض:</a:t>
            </a:r>
          </a:p>
          <a:p>
            <a:pPr algn="ctr"/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1/استحضار الأجر المترتب على الزيارة.</a:t>
            </a:r>
          </a:p>
          <a:p>
            <a:pPr algn="ctr"/>
            <a:r>
              <a:rPr lang="ar-SA" sz="3600" b="1" cap="none" spc="0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2/ أن الدعاء مستجاب عند </a:t>
            </a:r>
            <a:r>
              <a:rPr lang="ar-SA" sz="3600" b="1" cap="none" spc="0" dirty="0" err="1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الزياره</a:t>
            </a:r>
            <a:r>
              <a:rPr lang="ar-SA" sz="3600" b="1" cap="none" spc="0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فأدع لنفسك </a:t>
            </a:r>
          </a:p>
          <a:p>
            <a:pPr algn="ctr"/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وللمريض( إذا حضرتم المريض فقولوا خير</a:t>
            </a:r>
          </a:p>
          <a:p>
            <a:pPr algn="ctr"/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فإن </a:t>
            </a:r>
            <a:r>
              <a:rPr lang="ar-SA" sz="3600" b="1" dirty="0" err="1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الملائكه</a:t>
            </a:r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يؤمنون على </a:t>
            </a:r>
            <a:r>
              <a:rPr lang="ar-SA" sz="3600" b="1" dirty="0" err="1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ماتقولون</a:t>
            </a:r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).</a:t>
            </a:r>
          </a:p>
          <a:p>
            <a:pPr algn="ctr"/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3/ مراعاة الوقت المناسب لزيارة.</a:t>
            </a:r>
          </a:p>
          <a:p>
            <a:pPr algn="ctr"/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4/ </a:t>
            </a:r>
            <a:r>
              <a:rPr lang="ar-SA" sz="3600" b="1" dirty="0" err="1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ألاتطيل</a:t>
            </a:r>
            <a:r>
              <a:rPr lang="ar-SA" sz="3600" b="1" dirty="0" smtClean="0">
                <a:ln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الزيارة.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صورة سلم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715404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4"/>
          <p:cNvSpPr/>
          <p:nvPr/>
        </p:nvSpPr>
        <p:spPr>
          <a:xfrm>
            <a:off x="1785918" y="5500702"/>
            <a:ext cx="52235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ar-SA" sz="5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المسؤليه</a:t>
            </a:r>
            <a:r>
              <a:rPr lang="ar-SA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عن الرعية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مشربية">
  <a:themeElements>
    <a:clrScheme name="مشربية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مشربية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حركة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575</TotalTime>
  <Words>634</Words>
  <Application>Microsoft Office PowerPoint</Application>
  <PresentationFormat>عرض على الشاشة (3:4)‏</PresentationFormat>
  <Paragraphs>108</Paragraphs>
  <Slides>19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19</vt:i4>
      </vt:variant>
    </vt:vector>
  </HeadingPairs>
  <TitlesOfParts>
    <vt:vector size="20" baseType="lpstr">
      <vt:lpstr>مشربية</vt:lpstr>
      <vt:lpstr>محبة الرسول باتباع سنته ..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الشريحة 15</vt:lpstr>
      <vt:lpstr>الشريحة 16</vt:lpstr>
      <vt:lpstr>الشريحة 17</vt:lpstr>
      <vt:lpstr>الشريحة 18</vt:lpstr>
      <vt:lpstr>الشريحة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محبة الرسول باتباع سنته ..</dc:title>
  <dc:creator>TOSHIBA</dc:creator>
  <cp:lastModifiedBy>COMPUTER</cp:lastModifiedBy>
  <cp:revision>42</cp:revision>
  <dcterms:created xsi:type="dcterms:W3CDTF">2010-05-13T20:48:43Z</dcterms:created>
  <dcterms:modified xsi:type="dcterms:W3CDTF">2012-09-14T13:36:25Z</dcterms:modified>
</cp:coreProperties>
</file>