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1667" autoAdjust="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E9057F-15A8-4E34-B410-7E5FEF0E03FC}" type="doc">
      <dgm:prSet loTypeId="urn:microsoft.com/office/officeart/2005/8/layout/hProcess3" loCatId="process" qsTypeId="urn:microsoft.com/office/officeart/2005/8/quickstyle/3d1" qsCatId="3D" csTypeId="urn:microsoft.com/office/officeart/2005/8/colors/accent2_4" csCatId="accent2" phldr="1"/>
      <dgm:spPr/>
    </dgm:pt>
    <dgm:pt modelId="{9808476E-1293-4EA5-A3E1-E397645EBEF3}" type="pres">
      <dgm:prSet presAssocID="{98E9057F-15A8-4E34-B410-7E5FEF0E03FC}" presName="Name0" presStyleCnt="0">
        <dgm:presLayoutVars>
          <dgm:dir/>
          <dgm:animLvl val="lvl"/>
          <dgm:resizeHandles val="exact"/>
        </dgm:presLayoutVars>
      </dgm:prSet>
      <dgm:spPr/>
    </dgm:pt>
    <dgm:pt modelId="{17C930A7-6329-4299-AE33-1F21BA2552B7}" type="pres">
      <dgm:prSet presAssocID="{98E9057F-15A8-4E34-B410-7E5FEF0E03FC}" presName="dummy" presStyleCnt="0"/>
      <dgm:spPr/>
    </dgm:pt>
    <dgm:pt modelId="{77F22A7A-4C4C-4ACE-BADD-05E37E2A6821}" type="pres">
      <dgm:prSet presAssocID="{98E9057F-15A8-4E34-B410-7E5FEF0E03FC}" presName="linH" presStyleCnt="0"/>
      <dgm:spPr/>
    </dgm:pt>
    <dgm:pt modelId="{2EA6D177-0F22-4E05-97D8-06C5374C22EC}" type="pres">
      <dgm:prSet presAssocID="{98E9057F-15A8-4E34-B410-7E5FEF0E03FC}" presName="padding1" presStyleCnt="0"/>
      <dgm:spPr/>
    </dgm:pt>
    <dgm:pt modelId="{7732A114-46C8-4E8A-B518-17EDA643A778}" type="pres">
      <dgm:prSet presAssocID="{98E9057F-15A8-4E34-B410-7E5FEF0E03FC}" presName="padding2" presStyleCnt="0"/>
      <dgm:spPr/>
    </dgm:pt>
    <dgm:pt modelId="{B9A9BCE3-8A0A-4C1C-B43B-5212D6D8E7D9}" type="pres">
      <dgm:prSet presAssocID="{98E9057F-15A8-4E34-B410-7E5FEF0E03FC}" presName="negArrow" presStyleCnt="0"/>
      <dgm:spPr/>
    </dgm:pt>
    <dgm:pt modelId="{DD088805-78F9-458C-B00B-CCF4A307B7F4}" type="pres">
      <dgm:prSet presAssocID="{98E9057F-15A8-4E34-B410-7E5FEF0E03FC}" presName="backgroundArrow" presStyleLbl="node1" presStyleIdx="0" presStyleCnt="1" custLinFactNeighborY="-74024"/>
      <dgm:spPr/>
      <dgm:t>
        <a:bodyPr/>
        <a:lstStyle/>
        <a:p>
          <a:pPr rtl="1"/>
          <a:endParaRPr lang="ar-SA"/>
        </a:p>
      </dgm:t>
    </dgm:pt>
  </dgm:ptLst>
  <dgm:cxnLst>
    <dgm:cxn modelId="{A39F93FF-EBFD-4B2A-A91B-C0C70BAF4D4D}" type="presOf" srcId="{98E9057F-15A8-4E34-B410-7E5FEF0E03FC}" destId="{9808476E-1293-4EA5-A3E1-E397645EBEF3}" srcOrd="0" destOrd="0" presId="urn:microsoft.com/office/officeart/2005/8/layout/hProcess3"/>
    <dgm:cxn modelId="{FF3867AF-A733-4B4F-A048-7119C3B6D165}" type="presParOf" srcId="{9808476E-1293-4EA5-A3E1-E397645EBEF3}" destId="{17C930A7-6329-4299-AE33-1F21BA2552B7}" srcOrd="0" destOrd="0" presId="urn:microsoft.com/office/officeart/2005/8/layout/hProcess3"/>
    <dgm:cxn modelId="{9D993ADF-F14E-4181-BDAB-649094CA6874}" type="presParOf" srcId="{9808476E-1293-4EA5-A3E1-E397645EBEF3}" destId="{77F22A7A-4C4C-4ACE-BADD-05E37E2A6821}" srcOrd="1" destOrd="0" presId="urn:microsoft.com/office/officeart/2005/8/layout/hProcess3"/>
    <dgm:cxn modelId="{1B099950-2705-4988-856A-B39DD196EFED}" type="presParOf" srcId="{77F22A7A-4C4C-4ACE-BADD-05E37E2A6821}" destId="{2EA6D177-0F22-4E05-97D8-06C5374C22EC}" srcOrd="0" destOrd="0" presId="urn:microsoft.com/office/officeart/2005/8/layout/hProcess3"/>
    <dgm:cxn modelId="{43A7C885-3B86-4D26-B4CB-A01A608D7118}" type="presParOf" srcId="{77F22A7A-4C4C-4ACE-BADD-05E37E2A6821}" destId="{7732A114-46C8-4E8A-B518-17EDA643A778}" srcOrd="1" destOrd="0" presId="urn:microsoft.com/office/officeart/2005/8/layout/hProcess3"/>
    <dgm:cxn modelId="{0704EC82-A206-4916-8D35-C3A70DED83B1}" type="presParOf" srcId="{77F22A7A-4C4C-4ACE-BADD-05E37E2A6821}" destId="{B9A9BCE3-8A0A-4C1C-B43B-5212D6D8E7D9}" srcOrd="2" destOrd="0" presId="urn:microsoft.com/office/officeart/2005/8/layout/hProcess3"/>
    <dgm:cxn modelId="{DAA98783-B6EE-414B-B09B-67C79747DC80}" type="presParOf" srcId="{77F22A7A-4C4C-4ACE-BADD-05E37E2A6821}" destId="{DD088805-78F9-458C-B00B-CCF4A307B7F4}" srcOrd="3" destOrd="0" presId="urn:microsoft.com/office/officeart/2005/8/layout/hProcess3"/>
  </dgm:cxnLst>
  <dgm:bg>
    <a:noFill/>
  </dgm:bg>
  <dgm:whole>
    <a:ln>
      <a:noFill/>
    </a:ln>
  </dgm:whole>
  <dgm:extLst>
    <a:ext uri="http://schemas.microsoft.com/office/drawing/2008/diagram">
      <dsp:dataModelExt xmlns:dsp="http://schemas.microsoft.com/office/drawing/2008/diagram" xmlns="" relId="rId9"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D088805-78F9-458C-B00B-CCF4A307B7F4}">
      <dsp:nvSpPr>
        <dsp:cNvPr id="0" name=""/>
        <dsp:cNvSpPr/>
      </dsp:nvSpPr>
      <dsp:spPr>
        <a:xfrm>
          <a:off x="0" y="0"/>
          <a:ext cx="785818" cy="432000"/>
        </a:xfrm>
        <a:prstGeom prst="rightArrow">
          <a:avLst/>
        </a:prstGeom>
        <a:gradFill rotWithShape="0">
          <a:gsLst>
            <a:gs pos="0">
              <a:schemeClr val="accent2">
                <a:shade val="50000"/>
                <a:hueOff val="0"/>
                <a:satOff val="0"/>
                <a:lumOff val="0"/>
                <a:alphaOff val="0"/>
                <a:shade val="51000"/>
                <a:satMod val="130000"/>
              </a:schemeClr>
            </a:gs>
            <a:gs pos="80000">
              <a:schemeClr val="accent2">
                <a:shade val="50000"/>
                <a:hueOff val="0"/>
                <a:satOff val="0"/>
                <a:lumOff val="0"/>
                <a:alphaOff val="0"/>
                <a:shade val="93000"/>
                <a:satMod val="130000"/>
              </a:schemeClr>
            </a:gs>
            <a:gs pos="100000">
              <a:schemeClr val="accent2">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C2AF7AC8-298E-41F9-B538-08C3FC16C880}" type="datetimeFigureOut">
              <a:rPr lang="ar-SA" smtClean="0"/>
              <a:pPr/>
              <a:t>28/10/1433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C2C2254-60A4-4737-8B97-85FC1F6B8AFC}"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2AF7AC8-298E-41F9-B538-08C3FC16C880}" type="datetimeFigureOut">
              <a:rPr lang="ar-SA" smtClean="0"/>
              <a:pPr/>
              <a:t>28/10/1433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C2C2254-60A4-4737-8B97-85FC1F6B8AFC}"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2AF7AC8-298E-41F9-B538-08C3FC16C880}" type="datetimeFigureOut">
              <a:rPr lang="ar-SA" smtClean="0"/>
              <a:pPr/>
              <a:t>28/10/1433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C2C2254-60A4-4737-8B97-85FC1F6B8AFC}"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2AF7AC8-298E-41F9-B538-08C3FC16C880}" type="datetimeFigureOut">
              <a:rPr lang="ar-SA" smtClean="0"/>
              <a:pPr/>
              <a:t>28/10/1433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C2C2254-60A4-4737-8B97-85FC1F6B8AFC}"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AF7AC8-298E-41F9-B538-08C3FC16C880}" type="datetimeFigureOut">
              <a:rPr lang="ar-SA" smtClean="0"/>
              <a:pPr/>
              <a:t>28/10/1433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5C2C2254-60A4-4737-8B97-85FC1F6B8AFC}"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C2AF7AC8-298E-41F9-B538-08C3FC16C880}" type="datetimeFigureOut">
              <a:rPr lang="ar-SA" smtClean="0"/>
              <a:pPr/>
              <a:t>28/10/1433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C2C2254-60A4-4737-8B97-85FC1F6B8AFC}"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C2AF7AC8-298E-41F9-B538-08C3FC16C880}" type="datetimeFigureOut">
              <a:rPr lang="ar-SA" smtClean="0"/>
              <a:pPr/>
              <a:t>28/10/1433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5C2C2254-60A4-4737-8B97-85FC1F6B8AFC}"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C2AF7AC8-298E-41F9-B538-08C3FC16C880}" type="datetimeFigureOut">
              <a:rPr lang="ar-SA" smtClean="0"/>
              <a:pPr/>
              <a:t>28/10/1433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5C2C2254-60A4-4737-8B97-85FC1F6B8AFC}"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AF7AC8-298E-41F9-B538-08C3FC16C880}" type="datetimeFigureOut">
              <a:rPr lang="ar-SA" smtClean="0"/>
              <a:pPr/>
              <a:t>28/10/1433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5C2C2254-60A4-4737-8B97-85FC1F6B8AFC}"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AF7AC8-298E-41F9-B538-08C3FC16C880}" type="datetimeFigureOut">
              <a:rPr lang="ar-SA" smtClean="0"/>
              <a:pPr/>
              <a:t>28/10/1433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C2C2254-60A4-4737-8B97-85FC1F6B8AFC}"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AF7AC8-298E-41F9-B538-08C3FC16C880}" type="datetimeFigureOut">
              <a:rPr lang="ar-SA" smtClean="0"/>
              <a:pPr/>
              <a:t>28/10/1433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5C2C2254-60A4-4737-8B97-85FC1F6B8AFC}"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2AF7AC8-298E-41F9-B538-08C3FC16C880}" type="datetimeFigureOut">
              <a:rPr lang="ar-SA" smtClean="0"/>
              <a:pPr/>
              <a:t>28/10/1433</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C2C2254-60A4-4737-8B97-85FC1F6B8AFC}"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8.png"/><Relationship Id="rId7" Type="http://schemas.openxmlformats.org/officeDocument/2006/relationships/diagramQuickStyle" Target="../diagrams/quickStyle1.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9.png"/><Relationship Id="rId9" Type="http://schemas.microsoft.com/office/2007/relationships/diagramDrawing" Target="../diagrams/drawing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11.jpg"/>
          <p:cNvPicPr>
            <a:picLocks noChangeAspect="1"/>
          </p:cNvPicPr>
          <p:nvPr/>
        </p:nvPicPr>
        <p:blipFill>
          <a:blip r:embed="rId2" cstate="print"/>
          <a:stretch>
            <a:fillRect/>
          </a:stretch>
        </p:blipFill>
        <p:spPr>
          <a:xfrm>
            <a:off x="0" y="53936"/>
            <a:ext cx="9143999" cy="6804064"/>
          </a:xfrm>
          <a:prstGeom prst="rect">
            <a:avLst/>
          </a:prstGeom>
          <a:ln>
            <a:noFill/>
          </a:ln>
          <a:effectLst>
            <a:softEdge rad="112500"/>
          </a:effectLst>
        </p:spPr>
      </p:pic>
      <p:sp>
        <p:nvSpPr>
          <p:cNvPr id="6" name="Rectangle 5"/>
          <p:cNvSpPr/>
          <p:nvPr/>
        </p:nvSpPr>
        <p:spPr>
          <a:xfrm>
            <a:off x="5572132" y="642918"/>
            <a:ext cx="3248005" cy="923330"/>
          </a:xfrm>
          <a:prstGeom prst="rect">
            <a:avLst/>
          </a:prstGeom>
          <a:noFill/>
        </p:spPr>
        <p:txBody>
          <a:bodyPr wrap="none" lIns="91440" tIns="45720" rIns="91440" bIns="45720">
            <a:spAutoFit/>
          </a:bodyPr>
          <a:lstStyle/>
          <a:p>
            <a:pPr algn="ctr"/>
            <a:r>
              <a:rPr lang="ar-SA"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هناء الطبيشي</a:t>
            </a:r>
          </a:p>
        </p:txBody>
      </p:sp>
      <p:sp>
        <p:nvSpPr>
          <p:cNvPr id="5" name="Rectangle 4"/>
          <p:cNvSpPr/>
          <p:nvPr/>
        </p:nvSpPr>
        <p:spPr>
          <a:xfrm>
            <a:off x="1571604" y="4143380"/>
            <a:ext cx="5857916" cy="923330"/>
          </a:xfrm>
          <a:prstGeom prst="rect">
            <a:avLst/>
          </a:prstGeom>
          <a:noFill/>
        </p:spPr>
        <p:txBody>
          <a:bodyPr wrap="square" lIns="91440" tIns="45720" rIns="91440" bIns="45720">
            <a:spAutoFit/>
          </a:bodyPr>
          <a:lstStyle/>
          <a:p>
            <a:pPr algn="ctr"/>
            <a:r>
              <a:rPr lang="ar-SA"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الإســتـشــــراق</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7" name="Rectangle 6"/>
          <p:cNvSpPr/>
          <p:nvPr/>
        </p:nvSpPr>
        <p:spPr>
          <a:xfrm>
            <a:off x="5572132" y="1857364"/>
            <a:ext cx="2973892" cy="923330"/>
          </a:xfrm>
          <a:prstGeom prst="rect">
            <a:avLst/>
          </a:prstGeom>
          <a:noFill/>
        </p:spPr>
        <p:txBody>
          <a:bodyPr wrap="none" lIns="91440" tIns="45720" rIns="91440" bIns="45720">
            <a:spAutoFit/>
          </a:bodyPr>
          <a:lstStyle/>
          <a:p>
            <a:pPr algn="ctr"/>
            <a:r>
              <a:rPr lang="ar-SA"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فلوه الحناكي</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8" name="Rectangle 7"/>
          <p:cNvSpPr/>
          <p:nvPr/>
        </p:nvSpPr>
        <p:spPr>
          <a:xfrm>
            <a:off x="285720" y="1785926"/>
            <a:ext cx="3695242" cy="923330"/>
          </a:xfrm>
          <a:prstGeom prst="rect">
            <a:avLst/>
          </a:prstGeom>
          <a:noFill/>
        </p:spPr>
        <p:txBody>
          <a:bodyPr wrap="none" lIns="91440" tIns="45720" rIns="91440" bIns="45720">
            <a:spAutoFit/>
          </a:bodyPr>
          <a:lstStyle/>
          <a:p>
            <a:pPr algn="ctr"/>
            <a:r>
              <a:rPr lang="ar-SA"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شعاع الشهيوين</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9" name="Rectangle 8"/>
          <p:cNvSpPr/>
          <p:nvPr/>
        </p:nvSpPr>
        <p:spPr>
          <a:xfrm>
            <a:off x="428596" y="571480"/>
            <a:ext cx="3233579" cy="923330"/>
          </a:xfrm>
          <a:prstGeom prst="rect">
            <a:avLst/>
          </a:prstGeom>
          <a:noFill/>
        </p:spPr>
        <p:txBody>
          <a:bodyPr wrap="none" lIns="91440" tIns="45720" rIns="91440" bIns="45720">
            <a:spAutoFit/>
          </a:bodyPr>
          <a:lstStyle/>
          <a:p>
            <a:pPr algn="ctr"/>
            <a:r>
              <a:rPr lang="ar-SA"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حصه العريفي</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cSld>
  <p:clrMapOvr>
    <a:masterClrMapping/>
  </p:clrMapOvr>
  <p:transition spd="med">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4786314" y="142852"/>
            <a:ext cx="4164923" cy="646331"/>
          </a:xfrm>
          <a:prstGeom prst="rect">
            <a:avLst/>
          </a:prstGeom>
          <a:noFill/>
        </p:spPr>
        <p:txBody>
          <a:bodyPr wrap="none" lIns="91440" tIns="45720" rIns="91440" bIns="45720">
            <a:spAutoFit/>
          </a:bodyPr>
          <a:lstStyle/>
          <a:p>
            <a:pPr algn="ctr"/>
            <a:r>
              <a:rPr lang="ar-SA"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بعض رسوم المستشرقين :</a:t>
            </a:r>
            <a:endParaRPr lang="en-US" sz="3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11" name="Picture 10" descr="ر1.jpg"/>
          <p:cNvPicPr>
            <a:picLocks noChangeAspect="1"/>
          </p:cNvPicPr>
          <p:nvPr/>
        </p:nvPicPr>
        <p:blipFill>
          <a:blip r:embed="rId2" cstate="print"/>
          <a:stretch>
            <a:fillRect/>
          </a:stretch>
        </p:blipFill>
        <p:spPr>
          <a:xfrm>
            <a:off x="1285852" y="857232"/>
            <a:ext cx="6991350" cy="574357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med">
    <p:strips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ر2.jpg"/>
          <p:cNvPicPr>
            <a:picLocks noChangeAspect="1"/>
          </p:cNvPicPr>
          <p:nvPr/>
        </p:nvPicPr>
        <p:blipFill>
          <a:blip r:embed="rId2" cstate="print"/>
          <a:stretch>
            <a:fillRect/>
          </a:stretch>
        </p:blipFill>
        <p:spPr>
          <a:xfrm>
            <a:off x="4000496" y="0"/>
            <a:ext cx="4616025" cy="35718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5" name="Picture 4" descr="ر3.jpg"/>
          <p:cNvPicPr>
            <a:picLocks noChangeAspect="1"/>
          </p:cNvPicPr>
          <p:nvPr/>
        </p:nvPicPr>
        <p:blipFill>
          <a:blip r:embed="rId3" cstate="print"/>
          <a:stretch>
            <a:fillRect/>
          </a:stretch>
        </p:blipFill>
        <p:spPr>
          <a:xfrm>
            <a:off x="500034" y="3214686"/>
            <a:ext cx="5121678" cy="331470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spd="med">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ر4.jpg"/>
          <p:cNvPicPr>
            <a:picLocks noChangeAspect="1"/>
          </p:cNvPicPr>
          <p:nvPr/>
        </p:nvPicPr>
        <p:blipFill>
          <a:blip r:embed="rId2" cstate="print"/>
          <a:stretch>
            <a:fillRect/>
          </a:stretch>
        </p:blipFill>
        <p:spPr>
          <a:xfrm>
            <a:off x="5500694" y="785794"/>
            <a:ext cx="3067068" cy="412874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5" name="Picture 4" descr="ر5.jpg"/>
          <p:cNvPicPr>
            <a:picLocks noChangeAspect="1"/>
          </p:cNvPicPr>
          <p:nvPr/>
        </p:nvPicPr>
        <p:blipFill>
          <a:blip r:embed="rId3" cstate="print"/>
          <a:stretch>
            <a:fillRect/>
          </a:stretch>
        </p:blipFill>
        <p:spPr>
          <a:xfrm>
            <a:off x="642910" y="142852"/>
            <a:ext cx="4202217" cy="53578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pull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ر6.jpg"/>
          <p:cNvPicPr>
            <a:picLocks noChangeAspect="1"/>
          </p:cNvPicPr>
          <p:nvPr/>
        </p:nvPicPr>
        <p:blipFill>
          <a:blip r:embed="rId2" cstate="print"/>
          <a:stretch>
            <a:fillRect/>
          </a:stretch>
        </p:blipFill>
        <p:spPr>
          <a:xfrm>
            <a:off x="214282" y="285728"/>
            <a:ext cx="3259288" cy="4257131"/>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5" name="Picture 4" descr="ر7.jpg"/>
          <p:cNvPicPr>
            <a:picLocks noChangeAspect="1"/>
          </p:cNvPicPr>
          <p:nvPr/>
        </p:nvPicPr>
        <p:blipFill>
          <a:blip r:embed="rId3" cstate="print"/>
          <a:stretch>
            <a:fillRect/>
          </a:stretch>
        </p:blipFill>
        <p:spPr>
          <a:xfrm>
            <a:off x="3929058" y="2428868"/>
            <a:ext cx="5080337" cy="416023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p:cNvSpPr/>
          <p:nvPr/>
        </p:nvSpPr>
        <p:spPr>
          <a:xfrm>
            <a:off x="3929058" y="857232"/>
            <a:ext cx="4786346" cy="923330"/>
          </a:xfrm>
          <a:prstGeom prst="rect">
            <a:avLst/>
          </a:prstGeom>
          <a:noFill/>
        </p:spPr>
        <p:txBody>
          <a:bodyPr wrap="square" lIns="91440" tIns="45720" rIns="91440" bIns="45720">
            <a:spAutoFit/>
          </a:bodyPr>
          <a:lstStyle/>
          <a:p>
            <a:pPr algn="ctr"/>
            <a:r>
              <a:rPr lang="ar-SA"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تمنياتي لكن بالتوفيق</a:t>
            </a:r>
            <a:endParaRPr lang="en-US"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7" name="Rectangle 6"/>
          <p:cNvSpPr/>
          <p:nvPr/>
        </p:nvSpPr>
        <p:spPr>
          <a:xfrm>
            <a:off x="0" y="5143512"/>
            <a:ext cx="3961342"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ar-SA" sz="5400" b="1" cap="none" spc="0" dirty="0" smtClean="0">
                <a:ln w="50800"/>
                <a:solidFill>
                  <a:schemeClr val="bg1">
                    <a:shade val="50000"/>
                  </a:schemeClr>
                </a:solidFill>
                <a:effectLst/>
              </a:rPr>
              <a:t>شكراً للمتابعه </a:t>
            </a:r>
            <a:r>
              <a:rPr lang="ar-SA" sz="5400" b="1" cap="none" spc="0" dirty="0" smtClean="0">
                <a:ln w="50800"/>
                <a:solidFill>
                  <a:schemeClr val="bg1">
                    <a:shade val="50000"/>
                  </a:schemeClr>
                </a:solidFill>
                <a:effectLst/>
                <a:sym typeface="Wingdings" pitchFamily="2" charset="2"/>
              </a:rPr>
              <a:t></a:t>
            </a:r>
            <a:endParaRPr lang="en-US" sz="5400" b="1" cap="none" spc="0" dirty="0">
              <a:ln w="50800"/>
              <a:solidFill>
                <a:schemeClr val="bg1">
                  <a:shade val="50000"/>
                </a:schemeClr>
              </a:solidFill>
              <a:effectLst/>
            </a:endParaRPr>
          </a:p>
        </p:txBody>
      </p:sp>
    </p:spTree>
  </p:cSld>
  <p:clrMapOvr>
    <a:masterClrMapping/>
  </p:clrMapOvr>
  <p:transition spd="med">
    <p:strip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7.jpg"/>
          <p:cNvPicPr>
            <a:picLocks noChangeAspect="1"/>
          </p:cNvPicPr>
          <p:nvPr/>
        </p:nvPicPr>
        <p:blipFill>
          <a:blip r:embed="rId2" cstate="print"/>
          <a:stretch>
            <a:fillRect/>
          </a:stretch>
        </p:blipFill>
        <p:spPr>
          <a:xfrm>
            <a:off x="0" y="-35068"/>
            <a:ext cx="9144000" cy="689306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5" name="Rectangle 4"/>
          <p:cNvSpPr/>
          <p:nvPr/>
        </p:nvSpPr>
        <p:spPr>
          <a:xfrm>
            <a:off x="6715140" y="214290"/>
            <a:ext cx="2196000" cy="923330"/>
          </a:xfrm>
          <a:prstGeom prst="rect">
            <a:avLst/>
          </a:prstGeom>
          <a:noFill/>
        </p:spPr>
        <p:txBody>
          <a:bodyPr wrap="square" lIns="91440" tIns="45720" rIns="91440" bIns="45720">
            <a:spAutoFit/>
          </a:bodyPr>
          <a:lstStyle/>
          <a:p>
            <a:pPr algn="ctr"/>
            <a:r>
              <a:rPr lang="ar-SA" sz="5400" b="1" cap="none" spc="0"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التعريف:</a:t>
            </a:r>
            <a:endParaRPr lang="en-US" sz="5400" b="1" cap="none" spc="0"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6" name="TextBox 5"/>
          <p:cNvSpPr txBox="1"/>
          <p:nvPr/>
        </p:nvSpPr>
        <p:spPr>
          <a:xfrm>
            <a:off x="285720" y="1214422"/>
            <a:ext cx="8643998" cy="5016758"/>
          </a:xfrm>
          <a:prstGeom prst="rect">
            <a:avLst/>
          </a:prstGeom>
          <a:noFill/>
        </p:spPr>
        <p:txBody>
          <a:bodyPr wrap="square" rtlCol="1">
            <a:spAutoFit/>
          </a:bodyPr>
          <a:lstStyle/>
          <a:p>
            <a:r>
              <a:rPr lang="ar-SA" sz="4000" b="1" dirty="0">
                <a:solidFill>
                  <a:schemeClr val="bg1">
                    <a:lumMod val="95000"/>
                  </a:schemeClr>
                </a:solidFill>
              </a:rPr>
              <a:t>تعبير يدل على الاتجاه نحو الشرق، ويطلق على كل من يبحث في أمور الشرقيين وثقافتهم وتاريخهم. ويقصد به ذلك التيار الفكري الذي يتمثل في إجراء الدراسات المختلفة عن الشرق الإسلامي، والتي تشمل حضارته وأديانه وآدابه ولغاته وثقافته. ولقد أسهم هذا التيار في صياغة التصورات الغربية عن الشرق عامة وعن العالم الإسلامي بصورة خاصة، معبراً عن الخلفية الفكرية للصراع الحضاري بينهما</a:t>
            </a:r>
          </a:p>
        </p:txBody>
      </p:sp>
    </p:spTree>
  </p:cSld>
  <p:clrMapOvr>
    <a:masterClrMapping/>
  </p:clrMapOvr>
  <p:transition spd="med">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26.jpg"/>
          <p:cNvPicPr>
            <a:picLocks noChangeAspect="1"/>
          </p:cNvPicPr>
          <p:nvPr/>
        </p:nvPicPr>
        <p:blipFill>
          <a:blip r:embed="rId2" cstate="print"/>
          <a:stretch>
            <a:fillRect/>
          </a:stretch>
        </p:blipFill>
        <p:spPr>
          <a:xfrm>
            <a:off x="0" y="0"/>
            <a:ext cx="9144000" cy="7208298"/>
          </a:xfrm>
          <a:prstGeom prst="rect">
            <a:avLst/>
          </a:prstGeom>
        </p:spPr>
      </p:pic>
      <p:sp>
        <p:nvSpPr>
          <p:cNvPr id="6" name="Rectangle 5"/>
          <p:cNvSpPr/>
          <p:nvPr/>
        </p:nvSpPr>
        <p:spPr>
          <a:xfrm>
            <a:off x="6848179" y="0"/>
            <a:ext cx="2295821" cy="923330"/>
          </a:xfrm>
          <a:prstGeom prst="rect">
            <a:avLst/>
          </a:prstGeom>
          <a:noFill/>
        </p:spPr>
        <p:txBody>
          <a:bodyPr wrap="none" lIns="91440" tIns="45720" rIns="91440" bIns="45720">
            <a:spAutoFit/>
          </a:bodyPr>
          <a:lstStyle/>
          <a:p>
            <a:pPr algn="ctr"/>
            <a:r>
              <a:rPr lang="ar-SA"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البدايات :</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8" name="TextBox 7"/>
          <p:cNvSpPr txBox="1"/>
          <p:nvPr/>
        </p:nvSpPr>
        <p:spPr>
          <a:xfrm>
            <a:off x="509558" y="1152508"/>
            <a:ext cx="8572560" cy="369332"/>
          </a:xfrm>
          <a:prstGeom prst="rect">
            <a:avLst/>
          </a:prstGeom>
          <a:noFill/>
        </p:spPr>
        <p:txBody>
          <a:bodyPr wrap="square" rtlCol="1">
            <a:spAutoFit/>
          </a:bodyPr>
          <a:lstStyle/>
          <a:p>
            <a:endParaRPr lang="ar-SA" dirty="0"/>
          </a:p>
        </p:txBody>
      </p:sp>
      <p:sp>
        <p:nvSpPr>
          <p:cNvPr id="9" name="TextBox 8"/>
          <p:cNvSpPr txBox="1"/>
          <p:nvPr/>
        </p:nvSpPr>
        <p:spPr>
          <a:xfrm>
            <a:off x="428596" y="928670"/>
            <a:ext cx="8429684" cy="5632311"/>
          </a:xfrm>
          <a:prstGeom prst="rect">
            <a:avLst/>
          </a:prstGeom>
          <a:noFill/>
        </p:spPr>
        <p:txBody>
          <a:bodyPr wrap="square" rtlCol="1">
            <a:spAutoFit/>
          </a:bodyPr>
          <a:lstStyle/>
          <a:p>
            <a:r>
              <a:rPr lang="ar-SA"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من الصعب تحديد بداية للاستشراق، إذ أن بعض المؤرخين يعودون به إلى أيام الدولة الإسلامية في الأندلس، في حين يعود به آخرون إلى أيام الصليبيين، بينما يرجعه كثيرون إلى أيام الدولة الأموية في القرن الثاني الهجري. وأنه نشط في الشام بواسطة </a:t>
            </a:r>
            <a:r>
              <a:rPr lang="ar-SA" sz="36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الراهب يوحنا </a:t>
            </a:r>
            <a:r>
              <a:rPr lang="ar-SA"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الدمشقي</a:t>
            </a:r>
            <a:r>
              <a:rPr lang="en-US"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John of Damascus </a:t>
            </a:r>
            <a:r>
              <a:rPr lang="ar-SA"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في كتابين الأول: حياة </a:t>
            </a:r>
            <a:r>
              <a:rPr lang="ar-SA" sz="36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محمد , </a:t>
            </a:r>
            <a:r>
              <a:rPr lang="ar-SA"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والثاني: حوار بين مسيحي </a:t>
            </a:r>
            <a:r>
              <a:rPr lang="ar-SA" sz="36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ومسلم, </a:t>
            </a:r>
            <a:r>
              <a:rPr lang="ar-SA"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وكان هدفه إرشاد النصار في </a:t>
            </a:r>
            <a:r>
              <a:rPr lang="ar-SA" sz="36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جدل المسلمين, </a:t>
            </a:r>
            <a:r>
              <a:rPr lang="ar-SA"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وأيًّا كان الأمر فإن حركة الاستشراق قد انطلقت بباعث ديني يستهدف خدمة </a:t>
            </a:r>
            <a:r>
              <a:rPr lang="ar-SA" sz="36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الاستعمار وتسهيل </a:t>
            </a:r>
            <a:r>
              <a:rPr lang="ar-SA"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عمله ونشر </a:t>
            </a:r>
            <a:r>
              <a:rPr lang="ar-SA" sz="36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المسيحية .</a:t>
            </a:r>
            <a:endParaRPr lang="ar-SA"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Tree>
  </p:cSld>
  <p:clrMapOvr>
    <a:masterClrMapping/>
  </p:clrMapOvr>
  <p:transition spd="med">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36.jpg"/>
          <p:cNvPicPr>
            <a:picLocks noChangeAspect="1"/>
          </p:cNvPicPr>
          <p:nvPr/>
        </p:nvPicPr>
        <p:blipFill>
          <a:blip r:embed="rId2" cstate="print"/>
          <a:stretch>
            <a:fillRect/>
          </a:stretch>
        </p:blipFill>
        <p:spPr>
          <a:xfrm>
            <a:off x="0" y="-15236"/>
            <a:ext cx="9144000" cy="6873236"/>
          </a:xfrm>
          <a:prstGeom prst="rect">
            <a:avLst/>
          </a:prstGeom>
          <a:ln>
            <a:noFill/>
          </a:ln>
          <a:effectLst>
            <a:softEdge rad="112500"/>
          </a:effectLst>
        </p:spPr>
      </p:pic>
      <p:sp>
        <p:nvSpPr>
          <p:cNvPr id="5" name="Rectangle 4"/>
          <p:cNvSpPr/>
          <p:nvPr/>
        </p:nvSpPr>
        <p:spPr>
          <a:xfrm>
            <a:off x="6429388" y="214290"/>
            <a:ext cx="2502609" cy="923330"/>
          </a:xfrm>
          <a:prstGeom prst="rect">
            <a:avLst/>
          </a:prstGeom>
          <a:noFill/>
        </p:spPr>
        <p:txBody>
          <a:bodyPr wrap="none" lIns="91440" tIns="45720" rIns="91440" bIns="45720">
            <a:spAutoFit/>
          </a:bodyPr>
          <a:lstStyle/>
          <a:p>
            <a:pPr algn="ctr"/>
            <a:r>
              <a:rPr lang="ar-SA"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التأسيس :</a:t>
            </a:r>
            <a:endParaRPr lang="en-US"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6" name="TextBox 5"/>
          <p:cNvSpPr txBox="1"/>
          <p:nvPr/>
        </p:nvSpPr>
        <p:spPr>
          <a:xfrm>
            <a:off x="214282" y="1071546"/>
            <a:ext cx="8286808" cy="5293757"/>
          </a:xfrm>
          <a:prstGeom prst="rect">
            <a:avLst/>
          </a:prstGeom>
          <a:noFill/>
        </p:spPr>
        <p:txBody>
          <a:bodyPr wrap="square" rtlCol="1">
            <a:spAutoFit/>
          </a:bodyPr>
          <a:lstStyle/>
          <a:p>
            <a:pPr rtl="0"/>
            <a:r>
              <a:rPr lang="ar-SA" sz="3600" b="1" dirty="0" smtClean="0">
                <a:solidFill>
                  <a:schemeClr val="accent2">
                    <a:lumMod val="60000"/>
                    <a:lumOff val="40000"/>
                  </a:schemeClr>
                </a:solidFill>
              </a:rPr>
              <a:t>* بدأ الاستشراق بشكل رسمي حين صدور قرار مجمع فيينا عام 1312م وذلك </a:t>
            </a:r>
            <a:r>
              <a:rPr lang="en-US" sz="3600" b="1" dirty="0" smtClean="0">
                <a:solidFill>
                  <a:schemeClr val="accent2">
                    <a:lumMod val="60000"/>
                    <a:lumOff val="40000"/>
                  </a:schemeClr>
                </a:solidFill>
              </a:rPr>
              <a:t>  </a:t>
            </a:r>
            <a:r>
              <a:rPr lang="ar-SA" sz="3600" b="1" dirty="0" smtClean="0">
                <a:solidFill>
                  <a:schemeClr val="accent2">
                    <a:lumMod val="60000"/>
                    <a:lumOff val="40000"/>
                  </a:schemeClr>
                </a:solidFill>
              </a:rPr>
              <a:t>بإنشاء عدد من كراسي اللغة العربية في عدد من الجامعات الأوروبية .</a:t>
            </a:r>
          </a:p>
          <a:p>
            <a:pPr rtl="0"/>
            <a:endParaRPr lang="ar-SA" sz="3600" b="1" dirty="0" smtClean="0">
              <a:solidFill>
                <a:schemeClr val="accent2">
                  <a:lumMod val="60000"/>
                  <a:lumOff val="40000"/>
                </a:schemeClr>
              </a:solidFill>
            </a:endParaRPr>
          </a:p>
          <a:p>
            <a:pPr lvl="3" rtl="0">
              <a:buFontTx/>
              <a:buChar char="-"/>
            </a:pPr>
            <a:r>
              <a:rPr lang="ar-SA" sz="3600" b="1" dirty="0" smtClean="0">
                <a:solidFill>
                  <a:schemeClr val="accent2">
                    <a:lumMod val="60000"/>
                    <a:lumOff val="40000"/>
                  </a:schemeClr>
                </a:solidFill>
              </a:rPr>
              <a:t>في اوروبا الا مع نهايه القرن الثمن عشر  </a:t>
            </a:r>
            <a:r>
              <a:rPr lang="en-US" sz="3600" b="1" dirty="0" smtClean="0">
                <a:solidFill>
                  <a:schemeClr val="accent2">
                    <a:lumMod val="60000"/>
                    <a:lumOff val="40000"/>
                  </a:schemeClr>
                </a:solidFill>
              </a:rPr>
              <a:t>  </a:t>
            </a:r>
            <a:r>
              <a:rPr lang="ar-SA" sz="3600" b="1" dirty="0" smtClean="0">
                <a:solidFill>
                  <a:schemeClr val="accent2">
                    <a:lumMod val="60000"/>
                    <a:lumOff val="40000"/>
                  </a:schemeClr>
                </a:solidFill>
              </a:rPr>
              <a:t>* لم يظهر المفهوم</a:t>
            </a:r>
            <a:endParaRPr lang="en-US" sz="3600" b="1" dirty="0" smtClean="0">
              <a:solidFill>
                <a:schemeClr val="accent2">
                  <a:lumMod val="60000"/>
                  <a:lumOff val="40000"/>
                </a:schemeClr>
              </a:solidFill>
            </a:endParaRPr>
          </a:p>
          <a:p>
            <a:pPr rtl="0">
              <a:buFontTx/>
              <a:buChar char="-"/>
            </a:pPr>
            <a:r>
              <a:rPr lang="ar-SA" sz="3600" b="1" dirty="0" smtClean="0">
                <a:solidFill>
                  <a:schemeClr val="accent2">
                    <a:lumMod val="60000"/>
                    <a:lumOff val="40000"/>
                  </a:schemeClr>
                </a:solidFill>
              </a:rPr>
              <a:t>فقد ظهر أولاً في إنجلترا عام 1779م، وفي فرنسا عام 1799م كما </a:t>
            </a:r>
            <a:r>
              <a:rPr lang="ar-SA" sz="3200" b="1" dirty="0" smtClean="0">
                <a:solidFill>
                  <a:schemeClr val="accent2">
                    <a:lumMod val="60000"/>
                    <a:lumOff val="40000"/>
                  </a:schemeClr>
                </a:solidFill>
              </a:rPr>
              <a:t>أدرج في قاموس الأكاديمية الفرنسية عام 1838م</a:t>
            </a:r>
            <a:r>
              <a:rPr lang="en-US" sz="3200" b="1" dirty="0" smtClean="0">
                <a:solidFill>
                  <a:schemeClr val="accent2">
                    <a:lumMod val="60000"/>
                    <a:lumOff val="40000"/>
                  </a:schemeClr>
                </a:solidFill>
              </a:rPr>
              <a:t>.</a:t>
            </a:r>
          </a:p>
          <a:p>
            <a:endParaRPr lang="ar-SA" dirty="0"/>
          </a:p>
        </p:txBody>
      </p:sp>
    </p:spTree>
  </p:cSld>
  <p:clrMapOvr>
    <a:masterClrMapping/>
  </p:clrMapOvr>
  <p:transition spd="med">
    <p:spli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46.jpg"/>
          <p:cNvPicPr>
            <a:picLocks noChangeAspect="1"/>
          </p:cNvPicPr>
          <p:nvPr/>
        </p:nvPicPr>
        <p:blipFill>
          <a:blip r:embed="rId2" cstate="print"/>
          <a:stretch>
            <a:fillRect/>
          </a:stretch>
        </p:blipFill>
        <p:spPr>
          <a:xfrm>
            <a:off x="0" y="0"/>
            <a:ext cx="9144000" cy="6858000"/>
          </a:xfrm>
          <a:prstGeom prst="rect">
            <a:avLst/>
          </a:prstGeom>
        </p:spPr>
      </p:pic>
      <p:sp>
        <p:nvSpPr>
          <p:cNvPr id="5" name="Rectangle 4"/>
          <p:cNvSpPr/>
          <p:nvPr/>
        </p:nvSpPr>
        <p:spPr>
          <a:xfrm>
            <a:off x="4562297" y="0"/>
            <a:ext cx="4581703" cy="923330"/>
          </a:xfrm>
          <a:prstGeom prst="rect">
            <a:avLst/>
          </a:prstGeom>
          <a:noFill/>
        </p:spPr>
        <p:txBody>
          <a:bodyPr wrap="none" lIns="91440" tIns="45720" rIns="91440" bIns="45720">
            <a:spAutoFit/>
          </a:bodyPr>
          <a:lstStyle/>
          <a:p>
            <a:pPr algn="ctr"/>
            <a:r>
              <a:rPr lang="ar-SA"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اهداف الإستشراق :</a:t>
            </a:r>
            <a:endParaRPr lang="en-US"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
        <p:nvSpPr>
          <p:cNvPr id="6" name="Rectangle 5"/>
          <p:cNvSpPr/>
          <p:nvPr/>
        </p:nvSpPr>
        <p:spPr>
          <a:xfrm>
            <a:off x="4143903" y="714356"/>
            <a:ext cx="5000097" cy="646331"/>
          </a:xfrm>
          <a:prstGeom prst="rect">
            <a:avLst/>
          </a:prstGeom>
          <a:noFill/>
        </p:spPr>
        <p:txBody>
          <a:bodyPr wrap="square" lIns="91440" tIns="45720" rIns="91440" bIns="45720">
            <a:spAutoFit/>
          </a:bodyPr>
          <a:lstStyle/>
          <a:p>
            <a:pPr>
              <a:buFont typeface="Arial" pitchFamily="34" charset="0"/>
              <a:buChar char="•"/>
            </a:pPr>
            <a:r>
              <a:rPr lang="ar-SA"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الهدف الديني : </a:t>
            </a:r>
            <a:endParaRPr lang="en-US" sz="3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7" name="Rectangle 6"/>
          <p:cNvSpPr/>
          <p:nvPr/>
        </p:nvSpPr>
        <p:spPr>
          <a:xfrm>
            <a:off x="357158" y="1357298"/>
            <a:ext cx="8572560" cy="6124754"/>
          </a:xfrm>
          <a:prstGeom prst="rect">
            <a:avLst/>
          </a:prstGeom>
          <a:noFill/>
        </p:spPr>
        <p:txBody>
          <a:bodyPr wrap="square" lIns="91440" tIns="45720" rIns="91440" bIns="45720">
            <a:spAutoFit/>
          </a:bodyPr>
          <a:lstStyle/>
          <a:p>
            <a:pPr rtl="0"/>
            <a:r>
              <a:rPr lang="ar-SA"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كان هذا الهدف الرئيسي وراء نشأة الاستشراق، وقد صاحبه خلال مراحله :</a:t>
            </a: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ar-SA"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الطويلة، وهو يتمثل في</a:t>
            </a: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p>
          <a:p>
            <a:r>
              <a:rPr lang="ar-SA"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a:t>
            </a:r>
            <a:r>
              <a:rPr lang="en-US"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a:t>
            </a:r>
            <a:r>
              <a:rPr lang="ar-SA"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التشكيك في صحة رسالة النبي صلى الله عليه وسلم ، والزعم بأن الحديث النبوي إنما هو من عمل المسلمين خلال القرون الثلاثة الأولى .</a:t>
            </a:r>
          </a:p>
          <a:p>
            <a:r>
              <a:rPr lang="ar-SA"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 التشكيك في صحة القرآن والطعن فيه .</a:t>
            </a:r>
          </a:p>
          <a:p>
            <a:r>
              <a:rPr lang="ar-SA"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3/ التقليل من قيمة الفقه الإسلامي واعتباره مستمداً من الفقه الروماني .</a:t>
            </a:r>
          </a:p>
          <a:p>
            <a:r>
              <a:rPr lang="ar-SA"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4/ إرجاع الإسلام إلى مصادر يهودية ونصرانية بدلاً من إرجاع التشابه بين الإسلام وهاتين الديانتين إلى وحدة المصدر .</a:t>
            </a:r>
          </a:p>
          <a:p>
            <a:r>
              <a:rPr lang="ar-SA"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5/ الهدف الاستراتيجي الديني من حملة التشويه ضد الإسلام هو حماية أوروبا من قبول الإسلام بعد أن عجزت عن القضاء عليه من خلال الحرب الصليبية</a:t>
            </a:r>
          </a:p>
          <a:p>
            <a:endParaRPr lang="ar-SA"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endParaRPr lang="ar-SA"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a:p>
            <a:endParaRPr lang="en-US"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spd="med">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12.jpg"/>
          <p:cNvPicPr>
            <a:picLocks noChangeAspect="1"/>
          </p:cNvPicPr>
          <p:nvPr/>
        </p:nvPicPr>
        <p:blipFill>
          <a:blip r:embed="rId2" cstate="print"/>
          <a:stretch>
            <a:fillRect/>
          </a:stretch>
        </p:blipFill>
        <p:spPr>
          <a:xfrm>
            <a:off x="0" y="119993"/>
            <a:ext cx="9144000" cy="6738007"/>
          </a:xfrm>
          <a:prstGeom prst="rect">
            <a:avLst/>
          </a:prstGeom>
        </p:spPr>
      </p:pic>
      <p:sp>
        <p:nvSpPr>
          <p:cNvPr id="7" name="Rectangle 6"/>
          <p:cNvSpPr/>
          <p:nvPr/>
        </p:nvSpPr>
        <p:spPr>
          <a:xfrm>
            <a:off x="6461854" y="0"/>
            <a:ext cx="2682146" cy="584775"/>
          </a:xfrm>
          <a:prstGeom prst="rect">
            <a:avLst/>
          </a:prstGeom>
          <a:noFill/>
        </p:spPr>
        <p:txBody>
          <a:bodyPr wrap="none" lIns="91440" tIns="45720" rIns="91440" bIns="45720">
            <a:spAutoFit/>
          </a:bodyPr>
          <a:lstStyle/>
          <a:p>
            <a:pPr algn="ctr">
              <a:buFont typeface="Arial" pitchFamily="34" charset="0"/>
              <a:buChar char="•"/>
            </a:pPr>
            <a:r>
              <a:rPr lang="ar-SA" sz="3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الهدف التجاري :</a:t>
            </a:r>
            <a:endParaRPr lang="en-US" sz="32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9" name="Rectangle 8"/>
          <p:cNvSpPr/>
          <p:nvPr/>
        </p:nvSpPr>
        <p:spPr>
          <a:xfrm>
            <a:off x="214282" y="714356"/>
            <a:ext cx="8715436" cy="1569660"/>
          </a:xfrm>
          <a:prstGeom prst="rect">
            <a:avLst/>
          </a:prstGeom>
          <a:noFill/>
        </p:spPr>
        <p:txBody>
          <a:bodyPr wrap="square" lIns="91440" tIns="45720" rIns="91440" bIns="45720">
            <a:spAutoFit/>
          </a:bodyPr>
          <a:lstStyle/>
          <a:p>
            <a:pPr algn="ctr"/>
            <a:r>
              <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لقد كانت المؤسسات والشركات الكبرى، والملوك كذلك، يدفعون المال الوفير للباحثين، من أجل معرفة البلاد الإسلامية وكتابة تقارير عنها، وقد كان ذلك جليًّا في عصر ما قبل الاستعمار .</a:t>
            </a:r>
            <a:endParaRPr lang="en-US"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0" name="Rectangle 9"/>
          <p:cNvSpPr/>
          <p:nvPr/>
        </p:nvSpPr>
        <p:spPr>
          <a:xfrm>
            <a:off x="6143636" y="2357430"/>
            <a:ext cx="2762296" cy="584775"/>
          </a:xfrm>
          <a:prstGeom prst="rect">
            <a:avLst/>
          </a:prstGeom>
          <a:noFill/>
        </p:spPr>
        <p:txBody>
          <a:bodyPr wrap="none" lIns="91440" tIns="45720" rIns="91440" bIns="45720">
            <a:spAutoFit/>
          </a:bodyPr>
          <a:lstStyle/>
          <a:p>
            <a:pPr algn="ctr">
              <a:buFont typeface="Arial" pitchFamily="34" charset="0"/>
              <a:buChar char="•"/>
            </a:pPr>
            <a:r>
              <a:rPr lang="ar-SA" sz="32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الهدف السياسي :</a:t>
            </a:r>
            <a:endParaRPr lang="en-US" sz="32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1" name="Rectangle 10"/>
          <p:cNvSpPr/>
          <p:nvPr/>
        </p:nvSpPr>
        <p:spPr>
          <a:xfrm>
            <a:off x="285720" y="2857496"/>
            <a:ext cx="8858280" cy="1077218"/>
          </a:xfrm>
          <a:prstGeom prst="rect">
            <a:avLst/>
          </a:prstGeom>
          <a:noFill/>
        </p:spPr>
        <p:txBody>
          <a:bodyPr wrap="square" lIns="91440" tIns="45720" rIns="91440" bIns="45720">
            <a:spAutoFit/>
          </a:bodyPr>
          <a:lstStyle/>
          <a:p>
            <a:r>
              <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إضعاف روح الإخاء بين المسلمين والعمل على فرقتهم لإحكام السيطرة عليهم .</a:t>
            </a:r>
            <a:endParaRPr lang="en-US"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2" name="Rectangle 11"/>
          <p:cNvSpPr/>
          <p:nvPr/>
        </p:nvSpPr>
        <p:spPr>
          <a:xfrm>
            <a:off x="5791799" y="3929066"/>
            <a:ext cx="3352201" cy="584775"/>
          </a:xfrm>
          <a:prstGeom prst="rect">
            <a:avLst/>
          </a:prstGeom>
          <a:noFill/>
        </p:spPr>
        <p:txBody>
          <a:bodyPr wrap="none" lIns="91440" tIns="45720" rIns="91440" bIns="45720">
            <a:spAutoFit/>
          </a:bodyPr>
          <a:lstStyle/>
          <a:p>
            <a:pPr algn="ctr"/>
            <a:r>
              <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الهدف العلمي الخالص :</a:t>
            </a:r>
            <a:endParaRPr lang="en-US"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3" name="Rectangle 12"/>
          <p:cNvSpPr/>
          <p:nvPr/>
        </p:nvSpPr>
        <p:spPr>
          <a:xfrm>
            <a:off x="500002" y="4429132"/>
            <a:ext cx="8643998" cy="2923877"/>
          </a:xfrm>
          <a:prstGeom prst="rect">
            <a:avLst/>
          </a:prstGeom>
          <a:noFill/>
        </p:spPr>
        <p:txBody>
          <a:bodyPr wrap="square" lIns="91440" tIns="45720" rIns="91440" bIns="45720">
            <a:spAutoFit/>
          </a:bodyPr>
          <a:lstStyle/>
          <a:p>
            <a:r>
              <a:rPr lang="ar-SA"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بعضهم اتجه إلى البحث والتمحيص لمعرفة الحقيقة خالصة، وقد وصل بعض هؤلاء إلى الإسلام ودخل فيه، نذكر منهم :توماس أرنولد الذي أنصف المسلمين في كتابة الدعوة إلى الإسلام</a:t>
            </a:r>
            <a:r>
              <a:rPr lang="ar-SA" sz="3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 و المستشرق الفرنسي رينيه فقد أسلم وعاش في الجزائر وله كتاب أشعة خاصة بنور الإسلام </a:t>
            </a:r>
            <a:endParaRPr lang="en-US" sz="3200" dirty="0" smtClean="0"/>
          </a:p>
          <a:p>
            <a:pPr algn="ctr"/>
            <a:endParaRPr lang="en-US" sz="32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spd="med">
    <p:strips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25.jpg"/>
          <p:cNvPicPr>
            <a:picLocks noChangeAspect="1"/>
          </p:cNvPicPr>
          <p:nvPr/>
        </p:nvPicPr>
        <p:blipFill>
          <a:blip r:embed="rId2" cstate="print"/>
          <a:stretch>
            <a:fillRect/>
          </a:stretch>
        </p:blipFill>
        <p:spPr>
          <a:xfrm>
            <a:off x="0" y="79805"/>
            <a:ext cx="9144000" cy="677819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Rectangle 4"/>
          <p:cNvSpPr/>
          <p:nvPr/>
        </p:nvSpPr>
        <p:spPr>
          <a:xfrm>
            <a:off x="6303158" y="0"/>
            <a:ext cx="2840842" cy="646331"/>
          </a:xfrm>
          <a:prstGeom prst="rect">
            <a:avLst/>
          </a:prstGeom>
          <a:noFill/>
        </p:spPr>
        <p:txBody>
          <a:bodyPr wrap="none" lIns="91440" tIns="45720" rIns="91440" bIns="45720">
            <a:spAutoFit/>
          </a:bodyPr>
          <a:lstStyle/>
          <a:p>
            <a:pPr algn="ctr"/>
            <a:r>
              <a:rPr lang="ar-SA" sz="36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أبرز الشخصيات :</a:t>
            </a:r>
            <a:endParaRPr lang="en-US" sz="36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6" name="Rectangle 5"/>
          <p:cNvSpPr/>
          <p:nvPr/>
        </p:nvSpPr>
        <p:spPr>
          <a:xfrm>
            <a:off x="214282" y="500042"/>
            <a:ext cx="8715436" cy="1754326"/>
          </a:xfrm>
          <a:prstGeom prst="rect">
            <a:avLst/>
          </a:prstGeom>
          <a:noFill/>
        </p:spPr>
        <p:txBody>
          <a:bodyPr wrap="square" lIns="91440" tIns="45720" rIns="91440" bIns="45720">
            <a:spAutoFit/>
          </a:bodyPr>
          <a:lstStyle/>
          <a:p>
            <a:pPr>
              <a:buFont typeface="Arial" pitchFamily="34" charset="0"/>
              <a:buChar char="•"/>
            </a:pPr>
            <a:r>
              <a:rPr lang="ar-SA" sz="36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بعض المستشرقين الذين أعجبوا بالرسول العظيم محمد صلى الله عليه وسلم :</a:t>
            </a:r>
            <a:r>
              <a:rPr lang="ar-SA" sz="3600" b="1" dirty="0" smtClean="0"/>
              <a:t/>
            </a:r>
            <a:br>
              <a:rPr lang="ar-SA" sz="3600" b="1" dirty="0" smtClean="0"/>
            </a:br>
            <a:endParaRPr lang="en-US" sz="3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7" name="Picture 6" descr="جوته.bmp"/>
          <p:cNvPicPr>
            <a:picLocks noChangeAspect="1"/>
          </p:cNvPicPr>
          <p:nvPr/>
        </p:nvPicPr>
        <p:blipFill>
          <a:blip r:embed="rId3" cstate="print"/>
          <a:stretch>
            <a:fillRect/>
          </a:stretch>
        </p:blipFill>
        <p:spPr>
          <a:xfrm>
            <a:off x="6786578" y="1643050"/>
            <a:ext cx="2043117" cy="264481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Rectangle 7"/>
          <p:cNvSpPr/>
          <p:nvPr/>
        </p:nvSpPr>
        <p:spPr>
          <a:xfrm>
            <a:off x="714348" y="1714488"/>
            <a:ext cx="5715040" cy="157163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جوته الملقب بأمير الشعراء الألمان "1749 – 1832" وله مؤلف مشهور بعنوان " الديوان الشرقي للشاعر الغربي </a:t>
            </a:r>
            <a:endParaRPr lang="en-US"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9" name="Picture 8" descr="جوستاف.bmp"/>
          <p:cNvPicPr>
            <a:picLocks noChangeAspect="1"/>
          </p:cNvPicPr>
          <p:nvPr/>
        </p:nvPicPr>
        <p:blipFill>
          <a:blip r:embed="rId4" cstate="print"/>
          <a:stretch>
            <a:fillRect/>
          </a:stretch>
        </p:blipFill>
        <p:spPr>
          <a:xfrm>
            <a:off x="357158" y="3357562"/>
            <a:ext cx="2214568" cy="258128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aphicFrame>
        <p:nvGraphicFramePr>
          <p:cNvPr id="10" name="Diagram 9"/>
          <p:cNvGraphicFramePr/>
          <p:nvPr/>
        </p:nvGraphicFramePr>
        <p:xfrm>
          <a:off x="5929322" y="1857364"/>
          <a:ext cx="785818" cy="50006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1" name="Rectangle 10"/>
          <p:cNvSpPr/>
          <p:nvPr/>
        </p:nvSpPr>
        <p:spPr>
          <a:xfrm>
            <a:off x="3357554" y="3500438"/>
            <a:ext cx="2385589"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ar-SA"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جوستاف لوبون </a:t>
            </a:r>
            <a:endParaRPr lang="en-US"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3" name="Right Arrow 12"/>
          <p:cNvSpPr/>
          <p:nvPr/>
        </p:nvSpPr>
        <p:spPr>
          <a:xfrm rot="10800000">
            <a:off x="2643174" y="3643314"/>
            <a:ext cx="785818" cy="432000"/>
          </a:xfrm>
          <a:prstGeom prst="rightArrow">
            <a:avLst/>
          </a:pr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2">
              <a:shade val="50000"/>
              <a:hueOff val="0"/>
              <a:satOff val="0"/>
              <a:lumOff val="0"/>
              <a:alphaOff val="0"/>
            </a:schemeClr>
          </a:fillRef>
          <a:effectRef idx="2">
            <a:schemeClr val="accent2">
              <a:shade val="50000"/>
              <a:hueOff val="0"/>
              <a:satOff val="0"/>
              <a:lumOff val="0"/>
              <a:alphaOff val="0"/>
            </a:schemeClr>
          </a:effectRef>
          <a:fontRef idx="minor">
            <a:schemeClr val="lt1"/>
          </a:fontRef>
        </p:style>
      </p:sp>
      <p:sp>
        <p:nvSpPr>
          <p:cNvPr id="14" name="Rectangle 13"/>
          <p:cNvSpPr/>
          <p:nvPr/>
        </p:nvSpPr>
        <p:spPr>
          <a:xfrm>
            <a:off x="2285984" y="4000504"/>
            <a:ext cx="5929354" cy="267765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ar-SA"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من كتاب " حضارة العرب " ص 115 :</a:t>
            </a:r>
            <a:br>
              <a:rPr lang="ar-SA"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ar-SA"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إذا ماقيست قيمة الرجال بجليل أعمالهم كان محمد صلى الله عليه وسلم من أعظم من عرفهم التاريخ ، وقد أخذ علماء الغرب ينصفون محمداً صلى الله عليه وسلم مع أن التعصّب أعمى بصائر مؤرخين كثيرين عن الإعتراف بفضله</a:t>
            </a:r>
            <a:endParaRPr 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spd="med">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9.jpg"/>
          <p:cNvPicPr>
            <a:picLocks noChangeAspect="1"/>
          </p:cNvPicPr>
          <p:nvPr/>
        </p:nvPicPr>
        <p:blipFill>
          <a:blip r:embed="rId2" cstate="print"/>
          <a:stretch>
            <a:fillRect/>
          </a:stretch>
        </p:blipFill>
        <p:spPr>
          <a:xfrm>
            <a:off x="0" y="-194676"/>
            <a:ext cx="9144000" cy="7052676"/>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5" name="Picture 4" descr="كارل.bmp"/>
          <p:cNvPicPr>
            <a:picLocks noChangeAspect="1"/>
          </p:cNvPicPr>
          <p:nvPr/>
        </p:nvPicPr>
        <p:blipFill>
          <a:blip r:embed="rId3" cstate="print"/>
          <a:stretch>
            <a:fillRect/>
          </a:stretch>
        </p:blipFill>
        <p:spPr>
          <a:xfrm>
            <a:off x="6858016" y="0"/>
            <a:ext cx="1933575" cy="241935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Right Arrow 6"/>
          <p:cNvSpPr/>
          <p:nvPr/>
        </p:nvSpPr>
        <p:spPr>
          <a:xfrm>
            <a:off x="6000760" y="214290"/>
            <a:ext cx="785818" cy="432000"/>
          </a:xfrm>
          <a:prstGeom prst="rightArrow">
            <a:avLst/>
          </a:prstGeom>
          <a:gradFill>
            <a:gsLst>
              <a:gs pos="0">
                <a:schemeClr val="bg2">
                  <a:lumMod val="50000"/>
                </a:schemeClr>
              </a:gs>
              <a:gs pos="80000">
                <a:schemeClr val="accent2">
                  <a:shade val="50000"/>
                  <a:hueOff val="0"/>
                  <a:satOff val="0"/>
                  <a:lumOff val="0"/>
                  <a:alphaOff val="0"/>
                  <a:shade val="93000"/>
                  <a:satMod val="130000"/>
                </a:schemeClr>
              </a:gs>
              <a:gs pos="100000">
                <a:schemeClr val="accent2">
                  <a:shade val="50000"/>
                  <a:hueOff val="0"/>
                  <a:satOff val="0"/>
                  <a:lumOff val="0"/>
                  <a:alphaOff val="0"/>
                  <a:shade val="94000"/>
                  <a:satMod val="135000"/>
                </a:schemeClr>
              </a:gs>
            </a:gsLst>
          </a:gra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2">
              <a:shade val="50000"/>
              <a:hueOff val="0"/>
              <a:satOff val="0"/>
              <a:lumOff val="0"/>
              <a:alphaOff val="0"/>
            </a:schemeClr>
          </a:fillRef>
          <a:effectRef idx="2">
            <a:schemeClr val="accent2">
              <a:shade val="50000"/>
              <a:hueOff val="0"/>
              <a:satOff val="0"/>
              <a:lumOff val="0"/>
              <a:alphaOff val="0"/>
            </a:schemeClr>
          </a:effectRef>
          <a:fontRef idx="minor">
            <a:schemeClr val="lt1"/>
          </a:fontRef>
        </p:style>
      </p:sp>
      <p:sp>
        <p:nvSpPr>
          <p:cNvPr id="8" name="Rectangle 7"/>
          <p:cNvSpPr/>
          <p:nvPr/>
        </p:nvSpPr>
        <p:spPr>
          <a:xfrm>
            <a:off x="3714744" y="0"/>
            <a:ext cx="2284601" cy="707886"/>
          </a:xfrm>
          <a:prstGeom prst="rect">
            <a:avLst/>
          </a:prstGeom>
          <a:noFill/>
        </p:spPr>
        <p:txBody>
          <a:bodyPr wrap="none" lIns="91440" tIns="45720" rIns="91440" bIns="45720">
            <a:spAutoFit/>
          </a:bodyPr>
          <a:lstStyle/>
          <a:p>
            <a:pPr algn="ctr"/>
            <a:r>
              <a:rPr lang="ar-SA"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كارل ماركس</a:t>
            </a:r>
            <a:endParaRPr lang="en-US"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9" name="Picture 8" descr="جواهرلال.bmp"/>
          <p:cNvPicPr>
            <a:picLocks noChangeAspect="1"/>
          </p:cNvPicPr>
          <p:nvPr/>
        </p:nvPicPr>
        <p:blipFill>
          <a:blip r:embed="rId4" cstate="print"/>
          <a:stretch>
            <a:fillRect/>
          </a:stretch>
        </p:blipFill>
        <p:spPr>
          <a:xfrm>
            <a:off x="285720" y="1285860"/>
            <a:ext cx="2592169" cy="302419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Right Arrow 9"/>
          <p:cNvSpPr/>
          <p:nvPr/>
        </p:nvSpPr>
        <p:spPr>
          <a:xfrm rot="10800000">
            <a:off x="2928926" y="2500306"/>
            <a:ext cx="785818" cy="432000"/>
          </a:xfrm>
          <a:prstGeom prst="rightArrow">
            <a:avLst/>
          </a:prstGeom>
          <a:solidFill>
            <a:schemeClr val="bg1">
              <a:lumMod val="5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2">
              <a:shade val="50000"/>
              <a:hueOff val="0"/>
              <a:satOff val="0"/>
              <a:lumOff val="0"/>
              <a:alphaOff val="0"/>
            </a:schemeClr>
          </a:fillRef>
          <a:effectRef idx="2">
            <a:schemeClr val="accent2">
              <a:shade val="50000"/>
              <a:hueOff val="0"/>
              <a:satOff val="0"/>
              <a:lumOff val="0"/>
              <a:alphaOff val="0"/>
            </a:schemeClr>
          </a:effectRef>
          <a:fontRef idx="minor">
            <a:schemeClr val="lt1"/>
          </a:fontRef>
        </p:style>
      </p:sp>
      <p:sp>
        <p:nvSpPr>
          <p:cNvPr id="11" name="Rectangle 10"/>
          <p:cNvSpPr/>
          <p:nvPr/>
        </p:nvSpPr>
        <p:spPr>
          <a:xfrm>
            <a:off x="3643306" y="2357430"/>
            <a:ext cx="4929223" cy="1754326"/>
          </a:xfrm>
          <a:prstGeom prst="rect">
            <a:avLst/>
          </a:prstGeom>
          <a:noFill/>
        </p:spPr>
        <p:txBody>
          <a:bodyPr wrap="square" lIns="91440" tIns="45720" rIns="91440" bIns="45720">
            <a:spAutoFit/>
          </a:bodyPr>
          <a:lstStyle/>
          <a:p>
            <a:r>
              <a:rPr lang="ar-SA" sz="36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جواهرلال نهرو (1889-1964 أول رئيس وزراء للهند بعد استقلالها )</a:t>
            </a:r>
            <a:endParaRPr lang="en-US" sz="36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Tree>
  </p:cSld>
  <p:clrMapOvr>
    <a:masterClrMapping/>
  </p:clrMapOvr>
  <p:transition spd="med">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36.jpg"/>
          <p:cNvPicPr>
            <a:picLocks noChangeAspect="1"/>
          </p:cNvPicPr>
          <p:nvPr/>
        </p:nvPicPr>
        <p:blipFill>
          <a:blip r:embed="rId2" cstate="print"/>
          <a:stretch>
            <a:fillRect/>
          </a:stretch>
        </p:blipFill>
        <p:spPr>
          <a:xfrm>
            <a:off x="0" y="0"/>
            <a:ext cx="9144000" cy="6858000"/>
          </a:xfrm>
          <a:prstGeom prst="rect">
            <a:avLst/>
          </a:prstGeom>
        </p:spPr>
      </p:pic>
      <p:pic>
        <p:nvPicPr>
          <p:cNvPr id="6" name="Picture 5" descr="مهاتما.bmp"/>
          <p:cNvPicPr>
            <a:picLocks noChangeAspect="1"/>
          </p:cNvPicPr>
          <p:nvPr/>
        </p:nvPicPr>
        <p:blipFill>
          <a:blip r:embed="rId3" cstate="print"/>
          <a:stretch>
            <a:fillRect/>
          </a:stretch>
        </p:blipFill>
        <p:spPr>
          <a:xfrm>
            <a:off x="6858016" y="214290"/>
            <a:ext cx="2028825" cy="28575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Right Arrow 6"/>
          <p:cNvSpPr/>
          <p:nvPr/>
        </p:nvSpPr>
        <p:spPr>
          <a:xfrm>
            <a:off x="6000760" y="214290"/>
            <a:ext cx="785818" cy="432000"/>
          </a:xfrm>
          <a:prstGeom prst="rightArrow">
            <a:avLst/>
          </a:prstGeom>
          <a:solidFill>
            <a:schemeClr val="bg1">
              <a:lumMod val="50000"/>
            </a:schemeClr>
          </a:solidFill>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2">
              <a:shade val="50000"/>
              <a:hueOff val="0"/>
              <a:satOff val="0"/>
              <a:lumOff val="0"/>
              <a:alphaOff val="0"/>
            </a:schemeClr>
          </a:fillRef>
          <a:effectRef idx="2">
            <a:schemeClr val="accent2">
              <a:shade val="50000"/>
              <a:hueOff val="0"/>
              <a:satOff val="0"/>
              <a:lumOff val="0"/>
              <a:alphaOff val="0"/>
            </a:schemeClr>
          </a:effectRef>
          <a:fontRef idx="minor">
            <a:schemeClr val="lt1"/>
          </a:fontRef>
        </p:style>
      </p:sp>
      <p:sp>
        <p:nvSpPr>
          <p:cNvPr id="8" name="Rectangle 7"/>
          <p:cNvSpPr/>
          <p:nvPr/>
        </p:nvSpPr>
        <p:spPr>
          <a:xfrm>
            <a:off x="214282" y="571480"/>
            <a:ext cx="6572296" cy="5262979"/>
          </a:xfrm>
          <a:prstGeom prst="rect">
            <a:avLst/>
          </a:prstGeom>
          <a:noFill/>
        </p:spPr>
        <p:txBody>
          <a:bodyPr wrap="square" lIns="91440" tIns="45720" rIns="91440" bIns="45720">
            <a:spAutoFit/>
          </a:bodyPr>
          <a:lstStyle/>
          <a:p>
            <a:r>
              <a:rPr lang="ar-SA" sz="28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مهاتما غاندي في حديث لجريدة " ينج إنديا ”وتكلم فيه عن صفات سيدنا محمد صلى الله عليه وسلم ) </a:t>
            </a:r>
            <a:br>
              <a:rPr lang="ar-SA" sz="28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br>
            <a:r>
              <a:rPr lang="ar-SA" sz="28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أردت أن أعرف صفات الرجل الذي يملك بدون نزاع قلوب ملايين البشر.. لقد أصبحت مقتنعا كل الاقتناع أن السيف لم يكن الوسيلة التي من خلالها اكتسب الإسلام مكانته، بل كان ذلك من خلال بساطة الرسول مع دقته وصدقه في الوعود، وتفانيه وإخلاصه لأصدقائه وأتباعه، وشجاعته مع ثقته المطلقة في ربه وفي رسالته. هذه الصفات هي التي مهدت الطريق، وتخطت المصاعب وليس السيف. بعد انتهائي من قراءة الجزء الثاني من حياة الرسول وجدت نفسي أسفا لعدم وجود المزيد للتعرف أكثر على حياته العظيمة  </a:t>
            </a:r>
            <a:endParaRPr lang="en-US" sz="2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Tree>
  </p:cSld>
  <p:clrMapOvr>
    <a:masterClrMapping/>
  </p:clrMapOvr>
  <p:transition spd="med">
    <p:wheel spokes="1"/>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TotalTime>
  <Words>446</Words>
  <Application>Microsoft Office PowerPoint</Application>
  <PresentationFormat>عرض على الشاشة (3:4)‏</PresentationFormat>
  <Paragraphs>40</Paragraphs>
  <Slides>13</Slides>
  <Notes>0</Notes>
  <HiddenSlides>0</HiddenSlides>
  <MMClips>0</MMClips>
  <ScaleCrop>false</ScaleCrop>
  <HeadingPairs>
    <vt:vector size="4" baseType="variant">
      <vt:variant>
        <vt:lpstr>سمة</vt:lpstr>
      </vt:variant>
      <vt:variant>
        <vt:i4>1</vt:i4>
      </vt:variant>
      <vt:variant>
        <vt:lpstr>عناوين الشرائح</vt:lpstr>
      </vt:variant>
      <vt:variant>
        <vt:i4>13</vt:i4>
      </vt:variant>
    </vt:vector>
  </HeadingPairs>
  <TitlesOfParts>
    <vt:vector size="14" baseType="lpstr">
      <vt:lpstr>Office Theme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COMPUTER</cp:lastModifiedBy>
  <cp:revision>16</cp:revision>
  <dcterms:created xsi:type="dcterms:W3CDTF">2010-05-23T22:38:42Z</dcterms:created>
  <dcterms:modified xsi:type="dcterms:W3CDTF">2012-09-14T13:28:34Z</dcterms:modified>
</cp:coreProperties>
</file>