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diagrams/layout1.xml" ContentType="application/vnd.openxmlformats-officedocument.drawingml.diagram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 id="263" r:id="rId4"/>
    <p:sldId id="258" r:id="rId5"/>
    <p:sldId id="259" r:id="rId6"/>
    <p:sldId id="260" r:id="rId7"/>
    <p:sldId id="261" r:id="rId8"/>
    <p:sldId id="262" r:id="rId9"/>
    <p:sldId id="267" r:id="rId10"/>
    <p:sldId id="268" r:id="rId11"/>
    <p:sldId id="266" r:id="rId12"/>
    <p:sldId id="269" r:id="rId13"/>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84380"/>
    <p:restoredTop sz="94660"/>
  </p:normalViewPr>
  <p:slideViewPr>
    <p:cSldViewPr>
      <p:cViewPr varScale="1">
        <p:scale>
          <a:sx n="69" d="100"/>
          <a:sy n="69" d="100"/>
        </p:scale>
        <p:origin x="-1194" y="-108"/>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E2E1792-B75E-4EA0-869D-3801B83ACE56}" type="doc">
      <dgm:prSet loTypeId="urn:microsoft.com/office/officeart/2005/8/layout/radial3" loCatId="cycle" qsTypeId="urn:microsoft.com/office/officeart/2005/8/quickstyle/simple1" qsCatId="simple" csTypeId="urn:microsoft.com/office/officeart/2005/8/colors/colorful1" csCatId="colorful" phldr="1"/>
      <dgm:spPr/>
      <dgm:t>
        <a:bodyPr/>
        <a:lstStyle/>
        <a:p>
          <a:endParaRPr lang="en-US"/>
        </a:p>
      </dgm:t>
    </dgm:pt>
    <dgm:pt modelId="{F80216DC-42C1-4BC0-B318-488030155A38}">
      <dgm:prSet phldrT="[نص]"/>
      <dgm:spPr/>
      <dgm:t>
        <a:bodyPr/>
        <a:lstStyle/>
        <a:p>
          <a:endParaRPr lang="en-US" dirty="0"/>
        </a:p>
      </dgm:t>
    </dgm:pt>
    <dgm:pt modelId="{4803557E-5510-4665-97C6-7ED537E7AC89}" type="parTrans" cxnId="{512C8EEE-F777-4A48-9802-81FFE689FB13}">
      <dgm:prSet/>
      <dgm:spPr/>
      <dgm:t>
        <a:bodyPr/>
        <a:lstStyle/>
        <a:p>
          <a:endParaRPr lang="en-US"/>
        </a:p>
      </dgm:t>
    </dgm:pt>
    <dgm:pt modelId="{051030A1-64BD-4391-B604-DAC7AC9D3829}" type="sibTrans" cxnId="{512C8EEE-F777-4A48-9802-81FFE689FB13}">
      <dgm:prSet/>
      <dgm:spPr/>
      <dgm:t>
        <a:bodyPr/>
        <a:lstStyle/>
        <a:p>
          <a:endParaRPr lang="en-US"/>
        </a:p>
      </dgm:t>
    </dgm:pt>
    <dgm:pt modelId="{43EFEBF3-63FF-4A4E-83E0-1D1F7F5A6C50}">
      <dgm:prSet phldrT="[نص]"/>
      <dgm:spPr/>
      <dgm:t>
        <a:bodyPr/>
        <a:lstStyle/>
        <a:p>
          <a:r>
            <a:rPr lang="ar-SA" dirty="0" smtClean="0"/>
            <a:t>العزلة الاجتماعية </a:t>
          </a:r>
          <a:endParaRPr lang="en-US" dirty="0"/>
        </a:p>
      </dgm:t>
    </dgm:pt>
    <dgm:pt modelId="{6923F52D-8DAF-42ED-ABD0-4AE0795DD1D6}" type="parTrans" cxnId="{24EC63E0-F06E-4704-B575-A5FE53AF9E16}">
      <dgm:prSet/>
      <dgm:spPr/>
      <dgm:t>
        <a:bodyPr/>
        <a:lstStyle/>
        <a:p>
          <a:endParaRPr lang="en-US"/>
        </a:p>
      </dgm:t>
    </dgm:pt>
    <dgm:pt modelId="{00D75EA5-3076-4E7E-B7BE-4400C9AD3884}" type="sibTrans" cxnId="{24EC63E0-F06E-4704-B575-A5FE53AF9E16}">
      <dgm:prSet/>
      <dgm:spPr/>
      <dgm:t>
        <a:bodyPr/>
        <a:lstStyle/>
        <a:p>
          <a:endParaRPr lang="en-US"/>
        </a:p>
      </dgm:t>
    </dgm:pt>
    <dgm:pt modelId="{305DC7AF-C06D-4867-8FEB-723B97A1D0F7}">
      <dgm:prSet phldrT="[نص]"/>
      <dgm:spPr/>
      <dgm:t>
        <a:bodyPr/>
        <a:lstStyle/>
        <a:p>
          <a:r>
            <a:rPr lang="ar-SA" dirty="0" smtClean="0"/>
            <a:t>اتساع وقت الفراغ </a:t>
          </a:r>
          <a:endParaRPr lang="en-US" dirty="0"/>
        </a:p>
      </dgm:t>
    </dgm:pt>
    <dgm:pt modelId="{B015737F-A944-4F1F-8EF5-905B775A9CDA}" type="parTrans" cxnId="{EF4D8CAE-E60E-4AE2-B494-B981EF24DBA2}">
      <dgm:prSet/>
      <dgm:spPr/>
      <dgm:t>
        <a:bodyPr/>
        <a:lstStyle/>
        <a:p>
          <a:endParaRPr lang="en-US"/>
        </a:p>
      </dgm:t>
    </dgm:pt>
    <dgm:pt modelId="{77BC3582-C2A1-4541-A67A-B22D2DF1286F}" type="sibTrans" cxnId="{EF4D8CAE-E60E-4AE2-B494-B981EF24DBA2}">
      <dgm:prSet/>
      <dgm:spPr/>
      <dgm:t>
        <a:bodyPr/>
        <a:lstStyle/>
        <a:p>
          <a:endParaRPr lang="en-US"/>
        </a:p>
      </dgm:t>
    </dgm:pt>
    <dgm:pt modelId="{FB789C1F-732E-46B3-8EF6-D863578E34F6}">
      <dgm:prSet phldrT="[نص]"/>
      <dgm:spPr/>
      <dgm:t>
        <a:bodyPr/>
        <a:lstStyle/>
        <a:p>
          <a:r>
            <a:rPr lang="ar-SA" dirty="0" err="1" smtClean="0"/>
            <a:t>الاثار</a:t>
          </a:r>
          <a:r>
            <a:rPr lang="ar-SA" dirty="0" smtClean="0"/>
            <a:t> النفسية </a:t>
          </a:r>
          <a:endParaRPr lang="en-US" dirty="0"/>
        </a:p>
      </dgm:t>
    </dgm:pt>
    <dgm:pt modelId="{2693E8E4-50E5-4B4D-87B6-5B79F3E28E2E}" type="parTrans" cxnId="{3715F080-B9B5-40F3-99B7-B4B163EEEC21}">
      <dgm:prSet/>
      <dgm:spPr/>
      <dgm:t>
        <a:bodyPr/>
        <a:lstStyle/>
        <a:p>
          <a:endParaRPr lang="en-US"/>
        </a:p>
      </dgm:t>
    </dgm:pt>
    <dgm:pt modelId="{57558414-550B-460B-85EF-6783A06D8F88}" type="sibTrans" cxnId="{3715F080-B9B5-40F3-99B7-B4B163EEEC21}">
      <dgm:prSet/>
      <dgm:spPr/>
      <dgm:t>
        <a:bodyPr/>
        <a:lstStyle/>
        <a:p>
          <a:endParaRPr lang="en-US"/>
        </a:p>
      </dgm:t>
    </dgm:pt>
    <dgm:pt modelId="{ACA09F6A-8E53-45D6-838D-2E123DA9F40F}">
      <dgm:prSet phldrT="[نص]"/>
      <dgm:spPr/>
      <dgm:t>
        <a:bodyPr/>
        <a:lstStyle/>
        <a:p>
          <a:r>
            <a:rPr lang="ar-SA" dirty="0" smtClean="0"/>
            <a:t>اختلال الموارد الاقتصادية </a:t>
          </a:r>
          <a:endParaRPr lang="en-US" dirty="0"/>
        </a:p>
      </dgm:t>
    </dgm:pt>
    <dgm:pt modelId="{DC5AD024-D0AF-4705-AAB3-590CEEAA9966}" type="parTrans" cxnId="{443BD03F-361C-4225-9C22-8E02B2825A29}">
      <dgm:prSet/>
      <dgm:spPr/>
      <dgm:t>
        <a:bodyPr/>
        <a:lstStyle/>
        <a:p>
          <a:endParaRPr lang="en-US"/>
        </a:p>
      </dgm:t>
    </dgm:pt>
    <dgm:pt modelId="{64627938-5F0C-44ED-AC58-B56641058CEC}" type="sibTrans" cxnId="{443BD03F-361C-4225-9C22-8E02B2825A29}">
      <dgm:prSet/>
      <dgm:spPr/>
      <dgm:t>
        <a:bodyPr/>
        <a:lstStyle/>
        <a:p>
          <a:endParaRPr lang="en-US"/>
        </a:p>
      </dgm:t>
    </dgm:pt>
    <dgm:pt modelId="{C0E1C3CC-DE78-439F-8EF0-F19C76DB6068}" type="pres">
      <dgm:prSet presAssocID="{DE2E1792-B75E-4EA0-869D-3801B83ACE56}" presName="composite" presStyleCnt="0">
        <dgm:presLayoutVars>
          <dgm:chMax val="1"/>
          <dgm:dir/>
          <dgm:resizeHandles val="exact"/>
        </dgm:presLayoutVars>
      </dgm:prSet>
      <dgm:spPr/>
    </dgm:pt>
    <dgm:pt modelId="{6DFD0997-11C2-48B0-B6F8-80B0A1E46E39}" type="pres">
      <dgm:prSet presAssocID="{DE2E1792-B75E-4EA0-869D-3801B83ACE56}" presName="radial" presStyleCnt="0">
        <dgm:presLayoutVars>
          <dgm:animLvl val="ctr"/>
        </dgm:presLayoutVars>
      </dgm:prSet>
      <dgm:spPr/>
    </dgm:pt>
    <dgm:pt modelId="{1D100FAC-B73E-45D1-B110-E3DE54131B9E}" type="pres">
      <dgm:prSet presAssocID="{F80216DC-42C1-4BC0-B318-488030155A38}" presName="centerShape" presStyleLbl="vennNode1" presStyleIdx="0" presStyleCnt="5"/>
      <dgm:spPr/>
      <dgm:t>
        <a:bodyPr/>
        <a:lstStyle/>
        <a:p>
          <a:endParaRPr lang="en-US"/>
        </a:p>
      </dgm:t>
    </dgm:pt>
    <dgm:pt modelId="{5EF94FEC-760F-4CE3-9DB8-AF86F8580EC7}" type="pres">
      <dgm:prSet presAssocID="{43EFEBF3-63FF-4A4E-83E0-1D1F7F5A6C50}" presName="node" presStyleLbl="vennNode1" presStyleIdx="1" presStyleCnt="5">
        <dgm:presLayoutVars>
          <dgm:bulletEnabled val="1"/>
        </dgm:presLayoutVars>
      </dgm:prSet>
      <dgm:spPr/>
    </dgm:pt>
    <dgm:pt modelId="{39481F0F-9B9F-43A4-BAA7-D74DD2352488}" type="pres">
      <dgm:prSet presAssocID="{305DC7AF-C06D-4867-8FEB-723B97A1D0F7}" presName="node" presStyleLbl="vennNode1" presStyleIdx="2" presStyleCnt="5">
        <dgm:presLayoutVars>
          <dgm:bulletEnabled val="1"/>
        </dgm:presLayoutVars>
      </dgm:prSet>
      <dgm:spPr/>
    </dgm:pt>
    <dgm:pt modelId="{2B8B0C08-FB1B-42C8-BF5E-920ED4A8B5A3}" type="pres">
      <dgm:prSet presAssocID="{FB789C1F-732E-46B3-8EF6-D863578E34F6}" presName="node" presStyleLbl="vennNode1" presStyleIdx="3" presStyleCnt="5">
        <dgm:presLayoutVars>
          <dgm:bulletEnabled val="1"/>
        </dgm:presLayoutVars>
      </dgm:prSet>
      <dgm:spPr/>
    </dgm:pt>
    <dgm:pt modelId="{EA75F297-F8CB-4120-B8D5-FFF2A968EDC4}" type="pres">
      <dgm:prSet presAssocID="{ACA09F6A-8E53-45D6-838D-2E123DA9F40F}" presName="node" presStyleLbl="vennNode1" presStyleIdx="4" presStyleCnt="5">
        <dgm:presLayoutVars>
          <dgm:bulletEnabled val="1"/>
        </dgm:presLayoutVars>
      </dgm:prSet>
      <dgm:spPr/>
    </dgm:pt>
  </dgm:ptLst>
  <dgm:cxnLst>
    <dgm:cxn modelId="{D86E6C7B-B652-42B4-B06E-2555A9F58BA1}" type="presOf" srcId="{FB789C1F-732E-46B3-8EF6-D863578E34F6}" destId="{2B8B0C08-FB1B-42C8-BF5E-920ED4A8B5A3}" srcOrd="0" destOrd="0" presId="urn:microsoft.com/office/officeart/2005/8/layout/radial3"/>
    <dgm:cxn modelId="{AE9084A8-DCEA-4B51-BBE5-F791A317E114}" type="presOf" srcId="{F80216DC-42C1-4BC0-B318-488030155A38}" destId="{1D100FAC-B73E-45D1-B110-E3DE54131B9E}" srcOrd="0" destOrd="0" presId="urn:microsoft.com/office/officeart/2005/8/layout/radial3"/>
    <dgm:cxn modelId="{512C8EEE-F777-4A48-9802-81FFE689FB13}" srcId="{DE2E1792-B75E-4EA0-869D-3801B83ACE56}" destId="{F80216DC-42C1-4BC0-B318-488030155A38}" srcOrd="0" destOrd="0" parTransId="{4803557E-5510-4665-97C6-7ED537E7AC89}" sibTransId="{051030A1-64BD-4391-B604-DAC7AC9D3829}"/>
    <dgm:cxn modelId="{57AD23B4-A420-4ECA-B698-B04951A57E33}" type="presOf" srcId="{43EFEBF3-63FF-4A4E-83E0-1D1F7F5A6C50}" destId="{5EF94FEC-760F-4CE3-9DB8-AF86F8580EC7}" srcOrd="0" destOrd="0" presId="urn:microsoft.com/office/officeart/2005/8/layout/radial3"/>
    <dgm:cxn modelId="{24EC63E0-F06E-4704-B575-A5FE53AF9E16}" srcId="{F80216DC-42C1-4BC0-B318-488030155A38}" destId="{43EFEBF3-63FF-4A4E-83E0-1D1F7F5A6C50}" srcOrd="0" destOrd="0" parTransId="{6923F52D-8DAF-42ED-ABD0-4AE0795DD1D6}" sibTransId="{00D75EA5-3076-4E7E-B7BE-4400C9AD3884}"/>
    <dgm:cxn modelId="{E0746EC9-8A55-497C-B038-92962B31FB3E}" type="presOf" srcId="{305DC7AF-C06D-4867-8FEB-723B97A1D0F7}" destId="{39481F0F-9B9F-43A4-BAA7-D74DD2352488}" srcOrd="0" destOrd="0" presId="urn:microsoft.com/office/officeart/2005/8/layout/radial3"/>
    <dgm:cxn modelId="{68CA6925-DA2E-4571-8AE5-C47CF59278B4}" type="presOf" srcId="{DE2E1792-B75E-4EA0-869D-3801B83ACE56}" destId="{C0E1C3CC-DE78-439F-8EF0-F19C76DB6068}" srcOrd="0" destOrd="0" presId="urn:microsoft.com/office/officeart/2005/8/layout/radial3"/>
    <dgm:cxn modelId="{EF4D8CAE-E60E-4AE2-B494-B981EF24DBA2}" srcId="{F80216DC-42C1-4BC0-B318-488030155A38}" destId="{305DC7AF-C06D-4867-8FEB-723B97A1D0F7}" srcOrd="1" destOrd="0" parTransId="{B015737F-A944-4F1F-8EF5-905B775A9CDA}" sibTransId="{77BC3582-C2A1-4541-A67A-B22D2DF1286F}"/>
    <dgm:cxn modelId="{593172FE-2C36-4F07-8A91-239958FA2D93}" type="presOf" srcId="{ACA09F6A-8E53-45D6-838D-2E123DA9F40F}" destId="{EA75F297-F8CB-4120-B8D5-FFF2A968EDC4}" srcOrd="0" destOrd="0" presId="urn:microsoft.com/office/officeart/2005/8/layout/radial3"/>
    <dgm:cxn modelId="{3715F080-B9B5-40F3-99B7-B4B163EEEC21}" srcId="{F80216DC-42C1-4BC0-B318-488030155A38}" destId="{FB789C1F-732E-46B3-8EF6-D863578E34F6}" srcOrd="2" destOrd="0" parTransId="{2693E8E4-50E5-4B4D-87B6-5B79F3E28E2E}" sibTransId="{57558414-550B-460B-85EF-6783A06D8F88}"/>
    <dgm:cxn modelId="{443BD03F-361C-4225-9C22-8E02B2825A29}" srcId="{F80216DC-42C1-4BC0-B318-488030155A38}" destId="{ACA09F6A-8E53-45D6-838D-2E123DA9F40F}" srcOrd="3" destOrd="0" parTransId="{DC5AD024-D0AF-4705-AAB3-590CEEAA9966}" sibTransId="{64627938-5F0C-44ED-AC58-B56641058CEC}"/>
    <dgm:cxn modelId="{04FD3410-0024-408F-97FF-60B661FA513A}" type="presParOf" srcId="{C0E1C3CC-DE78-439F-8EF0-F19C76DB6068}" destId="{6DFD0997-11C2-48B0-B6F8-80B0A1E46E39}" srcOrd="0" destOrd="0" presId="urn:microsoft.com/office/officeart/2005/8/layout/radial3"/>
    <dgm:cxn modelId="{EEB68AC5-4F4A-4360-89F3-C9CBB59D7122}" type="presParOf" srcId="{6DFD0997-11C2-48B0-B6F8-80B0A1E46E39}" destId="{1D100FAC-B73E-45D1-B110-E3DE54131B9E}" srcOrd="0" destOrd="0" presId="urn:microsoft.com/office/officeart/2005/8/layout/radial3"/>
    <dgm:cxn modelId="{78B64DD5-7CFB-409E-B60F-12C83E0AC397}" type="presParOf" srcId="{6DFD0997-11C2-48B0-B6F8-80B0A1E46E39}" destId="{5EF94FEC-760F-4CE3-9DB8-AF86F8580EC7}" srcOrd="1" destOrd="0" presId="urn:microsoft.com/office/officeart/2005/8/layout/radial3"/>
    <dgm:cxn modelId="{03611EC9-2F0C-4C4D-8B46-F55D8A120E2F}" type="presParOf" srcId="{6DFD0997-11C2-48B0-B6F8-80B0A1E46E39}" destId="{39481F0F-9B9F-43A4-BAA7-D74DD2352488}" srcOrd="2" destOrd="0" presId="urn:microsoft.com/office/officeart/2005/8/layout/radial3"/>
    <dgm:cxn modelId="{FB1F20FC-2E79-4086-8286-ECC83EE154AE}" type="presParOf" srcId="{6DFD0997-11C2-48B0-B6F8-80B0A1E46E39}" destId="{2B8B0C08-FB1B-42C8-BF5E-920ED4A8B5A3}" srcOrd="3" destOrd="0" presId="urn:microsoft.com/office/officeart/2005/8/layout/radial3"/>
    <dgm:cxn modelId="{D1D56982-6CC2-4206-9C41-FC8EEBA4A332}" type="presParOf" srcId="{6DFD0997-11C2-48B0-B6F8-80B0A1E46E39}" destId="{EA75F297-F8CB-4120-B8D5-FFF2A968EDC4}" srcOrd="4" destOrd="0" presId="urn:microsoft.com/office/officeart/2005/8/layout/radial3"/>
  </dgm:cxnLst>
  <dgm:bg/>
  <dgm:whole/>
</dgm:dataModel>
</file>

<file path=ppt/diagrams/layout1.xml><?xml version="1.0" encoding="utf-8"?>
<dgm:layoutDef xmlns:dgm="http://schemas.openxmlformats.org/drawingml/2006/diagram" xmlns:a="http://schemas.openxmlformats.org/drawingml/2006/main" uniqueId="urn:microsoft.com/office/officeart/2005/8/layout/radial3">
  <dgm:title val=""/>
  <dgm:desc val=""/>
  <dgm:catLst>
    <dgm:cat type="relationship" pri="31000"/>
    <dgm:cat type="cycle" pri="1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omposite">
    <dgm:varLst>
      <dgm:chMax val="1"/>
      <dgm:dir/>
      <dgm:resizeHandles val="exact"/>
    </dgm:varLst>
    <dgm:alg type="composite">
      <dgm:param type="ar" val="1"/>
    </dgm:alg>
    <dgm:shape xmlns:r="http://schemas.openxmlformats.org/officeDocument/2006/relationships" r:blip="">
      <dgm:adjLst/>
    </dgm:shape>
    <dgm:presOf/>
    <dgm:constrLst/>
    <dgm:ruleLst/>
    <dgm:layoutNode name="radial">
      <dgm:varLst>
        <dgm:animLvl val="ctr"/>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h" for="ch" forName="centerShape" refType="h"/>
        <dgm:constr type="w" for="ch" forName="node" refType="w" fact="0.5"/>
        <dgm:constr type="h" for="ch" forName="node" refType="h" fact="0.5"/>
        <dgm:constr type="sp" refType="w" refFor="ch" refForName="node" fact="-0.2"/>
        <dgm:constr type="sibSp" refType="w" refFor="ch" refForName="node" fact="-0.2"/>
        <dgm:constr type="primFontSz" for="ch" forName="centerShape" val="65"/>
        <dgm:constr type="primFontSz" for="des" forName="node" val="65"/>
        <dgm:constr type="primFontSz" for="ch" forName="node" refType="primFontSz" refFor="ch" refForName="centerShape" op="lte"/>
      </dgm:constrLst>
      <dgm:ruleLst/>
      <dgm:forEach name="Name6" axis="ch" ptType="node" cnt="1">
        <dgm:layoutNode name="centerShape" styleLbl="vennNode1">
          <dgm:alg type="tx"/>
          <dgm:shape xmlns:r="http://schemas.openxmlformats.org/officeDocument/2006/relationships" type="ellipse"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7" axis="ch" ptType="node">
          <dgm:layoutNode name="node" styleLbl="vennNode1">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4F519711-A0C4-4AA9-B8E1-07B921504D84}" type="datetimeFigureOut">
              <a:rPr lang="ar-SA" smtClean="0"/>
              <a:pPr/>
              <a:t>12/11/33</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2145D319-B7BC-42BB-8730-5CDFFCB10B92}" type="slidenum">
              <a:rPr lang="ar-SA" smtClean="0"/>
              <a:pPr/>
              <a:t>‹#›</a:t>
            </a:fld>
            <a:endParaRPr lang="ar-SA"/>
          </a:p>
        </p:txBody>
      </p:sp>
    </p:spTree>
    <p:extLst>
      <p:ext uri="{BB962C8B-B14F-4D97-AF65-F5344CB8AC3E}">
        <p14:creationId xmlns:p14="http://schemas.microsoft.com/office/powerpoint/2010/main" xmlns="" val="391618936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4F519711-A0C4-4AA9-B8E1-07B921504D84}" type="datetimeFigureOut">
              <a:rPr lang="ar-SA" smtClean="0"/>
              <a:pPr/>
              <a:t>12/11/33</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2145D319-B7BC-42BB-8730-5CDFFCB10B92}" type="slidenum">
              <a:rPr lang="ar-SA" smtClean="0"/>
              <a:pPr/>
              <a:t>‹#›</a:t>
            </a:fld>
            <a:endParaRPr lang="ar-SA"/>
          </a:p>
        </p:txBody>
      </p:sp>
    </p:spTree>
    <p:extLst>
      <p:ext uri="{BB962C8B-B14F-4D97-AF65-F5344CB8AC3E}">
        <p14:creationId xmlns:p14="http://schemas.microsoft.com/office/powerpoint/2010/main" xmlns="" val="71398875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4F519711-A0C4-4AA9-B8E1-07B921504D84}" type="datetimeFigureOut">
              <a:rPr lang="ar-SA" smtClean="0"/>
              <a:pPr/>
              <a:t>12/11/33</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2145D319-B7BC-42BB-8730-5CDFFCB10B92}" type="slidenum">
              <a:rPr lang="ar-SA" smtClean="0"/>
              <a:pPr/>
              <a:t>‹#›</a:t>
            </a:fld>
            <a:endParaRPr lang="ar-SA"/>
          </a:p>
        </p:txBody>
      </p:sp>
    </p:spTree>
    <p:extLst>
      <p:ext uri="{BB962C8B-B14F-4D97-AF65-F5344CB8AC3E}">
        <p14:creationId xmlns:p14="http://schemas.microsoft.com/office/powerpoint/2010/main" xmlns="" val="22708130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4F519711-A0C4-4AA9-B8E1-07B921504D84}" type="datetimeFigureOut">
              <a:rPr lang="ar-SA" smtClean="0"/>
              <a:pPr/>
              <a:t>12/11/33</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2145D319-B7BC-42BB-8730-5CDFFCB10B92}" type="slidenum">
              <a:rPr lang="ar-SA" smtClean="0"/>
              <a:pPr/>
              <a:t>‹#›</a:t>
            </a:fld>
            <a:endParaRPr lang="ar-SA"/>
          </a:p>
        </p:txBody>
      </p:sp>
    </p:spTree>
    <p:extLst>
      <p:ext uri="{BB962C8B-B14F-4D97-AF65-F5344CB8AC3E}">
        <p14:creationId xmlns:p14="http://schemas.microsoft.com/office/powerpoint/2010/main" xmlns="" val="18407649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4F519711-A0C4-4AA9-B8E1-07B921504D84}" type="datetimeFigureOut">
              <a:rPr lang="ar-SA" smtClean="0"/>
              <a:pPr/>
              <a:t>12/11/33</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2145D319-B7BC-42BB-8730-5CDFFCB10B92}" type="slidenum">
              <a:rPr lang="ar-SA" smtClean="0"/>
              <a:pPr/>
              <a:t>‹#›</a:t>
            </a:fld>
            <a:endParaRPr lang="ar-SA"/>
          </a:p>
        </p:txBody>
      </p:sp>
    </p:spTree>
    <p:extLst>
      <p:ext uri="{BB962C8B-B14F-4D97-AF65-F5344CB8AC3E}">
        <p14:creationId xmlns:p14="http://schemas.microsoft.com/office/powerpoint/2010/main" xmlns="" val="106752483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4F519711-A0C4-4AA9-B8E1-07B921504D84}" type="datetimeFigureOut">
              <a:rPr lang="ar-SA" smtClean="0"/>
              <a:pPr/>
              <a:t>12/11/33</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2145D319-B7BC-42BB-8730-5CDFFCB10B92}" type="slidenum">
              <a:rPr lang="ar-SA" smtClean="0"/>
              <a:pPr/>
              <a:t>‹#›</a:t>
            </a:fld>
            <a:endParaRPr lang="ar-SA"/>
          </a:p>
        </p:txBody>
      </p:sp>
    </p:spTree>
    <p:extLst>
      <p:ext uri="{BB962C8B-B14F-4D97-AF65-F5344CB8AC3E}">
        <p14:creationId xmlns:p14="http://schemas.microsoft.com/office/powerpoint/2010/main" xmlns="" val="32352808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4F519711-A0C4-4AA9-B8E1-07B921504D84}" type="datetimeFigureOut">
              <a:rPr lang="ar-SA" smtClean="0"/>
              <a:pPr/>
              <a:t>12/11/33</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2145D319-B7BC-42BB-8730-5CDFFCB10B92}" type="slidenum">
              <a:rPr lang="ar-SA" smtClean="0"/>
              <a:pPr/>
              <a:t>‹#›</a:t>
            </a:fld>
            <a:endParaRPr lang="ar-SA"/>
          </a:p>
        </p:txBody>
      </p:sp>
    </p:spTree>
    <p:extLst>
      <p:ext uri="{BB962C8B-B14F-4D97-AF65-F5344CB8AC3E}">
        <p14:creationId xmlns:p14="http://schemas.microsoft.com/office/powerpoint/2010/main" xmlns="" val="42243586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4F519711-A0C4-4AA9-B8E1-07B921504D84}" type="datetimeFigureOut">
              <a:rPr lang="ar-SA" smtClean="0"/>
              <a:pPr/>
              <a:t>12/11/33</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2145D319-B7BC-42BB-8730-5CDFFCB10B92}" type="slidenum">
              <a:rPr lang="ar-SA" smtClean="0"/>
              <a:pPr/>
              <a:t>‹#›</a:t>
            </a:fld>
            <a:endParaRPr lang="ar-SA"/>
          </a:p>
        </p:txBody>
      </p:sp>
    </p:spTree>
    <p:extLst>
      <p:ext uri="{BB962C8B-B14F-4D97-AF65-F5344CB8AC3E}">
        <p14:creationId xmlns:p14="http://schemas.microsoft.com/office/powerpoint/2010/main" xmlns="" val="1620664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4F519711-A0C4-4AA9-B8E1-07B921504D84}" type="datetimeFigureOut">
              <a:rPr lang="ar-SA" smtClean="0"/>
              <a:pPr/>
              <a:t>12/11/33</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2145D319-B7BC-42BB-8730-5CDFFCB10B92}" type="slidenum">
              <a:rPr lang="ar-SA" smtClean="0"/>
              <a:pPr/>
              <a:t>‹#›</a:t>
            </a:fld>
            <a:endParaRPr lang="ar-SA"/>
          </a:p>
        </p:txBody>
      </p:sp>
    </p:spTree>
    <p:extLst>
      <p:ext uri="{BB962C8B-B14F-4D97-AF65-F5344CB8AC3E}">
        <p14:creationId xmlns:p14="http://schemas.microsoft.com/office/powerpoint/2010/main" xmlns="" val="36584043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4F519711-A0C4-4AA9-B8E1-07B921504D84}" type="datetimeFigureOut">
              <a:rPr lang="ar-SA" smtClean="0"/>
              <a:pPr/>
              <a:t>12/11/33</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2145D319-B7BC-42BB-8730-5CDFFCB10B92}" type="slidenum">
              <a:rPr lang="ar-SA" smtClean="0"/>
              <a:pPr/>
              <a:t>‹#›</a:t>
            </a:fld>
            <a:endParaRPr lang="ar-SA"/>
          </a:p>
        </p:txBody>
      </p:sp>
    </p:spTree>
    <p:extLst>
      <p:ext uri="{BB962C8B-B14F-4D97-AF65-F5344CB8AC3E}">
        <p14:creationId xmlns:p14="http://schemas.microsoft.com/office/powerpoint/2010/main" xmlns="" val="5210137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4F519711-A0C4-4AA9-B8E1-07B921504D84}" type="datetimeFigureOut">
              <a:rPr lang="ar-SA" smtClean="0"/>
              <a:pPr/>
              <a:t>12/11/33</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2145D319-B7BC-42BB-8730-5CDFFCB10B92}" type="slidenum">
              <a:rPr lang="ar-SA" smtClean="0"/>
              <a:pPr/>
              <a:t>‹#›</a:t>
            </a:fld>
            <a:endParaRPr lang="ar-SA"/>
          </a:p>
        </p:txBody>
      </p:sp>
    </p:spTree>
    <p:extLst>
      <p:ext uri="{BB962C8B-B14F-4D97-AF65-F5344CB8AC3E}">
        <p14:creationId xmlns:p14="http://schemas.microsoft.com/office/powerpoint/2010/main" xmlns="" val="23142018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4F519711-A0C4-4AA9-B8E1-07B921504D84}" type="datetimeFigureOut">
              <a:rPr lang="ar-SA" smtClean="0"/>
              <a:pPr/>
              <a:t>12/11/33</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2145D319-B7BC-42BB-8730-5CDFFCB10B92}" type="slidenum">
              <a:rPr lang="ar-SA" smtClean="0"/>
              <a:pPr/>
              <a:t>‹#›</a:t>
            </a:fld>
            <a:endParaRPr lang="ar-SA"/>
          </a:p>
        </p:txBody>
      </p:sp>
    </p:spTree>
    <p:extLst>
      <p:ext uri="{BB962C8B-B14F-4D97-AF65-F5344CB8AC3E}">
        <p14:creationId xmlns:p14="http://schemas.microsoft.com/office/powerpoint/2010/main" xmlns="" val="166142782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3"/>
          <p:cNvSpPr>
            <a:spLocks noGrp="1"/>
          </p:cNvSpPr>
          <p:nvPr>
            <p:ph type="title"/>
          </p:nvPr>
        </p:nvSpPr>
        <p:spPr/>
        <p:txBody>
          <a:bodyPr/>
          <a:lstStyle/>
          <a:p>
            <a:r>
              <a:rPr lang="ar-SA" dirty="0" smtClean="0">
                <a:latin typeface="Arabic Typesetting" pitchFamily="66" charset="-78"/>
                <a:cs typeface="Arabic Typesetting" pitchFamily="66" charset="-78"/>
              </a:rPr>
              <a:t>علم اجتماع الشيخوخة </a:t>
            </a:r>
            <a:endParaRPr lang="ar-SA" dirty="0">
              <a:latin typeface="Arabic Typesetting" pitchFamily="66" charset="-78"/>
              <a:cs typeface="Arabic Typesetting" pitchFamily="66" charset="-78"/>
            </a:endParaRPr>
          </a:p>
        </p:txBody>
      </p:sp>
      <p:pic>
        <p:nvPicPr>
          <p:cNvPr id="6" name="عنصر نائب للمحتوى 5"/>
          <p:cNvPicPr>
            <a:picLocks noGrp="1" noChangeAspect="1"/>
          </p:cNvPicPr>
          <p:nvPr>
            <p:ph idx="1"/>
          </p:nvPr>
        </p:nvPicPr>
        <p:blipFill>
          <a:blip r:embed="rId2">
            <a:extLst>
              <a:ext uri="{28A0092B-C50C-407E-A947-70E740481C1C}">
                <a14:useLocalDpi xmlns:a14="http://schemas.microsoft.com/office/drawing/2010/main" xmlns="" val="0"/>
              </a:ext>
            </a:extLst>
          </a:blip>
          <a:stretch>
            <a:fillRect/>
          </a:stretch>
        </p:blipFill>
        <p:spPr>
          <a:xfrm>
            <a:off x="3165039" y="1988840"/>
            <a:ext cx="3191420" cy="4105002"/>
          </a:xfrm>
          <a:prstGeom prst="rect">
            <a:avLst/>
          </a:prstGeom>
          <a:ln>
            <a:noFill/>
          </a:ln>
          <a:effectLst>
            <a:softEdge rad="112500"/>
          </a:effectLst>
        </p:spPr>
      </p:pic>
      <p:pic>
        <p:nvPicPr>
          <p:cNvPr id="7" name="صورة 6"/>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6516216" y="2852936"/>
            <a:ext cx="2466975" cy="1847850"/>
          </a:xfrm>
          <a:prstGeom prst="rect">
            <a:avLst/>
          </a:prstGeom>
          <a:ln>
            <a:noFill/>
          </a:ln>
          <a:effectLst>
            <a:softEdge rad="112500"/>
          </a:effectLst>
        </p:spPr>
      </p:pic>
      <p:pic>
        <p:nvPicPr>
          <p:cNvPr id="8" name="صورة 7"/>
          <p:cNvPicPr>
            <a:picLocks noChangeAspect="1"/>
          </p:cNvPicPr>
          <p:nvPr/>
        </p:nvPicPr>
        <p:blipFill>
          <a:blip r:embed="rId4">
            <a:extLst>
              <a:ext uri="{28A0092B-C50C-407E-A947-70E740481C1C}">
                <a14:useLocalDpi xmlns:a14="http://schemas.microsoft.com/office/drawing/2010/main" xmlns="" val="0"/>
              </a:ext>
            </a:extLst>
          </a:blip>
          <a:stretch>
            <a:fillRect/>
          </a:stretch>
        </p:blipFill>
        <p:spPr>
          <a:xfrm>
            <a:off x="430632" y="3212976"/>
            <a:ext cx="2466975" cy="1847850"/>
          </a:xfrm>
          <a:prstGeom prst="rect">
            <a:avLst/>
          </a:prstGeom>
          <a:ln>
            <a:noFill/>
          </a:ln>
          <a:effectLst>
            <a:softEdge rad="112500"/>
          </a:effectLst>
        </p:spPr>
      </p:pic>
    </p:spTree>
    <p:extLst>
      <p:ext uri="{BB962C8B-B14F-4D97-AF65-F5344CB8AC3E}">
        <p14:creationId xmlns:p14="http://schemas.microsoft.com/office/powerpoint/2010/main" xmlns="" val="387065998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ar-SA" b="1" dirty="0" smtClean="0">
                <a:solidFill>
                  <a:schemeClr val="accent1"/>
                </a:solidFill>
                <a:latin typeface="Arabic Typesetting" pitchFamily="66" charset="-78"/>
                <a:cs typeface="Arabic Typesetting" pitchFamily="66" charset="-78"/>
              </a:rPr>
              <a:t>الشيوخ عبر العصور المختلفة</a:t>
            </a:r>
            <a:endParaRPr lang="en-US" b="1" dirty="0">
              <a:solidFill>
                <a:schemeClr val="accent1"/>
              </a:solidFill>
              <a:latin typeface="Arabic Typesetting" pitchFamily="66" charset="-78"/>
              <a:cs typeface="Arabic Typesetting" pitchFamily="66" charset="-78"/>
            </a:endParaRPr>
          </a:p>
        </p:txBody>
      </p:sp>
      <p:sp>
        <p:nvSpPr>
          <p:cNvPr id="3" name="عنصر نائب للمحتوى 2"/>
          <p:cNvSpPr>
            <a:spLocks noGrp="1"/>
          </p:cNvSpPr>
          <p:nvPr>
            <p:ph idx="1"/>
          </p:nvPr>
        </p:nvSpPr>
        <p:spPr/>
        <p:txBody>
          <a:bodyPr>
            <a:normAutofit/>
          </a:bodyPr>
          <a:lstStyle/>
          <a:p>
            <a:r>
              <a:rPr lang="ar-SA" sz="4000" dirty="0" smtClean="0">
                <a:latin typeface="Arabic Typesetting" pitchFamily="66" charset="-78"/>
                <a:cs typeface="Arabic Typesetting" pitchFamily="66" charset="-78"/>
              </a:rPr>
              <a:t>تركت بعض الحضارات القديمة كالحضارة الفرعونية والإغريقية واليونانية بعض الشواهد واتي تؤكد الاهتمام بالمسنين </a:t>
            </a:r>
            <a:r>
              <a:rPr lang="ar-SA" sz="4000" dirty="0" err="1" smtClean="0">
                <a:latin typeface="Arabic Typesetting" pitchFamily="66" charset="-78"/>
                <a:cs typeface="Arabic Typesetting" pitchFamily="66" charset="-78"/>
              </a:rPr>
              <a:t>فالفراعنه</a:t>
            </a:r>
            <a:r>
              <a:rPr lang="ar-SA" sz="4000" dirty="0" smtClean="0">
                <a:latin typeface="Arabic Typesetting" pitchFamily="66" charset="-78"/>
                <a:cs typeface="Arabic Typesetting" pitchFamily="66" charset="-78"/>
              </a:rPr>
              <a:t> شيدت </a:t>
            </a:r>
            <a:r>
              <a:rPr lang="ar-SA" sz="4000" dirty="0" err="1" smtClean="0">
                <a:latin typeface="Arabic Typesetting" pitchFamily="66" charset="-78"/>
                <a:cs typeface="Arabic Typesetting" pitchFamily="66" charset="-78"/>
              </a:rPr>
              <a:t>الاهرامات</a:t>
            </a:r>
            <a:r>
              <a:rPr lang="ar-SA" sz="4000" dirty="0" smtClean="0">
                <a:latin typeface="Arabic Typesetting" pitchFamily="66" charset="-78"/>
                <a:cs typeface="Arabic Typesetting" pitchFamily="66" charset="-78"/>
              </a:rPr>
              <a:t> قبورا لملوكها وابتدعت وسائل التحنيط للحفاظ على الجسد بعد الموت فقد ارتبط الموت بالكبر والهرم فالنظرة </a:t>
            </a:r>
            <a:r>
              <a:rPr lang="ar-SA" sz="4000" dirty="0" err="1" smtClean="0">
                <a:latin typeface="Arabic Typesetting" pitchFamily="66" charset="-78"/>
                <a:cs typeface="Arabic Typesetting" pitchFamily="66" charset="-78"/>
              </a:rPr>
              <a:t>الى</a:t>
            </a:r>
            <a:r>
              <a:rPr lang="ar-SA" sz="4000" dirty="0" smtClean="0">
                <a:latin typeface="Arabic Typesetting" pitchFamily="66" charset="-78"/>
                <a:cs typeface="Arabic Typesetting" pitchFamily="66" charset="-78"/>
              </a:rPr>
              <a:t> الشيخوخة في هذا العصر غير ايجابية واعتبرت من اكبر المصائب التي تصيب </a:t>
            </a:r>
            <a:r>
              <a:rPr lang="ar-SA" sz="4000" dirty="0" err="1" smtClean="0">
                <a:latin typeface="Arabic Typesetting" pitchFamily="66" charset="-78"/>
                <a:cs typeface="Arabic Typesetting" pitchFamily="66" charset="-78"/>
              </a:rPr>
              <a:t>الانسان</a:t>
            </a:r>
            <a:r>
              <a:rPr lang="ar-SA" sz="4000" dirty="0" smtClean="0">
                <a:latin typeface="Arabic Typesetting" pitchFamily="66" charset="-78"/>
                <a:cs typeface="Arabic Typesetting" pitchFamily="66" charset="-78"/>
              </a:rPr>
              <a:t> </a:t>
            </a:r>
            <a:r>
              <a:rPr lang="ar-SA" sz="4000" dirty="0" err="1" smtClean="0">
                <a:latin typeface="Arabic Typesetting" pitchFamily="66" charset="-78"/>
                <a:cs typeface="Arabic Typesetting" pitchFamily="66" charset="-78"/>
              </a:rPr>
              <a:t>اما</a:t>
            </a:r>
            <a:r>
              <a:rPr lang="ar-SA" sz="4000" dirty="0" smtClean="0">
                <a:latin typeface="Arabic Typesetting" pitchFamily="66" charset="-78"/>
                <a:cs typeface="Arabic Typesetting" pitchFamily="66" charset="-78"/>
              </a:rPr>
              <a:t> اليونان فقد اعتبر </a:t>
            </a:r>
            <a:r>
              <a:rPr lang="ar-SA" sz="4000" dirty="0" err="1" smtClean="0">
                <a:latin typeface="Arabic Typesetting" pitchFamily="66" charset="-78"/>
                <a:cs typeface="Arabic Typesetting" pitchFamily="66" charset="-78"/>
              </a:rPr>
              <a:t>افلاطون</a:t>
            </a:r>
            <a:r>
              <a:rPr lang="ar-SA" sz="4000" dirty="0" smtClean="0">
                <a:latin typeface="Arabic Typesetting" pitchFamily="66" charset="-78"/>
                <a:cs typeface="Arabic Typesetting" pitchFamily="66" charset="-78"/>
              </a:rPr>
              <a:t> </a:t>
            </a:r>
            <a:r>
              <a:rPr lang="ar-SA" sz="4000" dirty="0" err="1" smtClean="0">
                <a:latin typeface="Arabic Typesetting" pitchFamily="66" charset="-78"/>
                <a:cs typeface="Arabic Typesetting" pitchFamily="66" charset="-78"/>
              </a:rPr>
              <a:t>ان</a:t>
            </a:r>
            <a:r>
              <a:rPr lang="ar-SA" sz="4000" dirty="0" smtClean="0">
                <a:latin typeface="Arabic Typesetting" pitchFamily="66" charset="-78"/>
                <a:cs typeface="Arabic Typesetting" pitchFamily="66" charset="-78"/>
              </a:rPr>
              <a:t> توضع مقاليد الحكم وزمامها في </a:t>
            </a:r>
            <a:r>
              <a:rPr lang="ar-SA" sz="4000" dirty="0" err="1" smtClean="0">
                <a:latin typeface="Arabic Typesetting" pitchFamily="66" charset="-78"/>
                <a:cs typeface="Arabic Typesetting" pitchFamily="66" charset="-78"/>
              </a:rPr>
              <a:t>ايدي</a:t>
            </a:r>
            <a:r>
              <a:rPr lang="ar-SA" sz="4000" dirty="0" smtClean="0">
                <a:latin typeface="Arabic Typesetting" pitchFamily="66" charset="-78"/>
                <a:cs typeface="Arabic Typesetting" pitchFamily="66" charset="-78"/>
              </a:rPr>
              <a:t> كبار السن .</a:t>
            </a:r>
            <a:endParaRPr lang="en-US" sz="4000" dirty="0">
              <a:latin typeface="Arabic Typesetting" pitchFamily="66" charset="-78"/>
              <a:cs typeface="Arabic Typesetting" pitchFamily="66" charset="-78"/>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b="1" dirty="0" smtClean="0">
                <a:solidFill>
                  <a:srgbClr val="00B0F0"/>
                </a:solidFill>
                <a:latin typeface="Arabic Typesetting" pitchFamily="66" charset="-78"/>
                <a:cs typeface="Arabic Typesetting" pitchFamily="66" charset="-78"/>
              </a:rPr>
              <a:t>الشيخوخة اجتماعيا </a:t>
            </a:r>
            <a:endParaRPr lang="en-US" b="1" dirty="0">
              <a:solidFill>
                <a:srgbClr val="00B0F0"/>
              </a:solidFill>
              <a:latin typeface="Arabic Typesetting" pitchFamily="66" charset="-78"/>
              <a:cs typeface="Arabic Typesetting" pitchFamily="66" charset="-78"/>
            </a:endParaRPr>
          </a:p>
        </p:txBody>
      </p:sp>
      <p:sp>
        <p:nvSpPr>
          <p:cNvPr id="3" name="عنصر نائب للمحتوى 2"/>
          <p:cNvSpPr>
            <a:spLocks noGrp="1"/>
          </p:cNvSpPr>
          <p:nvPr>
            <p:ph idx="1"/>
          </p:nvPr>
        </p:nvSpPr>
        <p:spPr/>
        <p:txBody>
          <a:bodyPr>
            <a:normAutofit/>
          </a:bodyPr>
          <a:lstStyle/>
          <a:p>
            <a:r>
              <a:rPr lang="ar-SA" sz="4400" dirty="0" smtClean="0">
                <a:latin typeface="Arabic Typesetting" pitchFamily="66" charset="-78"/>
                <a:cs typeface="Arabic Typesetting" pitchFamily="66" charset="-78"/>
              </a:rPr>
              <a:t>أشارت معظم الدراسات التي أجريت في مجال الشيخوخة للعديد من الآثار والمشكلات الناجمة عن </a:t>
            </a:r>
            <a:r>
              <a:rPr lang="ar-SA" sz="4400" dirty="0" smtClean="0">
                <a:latin typeface="Arabic Typesetting" pitchFamily="66" charset="-78"/>
                <a:cs typeface="Arabic Typesetting" pitchFamily="66" charset="-78"/>
              </a:rPr>
              <a:t>الكبر </a:t>
            </a:r>
            <a:r>
              <a:rPr lang="ar-SA" sz="4400" dirty="0" smtClean="0">
                <a:latin typeface="Arabic Typesetting" pitchFamily="66" charset="-78"/>
                <a:cs typeface="Arabic Typesetting" pitchFamily="66" charset="-78"/>
              </a:rPr>
              <a:t>وهي مشكلات </a:t>
            </a:r>
            <a:r>
              <a:rPr lang="ar-SA" sz="4400" dirty="0" err="1" smtClean="0">
                <a:latin typeface="Arabic Typesetting" pitchFamily="66" charset="-78"/>
                <a:cs typeface="Arabic Typesetting" pitchFamily="66" charset="-78"/>
              </a:rPr>
              <a:t>متداخله</a:t>
            </a:r>
            <a:r>
              <a:rPr lang="ar-SA" sz="4400" dirty="0" smtClean="0">
                <a:latin typeface="Arabic Typesetting" pitchFamily="66" charset="-78"/>
                <a:cs typeface="Arabic Typesetting" pitchFamily="66" charset="-78"/>
              </a:rPr>
              <a:t> مع بعضها البعض وفي </a:t>
            </a:r>
            <a:r>
              <a:rPr lang="ar-SA" sz="4400" dirty="0" err="1" smtClean="0">
                <a:latin typeface="Arabic Typesetting" pitchFamily="66" charset="-78"/>
                <a:cs typeface="Arabic Typesetting" pitchFamily="66" charset="-78"/>
              </a:rPr>
              <a:t>مايلي</a:t>
            </a:r>
            <a:r>
              <a:rPr lang="ar-SA" sz="4400" dirty="0" smtClean="0">
                <a:latin typeface="Arabic Typesetting" pitchFamily="66" charset="-78"/>
                <a:cs typeface="Arabic Typesetting" pitchFamily="66" charset="-78"/>
              </a:rPr>
              <a:t> استعراض </a:t>
            </a:r>
            <a:r>
              <a:rPr lang="ar-SA" sz="4400" dirty="0" err="1" smtClean="0">
                <a:latin typeface="Arabic Typesetting" pitchFamily="66" charset="-78"/>
                <a:cs typeface="Arabic Typesetting" pitchFamily="66" charset="-78"/>
              </a:rPr>
              <a:t>لاهمها</a:t>
            </a:r>
            <a:r>
              <a:rPr lang="ar-SA" sz="4400" dirty="0" smtClean="0">
                <a:latin typeface="Arabic Typesetting" pitchFamily="66" charset="-78"/>
                <a:cs typeface="Arabic Typesetting" pitchFamily="66" charset="-78"/>
              </a:rPr>
              <a:t> :</a:t>
            </a:r>
          </a:p>
          <a:p>
            <a:pPr>
              <a:buNone/>
            </a:pPr>
            <a:endParaRPr lang="en-US" sz="4400" dirty="0">
              <a:latin typeface="Arabic Typesetting" pitchFamily="66" charset="-78"/>
              <a:cs typeface="Arabic Typesetting" pitchFamily="66" charset="-78"/>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رسم تخطيطي 4"/>
          <p:cNvGraphicFramePr/>
          <p:nvPr/>
        </p:nvGraphicFramePr>
        <p:xfrm>
          <a:off x="1524000" y="1397000"/>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مربع نص 6"/>
          <p:cNvSpPr txBox="1"/>
          <p:nvPr/>
        </p:nvSpPr>
        <p:spPr>
          <a:xfrm>
            <a:off x="848090" y="1196752"/>
            <a:ext cx="7653057" cy="3970318"/>
          </a:xfrm>
          <a:prstGeom prst="rect">
            <a:avLst/>
          </a:prstGeom>
          <a:noFill/>
        </p:spPr>
        <p:txBody>
          <a:bodyPr wrap="none" rtlCol="1">
            <a:spAutoFit/>
          </a:bodyPr>
          <a:lstStyle/>
          <a:p>
            <a:pPr marL="285750" indent="-285750">
              <a:buFont typeface="Wingdings" pitchFamily="2" charset="2"/>
              <a:buChar char="q"/>
            </a:pPr>
            <a:r>
              <a:rPr lang="ar-SA" sz="2800" dirty="0" smtClean="0">
                <a:latin typeface="Arabic Typesetting" pitchFamily="66" charset="-78"/>
                <a:cs typeface="Arabic Typesetting" pitchFamily="66" charset="-78"/>
              </a:rPr>
              <a:t> بالرغم من ان هناك اهتمام بالشيخوخة عبر العصور المختلفة  الا ان بداية الاهتمام بشكل علمي </a:t>
            </a:r>
          </a:p>
          <a:p>
            <a:r>
              <a:rPr lang="ar-SA" sz="2800" dirty="0" smtClean="0">
                <a:latin typeface="Arabic Typesetting" pitchFamily="66" charset="-78"/>
                <a:cs typeface="Arabic Typesetting" pitchFamily="66" charset="-78"/>
              </a:rPr>
              <a:t>يعود الى </a:t>
            </a:r>
            <a:r>
              <a:rPr lang="ar-SA" sz="2800" u="sng" dirty="0" smtClean="0">
                <a:solidFill>
                  <a:srgbClr val="FF0000"/>
                </a:solidFill>
                <a:latin typeface="Arabic Typesetting" pitchFamily="66" charset="-78"/>
                <a:cs typeface="Arabic Typesetting" pitchFamily="66" charset="-78"/>
              </a:rPr>
              <a:t>بداية القرن العشرين </a:t>
            </a:r>
            <a:r>
              <a:rPr lang="ar-SA" sz="2800" dirty="0" smtClean="0">
                <a:latin typeface="Arabic Typesetting" pitchFamily="66" charset="-78"/>
                <a:cs typeface="Arabic Typesetting" pitchFamily="66" charset="-78"/>
              </a:rPr>
              <a:t>.</a:t>
            </a:r>
          </a:p>
          <a:p>
            <a:pPr marL="285750" indent="-285750">
              <a:buFont typeface="Wingdings" pitchFamily="2" charset="2"/>
              <a:buChar char="q"/>
            </a:pPr>
            <a:r>
              <a:rPr lang="ar-SA" sz="2800" dirty="0" smtClean="0">
                <a:latin typeface="Arabic Typesetting" pitchFamily="66" charset="-78"/>
                <a:cs typeface="Arabic Typesetting" pitchFamily="66" charset="-78"/>
              </a:rPr>
              <a:t>كان التركيز في البداية منصب على النواحي الطبية والنفسية واغفال للنواحي الاجتماعية </a:t>
            </a:r>
          </a:p>
          <a:p>
            <a:r>
              <a:rPr lang="ar-SA" sz="2800" dirty="0" smtClean="0">
                <a:latin typeface="Arabic Typesetting" pitchFamily="66" charset="-78"/>
                <a:cs typeface="Arabic Typesetting" pitchFamily="66" charset="-78"/>
              </a:rPr>
              <a:t>والاقتصادية .</a:t>
            </a:r>
          </a:p>
          <a:p>
            <a:pPr marL="342900" indent="-342900">
              <a:buFont typeface="Wingdings" pitchFamily="2" charset="2"/>
              <a:buChar char="q"/>
            </a:pPr>
            <a:r>
              <a:rPr lang="ar-SA" sz="2800" dirty="0" smtClean="0">
                <a:latin typeface="Arabic Typesetting" pitchFamily="66" charset="-78"/>
                <a:cs typeface="Arabic Typesetting" pitchFamily="66" charset="-78"/>
              </a:rPr>
              <a:t>مع تطور المجتمعات اصبح هناك ازداد ملحوظ في اعدا د المسنين مما يحتم ضرورة الاستفادة</a:t>
            </a:r>
          </a:p>
          <a:p>
            <a:r>
              <a:rPr lang="ar-SA" sz="2800" dirty="0" smtClean="0">
                <a:latin typeface="Arabic Typesetting" pitchFamily="66" charset="-78"/>
                <a:cs typeface="Arabic Typesetting" pitchFamily="66" charset="-78"/>
              </a:rPr>
              <a:t>منهم  ومن خبراتهم المتراكمة عبر السنين وتحويلهم الى قوى منتجه .</a:t>
            </a:r>
          </a:p>
          <a:p>
            <a:pPr marL="285750" indent="-285750">
              <a:buFont typeface="Wingdings" pitchFamily="2" charset="2"/>
              <a:buChar char="q"/>
            </a:pPr>
            <a:r>
              <a:rPr lang="ar-SA" sz="2800" dirty="0" smtClean="0">
                <a:latin typeface="Arabic Typesetting" pitchFamily="66" charset="-78"/>
                <a:cs typeface="Arabic Typesetting" pitchFamily="66" charset="-78"/>
              </a:rPr>
              <a:t>اصبح هناك اهتمام كبير من قبل الباحثين والمتخصصين بالشيخوخة واصبحت مجالا خصبا </a:t>
            </a:r>
          </a:p>
          <a:p>
            <a:r>
              <a:rPr lang="ar-SA" sz="2800" dirty="0" smtClean="0">
                <a:latin typeface="Arabic Typesetting" pitchFamily="66" charset="-78"/>
                <a:cs typeface="Arabic Typesetting" pitchFamily="66" charset="-78"/>
              </a:rPr>
              <a:t>للبحث والدراسة  بل واستحدث فرع خاص بعلم اجتماع الشيخوخة  مختص بقضايا ومشكلات</a:t>
            </a:r>
          </a:p>
          <a:p>
            <a:r>
              <a:rPr lang="ar-SA" sz="2800" dirty="0" smtClean="0">
                <a:latin typeface="Arabic Typesetting" pitchFamily="66" charset="-78"/>
                <a:cs typeface="Arabic Typesetting" pitchFamily="66" charset="-78"/>
              </a:rPr>
              <a:t>هذه المرحلة العمرية.</a:t>
            </a:r>
            <a:endParaRPr lang="ar-SA" sz="2800" dirty="0">
              <a:latin typeface="Arabic Typesetting" pitchFamily="66" charset="-78"/>
              <a:cs typeface="Arabic Typesetting" pitchFamily="66" charset="-78"/>
            </a:endParaRPr>
          </a:p>
        </p:txBody>
      </p:sp>
    </p:spTree>
    <p:extLst>
      <p:ext uri="{BB962C8B-B14F-4D97-AF65-F5344CB8AC3E}">
        <p14:creationId xmlns:p14="http://schemas.microsoft.com/office/powerpoint/2010/main" xmlns="" val="267441310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ربع نص 2"/>
          <p:cNvSpPr txBox="1"/>
          <p:nvPr/>
        </p:nvSpPr>
        <p:spPr>
          <a:xfrm>
            <a:off x="497223" y="1052736"/>
            <a:ext cx="7859908" cy="2677656"/>
          </a:xfrm>
          <a:prstGeom prst="rect">
            <a:avLst/>
          </a:prstGeom>
          <a:noFill/>
        </p:spPr>
        <p:txBody>
          <a:bodyPr wrap="none" rtlCol="1">
            <a:spAutoFit/>
          </a:bodyPr>
          <a:lstStyle/>
          <a:p>
            <a:r>
              <a:rPr lang="ar-SA" sz="2800" dirty="0" smtClean="0">
                <a:latin typeface="Arabic Typesetting" pitchFamily="66" charset="-78"/>
                <a:cs typeface="Arabic Typesetting" pitchFamily="66" charset="-78"/>
              </a:rPr>
              <a:t>تقوم فلسفه علم اجتماع الشيخوخة على اساس ان الانسان نسق متعدد الجوانب في مراحل نموه </a:t>
            </a:r>
          </a:p>
          <a:p>
            <a:r>
              <a:rPr lang="ar-SA" sz="2800" dirty="0" smtClean="0">
                <a:latin typeface="Arabic Typesetting" pitchFamily="66" charset="-78"/>
                <a:cs typeface="Arabic Typesetting" pitchFamily="66" charset="-78"/>
              </a:rPr>
              <a:t>المختلفة وتتركز اهمية الجوانب الاجتماعية في حياة الشيوخ بصفتها الاكثر تأثير على الجوانب الاخرى</a:t>
            </a:r>
          </a:p>
          <a:p>
            <a:r>
              <a:rPr lang="ar-SA" sz="2800" dirty="0" err="1" smtClean="0">
                <a:latin typeface="Arabic Typesetting" pitchFamily="66" charset="-78"/>
                <a:cs typeface="Arabic Typesetting" pitchFamily="66" charset="-78"/>
              </a:rPr>
              <a:t>ومايميز</a:t>
            </a:r>
            <a:r>
              <a:rPr lang="ar-SA" sz="2800" dirty="0" smtClean="0">
                <a:latin typeface="Arabic Typesetting" pitchFamily="66" charset="-78"/>
                <a:cs typeface="Arabic Typesetting" pitchFamily="66" charset="-78"/>
              </a:rPr>
              <a:t> علم اجتماع الشيخوخة في اهتمامه بظاهرة الشيخوخة تركيزه على التغير الاجتماعي بشكل عام</a:t>
            </a:r>
          </a:p>
          <a:p>
            <a:r>
              <a:rPr lang="ar-SA" sz="2800" dirty="0" smtClean="0">
                <a:latin typeface="Arabic Typesetting" pitchFamily="66" charset="-78"/>
                <a:cs typeface="Arabic Typesetting" pitchFamily="66" charset="-78"/>
              </a:rPr>
              <a:t>وانعكاسه على الشيوخ  .</a:t>
            </a:r>
          </a:p>
          <a:p>
            <a:r>
              <a:rPr lang="ar-SA" sz="2800" dirty="0" smtClean="0">
                <a:latin typeface="Arabic Typesetting" pitchFamily="66" charset="-78"/>
                <a:cs typeface="Arabic Typesetting" pitchFamily="66" charset="-78"/>
              </a:rPr>
              <a:t>حيث يشمل جميع آليات وظروف وابعاد التغير الاجتماعي وعلاقتها بالشيخوخة كالعلاقات الاجتماعية </a:t>
            </a:r>
          </a:p>
          <a:p>
            <a:r>
              <a:rPr lang="ar-SA" sz="2800" dirty="0" smtClean="0">
                <a:latin typeface="Arabic Typesetting" pitchFamily="66" charset="-78"/>
                <a:cs typeface="Arabic Typesetting" pitchFamily="66" charset="-78"/>
              </a:rPr>
              <a:t>والتقاعد </a:t>
            </a:r>
            <a:r>
              <a:rPr lang="ar-SA" sz="2800" smtClean="0">
                <a:latin typeface="Arabic Typesetting" pitchFamily="66" charset="-78"/>
                <a:cs typeface="Arabic Typesetting" pitchFamily="66" charset="-78"/>
              </a:rPr>
              <a:t>وتأثير التحضر والحياة الحضرية عليهم وغيرها .</a:t>
            </a:r>
            <a:endParaRPr lang="ar-SA" sz="2800" dirty="0">
              <a:latin typeface="Arabic Typesetting" pitchFamily="66" charset="-78"/>
              <a:cs typeface="Arabic Typesetting" pitchFamily="66" charset="-78"/>
            </a:endParaRPr>
          </a:p>
        </p:txBody>
      </p:sp>
    </p:spTree>
    <p:extLst>
      <p:ext uri="{BB962C8B-B14F-4D97-AF65-F5344CB8AC3E}">
        <p14:creationId xmlns:p14="http://schemas.microsoft.com/office/powerpoint/2010/main" xmlns="" val="138595955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3"/>
          <p:cNvSpPr>
            <a:spLocks noGrp="1"/>
          </p:cNvSpPr>
          <p:nvPr>
            <p:ph type="title"/>
          </p:nvPr>
        </p:nvSpPr>
        <p:spPr/>
        <p:txBody>
          <a:bodyPr/>
          <a:lstStyle/>
          <a:p>
            <a:r>
              <a:rPr lang="ar-SA" b="1" u="sng" dirty="0" smtClean="0">
                <a:solidFill>
                  <a:srgbClr val="00B050"/>
                </a:solidFill>
                <a:latin typeface="Arabic Typesetting" pitchFamily="66" charset="-78"/>
                <a:cs typeface="Arabic Typesetting" pitchFamily="66" charset="-78"/>
              </a:rPr>
              <a:t>لماذا الاهتمام بالشيوخ </a:t>
            </a:r>
            <a:endParaRPr lang="ar-SA" b="1" u="sng" dirty="0">
              <a:solidFill>
                <a:srgbClr val="00B050"/>
              </a:solidFill>
              <a:latin typeface="Arabic Typesetting" pitchFamily="66" charset="-78"/>
              <a:cs typeface="Arabic Typesetting" pitchFamily="66" charset="-78"/>
            </a:endParaRPr>
          </a:p>
        </p:txBody>
      </p:sp>
      <p:pic>
        <p:nvPicPr>
          <p:cNvPr id="5" name="صورة 4"/>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2915816" y="2575183"/>
            <a:ext cx="3672408" cy="3372197"/>
          </a:xfrm>
          <a:prstGeom prst="rect">
            <a:avLst/>
          </a:prstGeom>
        </p:spPr>
      </p:pic>
    </p:spTree>
    <p:extLst>
      <p:ext uri="{BB962C8B-B14F-4D97-AF65-F5344CB8AC3E}">
        <p14:creationId xmlns:p14="http://schemas.microsoft.com/office/powerpoint/2010/main" xmlns="" val="369493183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مربع نص 4"/>
          <p:cNvSpPr txBox="1"/>
          <p:nvPr/>
        </p:nvSpPr>
        <p:spPr>
          <a:xfrm>
            <a:off x="1907704" y="1124744"/>
            <a:ext cx="5904656" cy="4832092"/>
          </a:xfrm>
          <a:prstGeom prst="rect">
            <a:avLst/>
          </a:prstGeom>
          <a:noFill/>
        </p:spPr>
        <p:txBody>
          <a:bodyPr wrap="square" rtlCol="1">
            <a:spAutoFit/>
          </a:bodyPr>
          <a:lstStyle/>
          <a:p>
            <a:pPr marL="285750" indent="-285750">
              <a:buFont typeface="Wingdings" pitchFamily="2" charset="2"/>
              <a:buChar char="§"/>
            </a:pPr>
            <a:r>
              <a:rPr lang="ar-SA" sz="2800" dirty="0" smtClean="0">
                <a:latin typeface="Arabic Typesetting" pitchFamily="66" charset="-78"/>
                <a:cs typeface="Arabic Typesetting" pitchFamily="66" charset="-78"/>
              </a:rPr>
              <a:t>تشير الاحصاءات السكانية الى ان القرن  العشرين شهد زيادة كبيرة في اعداد الشيخوخة في معظم دول العالم .</a:t>
            </a:r>
          </a:p>
          <a:p>
            <a:pPr marL="285750" indent="-285750">
              <a:buFont typeface="Wingdings" pitchFamily="2" charset="2"/>
              <a:buChar char="§"/>
            </a:pPr>
            <a:r>
              <a:rPr lang="ar-SA" sz="2800" dirty="0" smtClean="0">
                <a:latin typeface="Arabic Typesetting" pitchFamily="66" charset="-78"/>
                <a:cs typeface="Arabic Typesetting" pitchFamily="66" charset="-78"/>
              </a:rPr>
              <a:t>فقد وصلت نسبة الشيوخ منذ 1980م الى 376مليون نسمة ثم تضاعف هذا العدد ليصل الى 590 مليون في عام 2000 ويتوقع ان يتضاعف هذا الرقم ويصل الى 1171 مليون .</a:t>
            </a:r>
          </a:p>
          <a:p>
            <a:pPr marL="285750" indent="-285750">
              <a:buFont typeface="Wingdings" pitchFamily="2" charset="2"/>
              <a:buChar char="§"/>
            </a:pPr>
            <a:r>
              <a:rPr lang="ar-SA" sz="2800" dirty="0" smtClean="0">
                <a:latin typeface="Arabic Typesetting" pitchFamily="66" charset="-78"/>
                <a:cs typeface="Arabic Typesetting" pitchFamily="66" charset="-78"/>
              </a:rPr>
              <a:t>اما في المجتمع السعودي نجد انهم كذلك في تضاعف وازدياد ففي عام 2000 وصل عددهم الى 754 الف وقد بلغ اعداد الشيوخ في تعداد 1413هـ الى 622 الف  مسن يمثل الذكور منه 355 الف مسن والاناث 735 .</a:t>
            </a:r>
          </a:p>
          <a:p>
            <a:pPr marL="285750" indent="-285750">
              <a:buFont typeface="Wingdings" pitchFamily="2" charset="2"/>
              <a:buChar char="§"/>
            </a:pPr>
            <a:r>
              <a:rPr lang="ar-SA" sz="2800" dirty="0" smtClean="0">
                <a:latin typeface="Arabic Typesetting" pitchFamily="66" charset="-78"/>
                <a:cs typeface="Arabic Typesetting" pitchFamily="66" charset="-78"/>
              </a:rPr>
              <a:t>وترجع اسباب هذه الزيادة الى ارتفاع مستوى الرعاية الصحية والعلاجية والوقائية .</a:t>
            </a:r>
            <a:endParaRPr lang="ar-SA" sz="2800" dirty="0">
              <a:latin typeface="Arabic Typesetting" pitchFamily="66" charset="-78"/>
              <a:cs typeface="Arabic Typesetting" pitchFamily="66" charset="-78"/>
            </a:endParaRPr>
          </a:p>
        </p:txBody>
      </p:sp>
    </p:spTree>
    <p:extLst>
      <p:ext uri="{BB962C8B-B14F-4D97-AF65-F5344CB8AC3E}">
        <p14:creationId xmlns:p14="http://schemas.microsoft.com/office/powerpoint/2010/main" xmlns="" val="200921611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1619672" y="1124744"/>
            <a:ext cx="6480720" cy="1815882"/>
          </a:xfrm>
          <a:prstGeom prst="rect">
            <a:avLst/>
          </a:prstGeom>
          <a:noFill/>
        </p:spPr>
        <p:txBody>
          <a:bodyPr wrap="square" rtlCol="1">
            <a:spAutoFit/>
          </a:bodyPr>
          <a:lstStyle/>
          <a:p>
            <a:pPr marL="285750" indent="-285750">
              <a:buFont typeface="Arial" pitchFamily="34" charset="0"/>
              <a:buChar char="•"/>
            </a:pPr>
            <a:r>
              <a:rPr lang="ar-SA" sz="2800" dirty="0" smtClean="0">
                <a:latin typeface="Arabic Typesetting" pitchFamily="66" charset="-78"/>
                <a:cs typeface="Arabic Typesetting" pitchFamily="66" charset="-78"/>
              </a:rPr>
              <a:t>كما ان تزايد اعداد المسنين في المجتمع يتطلب الاهتمام اكثر بهم ودمجهم في الحياة الاجتماعية بواقع خبرتهم </a:t>
            </a:r>
            <a:r>
              <a:rPr lang="ar-SA" sz="2800" dirty="0" err="1" smtClean="0">
                <a:latin typeface="Arabic Typesetting" pitchFamily="66" charset="-78"/>
                <a:cs typeface="Arabic Typesetting" pitchFamily="66" charset="-78"/>
              </a:rPr>
              <a:t>المتراكمه</a:t>
            </a:r>
            <a:r>
              <a:rPr lang="ar-SA" sz="2800" dirty="0" smtClean="0">
                <a:latin typeface="Arabic Typesetting" pitchFamily="66" charset="-78"/>
                <a:cs typeface="Arabic Typesetting" pitchFamily="66" charset="-78"/>
              </a:rPr>
              <a:t> عبر السنين وذلك للنهوض بعملية التنمية </a:t>
            </a:r>
          </a:p>
          <a:p>
            <a:pPr marL="285750" indent="-285750">
              <a:buFont typeface="Arial" pitchFamily="34" charset="0"/>
              <a:buChar char="•"/>
            </a:pPr>
            <a:r>
              <a:rPr lang="ar-SA" sz="2800" dirty="0" smtClean="0">
                <a:latin typeface="Arabic Typesetting" pitchFamily="66" charset="-78"/>
                <a:cs typeface="Arabic Typesetting" pitchFamily="66" charset="-78"/>
              </a:rPr>
              <a:t>كما ان الاهتمام بالشيوخ ووضع السياسات والخطط لرعايتهم يعود بالنفع والفائدة على جيل الاطفال .</a:t>
            </a:r>
            <a:endParaRPr lang="ar-SA" sz="2800" dirty="0">
              <a:latin typeface="Arabic Typesetting" pitchFamily="66" charset="-78"/>
              <a:cs typeface="Arabic Typesetting" pitchFamily="66" charset="-78"/>
            </a:endParaRPr>
          </a:p>
        </p:txBody>
      </p:sp>
    </p:spTree>
    <p:extLst>
      <p:ext uri="{BB962C8B-B14F-4D97-AF65-F5344CB8AC3E}">
        <p14:creationId xmlns:p14="http://schemas.microsoft.com/office/powerpoint/2010/main" xmlns="" val="323624479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2"/>
          <p:cNvSpPr>
            <a:spLocks noGrp="1"/>
          </p:cNvSpPr>
          <p:nvPr>
            <p:ph type="title"/>
          </p:nvPr>
        </p:nvSpPr>
        <p:spPr/>
        <p:txBody>
          <a:bodyPr/>
          <a:lstStyle/>
          <a:p>
            <a:r>
              <a:rPr lang="ar-SA" dirty="0" smtClean="0">
                <a:solidFill>
                  <a:srgbClr val="0070C0"/>
                </a:solidFill>
                <a:latin typeface="Arabic Typesetting" pitchFamily="66" charset="-78"/>
                <a:cs typeface="Arabic Typesetting" pitchFamily="66" charset="-78"/>
              </a:rPr>
              <a:t>مفهوم الشيخوخة </a:t>
            </a:r>
            <a:endParaRPr lang="ar-SA" dirty="0">
              <a:solidFill>
                <a:srgbClr val="0070C0"/>
              </a:solidFill>
              <a:latin typeface="Arabic Typesetting" pitchFamily="66" charset="-78"/>
              <a:cs typeface="Arabic Typesetting" pitchFamily="66" charset="-78"/>
            </a:endParaRPr>
          </a:p>
        </p:txBody>
      </p:sp>
      <p:sp>
        <p:nvSpPr>
          <p:cNvPr id="4" name="عنصر نائب للمحتوى 3"/>
          <p:cNvSpPr>
            <a:spLocks noGrp="1"/>
          </p:cNvSpPr>
          <p:nvPr>
            <p:ph idx="1"/>
          </p:nvPr>
        </p:nvSpPr>
        <p:spPr/>
        <p:txBody>
          <a:bodyPr/>
          <a:lstStyle/>
          <a:p>
            <a:pPr>
              <a:buNone/>
            </a:pPr>
            <a:r>
              <a:rPr lang="ar-SA" dirty="0" smtClean="0">
                <a:latin typeface="Arabic Typesetting" pitchFamily="66" charset="-78"/>
                <a:cs typeface="Arabic Typesetting" pitchFamily="66" charset="-78"/>
              </a:rPr>
              <a:t>الفترة التي يحدث من خلالها ضعف وانهيار في الجسم واضطراب في الوظائف العقلية ويصبح الفرد اقل كفاءة وليس له دور محدد ومنسحب اجتماعيا </a:t>
            </a:r>
            <a:r>
              <a:rPr lang="ar-SA" dirty="0" err="1" smtClean="0">
                <a:latin typeface="Arabic Typesetting" pitchFamily="66" charset="-78"/>
                <a:cs typeface="Arabic Typesetting" pitchFamily="66" charset="-78"/>
              </a:rPr>
              <a:t>وسئ</a:t>
            </a:r>
            <a:r>
              <a:rPr lang="ar-SA" dirty="0" smtClean="0">
                <a:latin typeface="Arabic Typesetting" pitchFamily="66" charset="-78"/>
                <a:cs typeface="Arabic Typesetting" pitchFamily="66" charset="-78"/>
              </a:rPr>
              <a:t> التوافق .</a:t>
            </a:r>
          </a:p>
          <a:p>
            <a:pPr>
              <a:buNone/>
            </a:pPr>
            <a:r>
              <a:rPr lang="ar-SA" dirty="0" smtClean="0">
                <a:latin typeface="Arabic Typesetting" pitchFamily="66" charset="-78"/>
                <a:cs typeface="Arabic Typesetting" pitchFamily="66" charset="-78"/>
              </a:rPr>
              <a:t>هي تغيرات ليس جسمانية ونفسية فقط بل اجتماعية </a:t>
            </a:r>
            <a:r>
              <a:rPr lang="ar-SA" dirty="0" err="1" smtClean="0">
                <a:latin typeface="Arabic Typesetting" pitchFamily="66" charset="-78"/>
                <a:cs typeface="Arabic Typesetting" pitchFamily="66" charset="-78"/>
              </a:rPr>
              <a:t>ايضا</a:t>
            </a:r>
            <a:r>
              <a:rPr lang="ar-SA" dirty="0" smtClean="0">
                <a:latin typeface="Arabic Typesetting" pitchFamily="66" charset="-78"/>
                <a:cs typeface="Arabic Typesetting" pitchFamily="66" charset="-78"/>
              </a:rPr>
              <a:t> .</a:t>
            </a:r>
          </a:p>
          <a:p>
            <a:pPr>
              <a:buNone/>
            </a:pPr>
            <a:r>
              <a:rPr lang="ar-SA" dirty="0" smtClean="0">
                <a:latin typeface="Arabic Typesetting" pitchFamily="66" charset="-78"/>
                <a:cs typeface="Arabic Typesetting" pitchFamily="66" charset="-78"/>
              </a:rPr>
              <a:t>وهي كل فرد </a:t>
            </a:r>
            <a:r>
              <a:rPr lang="ar-SA" dirty="0" err="1" smtClean="0">
                <a:latin typeface="Arabic Typesetting" pitchFamily="66" charset="-78"/>
                <a:cs typeface="Arabic Typesetting" pitchFamily="66" charset="-78"/>
              </a:rPr>
              <a:t>اصبح</a:t>
            </a:r>
            <a:r>
              <a:rPr lang="ar-SA" dirty="0" smtClean="0">
                <a:latin typeface="Arabic Typesetting" pitchFamily="66" charset="-78"/>
                <a:cs typeface="Arabic Typesetting" pitchFamily="66" charset="-78"/>
              </a:rPr>
              <a:t> عاجز عن رعاية وخدمة </a:t>
            </a:r>
            <a:r>
              <a:rPr lang="ar-SA" dirty="0" err="1" smtClean="0">
                <a:latin typeface="Arabic Typesetting" pitchFamily="66" charset="-78"/>
                <a:cs typeface="Arabic Typesetting" pitchFamily="66" charset="-78"/>
              </a:rPr>
              <a:t>نفسة</a:t>
            </a:r>
            <a:r>
              <a:rPr lang="ar-SA" dirty="0" smtClean="0">
                <a:latin typeface="Arabic Typesetting" pitchFamily="66" charset="-78"/>
                <a:cs typeface="Arabic Typesetting" pitchFamily="66" charset="-78"/>
              </a:rPr>
              <a:t> اثر تقدمة في العمر وليس بسبب </a:t>
            </a:r>
            <a:r>
              <a:rPr lang="ar-SA" dirty="0" err="1" smtClean="0">
                <a:latin typeface="Arabic Typesetting" pitchFamily="66" charset="-78"/>
                <a:cs typeface="Arabic Typesetting" pitchFamily="66" charset="-78"/>
              </a:rPr>
              <a:t>اعقة</a:t>
            </a:r>
            <a:r>
              <a:rPr lang="ar-SA" dirty="0" smtClean="0">
                <a:latin typeface="Arabic Typesetting" pitchFamily="66" charset="-78"/>
                <a:cs typeface="Arabic Typesetting" pitchFamily="66" charset="-78"/>
              </a:rPr>
              <a:t> </a:t>
            </a:r>
            <a:r>
              <a:rPr lang="ar-SA" dirty="0" err="1" smtClean="0">
                <a:latin typeface="Arabic Typesetting" pitchFamily="66" charset="-78"/>
                <a:cs typeface="Arabic Typesetting" pitchFamily="66" charset="-78"/>
              </a:rPr>
              <a:t>او</a:t>
            </a:r>
            <a:r>
              <a:rPr lang="ar-SA" dirty="0" smtClean="0">
                <a:latin typeface="Arabic Typesetting" pitchFamily="66" charset="-78"/>
                <a:cs typeface="Arabic Typesetting" pitchFamily="66" charset="-78"/>
              </a:rPr>
              <a:t> </a:t>
            </a:r>
            <a:r>
              <a:rPr lang="ar-SA" dirty="0" err="1" smtClean="0">
                <a:latin typeface="Arabic Typesetting" pitchFamily="66" charset="-78"/>
                <a:cs typeface="Arabic Typesetting" pitchFamily="66" charset="-78"/>
              </a:rPr>
              <a:t>ماشبهها</a:t>
            </a:r>
            <a:r>
              <a:rPr lang="ar-SA" dirty="0" smtClean="0">
                <a:latin typeface="Arabic Typesetting" pitchFamily="66" charset="-78"/>
                <a:cs typeface="Arabic Typesetting" pitchFamily="66" charset="-78"/>
              </a:rPr>
              <a:t> .</a:t>
            </a:r>
          </a:p>
          <a:p>
            <a:pPr>
              <a:buNone/>
            </a:pPr>
            <a:r>
              <a:rPr lang="ar-SA" dirty="0" smtClean="0">
                <a:latin typeface="Arabic Typesetting" pitchFamily="66" charset="-78"/>
                <a:cs typeface="Arabic Typesetting" pitchFamily="66" charset="-78"/>
              </a:rPr>
              <a:t>وتعرف كذلك بأنها التدهور التدريجي في قدرة الفرد للتكيف مع التغيرات التي يواجهها وتفرضها ظروف </a:t>
            </a:r>
            <a:r>
              <a:rPr lang="ar-SA" dirty="0" err="1" smtClean="0">
                <a:latin typeface="Arabic Typesetting" pitchFamily="66" charset="-78"/>
                <a:cs typeface="Arabic Typesetting" pitchFamily="66" charset="-78"/>
              </a:rPr>
              <a:t>الخياة</a:t>
            </a:r>
            <a:r>
              <a:rPr lang="ar-SA" dirty="0" smtClean="0">
                <a:latin typeface="Arabic Typesetting" pitchFamily="66" charset="-78"/>
                <a:cs typeface="Arabic Typesetting" pitchFamily="66" charset="-78"/>
              </a:rPr>
              <a:t>.</a:t>
            </a:r>
            <a:endParaRPr lang="ar-SA" dirty="0">
              <a:latin typeface="Arabic Typesetting" pitchFamily="66" charset="-78"/>
              <a:cs typeface="Arabic Typesetting" pitchFamily="66" charset="-78"/>
            </a:endParaRPr>
          </a:p>
        </p:txBody>
      </p:sp>
    </p:spTree>
    <p:extLst>
      <p:ext uri="{BB962C8B-B14F-4D97-AF65-F5344CB8AC3E}">
        <p14:creationId xmlns:p14="http://schemas.microsoft.com/office/powerpoint/2010/main" xmlns="" val="28479945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2"/>
          <p:cNvSpPr>
            <a:spLocks noGrp="1"/>
          </p:cNvSpPr>
          <p:nvPr>
            <p:ph type="title"/>
          </p:nvPr>
        </p:nvSpPr>
        <p:spPr/>
        <p:txBody>
          <a:bodyPr/>
          <a:lstStyle/>
          <a:p>
            <a:r>
              <a:rPr lang="ar-SA" b="1" dirty="0" smtClean="0">
                <a:solidFill>
                  <a:srgbClr val="7030A0"/>
                </a:solidFill>
                <a:latin typeface="Arabic Typesetting" pitchFamily="66" charset="-78"/>
                <a:cs typeface="Arabic Typesetting" pitchFamily="66" charset="-78"/>
              </a:rPr>
              <a:t>أسباب عدم الاهتمام بموضوع الشيخوخة</a:t>
            </a:r>
            <a:endParaRPr lang="en-US" b="1" dirty="0">
              <a:solidFill>
                <a:srgbClr val="7030A0"/>
              </a:solidFill>
              <a:latin typeface="Arabic Typesetting" pitchFamily="66" charset="-78"/>
              <a:cs typeface="Arabic Typesetting" pitchFamily="66" charset="-78"/>
            </a:endParaRPr>
          </a:p>
        </p:txBody>
      </p:sp>
      <p:sp>
        <p:nvSpPr>
          <p:cNvPr id="4" name="عنصر نائب للمحتوى 3"/>
          <p:cNvSpPr>
            <a:spLocks noGrp="1"/>
          </p:cNvSpPr>
          <p:nvPr>
            <p:ph idx="1"/>
          </p:nvPr>
        </p:nvSpPr>
        <p:spPr/>
        <p:txBody>
          <a:bodyPr>
            <a:normAutofit/>
          </a:bodyPr>
          <a:lstStyle/>
          <a:p>
            <a:r>
              <a:rPr lang="ar-SA" sz="3600" dirty="0" smtClean="0">
                <a:latin typeface="Arabic Typesetting" pitchFamily="66" charset="-78"/>
                <a:cs typeface="Arabic Typesetting" pitchFamily="66" charset="-78"/>
              </a:rPr>
              <a:t>نقص المعلومات والمعرفة </a:t>
            </a:r>
            <a:r>
              <a:rPr lang="ar-SA" sz="3600" dirty="0" err="1" smtClean="0">
                <a:latin typeface="Arabic Typesetting" pitchFamily="66" charset="-78"/>
                <a:cs typeface="Arabic Typesetting" pitchFamily="66" charset="-78"/>
              </a:rPr>
              <a:t>الخاصه</a:t>
            </a:r>
            <a:r>
              <a:rPr lang="ar-SA" sz="3600" dirty="0" smtClean="0">
                <a:latin typeface="Arabic Typesetting" pitchFamily="66" charset="-78"/>
                <a:cs typeface="Arabic Typesetting" pitchFamily="66" charset="-78"/>
              </a:rPr>
              <a:t> بمرحلة الشيخوخة.</a:t>
            </a:r>
          </a:p>
          <a:p>
            <a:r>
              <a:rPr lang="ar-SA" sz="3600" dirty="0" smtClean="0">
                <a:latin typeface="Arabic Typesetting" pitchFamily="66" charset="-78"/>
                <a:cs typeface="Arabic Typesetting" pitchFamily="66" charset="-78"/>
              </a:rPr>
              <a:t>ارتفاع نسبة المرض والوفيات في مرحلة الشيخوخة </a:t>
            </a:r>
          </a:p>
          <a:p>
            <a:r>
              <a:rPr lang="ar-SA" sz="3600" dirty="0" smtClean="0">
                <a:latin typeface="Arabic Typesetting" pitchFamily="66" charset="-78"/>
                <a:cs typeface="Arabic Typesetting" pitchFamily="66" charset="-78"/>
              </a:rPr>
              <a:t>تركيز العلماء على تغير سلوك مرحلة الطفولة والمراهقة </a:t>
            </a:r>
            <a:r>
              <a:rPr lang="ar-SA" sz="3600" dirty="0" err="1" smtClean="0">
                <a:latin typeface="Arabic Typesetting" pitchFamily="66" charset="-78"/>
                <a:cs typeface="Arabic Typesetting" pitchFamily="66" charset="-78"/>
              </a:rPr>
              <a:t>واهمالهم</a:t>
            </a:r>
            <a:r>
              <a:rPr lang="ar-SA" sz="3600" dirty="0" smtClean="0">
                <a:latin typeface="Arabic Typesetting" pitchFamily="66" charset="-78"/>
                <a:cs typeface="Arabic Typesetting" pitchFamily="66" charset="-78"/>
              </a:rPr>
              <a:t> لمرحلة الشيخوخة</a:t>
            </a:r>
          </a:p>
          <a:p>
            <a:r>
              <a:rPr lang="ar-SA" sz="3600" dirty="0" smtClean="0">
                <a:latin typeface="Arabic Typesetting" pitchFamily="66" charset="-78"/>
                <a:cs typeface="Arabic Typesetting" pitchFamily="66" charset="-78"/>
              </a:rPr>
              <a:t>النظرة السائدة للشيخوخة على </a:t>
            </a:r>
            <a:r>
              <a:rPr lang="ar-SA" sz="3600" dirty="0" err="1" smtClean="0">
                <a:latin typeface="Arabic Typesetting" pitchFamily="66" charset="-78"/>
                <a:cs typeface="Arabic Typesetting" pitchFamily="66" charset="-78"/>
              </a:rPr>
              <a:t>انها</a:t>
            </a:r>
            <a:r>
              <a:rPr lang="ar-SA" sz="3600" dirty="0" smtClean="0">
                <a:latin typeface="Arabic Typesetting" pitchFamily="66" charset="-78"/>
                <a:cs typeface="Arabic Typesetting" pitchFamily="66" charset="-78"/>
              </a:rPr>
              <a:t> اضمحلال تدريجي ينتهي بالوفاة </a:t>
            </a:r>
            <a:endParaRPr lang="en-US" sz="3600" dirty="0">
              <a:latin typeface="Arabic Typesetting" pitchFamily="66" charset="-78"/>
              <a:cs typeface="Arabic Typesetting" pitchFamily="66" charset="-78"/>
            </a:endParaRPr>
          </a:p>
        </p:txBody>
      </p:sp>
    </p:spTree>
    <p:extLst>
      <p:ext uri="{BB962C8B-B14F-4D97-AF65-F5344CB8AC3E}">
        <p14:creationId xmlns:p14="http://schemas.microsoft.com/office/powerpoint/2010/main" xmlns="" val="46376762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b="1" dirty="0" smtClean="0">
                <a:solidFill>
                  <a:schemeClr val="accent2">
                    <a:lumMod val="75000"/>
                  </a:schemeClr>
                </a:solidFill>
                <a:latin typeface="Arabic Typesetting" pitchFamily="66" charset="-78"/>
                <a:cs typeface="Arabic Typesetting" pitchFamily="66" charset="-78"/>
              </a:rPr>
              <a:t>أهداف علم اجتماع الشيخوخة </a:t>
            </a:r>
            <a:endParaRPr lang="en-US" b="1" dirty="0">
              <a:solidFill>
                <a:schemeClr val="accent2">
                  <a:lumMod val="75000"/>
                </a:schemeClr>
              </a:solidFill>
              <a:latin typeface="Arabic Typesetting" pitchFamily="66" charset="-78"/>
              <a:cs typeface="Arabic Typesetting" pitchFamily="66" charset="-78"/>
            </a:endParaRPr>
          </a:p>
        </p:txBody>
      </p:sp>
      <p:sp>
        <p:nvSpPr>
          <p:cNvPr id="3" name="عنصر نائب للمحتوى 2"/>
          <p:cNvSpPr>
            <a:spLocks noGrp="1"/>
          </p:cNvSpPr>
          <p:nvPr>
            <p:ph idx="1"/>
          </p:nvPr>
        </p:nvSpPr>
        <p:spPr/>
        <p:txBody>
          <a:bodyPr>
            <a:normAutofit/>
          </a:bodyPr>
          <a:lstStyle/>
          <a:p>
            <a:r>
              <a:rPr lang="ar-SA" sz="4400" dirty="0" smtClean="0">
                <a:latin typeface="Arabic Typesetting" pitchFamily="66" charset="-78"/>
                <a:cs typeface="Arabic Typesetting" pitchFamily="66" charset="-78"/>
              </a:rPr>
              <a:t>محاولة تكوين معرفة اجتماعية علمية عن مرحلة الشيخوخة وخصائصها وسماتها .</a:t>
            </a:r>
          </a:p>
          <a:p>
            <a:r>
              <a:rPr lang="ar-SA" sz="4400" dirty="0" smtClean="0">
                <a:latin typeface="Arabic Typesetting" pitchFamily="66" charset="-78"/>
                <a:cs typeface="Arabic Typesetting" pitchFamily="66" charset="-78"/>
              </a:rPr>
              <a:t>محاولة معرفة </a:t>
            </a:r>
            <a:r>
              <a:rPr lang="ar-SA" sz="4400" dirty="0" err="1" smtClean="0">
                <a:latin typeface="Arabic Typesetting" pitchFamily="66" charset="-78"/>
                <a:cs typeface="Arabic Typesetting" pitchFamily="66" charset="-78"/>
              </a:rPr>
              <a:t>الاوضاع</a:t>
            </a:r>
            <a:r>
              <a:rPr lang="ar-SA" sz="4400" dirty="0" smtClean="0">
                <a:latin typeface="Arabic Typesetting" pitchFamily="66" charset="-78"/>
                <a:cs typeface="Arabic Typesetting" pitchFamily="66" charset="-78"/>
              </a:rPr>
              <a:t> الاجتماعية والاقتصادية والنفسية للمسنين في المجتمعات المختلفة.</a:t>
            </a:r>
          </a:p>
          <a:p>
            <a:r>
              <a:rPr lang="ar-SA" sz="4400" dirty="0" smtClean="0">
                <a:latin typeface="Arabic Typesetting" pitchFamily="66" charset="-78"/>
                <a:cs typeface="Arabic Typesetting" pitchFamily="66" charset="-78"/>
              </a:rPr>
              <a:t>محاولة تحديد </a:t>
            </a:r>
            <a:r>
              <a:rPr lang="ar-SA" sz="4400" dirty="0" err="1" smtClean="0">
                <a:latin typeface="Arabic Typesetting" pitchFamily="66" charset="-78"/>
                <a:cs typeface="Arabic Typesetting" pitchFamily="66" charset="-78"/>
              </a:rPr>
              <a:t>الاثار</a:t>
            </a:r>
            <a:r>
              <a:rPr lang="ar-SA" sz="4400" dirty="0" smtClean="0">
                <a:latin typeface="Arabic Typesetting" pitchFamily="66" charset="-78"/>
                <a:cs typeface="Arabic Typesetting" pitchFamily="66" charset="-78"/>
              </a:rPr>
              <a:t> المترتبة على تصاعد معدلان المسنين في المجتمعات المعاصرة.</a:t>
            </a:r>
            <a:endParaRPr lang="en-US" sz="4400" dirty="0">
              <a:latin typeface="Arabic Typesetting" pitchFamily="66" charset="-78"/>
              <a:cs typeface="Arabic Typesetting" pitchFamily="66" charset="-78"/>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نسق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291</TotalTime>
  <Words>555</Words>
  <Application>Microsoft Office PowerPoint</Application>
  <PresentationFormat>عرض على الشاشة (3:4)‏</PresentationFormat>
  <Paragraphs>45</Paragraphs>
  <Slides>12</Slides>
  <Notes>0</Notes>
  <HiddenSlides>0</HiddenSlides>
  <MMClips>0</MMClips>
  <ScaleCrop>false</ScaleCrop>
  <HeadingPairs>
    <vt:vector size="4" baseType="variant">
      <vt:variant>
        <vt:lpstr>سمة</vt:lpstr>
      </vt:variant>
      <vt:variant>
        <vt:i4>1</vt:i4>
      </vt:variant>
      <vt:variant>
        <vt:lpstr>عناوين الشرائح</vt:lpstr>
      </vt:variant>
      <vt:variant>
        <vt:i4>12</vt:i4>
      </vt:variant>
    </vt:vector>
  </HeadingPairs>
  <TitlesOfParts>
    <vt:vector size="13" baseType="lpstr">
      <vt:lpstr>نسق Office</vt:lpstr>
      <vt:lpstr>علم اجتماع الشيخوخة </vt:lpstr>
      <vt:lpstr>الشريحة 2</vt:lpstr>
      <vt:lpstr>الشريحة 3</vt:lpstr>
      <vt:lpstr>لماذا الاهتمام بالشيوخ </vt:lpstr>
      <vt:lpstr>الشريحة 5</vt:lpstr>
      <vt:lpstr>الشريحة 6</vt:lpstr>
      <vt:lpstr>مفهوم الشيخوخة </vt:lpstr>
      <vt:lpstr>أسباب عدم الاهتمام بموضوع الشيخوخة</vt:lpstr>
      <vt:lpstr>أهداف علم اجتماع الشيخوخة </vt:lpstr>
      <vt:lpstr>الشيوخ عبر العصور المختلفة</vt:lpstr>
      <vt:lpstr>الشيخوخة اجتماعيا </vt:lpstr>
      <vt:lpstr>الشريحة 12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عرض تقديمي في PowerPoint</dc:title>
  <dc:creator>0</dc:creator>
  <cp:lastModifiedBy>toshiba</cp:lastModifiedBy>
  <cp:revision>44</cp:revision>
  <dcterms:created xsi:type="dcterms:W3CDTF">2012-09-05T17:16:52Z</dcterms:created>
  <dcterms:modified xsi:type="dcterms:W3CDTF">2012-09-27T13:30:46Z</dcterms:modified>
</cp:coreProperties>
</file>