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4"/>
    <p:sldMasterId id="2147483649" r:id="rId5"/>
  </p:sldMasterIdLst>
  <p:notesMasterIdLst>
    <p:notesMasterId r:id="rId16"/>
  </p:notesMasterIdLst>
  <p:handoutMasterIdLst>
    <p:handoutMasterId r:id="rId17"/>
  </p:handoutMasterIdLst>
  <p:sldIdLst>
    <p:sldId id="287" r:id="rId6"/>
    <p:sldId id="278" r:id="rId7"/>
    <p:sldId id="277" r:id="rId8"/>
    <p:sldId id="279" r:id="rId9"/>
    <p:sldId id="280" r:id="rId10"/>
    <p:sldId id="281" r:id="rId11"/>
    <p:sldId id="282" r:id="rId12"/>
    <p:sldId id="284" r:id="rId13"/>
    <p:sldId id="285" r:id="rId14"/>
    <p:sldId id="286" r:id="rId15"/>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Times New Roman" pitchFamily="18" charset="0"/>
        <a:ea typeface="+mn-ea"/>
        <a:cs typeface="Arial" pitchFamily="34" charset="0"/>
      </a:defRPr>
    </a:lvl1pPr>
    <a:lvl2pPr marL="457200" algn="r" rtl="1" fontAlgn="base">
      <a:spcBef>
        <a:spcPct val="0"/>
      </a:spcBef>
      <a:spcAft>
        <a:spcPct val="0"/>
      </a:spcAft>
      <a:defRPr kern="1200">
        <a:solidFill>
          <a:schemeClr val="tx1"/>
        </a:solidFill>
        <a:latin typeface="Times New Roman" pitchFamily="18" charset="0"/>
        <a:ea typeface="+mn-ea"/>
        <a:cs typeface="Arial" pitchFamily="34" charset="0"/>
      </a:defRPr>
    </a:lvl2pPr>
    <a:lvl3pPr marL="914400" algn="r" rtl="1" fontAlgn="base">
      <a:spcBef>
        <a:spcPct val="0"/>
      </a:spcBef>
      <a:spcAft>
        <a:spcPct val="0"/>
      </a:spcAft>
      <a:defRPr kern="1200">
        <a:solidFill>
          <a:schemeClr val="tx1"/>
        </a:solidFill>
        <a:latin typeface="Times New Roman" pitchFamily="18" charset="0"/>
        <a:ea typeface="+mn-ea"/>
        <a:cs typeface="Arial" pitchFamily="34" charset="0"/>
      </a:defRPr>
    </a:lvl3pPr>
    <a:lvl4pPr marL="1371600" algn="r" rtl="1" fontAlgn="base">
      <a:spcBef>
        <a:spcPct val="0"/>
      </a:spcBef>
      <a:spcAft>
        <a:spcPct val="0"/>
      </a:spcAft>
      <a:defRPr kern="1200">
        <a:solidFill>
          <a:schemeClr val="tx1"/>
        </a:solidFill>
        <a:latin typeface="Times New Roman" pitchFamily="18" charset="0"/>
        <a:ea typeface="+mn-ea"/>
        <a:cs typeface="Arial" pitchFamily="34" charset="0"/>
      </a:defRPr>
    </a:lvl4pPr>
    <a:lvl5pPr marL="1828800" algn="r" rtl="1" fontAlgn="base">
      <a:spcBef>
        <a:spcPct val="0"/>
      </a:spcBef>
      <a:spcAft>
        <a:spcPct val="0"/>
      </a:spcAft>
      <a:defRPr kern="1200">
        <a:solidFill>
          <a:schemeClr val="tx1"/>
        </a:solidFill>
        <a:latin typeface="Times New Roman" pitchFamily="18" charset="0"/>
        <a:ea typeface="+mn-ea"/>
        <a:cs typeface="Arial" pitchFamily="34" charset="0"/>
      </a:defRPr>
    </a:lvl5pPr>
    <a:lvl6pPr marL="2286000" algn="r" defTabSz="914400" rtl="1" eaLnBrk="1" latinLnBrk="0" hangingPunct="1">
      <a:defRPr kern="1200">
        <a:solidFill>
          <a:schemeClr val="tx1"/>
        </a:solidFill>
        <a:latin typeface="Times New Roman" pitchFamily="18" charset="0"/>
        <a:ea typeface="+mn-ea"/>
        <a:cs typeface="Arial" pitchFamily="34" charset="0"/>
      </a:defRPr>
    </a:lvl6pPr>
    <a:lvl7pPr marL="2743200" algn="r" defTabSz="914400" rtl="1" eaLnBrk="1" latinLnBrk="0" hangingPunct="1">
      <a:defRPr kern="1200">
        <a:solidFill>
          <a:schemeClr val="tx1"/>
        </a:solidFill>
        <a:latin typeface="Times New Roman" pitchFamily="18" charset="0"/>
        <a:ea typeface="+mn-ea"/>
        <a:cs typeface="Arial" pitchFamily="34" charset="0"/>
      </a:defRPr>
    </a:lvl7pPr>
    <a:lvl8pPr marL="3200400" algn="r" defTabSz="914400" rtl="1" eaLnBrk="1" latinLnBrk="0" hangingPunct="1">
      <a:defRPr kern="1200">
        <a:solidFill>
          <a:schemeClr val="tx1"/>
        </a:solidFill>
        <a:latin typeface="Times New Roman" pitchFamily="18" charset="0"/>
        <a:ea typeface="+mn-ea"/>
        <a:cs typeface="Arial" pitchFamily="34" charset="0"/>
      </a:defRPr>
    </a:lvl8pPr>
    <a:lvl9pPr marL="3657600" algn="r" defTabSz="914400" rtl="1" eaLnBrk="1" latinLnBrk="0" hangingPunct="1">
      <a:defRPr kern="1200">
        <a:solidFill>
          <a:schemeClr val="tx1"/>
        </a:solidFill>
        <a:latin typeface="Times New Roman" pitchFamily="18"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E84808"/>
    <a:srgbClr val="800000"/>
    <a:srgbClr val="FF0066"/>
    <a:srgbClr val="FFFF00"/>
    <a:srgbClr val="00CC99"/>
    <a:srgbClr val="FFCC00"/>
    <a:srgbClr val="66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autoAdjust="0"/>
    <p:restoredTop sz="94704" autoAdjust="0"/>
  </p:normalViewPr>
  <p:slideViewPr>
    <p:cSldViewPr>
      <p:cViewPr varScale="1">
        <p:scale>
          <a:sx n="66" d="100"/>
          <a:sy n="66" d="100"/>
        </p:scale>
        <p:origin x="-142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7171" name="Rectangle 3"/>
          <p:cNvSpPr>
            <a:spLocks noGrp="1" noChangeArrowheads="1"/>
          </p:cNvSpPr>
          <p:nvPr>
            <p:ph type="dt" sz="quarter"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Arial" charset="0"/>
              </a:defRPr>
            </a:lvl1pPr>
          </a:lstStyle>
          <a:p>
            <a:pPr>
              <a:defRPr/>
            </a:pPr>
            <a:endParaRPr lang="en-US"/>
          </a:p>
        </p:txBody>
      </p:sp>
      <p:sp>
        <p:nvSpPr>
          <p:cNvPr id="7172" name="Rectangle 4"/>
          <p:cNvSpPr>
            <a:spLocks noGrp="1" noChangeArrowheads="1"/>
          </p:cNvSpPr>
          <p:nvPr>
            <p:ph type="ftr" sz="quarter" idx="2"/>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7173" name="Rectangle 5"/>
          <p:cNvSpPr>
            <a:spLocks noGrp="1" noChangeArrowheads="1"/>
          </p:cNvSpPr>
          <p:nvPr>
            <p:ph type="sldNum" sz="quarter" idx="3"/>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Arial" charset="0"/>
              </a:defRPr>
            </a:lvl1pPr>
          </a:lstStyle>
          <a:p>
            <a:pPr>
              <a:defRPr/>
            </a:pPr>
            <a:fld id="{4E08F9F0-53F6-4574-8F92-ACF84EF8E3B2}" type="slidenum">
              <a:rPr lang="ar-SA"/>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Arial" charset="0"/>
              </a:defRPr>
            </a:lvl1pPr>
          </a:lstStyle>
          <a:p>
            <a:pPr>
              <a:defRPr/>
            </a:pPr>
            <a:endParaRPr lang="en-US"/>
          </a:p>
        </p:txBody>
      </p:sp>
      <p:sp>
        <p:nvSpPr>
          <p:cNvPr id="6147" name="Rectangle 3"/>
          <p:cNvSpPr>
            <a:spLocks noGrp="1" noChangeArrowheads="1"/>
          </p:cNvSpPr>
          <p:nvPr>
            <p:ph type="dt" idx="1"/>
          </p:nvPr>
        </p:nvSpPr>
        <p:spPr bwMode="auto">
          <a:xfrm>
            <a:off x="1588"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Arial" charset="0"/>
              </a:defRPr>
            </a:lvl1pPr>
          </a:lstStyle>
          <a:p>
            <a:pPr>
              <a:defRPr/>
            </a:pPr>
            <a:endParaRPr lang="en-US"/>
          </a:p>
        </p:txBody>
      </p:sp>
      <p:sp>
        <p:nvSpPr>
          <p:cNvPr id="1331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noProof="0" smtClean="0"/>
              <a:t>انقر لتحرير أنماط النص الرئيسي</a:t>
            </a:r>
          </a:p>
          <a:p>
            <a:pPr lvl="1"/>
            <a:r>
              <a:rPr lang="ar-SA" noProof="0" smtClean="0"/>
              <a:t>المستوى الثاني</a:t>
            </a:r>
          </a:p>
          <a:p>
            <a:pPr lvl="2"/>
            <a:r>
              <a:rPr lang="ar-SA" noProof="0" smtClean="0"/>
              <a:t>المستوى الثالث</a:t>
            </a:r>
          </a:p>
          <a:p>
            <a:pPr lvl="3"/>
            <a:r>
              <a:rPr lang="ar-SA" noProof="0" smtClean="0"/>
              <a:t>المستوى الرابع</a:t>
            </a:r>
          </a:p>
          <a:p>
            <a:pPr lvl="4"/>
            <a:r>
              <a:rPr lang="ar-SA" noProof="0" smtClean="0"/>
              <a:t>المستوى الخامس</a:t>
            </a:r>
          </a:p>
        </p:txBody>
      </p:sp>
      <p:sp>
        <p:nvSpPr>
          <p:cNvPr id="6150" name="Rectangle 6"/>
          <p:cNvSpPr>
            <a:spLocks noGrp="1" noChangeArrowheads="1"/>
          </p:cNvSpPr>
          <p:nvPr>
            <p:ph type="ftr" sz="quarter" idx="4"/>
          </p:nvPr>
        </p:nvSpPr>
        <p:spPr bwMode="auto">
          <a:xfrm>
            <a:off x="388620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Arial" charset="0"/>
              </a:defRPr>
            </a:lvl1pPr>
          </a:lstStyle>
          <a:p>
            <a:pPr>
              <a:defRPr/>
            </a:pPr>
            <a:endParaRPr lang="en-US"/>
          </a:p>
        </p:txBody>
      </p:sp>
      <p:sp>
        <p:nvSpPr>
          <p:cNvPr id="6151" name="Rectangle 7"/>
          <p:cNvSpPr>
            <a:spLocks noGrp="1" noChangeArrowheads="1"/>
          </p:cNvSpPr>
          <p:nvPr>
            <p:ph type="sldNum" sz="quarter" idx="5"/>
          </p:nvPr>
        </p:nvSpPr>
        <p:spPr bwMode="auto">
          <a:xfrm>
            <a:off x="1588"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Arial" charset="0"/>
              </a:defRPr>
            </a:lvl1pPr>
          </a:lstStyle>
          <a:p>
            <a:pPr>
              <a:defRPr/>
            </a:pPr>
            <a:fld id="{DDB1ACC4-51A6-44B8-8218-28D0B9F661E0}" type="slidenum">
              <a:rPr lang="ar-SA"/>
              <a:pPr>
                <a:defRPr/>
              </a:pPr>
              <a:t>‹#›</a:t>
            </a:fld>
            <a:endParaRPr lang="en-US"/>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Times New Roman" pitchFamily="18" charset="0"/>
        <a:ea typeface="+mn-ea"/>
        <a:cs typeface="Arial" charset="0"/>
      </a:defRPr>
    </a:lvl1pPr>
    <a:lvl2pPr marL="457200" algn="r" rtl="1" eaLnBrk="0" fontAlgn="base" hangingPunct="0">
      <a:spcBef>
        <a:spcPct val="30000"/>
      </a:spcBef>
      <a:spcAft>
        <a:spcPct val="0"/>
      </a:spcAft>
      <a:defRPr sz="1200" kern="1200">
        <a:solidFill>
          <a:schemeClr val="tx1"/>
        </a:solidFill>
        <a:latin typeface="Times New Roman" pitchFamily="18" charset="0"/>
        <a:ea typeface="+mn-ea"/>
        <a:cs typeface="Arial" charset="0"/>
      </a:defRPr>
    </a:lvl2pPr>
    <a:lvl3pPr marL="914400" algn="r" rtl="1" eaLnBrk="0" fontAlgn="base" hangingPunct="0">
      <a:spcBef>
        <a:spcPct val="30000"/>
      </a:spcBef>
      <a:spcAft>
        <a:spcPct val="0"/>
      </a:spcAft>
      <a:defRPr sz="1200" kern="1200">
        <a:solidFill>
          <a:schemeClr val="tx1"/>
        </a:solidFill>
        <a:latin typeface="Times New Roman" pitchFamily="18" charset="0"/>
        <a:ea typeface="+mn-ea"/>
        <a:cs typeface="Arial" charset="0"/>
      </a:defRPr>
    </a:lvl3pPr>
    <a:lvl4pPr marL="1371600" algn="r" rtl="1" eaLnBrk="0" fontAlgn="base" hangingPunct="0">
      <a:spcBef>
        <a:spcPct val="30000"/>
      </a:spcBef>
      <a:spcAft>
        <a:spcPct val="0"/>
      </a:spcAft>
      <a:defRPr sz="1200" kern="1200">
        <a:solidFill>
          <a:schemeClr val="tx1"/>
        </a:solidFill>
        <a:latin typeface="Times New Roman" pitchFamily="18" charset="0"/>
        <a:ea typeface="+mn-ea"/>
        <a:cs typeface="Arial" charset="0"/>
      </a:defRPr>
    </a:lvl4pPr>
    <a:lvl5pPr marL="1828800" algn="r" rtl="1" eaLnBrk="0" fontAlgn="base" hangingPunct="0">
      <a:spcBef>
        <a:spcPct val="30000"/>
      </a:spcBef>
      <a:spcAft>
        <a:spcPct val="0"/>
      </a:spcAft>
      <a:defRPr sz="1200" kern="1200">
        <a:solidFill>
          <a:schemeClr val="tx1"/>
        </a:solidFill>
        <a:latin typeface="Times New Roman" pitchFamily="18" charset="0"/>
        <a:ea typeface="+mn-ea"/>
        <a:cs typeface="Arial"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6F92DFA-FE45-45AF-AE54-A0C3944452FF}" type="slidenum">
              <a:rPr lang="ar-SA"/>
              <a:pPr>
                <a:defRPr/>
              </a:pPr>
              <a:t>‹#›</a:t>
            </a:fld>
            <a:endParaRPr 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83F7381-DB77-4364-8FBF-1BBD002F442E}" type="slidenum">
              <a:rPr lang="ar-SA"/>
              <a:pPr>
                <a:defRPr/>
              </a:pPr>
              <a:t>‹#›</a:t>
            </a:fld>
            <a:endParaRPr 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15100" y="609600"/>
            <a:ext cx="1943100" cy="5486400"/>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685800" y="609600"/>
            <a:ext cx="5676900" cy="5486400"/>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FA2C2C-7525-4F46-8ACF-130B8FCE0AED}" type="slidenum">
              <a:rPr lang="ar-SA"/>
              <a:pPr>
                <a:defRPr/>
              </a:pPr>
              <a:t>‹#›</a:t>
            </a:fld>
            <a:endParaRPr lang="en-U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2AC01ED-AAFB-4C56-AF0F-D5D4FA9D3BAD}" type="slidenum">
              <a:rPr lang="ar-SA"/>
              <a:pPr>
                <a:defRPr/>
              </a:pPr>
              <a:t>‹#›</a:t>
            </a:fld>
            <a:endParaRPr lang="en-U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65B3F60-0795-4D16-8B8A-74CC4FEE0256}" type="slidenum">
              <a:rPr lang="ar-SA"/>
              <a:pPr>
                <a:defRPr/>
              </a:pPr>
              <a:t>‹#›</a:t>
            </a:fld>
            <a:endParaRPr lang="en-US"/>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62F9767-BFBE-4DC4-8A78-913A33D9A5F7}" type="slidenum">
              <a:rPr lang="ar-SA"/>
              <a:pPr>
                <a:defRPr/>
              </a:pPr>
              <a:t>‹#›</a:t>
            </a:fld>
            <a:endParaRPr lang="en-US"/>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1279CD-8785-41B2-8003-2D81038DF139}" type="slidenum">
              <a:rPr lang="ar-SA"/>
              <a:pPr>
                <a:defRPr/>
              </a:pPr>
              <a:t>‹#›</a:t>
            </a:fld>
            <a:endParaRPr lang="en-US"/>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425C82A-637C-4FFB-98B3-2C8F5E4FA273}" type="slidenum">
              <a:rPr lang="ar-SA"/>
              <a:pPr>
                <a:defRPr/>
              </a:pPr>
              <a:t>‹#›</a:t>
            </a:fld>
            <a:endParaRPr lang="en-US"/>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2DBCA758-6B3C-4180-BEED-1D27266C7F46}" type="slidenum">
              <a:rPr lang="ar-SA"/>
              <a:pPr>
                <a:defRPr/>
              </a:pPr>
              <a:t>‹#›</a:t>
            </a:fld>
            <a:endParaRPr lang="en-US"/>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A69222F-FC14-4D3A-BE49-3929C45374AA}" type="slidenum">
              <a:rPr lang="ar-SA"/>
              <a:pPr>
                <a:defRPr/>
              </a:pPr>
              <a:t>‹#›</a:t>
            </a:fld>
            <a:endParaRPr lang="en-US"/>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8DBC4E6-C638-4BF1-9CEF-D7C19E70FEAD}" type="slidenum">
              <a:rPr lang="ar-SA"/>
              <a:pPr>
                <a:defRPr/>
              </a:pPr>
              <a:t>‹#›</a:t>
            </a:fld>
            <a:endParaRPr 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BB858AB-6237-4C44-902A-9933A8A6D39B}" type="slidenum">
              <a:rPr lang="ar-SA"/>
              <a:pPr>
                <a:defRPr/>
              </a:pPr>
              <a:t>‹#›</a:t>
            </a:fld>
            <a:endParaRPr lang="en-US"/>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C9EF548-FE81-4CAD-AA43-D2BD68CED8A0}" type="slidenum">
              <a:rPr lang="ar-SA"/>
              <a:pPr>
                <a:defRPr/>
              </a:pPr>
              <a:t>‹#›</a:t>
            </a:fld>
            <a:endParaRPr lang="en-US"/>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0F7F1E-FC9D-4D19-BCB0-CEAB6E5BECB1}" type="slidenum">
              <a:rPr lang="ar-SA"/>
              <a:pPr>
                <a:defRPr/>
              </a:pPr>
              <a:t>‹#›</a:t>
            </a:fld>
            <a:endParaRPr lang="en-US"/>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BF55D15-F925-4364-88D1-33FC1DEDB17F}" type="slidenum">
              <a:rPr lang="ar-SA"/>
              <a:pPr>
                <a:defRPr/>
              </a:pPr>
              <a:t>‹#›</a:t>
            </a:fld>
            <a:endParaRPr 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A700DE-07BC-4E0A-BD07-4BBBF50D64CA}" type="slidenum">
              <a:rPr lang="ar-SA"/>
              <a:pPr>
                <a:defRPr/>
              </a:pPr>
              <a:t>‹#›</a:t>
            </a:fld>
            <a:endParaRPr 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DBAAEAF-FC3D-4219-876D-4387877B0558}" type="slidenum">
              <a:rPr lang="ar-SA"/>
              <a:pPr>
                <a:defRPr/>
              </a:pPr>
              <a:t>‹#›</a:t>
            </a:fld>
            <a:endParaRPr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EF150A07-0610-41B7-99DD-61D18D03EDD4}" type="slidenum">
              <a:rPr lang="ar-SA"/>
              <a:pPr>
                <a:defRPr/>
              </a:pPr>
              <a:t>‹#›</a:t>
            </a:fld>
            <a:endParaRPr 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8A11DF5-E552-4595-A231-333A0693F03D}" type="slidenum">
              <a:rPr lang="ar-SA"/>
              <a:pPr>
                <a:defRPr/>
              </a:pPr>
              <a:t>‹#›</a:t>
            </a:fld>
            <a:endParaRPr 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39C775D-A1C9-406D-947C-25E786D8F2FD}" type="slidenum">
              <a:rPr lang="ar-SA"/>
              <a:pPr>
                <a:defRPr/>
              </a:pPr>
              <a:t>‹#›</a:t>
            </a:fld>
            <a:endParaRPr 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D40819-4733-43AB-BE96-0780EBFE6279}" type="slidenum">
              <a:rPr lang="ar-SA"/>
              <a:pPr>
                <a:defRPr/>
              </a:pPr>
              <a:t>‹#›</a:t>
            </a:fld>
            <a:endParaRPr 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D230931-A57E-48E6-A7C8-531DE32D5D6E}" type="slidenum">
              <a:rPr lang="ar-SA"/>
              <a:pPr>
                <a:defRPr/>
              </a:pPr>
              <a:t>‹#›</a:t>
            </a:fld>
            <a:endParaRPr 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rtl="0">
              <a:defRPr sz="1400">
                <a:cs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a:defRPr sz="1400">
                <a:cs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rtl="0">
              <a:defRPr sz="1400">
                <a:cs typeface="Arial" charset="0"/>
              </a:defRPr>
            </a:lvl1pPr>
          </a:lstStyle>
          <a:p>
            <a:pPr>
              <a:defRPr/>
            </a:pPr>
            <a:fld id="{8B4A3619-A566-4C92-84C5-49477558EF10}"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slow"/>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Times New Roman" pitchFamily="18" charset="0"/>
          <a:cs typeface="Arial" charset="0"/>
        </a:defRPr>
      </a:lvl2pPr>
      <a:lvl3pPr algn="ctr" rtl="1" eaLnBrk="0" fontAlgn="base" hangingPunct="0">
        <a:spcBef>
          <a:spcPct val="0"/>
        </a:spcBef>
        <a:spcAft>
          <a:spcPct val="0"/>
        </a:spcAft>
        <a:defRPr sz="4400">
          <a:solidFill>
            <a:schemeClr val="tx2"/>
          </a:solidFill>
          <a:latin typeface="Times New Roman" pitchFamily="18" charset="0"/>
          <a:cs typeface="Arial" charset="0"/>
        </a:defRPr>
      </a:lvl3pPr>
      <a:lvl4pPr algn="ctr" rtl="1" eaLnBrk="0" fontAlgn="base" hangingPunct="0">
        <a:spcBef>
          <a:spcPct val="0"/>
        </a:spcBef>
        <a:spcAft>
          <a:spcPct val="0"/>
        </a:spcAft>
        <a:defRPr sz="4400">
          <a:solidFill>
            <a:schemeClr val="tx2"/>
          </a:solidFill>
          <a:latin typeface="Times New Roman" pitchFamily="18" charset="0"/>
          <a:cs typeface="Arial" charset="0"/>
        </a:defRPr>
      </a:lvl4pPr>
      <a:lvl5pPr algn="ctr" rtl="1" eaLnBrk="0" fontAlgn="base" hangingPunct="0">
        <a:spcBef>
          <a:spcPct val="0"/>
        </a:spcBef>
        <a:spcAft>
          <a:spcPct val="0"/>
        </a:spcAft>
        <a:defRPr sz="4400">
          <a:solidFill>
            <a:schemeClr val="tx2"/>
          </a:solidFill>
          <a:latin typeface="Times New Roman" pitchFamily="18" charset="0"/>
          <a:cs typeface="Arial" charset="0"/>
        </a:defRPr>
      </a:lvl5pPr>
      <a:lvl6pPr marL="457200" algn="ctr" rtl="1" fontAlgn="base">
        <a:spcBef>
          <a:spcPct val="0"/>
        </a:spcBef>
        <a:spcAft>
          <a:spcPct val="0"/>
        </a:spcAft>
        <a:defRPr sz="4400">
          <a:solidFill>
            <a:schemeClr val="tx2"/>
          </a:solidFill>
          <a:latin typeface="Times New Roman" pitchFamily="18" charset="0"/>
          <a:cs typeface="Arial" charset="0"/>
        </a:defRPr>
      </a:lvl6pPr>
      <a:lvl7pPr marL="914400" algn="ctr" rtl="1" fontAlgn="base">
        <a:spcBef>
          <a:spcPct val="0"/>
        </a:spcBef>
        <a:spcAft>
          <a:spcPct val="0"/>
        </a:spcAft>
        <a:defRPr sz="4400">
          <a:solidFill>
            <a:schemeClr val="tx2"/>
          </a:solidFill>
          <a:latin typeface="Times New Roman" pitchFamily="18" charset="0"/>
          <a:cs typeface="Arial" charset="0"/>
        </a:defRPr>
      </a:lvl7pPr>
      <a:lvl8pPr marL="1371600" algn="ctr" rtl="1" fontAlgn="base">
        <a:spcBef>
          <a:spcPct val="0"/>
        </a:spcBef>
        <a:spcAft>
          <a:spcPct val="0"/>
        </a:spcAft>
        <a:defRPr sz="4400">
          <a:solidFill>
            <a:schemeClr val="tx2"/>
          </a:solidFill>
          <a:latin typeface="Times New Roman" pitchFamily="18" charset="0"/>
          <a:cs typeface="Arial" charset="0"/>
        </a:defRPr>
      </a:lvl8pPr>
      <a:lvl9pPr marL="1828800" algn="ctr" rtl="1" fontAlgn="base">
        <a:spcBef>
          <a:spcPct val="0"/>
        </a:spcBef>
        <a:spcAft>
          <a:spcPct val="0"/>
        </a:spcAft>
        <a:defRPr sz="4400">
          <a:solidFill>
            <a:schemeClr val="tx2"/>
          </a:solidFill>
          <a:latin typeface="Times New Roman" pitchFamily="18"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9460"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cs typeface="Arial" charset="0"/>
              </a:defRPr>
            </a:lvl1pPr>
          </a:lstStyle>
          <a:p>
            <a:pPr>
              <a:defRPr/>
            </a:pPr>
            <a:endParaRPr lang="en-US"/>
          </a:p>
        </p:txBody>
      </p:sp>
      <p:sp>
        <p:nvSpPr>
          <p:cNvPr id="1946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cs typeface="Arial" charset="0"/>
              </a:defRPr>
            </a:lvl1pPr>
          </a:lstStyle>
          <a:p>
            <a:pPr>
              <a:defRPr/>
            </a:pPr>
            <a:endParaRPr lang="en-US"/>
          </a:p>
        </p:txBody>
      </p:sp>
      <p:sp>
        <p:nvSpPr>
          <p:cNvPr id="19462"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mn-lt"/>
                <a:cs typeface="Arial" charset="0"/>
              </a:defRPr>
            </a:lvl1pPr>
          </a:lstStyle>
          <a:p>
            <a:pPr>
              <a:defRPr/>
            </a:pPr>
            <a:fld id="{C40BB3A7-A2EC-4DC7-8942-CC02A047EC12}" type="slidenum">
              <a:rPr lang="ar-SA"/>
              <a:pPr>
                <a:defRPr/>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txStyles>
    <p:titleStyle>
      <a:lvl1pPr algn="ctr" rtl="1" eaLnBrk="0" fontAlgn="base" hangingPunct="0">
        <a:spcBef>
          <a:spcPct val="0"/>
        </a:spcBef>
        <a:spcAft>
          <a:spcPct val="0"/>
        </a:spcAft>
        <a:defRPr sz="4400">
          <a:solidFill>
            <a:schemeClr val="tx2"/>
          </a:solidFill>
          <a:latin typeface="+mj-lt"/>
          <a:ea typeface="+mj-ea"/>
          <a:cs typeface="+mj-cs"/>
        </a:defRPr>
      </a:lvl1pPr>
      <a:lvl2pPr algn="ctr" rtl="1" eaLnBrk="0" fontAlgn="base" hangingPunct="0">
        <a:spcBef>
          <a:spcPct val="0"/>
        </a:spcBef>
        <a:spcAft>
          <a:spcPct val="0"/>
        </a:spcAft>
        <a:defRPr sz="4400">
          <a:solidFill>
            <a:schemeClr val="tx2"/>
          </a:solidFill>
          <a:latin typeface="Arial" charset="0"/>
          <a:cs typeface="Arial" charset="0"/>
        </a:defRPr>
      </a:lvl2pPr>
      <a:lvl3pPr algn="ctr" rtl="1" eaLnBrk="0" fontAlgn="base" hangingPunct="0">
        <a:spcBef>
          <a:spcPct val="0"/>
        </a:spcBef>
        <a:spcAft>
          <a:spcPct val="0"/>
        </a:spcAft>
        <a:defRPr sz="4400">
          <a:solidFill>
            <a:schemeClr val="tx2"/>
          </a:solidFill>
          <a:latin typeface="Arial" charset="0"/>
          <a:cs typeface="Arial" charset="0"/>
        </a:defRPr>
      </a:lvl3pPr>
      <a:lvl4pPr algn="ctr" rtl="1" eaLnBrk="0" fontAlgn="base" hangingPunct="0">
        <a:spcBef>
          <a:spcPct val="0"/>
        </a:spcBef>
        <a:spcAft>
          <a:spcPct val="0"/>
        </a:spcAft>
        <a:defRPr sz="4400">
          <a:solidFill>
            <a:schemeClr val="tx2"/>
          </a:solidFill>
          <a:latin typeface="Arial" charset="0"/>
          <a:cs typeface="Arial" charset="0"/>
        </a:defRPr>
      </a:lvl4pPr>
      <a:lvl5pPr algn="ctr" rtl="1" eaLnBrk="0" fontAlgn="base" hangingPunct="0">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eaLnBrk="0" fontAlgn="base" hangingPunct="0">
        <a:spcBef>
          <a:spcPct val="20000"/>
        </a:spcBef>
        <a:spcAft>
          <a:spcPct val="0"/>
        </a:spcAft>
        <a:buChar char="•"/>
        <a:defRPr sz="3200">
          <a:solidFill>
            <a:schemeClr val="tx1"/>
          </a:solidFill>
          <a:latin typeface="+mn-lt"/>
          <a:ea typeface="+mn-ea"/>
          <a:cs typeface="+mn-cs"/>
        </a:defRPr>
      </a:lvl1pPr>
      <a:lvl2pPr marL="742950" indent="-285750" algn="r" rtl="1" eaLnBrk="0" fontAlgn="base" hangingPunct="0">
        <a:spcBef>
          <a:spcPct val="20000"/>
        </a:spcBef>
        <a:spcAft>
          <a:spcPct val="0"/>
        </a:spcAft>
        <a:buChar char="–"/>
        <a:defRPr sz="2800">
          <a:solidFill>
            <a:schemeClr val="tx1"/>
          </a:solidFill>
          <a:latin typeface="+mn-lt"/>
          <a:cs typeface="+mn-cs"/>
        </a:defRPr>
      </a:lvl2pPr>
      <a:lvl3pPr marL="1143000" indent="-228600" algn="r" rtl="1" eaLnBrk="0" fontAlgn="base" hangingPunct="0">
        <a:spcBef>
          <a:spcPct val="20000"/>
        </a:spcBef>
        <a:spcAft>
          <a:spcPct val="0"/>
        </a:spcAft>
        <a:buChar char="•"/>
        <a:defRPr sz="2400">
          <a:solidFill>
            <a:schemeClr val="tx1"/>
          </a:solidFill>
          <a:latin typeface="+mn-lt"/>
          <a:cs typeface="+mn-cs"/>
        </a:defRPr>
      </a:lvl3pPr>
      <a:lvl4pPr marL="1600200" indent="-228600" algn="r" rtl="1" eaLnBrk="0" fontAlgn="base" hangingPunct="0">
        <a:spcBef>
          <a:spcPct val="20000"/>
        </a:spcBef>
        <a:spcAft>
          <a:spcPct val="0"/>
        </a:spcAft>
        <a:buChar char="–"/>
        <a:defRPr sz="2000">
          <a:solidFill>
            <a:schemeClr val="tx1"/>
          </a:solidFill>
          <a:latin typeface="+mn-lt"/>
          <a:cs typeface="+mn-cs"/>
        </a:defRPr>
      </a:lvl4pPr>
      <a:lvl5pPr marL="2057400" indent="-228600" algn="r" rtl="1" eaLnBrk="0" fontAlgn="base" hangingPunct="0">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صورة 5" descr="1962009-120454PM.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4338" name="Rectangle 2"/>
          <p:cNvSpPr>
            <a:spLocks noChangeArrowheads="1"/>
          </p:cNvSpPr>
          <p:nvPr/>
        </p:nvSpPr>
        <p:spPr bwMode="auto">
          <a:xfrm>
            <a:off x="6084888" y="333375"/>
            <a:ext cx="2808287" cy="1223963"/>
          </a:xfrm>
          <a:prstGeom prst="rect">
            <a:avLst/>
          </a:prstGeom>
          <a:noFill/>
          <a:ln w="9525">
            <a:noFill/>
            <a:miter lim="800000"/>
            <a:headEnd/>
            <a:tailEnd/>
          </a:ln>
        </p:spPr>
        <p:txBody>
          <a:bodyPr wrap="none" anchor="ctr"/>
          <a:lstStyle/>
          <a:p>
            <a:pPr algn="ctr"/>
            <a:endParaRPr lang="en-US" sz="2400" b="1">
              <a:solidFill>
                <a:srgbClr val="003366"/>
              </a:solidFill>
              <a:latin typeface="Arial" pitchFamily="34" charset="0"/>
            </a:endParaRPr>
          </a:p>
        </p:txBody>
      </p:sp>
      <p:sp>
        <p:nvSpPr>
          <p:cNvPr id="14339" name="Rectangle 3"/>
          <p:cNvSpPr>
            <a:spLocks noChangeArrowheads="1"/>
          </p:cNvSpPr>
          <p:nvPr/>
        </p:nvSpPr>
        <p:spPr bwMode="auto">
          <a:xfrm>
            <a:off x="1547813" y="1773238"/>
            <a:ext cx="6192837" cy="3013075"/>
          </a:xfrm>
          <a:prstGeom prst="rect">
            <a:avLst/>
          </a:prstGeom>
          <a:noFill/>
          <a:ln w="9525">
            <a:noFill/>
            <a:miter lim="800000"/>
            <a:headEnd/>
            <a:tailEnd/>
          </a:ln>
        </p:spPr>
        <p:txBody>
          <a:bodyPr wrap="none" anchor="ctr"/>
          <a:lstStyle/>
          <a:p>
            <a:pPr algn="ctr"/>
            <a:r>
              <a:rPr lang="ar-SA" sz="8000" b="1">
                <a:solidFill>
                  <a:srgbClr val="000066"/>
                </a:solidFill>
                <a:latin typeface="Arial" pitchFamily="34" charset="0"/>
                <a:cs typeface="Arabic Transparent" pitchFamily="2" charset="-78"/>
              </a:rPr>
              <a:t>انتشار الإسلام في العالم</a:t>
            </a:r>
            <a:endParaRPr lang="en-US" sz="8000" b="1">
              <a:solidFill>
                <a:srgbClr val="000066"/>
              </a:solidFill>
              <a:latin typeface="Arial" pitchFamily="34" charset="0"/>
              <a:cs typeface="Arabic Transparent" pitchFamily="2" charset="-78"/>
            </a:endParaRPr>
          </a:p>
        </p:txBody>
      </p:sp>
      <p:sp>
        <p:nvSpPr>
          <p:cNvPr id="14340" name="Rectangle 4"/>
          <p:cNvSpPr>
            <a:spLocks noChangeArrowheads="1"/>
          </p:cNvSpPr>
          <p:nvPr/>
        </p:nvSpPr>
        <p:spPr bwMode="auto">
          <a:xfrm>
            <a:off x="1979613" y="3213100"/>
            <a:ext cx="6192837" cy="1223963"/>
          </a:xfrm>
          <a:prstGeom prst="rect">
            <a:avLst/>
          </a:prstGeom>
          <a:noFill/>
          <a:ln w="9525">
            <a:noFill/>
            <a:miter lim="800000"/>
            <a:headEnd/>
            <a:tailEnd/>
          </a:ln>
        </p:spPr>
        <p:txBody>
          <a:bodyPr wrap="none" anchor="ctr"/>
          <a:lstStyle/>
          <a:p>
            <a:pPr algn="ctr"/>
            <a:endParaRPr lang="en-US" sz="6600" b="1">
              <a:latin typeface="Arial" pitchFamily="34" charset="0"/>
              <a:cs typeface="Arabic Transparent" pitchFamily="2" charset="-78"/>
            </a:endParaRPr>
          </a:p>
        </p:txBody>
      </p:sp>
      <p:sp>
        <p:nvSpPr>
          <p:cNvPr id="14341" name="Rectangle 5"/>
          <p:cNvSpPr>
            <a:spLocks noChangeArrowheads="1"/>
          </p:cNvSpPr>
          <p:nvPr/>
        </p:nvSpPr>
        <p:spPr bwMode="auto">
          <a:xfrm>
            <a:off x="2024063" y="4508500"/>
            <a:ext cx="6192837" cy="1697038"/>
          </a:xfrm>
          <a:prstGeom prst="rect">
            <a:avLst/>
          </a:prstGeom>
          <a:noFill/>
          <a:ln w="9525">
            <a:noFill/>
            <a:miter lim="800000"/>
            <a:headEnd/>
            <a:tailEnd/>
          </a:ln>
        </p:spPr>
        <p:txBody>
          <a:bodyPr wrap="none" anchor="ctr"/>
          <a:lstStyle/>
          <a:p>
            <a:pPr algn="ctr"/>
            <a:endParaRPr lang="en-US" sz="6600" b="1">
              <a:solidFill>
                <a:schemeClr val="accent2"/>
              </a:solidFill>
              <a:latin typeface="Arial" pitchFamily="34" charset="0"/>
              <a:cs typeface="Arabic Transparent" pitchFamily="2" charset="-78"/>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4339"/>
                                        </p:tgtEl>
                                        <p:attrNameLst>
                                          <p:attrName>style.visibility</p:attrName>
                                        </p:attrNameLst>
                                      </p:cBhvr>
                                      <p:to>
                                        <p:strVal val="visible"/>
                                      </p:to>
                                    </p:set>
                                    <p:animEffect transition="in" filter="fade">
                                      <p:cBhvr>
                                        <p:cTn id="7" dur="5000"/>
                                        <p:tgtEl>
                                          <p:spTgt spid="14339"/>
                                        </p:tgtEl>
                                      </p:cBhvr>
                                    </p:animEffect>
                                    <p:anim calcmode="lin" valueType="num">
                                      <p:cBhvr>
                                        <p:cTn id="8" dur="5000" fill="hold"/>
                                        <p:tgtEl>
                                          <p:spTgt spid="14339"/>
                                        </p:tgtEl>
                                        <p:attrNameLst>
                                          <p:attrName>ppt_x</p:attrName>
                                        </p:attrNameLst>
                                      </p:cBhvr>
                                      <p:tavLst>
                                        <p:tav tm="0">
                                          <p:val>
                                            <p:strVal val="#ppt_x"/>
                                          </p:val>
                                        </p:tav>
                                        <p:tav tm="100000">
                                          <p:val>
                                            <p:strVal val="#ppt_x"/>
                                          </p:val>
                                        </p:tav>
                                      </p:tavLst>
                                    </p:anim>
                                    <p:anim calcmode="lin" valueType="num">
                                      <p:cBhvr>
                                        <p:cTn id="9" dur="4500" decel="100000" fill="hold"/>
                                        <p:tgtEl>
                                          <p:spTgt spid="14339"/>
                                        </p:tgtEl>
                                        <p:attrNameLst>
                                          <p:attrName>ppt_y</p:attrName>
                                        </p:attrNameLst>
                                      </p:cBhvr>
                                      <p:tavLst>
                                        <p:tav tm="0">
                                          <p:val>
                                            <p:strVal val="#ppt_y+1"/>
                                          </p:val>
                                        </p:tav>
                                        <p:tav tm="100000">
                                          <p:val>
                                            <p:strVal val="#ppt_y-.03"/>
                                          </p:val>
                                        </p:tav>
                                      </p:tavLst>
                                    </p:anim>
                                    <p:anim calcmode="lin" valueType="num">
                                      <p:cBhvr>
                                        <p:cTn id="10" dur="500" accel="100000" fill="hold">
                                          <p:stCondLst>
                                            <p:cond delay="4500"/>
                                          </p:stCondLst>
                                        </p:cTn>
                                        <p:tgtEl>
                                          <p:spTgt spid="14339"/>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nodePh="1">
                                  <p:stCondLst>
                                    <p:cond delay="0"/>
                                  </p:stCondLst>
                                  <p:endCondLst>
                                    <p:cond evt="begin" delay="0">
                                      <p:tn val="11"/>
                                    </p:cond>
                                  </p:endCondLst>
                                  <p:childTnLst>
                                    <p:set>
                                      <p:cBhvr>
                                        <p:cTn id="12" dur="1" fill="hold">
                                          <p:stCondLst>
                                            <p:cond delay="0"/>
                                          </p:stCondLst>
                                        </p:cTn>
                                        <p:tgtEl>
                                          <p:spTgt spid="14338"/>
                                        </p:tgtEl>
                                        <p:attrNameLst>
                                          <p:attrName>style.visibility</p:attrName>
                                        </p:attrNameLst>
                                      </p:cBhvr>
                                      <p:to>
                                        <p:strVal val="visible"/>
                                      </p:to>
                                    </p:set>
                                    <p:animEffect transition="in" filter="fade">
                                      <p:cBhvr>
                                        <p:cTn id="13" dur="5000"/>
                                        <p:tgtEl>
                                          <p:spTgt spid="14338"/>
                                        </p:tgtEl>
                                      </p:cBhvr>
                                    </p:animEffect>
                                    <p:anim calcmode="lin" valueType="num">
                                      <p:cBhvr>
                                        <p:cTn id="14" dur="5000" fill="hold"/>
                                        <p:tgtEl>
                                          <p:spTgt spid="14338"/>
                                        </p:tgtEl>
                                        <p:attrNameLst>
                                          <p:attrName>ppt_x</p:attrName>
                                        </p:attrNameLst>
                                      </p:cBhvr>
                                      <p:tavLst>
                                        <p:tav tm="0">
                                          <p:val>
                                            <p:strVal val="#ppt_x"/>
                                          </p:val>
                                        </p:tav>
                                        <p:tav tm="100000">
                                          <p:val>
                                            <p:strVal val="#ppt_x"/>
                                          </p:val>
                                        </p:tav>
                                      </p:tavLst>
                                    </p:anim>
                                    <p:anim calcmode="lin" valueType="num">
                                      <p:cBhvr>
                                        <p:cTn id="15" dur="4500" decel="100000" fill="hold"/>
                                        <p:tgtEl>
                                          <p:spTgt spid="14338"/>
                                        </p:tgtEl>
                                        <p:attrNameLst>
                                          <p:attrName>ppt_y</p:attrName>
                                        </p:attrNameLst>
                                      </p:cBhvr>
                                      <p:tavLst>
                                        <p:tav tm="0">
                                          <p:val>
                                            <p:strVal val="#ppt_y+1"/>
                                          </p:val>
                                        </p:tav>
                                        <p:tav tm="100000">
                                          <p:val>
                                            <p:strVal val="#ppt_y-.03"/>
                                          </p:val>
                                        </p:tav>
                                      </p:tavLst>
                                    </p:anim>
                                    <p:anim calcmode="lin" valueType="num">
                                      <p:cBhvr>
                                        <p:cTn id="16" dur="500" accel="100000" fill="hold">
                                          <p:stCondLst>
                                            <p:cond delay="4500"/>
                                          </p:stCondLst>
                                        </p:cTn>
                                        <p:tgtEl>
                                          <p:spTgt spid="14338"/>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nodePh="1">
                                  <p:stCondLst>
                                    <p:cond delay="0"/>
                                  </p:stCondLst>
                                  <p:endCondLst>
                                    <p:cond evt="begin" delay="0">
                                      <p:tn val="17"/>
                                    </p:cond>
                                  </p:endCondLst>
                                  <p:childTnLst>
                                    <p:set>
                                      <p:cBhvr>
                                        <p:cTn id="18" dur="1" fill="hold">
                                          <p:stCondLst>
                                            <p:cond delay="0"/>
                                          </p:stCondLst>
                                        </p:cTn>
                                        <p:tgtEl>
                                          <p:spTgt spid="14340"/>
                                        </p:tgtEl>
                                        <p:attrNameLst>
                                          <p:attrName>style.visibility</p:attrName>
                                        </p:attrNameLst>
                                      </p:cBhvr>
                                      <p:to>
                                        <p:strVal val="visible"/>
                                      </p:to>
                                    </p:set>
                                    <p:animEffect transition="in" filter="fade">
                                      <p:cBhvr>
                                        <p:cTn id="19" dur="5000"/>
                                        <p:tgtEl>
                                          <p:spTgt spid="14340"/>
                                        </p:tgtEl>
                                      </p:cBhvr>
                                    </p:animEffect>
                                    <p:anim calcmode="lin" valueType="num">
                                      <p:cBhvr>
                                        <p:cTn id="20" dur="5000" fill="hold"/>
                                        <p:tgtEl>
                                          <p:spTgt spid="14340"/>
                                        </p:tgtEl>
                                        <p:attrNameLst>
                                          <p:attrName>ppt_x</p:attrName>
                                        </p:attrNameLst>
                                      </p:cBhvr>
                                      <p:tavLst>
                                        <p:tav tm="0">
                                          <p:val>
                                            <p:strVal val="#ppt_x"/>
                                          </p:val>
                                        </p:tav>
                                        <p:tav tm="100000">
                                          <p:val>
                                            <p:strVal val="#ppt_x"/>
                                          </p:val>
                                        </p:tav>
                                      </p:tavLst>
                                    </p:anim>
                                    <p:anim calcmode="lin" valueType="num">
                                      <p:cBhvr>
                                        <p:cTn id="21" dur="4500" decel="100000" fill="hold"/>
                                        <p:tgtEl>
                                          <p:spTgt spid="14340"/>
                                        </p:tgtEl>
                                        <p:attrNameLst>
                                          <p:attrName>ppt_y</p:attrName>
                                        </p:attrNameLst>
                                      </p:cBhvr>
                                      <p:tavLst>
                                        <p:tav tm="0">
                                          <p:val>
                                            <p:strVal val="#ppt_y+1"/>
                                          </p:val>
                                        </p:tav>
                                        <p:tav tm="100000">
                                          <p:val>
                                            <p:strVal val="#ppt_y-.03"/>
                                          </p:val>
                                        </p:tav>
                                      </p:tavLst>
                                    </p:anim>
                                    <p:anim calcmode="lin" valueType="num">
                                      <p:cBhvr>
                                        <p:cTn id="22" dur="500" accel="100000" fill="hold">
                                          <p:stCondLst>
                                            <p:cond delay="4500"/>
                                          </p:stCondLst>
                                        </p:cTn>
                                        <p:tgtEl>
                                          <p:spTgt spid="14340"/>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nodePh="1">
                                  <p:stCondLst>
                                    <p:cond delay="0"/>
                                  </p:stCondLst>
                                  <p:endCondLst>
                                    <p:cond evt="begin" delay="0">
                                      <p:tn val="23"/>
                                    </p:cond>
                                  </p:endCondLst>
                                  <p:childTnLst>
                                    <p:set>
                                      <p:cBhvr>
                                        <p:cTn id="24" dur="1" fill="hold">
                                          <p:stCondLst>
                                            <p:cond delay="0"/>
                                          </p:stCondLst>
                                        </p:cTn>
                                        <p:tgtEl>
                                          <p:spTgt spid="14341"/>
                                        </p:tgtEl>
                                        <p:attrNameLst>
                                          <p:attrName>style.visibility</p:attrName>
                                        </p:attrNameLst>
                                      </p:cBhvr>
                                      <p:to>
                                        <p:strVal val="visible"/>
                                      </p:to>
                                    </p:set>
                                    <p:animEffect transition="in" filter="fade">
                                      <p:cBhvr>
                                        <p:cTn id="25" dur="5000"/>
                                        <p:tgtEl>
                                          <p:spTgt spid="14341"/>
                                        </p:tgtEl>
                                      </p:cBhvr>
                                    </p:animEffect>
                                    <p:anim calcmode="lin" valueType="num">
                                      <p:cBhvr>
                                        <p:cTn id="26" dur="5000" fill="hold"/>
                                        <p:tgtEl>
                                          <p:spTgt spid="14341"/>
                                        </p:tgtEl>
                                        <p:attrNameLst>
                                          <p:attrName>ppt_x</p:attrName>
                                        </p:attrNameLst>
                                      </p:cBhvr>
                                      <p:tavLst>
                                        <p:tav tm="0">
                                          <p:val>
                                            <p:strVal val="#ppt_x"/>
                                          </p:val>
                                        </p:tav>
                                        <p:tav tm="100000">
                                          <p:val>
                                            <p:strVal val="#ppt_x"/>
                                          </p:val>
                                        </p:tav>
                                      </p:tavLst>
                                    </p:anim>
                                    <p:anim calcmode="lin" valueType="num">
                                      <p:cBhvr>
                                        <p:cTn id="27" dur="4500" decel="100000" fill="hold"/>
                                        <p:tgtEl>
                                          <p:spTgt spid="14341"/>
                                        </p:tgtEl>
                                        <p:attrNameLst>
                                          <p:attrName>ppt_y</p:attrName>
                                        </p:attrNameLst>
                                      </p:cBhvr>
                                      <p:tavLst>
                                        <p:tav tm="0">
                                          <p:val>
                                            <p:strVal val="#ppt_y+1"/>
                                          </p:val>
                                        </p:tav>
                                        <p:tav tm="100000">
                                          <p:val>
                                            <p:strVal val="#ppt_y-.03"/>
                                          </p:val>
                                        </p:tav>
                                      </p:tavLst>
                                    </p:anim>
                                    <p:anim calcmode="lin" valueType="num">
                                      <p:cBhvr>
                                        <p:cTn id="28" dur="500" accel="100000" fill="hold">
                                          <p:stCondLst>
                                            <p:cond delay="4500"/>
                                          </p:stCondLst>
                                        </p:cTn>
                                        <p:tgtEl>
                                          <p:spTgt spid="143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p:bldP spid="14340" grpId="0"/>
      <p:bldP spid="1434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3 - نسخة (2).jpg"/>
          <p:cNvPicPr>
            <a:picLocks noGrp="1" noChangeAspect="1"/>
          </p:cNvPicPr>
          <p:nvPr>
            <p:ph idx="4294967295"/>
          </p:nvPr>
        </p:nvPicPr>
        <p:blipFill>
          <a:blip r:embed="rId2"/>
          <a:stretch>
            <a:fillRect/>
          </a:stretch>
        </p:blipFill>
        <p:spPr>
          <a:xfrm>
            <a:off x="0" y="0"/>
            <a:ext cx="9144000" cy="6858000"/>
          </a:xfrm>
          <a:effectLst>
            <a:outerShdw blurRad="292100" dist="139700" dir="2700000" algn="tl" rotWithShape="0">
              <a:srgbClr val="333333">
                <a:alpha val="65000"/>
              </a:srgbClr>
            </a:outerShdw>
          </a:effectLst>
        </p:spPr>
      </p:pic>
      <p:sp>
        <p:nvSpPr>
          <p:cNvPr id="12291" name="مربع نص 4"/>
          <p:cNvSpPr txBox="1">
            <a:spLocks noChangeArrowheads="1"/>
          </p:cNvSpPr>
          <p:nvPr/>
        </p:nvSpPr>
        <p:spPr bwMode="auto">
          <a:xfrm>
            <a:off x="571500" y="1000125"/>
            <a:ext cx="8001000" cy="5294313"/>
          </a:xfrm>
          <a:prstGeom prst="rect">
            <a:avLst/>
          </a:prstGeom>
          <a:noFill/>
          <a:ln w="9525">
            <a:noFill/>
            <a:miter lim="800000"/>
            <a:headEnd/>
            <a:tailEnd/>
          </a:ln>
        </p:spPr>
        <p:txBody>
          <a:bodyPr>
            <a:spAutoFit/>
          </a:bodyPr>
          <a:lstStyle/>
          <a:p>
            <a:pPr algn="ctr"/>
            <a:r>
              <a:rPr lang="ar-SA" sz="8000" b="1">
                <a:solidFill>
                  <a:srgbClr val="FF0000"/>
                </a:solidFill>
              </a:rPr>
              <a:t>اعداد الطالبات  </a:t>
            </a:r>
          </a:p>
          <a:p>
            <a:pPr algn="ctr"/>
            <a:r>
              <a:rPr lang="ar-SA" sz="8000" b="1">
                <a:solidFill>
                  <a:srgbClr val="FF0000"/>
                </a:solidFill>
              </a:rPr>
              <a:t>منيرة اللحيدان</a:t>
            </a:r>
          </a:p>
          <a:p>
            <a:pPr algn="ctr"/>
            <a:r>
              <a:rPr lang="ar-SA" sz="8000" b="1">
                <a:solidFill>
                  <a:srgbClr val="FF0000"/>
                </a:solidFill>
              </a:rPr>
              <a:t>نورة التركي</a:t>
            </a:r>
          </a:p>
          <a:p>
            <a:pPr algn="ctr"/>
            <a:r>
              <a:rPr lang="ar-SA" sz="8000" b="1">
                <a:solidFill>
                  <a:srgbClr val="FF0000"/>
                </a:solidFill>
              </a:rPr>
              <a:t>رنا العيفان </a:t>
            </a:r>
          </a:p>
          <a:p>
            <a:r>
              <a:rPr lang="ar-SA"/>
              <a:t> </a:t>
            </a:r>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صورة 2" descr="SUNRIS02.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8132" name="Rectangle 4"/>
          <p:cNvSpPr>
            <a:spLocks noGrp="1" noChangeArrowheads="1"/>
          </p:cNvSpPr>
          <p:nvPr>
            <p:ph type="title"/>
          </p:nvPr>
        </p:nvSpPr>
        <p:spPr>
          <a:xfrm>
            <a:off x="684213" y="620713"/>
            <a:ext cx="7772400" cy="5903912"/>
          </a:xfrm>
        </p:spPr>
        <p:txBody>
          <a:bodyPr/>
          <a:lstStyle/>
          <a:p>
            <a:r>
              <a:rPr lang="ar-SA" sz="4000" b="1" smtClean="0"/>
              <a:t/>
            </a:r>
            <a:br>
              <a:rPr lang="ar-SA" sz="4000" b="1" smtClean="0"/>
            </a:br>
            <a:r>
              <a:rPr lang="ar-SA" sz="4000" b="1" smtClean="0"/>
              <a:t/>
            </a:r>
            <a:br>
              <a:rPr lang="ar-SA" sz="4000" b="1" smtClean="0"/>
            </a:br>
            <a:r>
              <a:rPr lang="ar-SA" sz="4000" b="1" smtClean="0"/>
              <a:t/>
            </a:r>
            <a:br>
              <a:rPr lang="ar-SA" sz="4000" b="1" smtClean="0"/>
            </a:br>
            <a:r>
              <a:rPr lang="ar-SA" sz="4000" b="1" smtClean="0">
                <a:solidFill>
                  <a:srgbClr val="000066"/>
                </a:solidFill>
              </a:rPr>
              <a:t>النمو السريع للإسلام في العالم الغربي، يعترفون أن أعداد الذين يعتنقون الإسلام كل عام في العالم الغربي كبير جداً وهو في تسارع مستمر، ففي 12 سنة تم بناء أكثر من 1200 مسجد في الولايات المتحدة الأمريكية (بمعدل مئة مسجد سنوياً)، والشيء العجيب أن معظم الذين يعتنقون الإسلام من الأمريكيين يتحولون إلى دعاة للإسلام بعد أن يلتزموا بشكل مذهل بتعاليم الإسلام!</a:t>
            </a:r>
            <a:r>
              <a:rPr lang="en-US" sz="4000" smtClean="0"/>
              <a:t/>
            </a:r>
            <a:br>
              <a:rPr lang="en-US" sz="4000" smtClean="0"/>
            </a:br>
            <a:r>
              <a:rPr lang="ar-SA" sz="4000" smtClean="0"/>
              <a:t> </a:t>
            </a:r>
            <a:r>
              <a:rPr lang="en-US" sz="4000" smtClean="0"/>
              <a:t/>
            </a:r>
            <a:br>
              <a:rPr lang="en-US" sz="4000" smtClean="0"/>
            </a:br>
            <a:r>
              <a:rPr lang="ar-SA" sz="4000" smtClean="0"/>
              <a:t> </a:t>
            </a:r>
            <a:r>
              <a:rPr lang="en-US" sz="4000" smtClean="0"/>
              <a:t/>
            </a:r>
            <a:br>
              <a:rPr lang="en-US" sz="4000" smtClean="0"/>
            </a:br>
            <a:r>
              <a:rPr lang="en-US" sz="4000" smtClean="0"/>
              <a:t/>
            </a:r>
            <a:br>
              <a:rPr lang="en-US" sz="4000" smtClean="0"/>
            </a:br>
            <a:endParaRPr lang="en-US" sz="4000" smtClean="0">
              <a:solidFill>
                <a:srgbClr val="000066"/>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132"/>
                                        </p:tgtEl>
                                        <p:attrNameLst>
                                          <p:attrName>style.visibility</p:attrName>
                                        </p:attrNameLst>
                                      </p:cBhvr>
                                      <p:to>
                                        <p:strVal val="visible"/>
                                      </p:to>
                                    </p:set>
                                    <p:animEffect transition="in" filter="fade">
                                      <p:cBhvr>
                                        <p:cTn id="7" dur="2000"/>
                                        <p:tgtEl>
                                          <p:spTgt spid="48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صورة 3" descr="MDF50834.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86" name="Rectangle 2"/>
          <p:cNvSpPr>
            <a:spLocks noChangeArrowheads="1"/>
          </p:cNvSpPr>
          <p:nvPr/>
        </p:nvSpPr>
        <p:spPr bwMode="auto">
          <a:xfrm>
            <a:off x="142875" y="214313"/>
            <a:ext cx="8821738" cy="6383337"/>
          </a:xfrm>
          <a:prstGeom prst="rect">
            <a:avLst/>
          </a:prstGeom>
          <a:solidFill>
            <a:srgbClr val="FFFF99">
              <a:alpha val="54901"/>
            </a:srgbClr>
          </a:solidFill>
          <a:ln w="9525">
            <a:solidFill>
              <a:schemeClr val="tx1"/>
            </a:solidFill>
            <a:miter lim="800000"/>
            <a:headEnd/>
            <a:tailEnd/>
          </a:ln>
        </p:spPr>
        <p:txBody>
          <a:bodyPr wrap="none" anchor="ctr"/>
          <a:lstStyle/>
          <a:p>
            <a:pPr algn="ctr">
              <a:lnSpc>
                <a:spcPct val="115000"/>
              </a:lnSpc>
            </a:pPr>
            <a:r>
              <a:rPr lang="ar-SA" sz="2800" b="1">
                <a:latin typeface="Arial" pitchFamily="34" charset="0"/>
              </a:rPr>
              <a:t> </a:t>
            </a: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a:p>
            <a:pPr algn="ctr">
              <a:lnSpc>
                <a:spcPct val="115000"/>
              </a:lnSpc>
            </a:pPr>
            <a:endParaRPr lang="ar-SA" sz="2800" b="1">
              <a:latin typeface="Arial" pitchFamily="34" charset="0"/>
            </a:endParaRPr>
          </a:p>
        </p:txBody>
      </p:sp>
      <p:sp>
        <p:nvSpPr>
          <p:cNvPr id="5124" name="مستطيل 2"/>
          <p:cNvSpPr>
            <a:spLocks noChangeArrowheads="1"/>
          </p:cNvSpPr>
          <p:nvPr/>
        </p:nvSpPr>
        <p:spPr bwMode="auto">
          <a:xfrm>
            <a:off x="357188" y="285750"/>
            <a:ext cx="8429625" cy="5632450"/>
          </a:xfrm>
          <a:prstGeom prst="rect">
            <a:avLst/>
          </a:prstGeom>
          <a:noFill/>
          <a:ln w="9525">
            <a:noFill/>
            <a:miter lim="800000"/>
            <a:headEnd/>
            <a:tailEnd/>
          </a:ln>
        </p:spPr>
        <p:txBody>
          <a:bodyPr>
            <a:spAutoFit/>
          </a:bodyPr>
          <a:lstStyle/>
          <a:p>
            <a:pPr algn="ctr" eaLnBrk="0" hangingPunct="0"/>
            <a:endParaRPr lang="ar-SA" sz="4000" b="1">
              <a:solidFill>
                <a:srgbClr val="000000"/>
              </a:solidFill>
              <a:latin typeface="Arial" pitchFamily="34" charset="0"/>
              <a:cs typeface="Times New Roman" pitchFamily="18" charset="0"/>
            </a:endParaRPr>
          </a:p>
          <a:p>
            <a:pPr algn="ctr" eaLnBrk="0" hangingPunct="0"/>
            <a:r>
              <a:rPr lang="ar-SA" sz="4000" b="1">
                <a:solidFill>
                  <a:srgbClr val="000000"/>
                </a:solidFill>
                <a:latin typeface="Arial" pitchFamily="34" charset="0"/>
                <a:cs typeface="Times New Roman" pitchFamily="18" charset="0"/>
              </a:rPr>
              <a:t>ولذلك يقول الخبراء الأمريكيون إن أعلى نسبة لاعتناق الإسلام في أمريكا جاءت بعد أحداث سبتمبر بشكل لم تشهد البلاد له مثيلاً من قبل!</a:t>
            </a:r>
          </a:p>
          <a:p>
            <a:pPr algn="ctr" eaLnBrk="0" hangingPunct="0"/>
            <a:r>
              <a:rPr lang="ar-SA" sz="4000" b="1">
                <a:solidFill>
                  <a:srgbClr val="000000"/>
                </a:solidFill>
                <a:latin typeface="Arial" pitchFamily="34" charset="0"/>
                <a:cs typeface="Times New Roman" pitchFamily="18" charset="0"/>
              </a:rPr>
              <a:t> وسبب ذلك هو الإقبال الكبير على شراء الكتب الإسلامية بعد هذه الأحداث مما فتح مجالاً للناس أن يتعرفوا على الإسلام من مصادره، </a:t>
            </a:r>
          </a:p>
          <a:p>
            <a:pPr algn="ctr" eaLnBrk="0" hangingPunct="0"/>
            <a:r>
              <a:rPr lang="ar-SA" sz="4000" b="1">
                <a:solidFill>
                  <a:srgbClr val="000000"/>
                </a:solidFill>
                <a:latin typeface="Arial" pitchFamily="34" charset="0"/>
                <a:cs typeface="Times New Roman" pitchFamily="18" charset="0"/>
              </a:rPr>
              <a:t>وهذا ما يدفعهم لتصحيح فكرتهم عن الإسلام واعتناقه بسهولة.</a:t>
            </a:r>
            <a:endParaRPr lang="ar-SA" sz="400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nodeType="withEffect">
                                  <p:stCondLst>
                                    <p:cond delay="0"/>
                                  </p:stCondLst>
                                  <p:iterate type="lt">
                                    <p:tmPct val="10000"/>
                                  </p:iterate>
                                  <p:childTnLst>
                                    <p:set>
                                      <p:cBhvr>
                                        <p:cTn id="6" dur="1" fill="hold">
                                          <p:stCondLst>
                                            <p:cond delay="0"/>
                                          </p:stCondLst>
                                        </p:cTn>
                                        <p:tgtEl>
                                          <p:spTgt spid="16386">
                                            <p:txEl>
                                              <p:pRg st="0" end="0"/>
                                            </p:txEl>
                                          </p:spTgt>
                                        </p:tgtEl>
                                        <p:attrNameLst>
                                          <p:attrName>style.visibility</p:attrName>
                                        </p:attrNameLst>
                                      </p:cBhvr>
                                      <p:to>
                                        <p:strVal val="visible"/>
                                      </p:to>
                                    </p:set>
                                    <p:anim by="(-#ppt_w*2)" calcmode="lin" valueType="num">
                                      <p:cBhvr rctx="PPT">
                                        <p:cTn id="7" dur="1000" autoRev="1" fill="hold">
                                          <p:stCondLst>
                                            <p:cond delay="0"/>
                                          </p:stCondLst>
                                        </p:cTn>
                                        <p:tgtEl>
                                          <p:spTgt spid="16386">
                                            <p:txEl>
                                              <p:pRg st="0" end="0"/>
                                            </p:txEl>
                                          </p:spTgt>
                                        </p:tgtEl>
                                        <p:attrNameLst>
                                          <p:attrName>ppt_w</p:attrName>
                                        </p:attrNameLst>
                                      </p:cBhvr>
                                    </p:anim>
                                    <p:anim by="(#ppt_w*0.50)" calcmode="lin" valueType="num">
                                      <p:cBhvr>
                                        <p:cTn id="8" dur="1000" decel="50000" autoRev="1" fill="hold">
                                          <p:stCondLst>
                                            <p:cond delay="0"/>
                                          </p:stCondLst>
                                        </p:cTn>
                                        <p:tgtEl>
                                          <p:spTgt spid="16386">
                                            <p:txEl>
                                              <p:pRg st="0" end="0"/>
                                            </p:txEl>
                                          </p:spTgt>
                                        </p:tgtEl>
                                        <p:attrNameLst>
                                          <p:attrName>ppt_x</p:attrName>
                                        </p:attrNameLst>
                                      </p:cBhvr>
                                    </p:anim>
                                    <p:anim from="(-#ppt_h/2)" to="(#ppt_y)" calcmode="lin" valueType="num">
                                      <p:cBhvr>
                                        <p:cTn id="9" dur="2000" fill="hold">
                                          <p:stCondLst>
                                            <p:cond delay="0"/>
                                          </p:stCondLst>
                                        </p:cTn>
                                        <p:tgtEl>
                                          <p:spTgt spid="16386">
                                            <p:txEl>
                                              <p:pRg st="0" end="0"/>
                                            </p:txEl>
                                          </p:spTgt>
                                        </p:tgtEl>
                                        <p:attrNameLst>
                                          <p:attrName>ppt_y</p:attrName>
                                        </p:attrNameLst>
                                      </p:cBhvr>
                                    </p:anim>
                                    <p:animRot by="21600000">
                                      <p:cBhvr>
                                        <p:cTn id="10" dur="2000" fill="hold">
                                          <p:stCondLst>
                                            <p:cond delay="0"/>
                                          </p:stCondLst>
                                        </p:cTn>
                                        <p:tgtEl>
                                          <p:spTgt spid="16386">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صورة 3" descr="040.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147" name="Rectangle 2"/>
          <p:cNvSpPr>
            <a:spLocks noChangeArrowheads="1"/>
          </p:cNvSpPr>
          <p:nvPr/>
        </p:nvSpPr>
        <p:spPr bwMode="auto">
          <a:xfrm>
            <a:off x="539750" y="260350"/>
            <a:ext cx="46038" cy="6337300"/>
          </a:xfrm>
          <a:prstGeom prst="rect">
            <a:avLst/>
          </a:prstGeom>
          <a:noFill/>
          <a:ln w="9525">
            <a:noFill/>
            <a:miter lim="800000"/>
            <a:headEnd/>
            <a:tailEnd/>
          </a:ln>
        </p:spPr>
        <p:txBody>
          <a:bodyPr wrap="none" anchor="ctr"/>
          <a:lstStyle/>
          <a:p>
            <a:endParaRPr lang="ar-SA" sz="3200">
              <a:latin typeface="Arial" pitchFamily="34" charset="0"/>
            </a:endParaRPr>
          </a:p>
          <a:p>
            <a:pPr>
              <a:lnSpc>
                <a:spcPct val="115000"/>
              </a:lnSpc>
            </a:pPr>
            <a:endParaRPr lang="ar-SA" sz="2800" b="1">
              <a:latin typeface="Arial" pitchFamily="34" charset="0"/>
            </a:endParaRPr>
          </a:p>
          <a:p>
            <a:pPr>
              <a:lnSpc>
                <a:spcPct val="115000"/>
              </a:lnSpc>
            </a:pPr>
            <a:endParaRPr lang="en-US" sz="3200" b="1">
              <a:solidFill>
                <a:schemeClr val="bg1"/>
              </a:solidFill>
              <a:latin typeface="Arial" pitchFamily="34" charset="0"/>
            </a:endParaRPr>
          </a:p>
          <a:p>
            <a:endParaRPr lang="en-US" sz="3200">
              <a:latin typeface="Arial" pitchFamily="34" charset="0"/>
            </a:endParaRPr>
          </a:p>
        </p:txBody>
      </p:sp>
      <p:sp>
        <p:nvSpPr>
          <p:cNvPr id="2" name="Rectangle 3"/>
          <p:cNvSpPr>
            <a:spLocks noChangeArrowheads="1"/>
          </p:cNvSpPr>
          <p:nvPr/>
        </p:nvSpPr>
        <p:spPr bwMode="auto">
          <a:xfrm>
            <a:off x="214313" y="0"/>
            <a:ext cx="8929687" cy="5508625"/>
          </a:xfrm>
          <a:prstGeom prst="rect">
            <a:avLst/>
          </a:prstGeom>
          <a:noFill/>
          <a:ln w="9525">
            <a:noFill/>
            <a:miter lim="800000"/>
            <a:headEnd/>
            <a:tailEnd/>
          </a:ln>
        </p:spPr>
        <p:txBody>
          <a:bodyPr anchor="ctr">
            <a:spAutoFit/>
          </a:bodyPr>
          <a:lstStyle/>
          <a:p>
            <a:pPr algn="ctr" eaLnBrk="0" hangingPunct="0">
              <a:defRPr/>
            </a:pPr>
            <a:endParaRPr lang="ar-SA" sz="4400" b="1" dirty="0"/>
          </a:p>
          <a:p>
            <a:pPr algn="ctr" eaLnBrk="0" hangingPunct="0">
              <a:defRPr/>
            </a:pPr>
            <a:endParaRPr lang="ar-SA" sz="4400" b="1" dirty="0"/>
          </a:p>
          <a:p>
            <a:pPr algn="ctr" eaLnBrk="0" hangingPunct="0">
              <a:defRPr/>
            </a:pPr>
            <a:r>
              <a:rPr lang="ar-SA" sz="4400" b="1" dirty="0">
                <a:solidFill>
                  <a:srgbClr val="C00000"/>
                </a:solidFill>
              </a:rPr>
              <a:t>أغرب ما في الأمر</a:t>
            </a:r>
            <a:r>
              <a:rPr lang="ar-SA" sz="4400" b="1" dirty="0"/>
              <a:t/>
            </a:r>
            <a:br>
              <a:rPr lang="ar-SA" sz="4400" b="1" dirty="0"/>
            </a:br>
            <a:r>
              <a:rPr lang="ar-SA" sz="4400" b="1" dirty="0">
                <a:solidFill>
                  <a:schemeClr val="accent2">
                    <a:lumMod val="50000"/>
                  </a:schemeClr>
                </a:solidFill>
              </a:rPr>
              <a:t>إن الشيء الذي يحيِّر الباحثين اليوم أن هؤلاء المسلمين الجدد يتحولون إلى دعاة للإسلام، فتجده يدعو زوجته وأولاده وأبويه، ثم يبدأ بأصدقائه وجيرانه وهكذا، </a:t>
            </a:r>
            <a:endParaRPr lang="en-US" sz="4400" dirty="0">
              <a:solidFill>
                <a:schemeClr val="accent2">
                  <a:lumMod val="50000"/>
                </a:schemeClr>
              </a:solidFill>
            </a:endParaRPr>
          </a:p>
          <a:p>
            <a:pPr algn="ctr" eaLnBrk="0" hangingPunct="0">
              <a:defRPr/>
            </a:pPr>
            <a:endParaRPr lang="ar-SA" sz="4400" dirty="0"/>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صورة 3" descr="55.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7171" name="Rectangle 2"/>
          <p:cNvSpPr>
            <a:spLocks noChangeArrowheads="1"/>
          </p:cNvSpPr>
          <p:nvPr/>
        </p:nvSpPr>
        <p:spPr bwMode="auto">
          <a:xfrm>
            <a:off x="539750" y="260350"/>
            <a:ext cx="8280400" cy="6337300"/>
          </a:xfrm>
          <a:prstGeom prst="rect">
            <a:avLst/>
          </a:prstGeom>
          <a:noFill/>
          <a:ln w="9525">
            <a:noFill/>
            <a:miter lim="800000"/>
            <a:headEnd/>
            <a:tailEnd/>
          </a:ln>
        </p:spPr>
        <p:txBody>
          <a:bodyPr wrap="none" anchor="ctr"/>
          <a:lstStyle/>
          <a:p>
            <a:pPr>
              <a:lnSpc>
                <a:spcPct val="115000"/>
              </a:lnSpc>
            </a:pPr>
            <a:endParaRPr lang="en-US" sz="3200" b="1">
              <a:solidFill>
                <a:schemeClr val="bg1"/>
              </a:solidFill>
              <a:latin typeface="Arial" pitchFamily="34" charset="0"/>
            </a:endParaRPr>
          </a:p>
          <a:p>
            <a:endParaRPr lang="en-US" sz="3200">
              <a:latin typeface="Arial" pitchFamily="34" charset="0"/>
            </a:endParaRPr>
          </a:p>
        </p:txBody>
      </p:sp>
      <p:sp>
        <p:nvSpPr>
          <p:cNvPr id="7172" name="Rectangle 4"/>
          <p:cNvSpPr>
            <a:spLocks noChangeArrowheads="1"/>
          </p:cNvSpPr>
          <p:nvPr/>
        </p:nvSpPr>
        <p:spPr bwMode="auto">
          <a:xfrm>
            <a:off x="122238" y="0"/>
            <a:ext cx="9021762" cy="6186488"/>
          </a:xfrm>
          <a:prstGeom prst="rect">
            <a:avLst/>
          </a:prstGeom>
          <a:noFill/>
          <a:ln w="9525">
            <a:noFill/>
            <a:miter lim="800000"/>
            <a:headEnd/>
            <a:tailEnd/>
          </a:ln>
        </p:spPr>
        <p:txBody>
          <a:bodyPr anchor="ctr">
            <a:spAutoFit/>
          </a:bodyPr>
          <a:lstStyle/>
          <a:p>
            <a:pPr algn="ctr" eaLnBrk="0" hangingPunct="0"/>
            <a:endParaRPr lang="ar-SA" sz="4400" b="1">
              <a:solidFill>
                <a:srgbClr val="0000FF"/>
              </a:solidFill>
              <a:latin typeface="Arial" pitchFamily="34" charset="0"/>
              <a:cs typeface="Times New Roman" pitchFamily="18" charset="0"/>
            </a:endParaRPr>
          </a:p>
          <a:p>
            <a:pPr algn="ctr" eaLnBrk="0" hangingPunct="0"/>
            <a:r>
              <a:rPr lang="ar-SA" sz="4400" b="1">
                <a:solidFill>
                  <a:srgbClr val="002060"/>
                </a:solidFill>
                <a:latin typeface="Arial" pitchFamily="34" charset="0"/>
                <a:cs typeface="Times New Roman" pitchFamily="18" charset="0"/>
              </a:rPr>
              <a:t>ما هي الدوافع والأسباب؟</a:t>
            </a:r>
            <a:r>
              <a:rPr lang="ar-SA" sz="4400" b="1">
                <a:solidFill>
                  <a:srgbClr val="000000"/>
                </a:solidFill>
                <a:latin typeface="Arial" pitchFamily="34" charset="0"/>
                <a:cs typeface="Times New Roman" pitchFamily="18" charset="0"/>
              </a:rPr>
              <a:t/>
            </a:r>
            <a:br>
              <a:rPr lang="ar-SA" sz="4400" b="1">
                <a:solidFill>
                  <a:srgbClr val="000000"/>
                </a:solidFill>
                <a:latin typeface="Arial" pitchFamily="34" charset="0"/>
                <a:cs typeface="Times New Roman" pitchFamily="18" charset="0"/>
              </a:rPr>
            </a:br>
            <a:r>
              <a:rPr lang="ar-SA" sz="4400" b="1">
                <a:solidFill>
                  <a:srgbClr val="000000"/>
                </a:solidFill>
                <a:latin typeface="Arial" pitchFamily="34" charset="0"/>
                <a:cs typeface="Times New Roman" pitchFamily="18" charset="0"/>
              </a:rPr>
              <a:t>لو </a:t>
            </a:r>
            <a:r>
              <a:rPr lang="ar-SA" sz="4400" b="1">
                <a:solidFill>
                  <a:srgbClr val="FF0000"/>
                </a:solidFill>
                <a:latin typeface="Arial" pitchFamily="34" charset="0"/>
                <a:cs typeface="Times New Roman" pitchFamily="18" charset="0"/>
              </a:rPr>
              <a:t>تأملنا قصص من يعتنقون الإسلام نجد أن معظمهم أسلم ليس بسبب معجزة</a:t>
            </a:r>
          </a:p>
          <a:p>
            <a:pPr algn="ctr" eaLnBrk="0" hangingPunct="0"/>
            <a:r>
              <a:rPr lang="ar-SA" sz="4400" b="1">
                <a:solidFill>
                  <a:srgbClr val="FF0000"/>
                </a:solidFill>
                <a:latin typeface="Arial" pitchFamily="34" charset="0"/>
                <a:cs typeface="Times New Roman" pitchFamily="18" charset="0"/>
              </a:rPr>
              <a:t> أو إعجاز علمي أو عددي،</a:t>
            </a:r>
          </a:p>
          <a:p>
            <a:pPr algn="ctr" eaLnBrk="0" hangingPunct="0"/>
            <a:r>
              <a:rPr lang="ar-SA" sz="4400" b="1">
                <a:solidFill>
                  <a:srgbClr val="FF0000"/>
                </a:solidFill>
                <a:latin typeface="Arial" pitchFamily="34" charset="0"/>
                <a:cs typeface="Times New Roman" pitchFamily="18" charset="0"/>
              </a:rPr>
              <a:t> بل لأنه قرأ عن الإسلام ووجده ديناً مقنعاً يلبي رغباته ويشبع طموحاته.</a:t>
            </a:r>
          </a:p>
          <a:p>
            <a:pPr algn="ctr" eaLnBrk="0" hangingPunct="0"/>
            <a:r>
              <a:rPr lang="ar-SA" sz="4400" b="1">
                <a:solidFill>
                  <a:srgbClr val="FF0000"/>
                </a:solidFill>
                <a:latin typeface="Arial" pitchFamily="34" charset="0"/>
                <a:cs typeface="Times New Roman" pitchFamily="18" charset="0"/>
              </a:rPr>
              <a:t> فالدافع الحقيقي إذن هو الحاجة لهذا الدين لأنهم يجدون ضالَّتهم فيه.</a:t>
            </a:r>
            <a:endParaRPr lang="ar-SA" sz="4400">
              <a:solidFill>
                <a:srgbClr val="FF0000"/>
              </a:solidFill>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صورة 2" descr="صورة1.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50180" name="Rectangle 4"/>
          <p:cNvSpPr>
            <a:spLocks noGrp="1" noChangeArrowheads="1"/>
          </p:cNvSpPr>
          <p:nvPr>
            <p:ph type="title"/>
          </p:nvPr>
        </p:nvSpPr>
        <p:spPr>
          <a:xfrm>
            <a:off x="457200" y="0"/>
            <a:ext cx="8229600" cy="6597650"/>
          </a:xfrm>
        </p:spPr>
        <p:txBody>
          <a:bodyPr/>
          <a:lstStyle/>
          <a:p>
            <a:pPr eaLnBrk="1" hangingPunct="1"/>
            <a:r>
              <a:rPr lang="ar-SA" b="1" smtClean="0">
                <a:solidFill>
                  <a:srgbClr val="FF0000"/>
                </a:solidFill>
              </a:rPr>
              <a:t/>
            </a:r>
            <a:br>
              <a:rPr lang="ar-SA" b="1" smtClean="0">
                <a:solidFill>
                  <a:srgbClr val="FF0000"/>
                </a:solidFill>
              </a:rPr>
            </a:br>
            <a:r>
              <a:rPr lang="ar-SA" b="1" smtClean="0">
                <a:solidFill>
                  <a:srgbClr val="C00000"/>
                </a:solidFill>
              </a:rPr>
              <a:t>وهنا القول بأننا لو قمنا بواجبنا كمسلمين في نشر معجزات القرآن فإن أعداد الذين سيدخلون في هذا الدين ستكون كبيرة لدرجة لا تُصدق!!! والسبب هو أن المعجزة سلاح قوي جداً، وهو سلاح الأنبياء في مواجهة الملحدين والمشككين، ولذلك ينبغي علينا الاهتمام بهذا العلم أي علم الإعجاز، وإيجاد الوسائل التي تجعله في متناول يد غير المسلمين.</a:t>
            </a:r>
            <a:r>
              <a:rPr lang="en-US" smtClean="0">
                <a:solidFill>
                  <a:srgbClr val="FF0000"/>
                </a:solidFill>
              </a:rPr>
              <a:t/>
            </a:r>
            <a:br>
              <a:rPr lang="en-US" smtClean="0">
                <a:solidFill>
                  <a:srgbClr val="FF0000"/>
                </a:solidFill>
              </a:rPr>
            </a:br>
            <a:endParaRPr lang="en-US" smtClean="0">
              <a:solidFill>
                <a:srgbClr val="FF000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0180"/>
                                        </p:tgtEl>
                                        <p:attrNameLst>
                                          <p:attrName>style.visibility</p:attrName>
                                        </p:attrNameLst>
                                      </p:cBhvr>
                                      <p:to>
                                        <p:strVal val="visible"/>
                                      </p:to>
                                    </p:set>
                                    <p:animEffect transition="in" filter="box(in)">
                                      <p:cBhvr>
                                        <p:cTn id="7" dur="2000"/>
                                        <p:tgtEl>
                                          <p:spTgt spid="50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صورة 2" descr="303.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9219" name="Rectangle 2"/>
          <p:cNvSpPr>
            <a:spLocks noGrp="1" noChangeArrowheads="1"/>
          </p:cNvSpPr>
          <p:nvPr>
            <p:ph type="title"/>
          </p:nvPr>
        </p:nvSpPr>
        <p:spPr>
          <a:xfrm>
            <a:off x="428625" y="0"/>
            <a:ext cx="8229600" cy="6597650"/>
          </a:xfrm>
        </p:spPr>
        <p:txBody>
          <a:bodyPr/>
          <a:lstStyle/>
          <a:p>
            <a:pPr eaLnBrk="1" hangingPunct="1"/>
            <a:r>
              <a:rPr lang="ar-SA" sz="4000" b="1" smtClean="0">
                <a:solidFill>
                  <a:srgbClr val="800000"/>
                </a:solidFill>
              </a:rPr>
              <a:t>ماذا وجدوا في الإسلام؟</a:t>
            </a:r>
            <a:br>
              <a:rPr lang="ar-SA" sz="4000" b="1" smtClean="0">
                <a:solidFill>
                  <a:srgbClr val="800000"/>
                </a:solidFill>
              </a:rPr>
            </a:br>
            <a:r>
              <a:rPr lang="ar-SA" sz="4000" b="1" smtClean="0">
                <a:solidFill>
                  <a:srgbClr val="800000"/>
                </a:solidFill>
              </a:rPr>
              <a:t>هذا سؤال غالباً ما يُوجَّه لمسلمين الجُدُد، ماذا وجدتم في الإسلام؟ وتكون الإجابة غالباً أنه وجد الحقيقة التي يبحث عنها في الإسلام. ويؤكدون بأنهم وجدوا أن الإسلام هو الدين الطبيعي الذي لا يحوي أي تكلف أو صعوبات أو تناقض. وسبحان الله تخطر ببالي الآية الكريمة التي حدثنا الله فيها عن هذا الأمر فقال: (فَأَقِمْ وَجْهَكَ لِلدِّينِ حَنِيفًا فِطْرَةَ اللَّهِ الَّتِي فَطَرَ النَّاسَ عَلَيْهَا لَا تَبْدِيلَ لِخَلْقِ اللَّهِ ذَلِكَ الدِّينُ الْقَيِّمُ وَلَكِنَّ أَكْثَرَ النَّاسِ لَا يَعْلَمُونَ)</a:t>
            </a:r>
            <a:endParaRPr lang="en-US" sz="4000" smtClean="0">
              <a:solidFill>
                <a:srgbClr val="800000"/>
              </a:solidFill>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صورة 2" descr="SUNRIS02.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243" name="Rectangle 2"/>
          <p:cNvSpPr>
            <a:spLocks noChangeArrowheads="1"/>
          </p:cNvSpPr>
          <p:nvPr/>
        </p:nvSpPr>
        <p:spPr bwMode="auto">
          <a:xfrm>
            <a:off x="500063" y="214313"/>
            <a:ext cx="8497887" cy="6408737"/>
          </a:xfrm>
          <a:prstGeom prst="rect">
            <a:avLst/>
          </a:prstGeom>
          <a:noFill/>
          <a:ln w="9525">
            <a:noFill/>
            <a:miter lim="800000"/>
            <a:headEnd/>
            <a:tailEnd/>
          </a:ln>
        </p:spPr>
        <p:txBody>
          <a:bodyPr wrap="none" anchor="ctr"/>
          <a:lstStyle/>
          <a:p>
            <a:pPr algn="ctr"/>
            <a:r>
              <a:rPr lang="ar-SA" sz="3200" b="1">
                <a:solidFill>
                  <a:srgbClr val="E84808"/>
                </a:solidFill>
              </a:rPr>
              <a:t>فالإسلام هو دين الفطرة،</a:t>
            </a:r>
          </a:p>
          <a:p>
            <a:pPr algn="ctr"/>
            <a:r>
              <a:rPr lang="ar-SA" sz="3200" b="1">
                <a:solidFill>
                  <a:srgbClr val="E84808"/>
                </a:solidFill>
              </a:rPr>
              <a:t> وهذا ما أكده النبي الأعظم </a:t>
            </a:r>
          </a:p>
          <a:p>
            <a:pPr algn="ctr"/>
            <a:r>
              <a:rPr lang="ar-SA" sz="3200" b="1">
                <a:solidFill>
                  <a:srgbClr val="E84808"/>
                </a:solidFill>
              </a:rPr>
              <a:t>عندما قال: (كل مولود يولد على الفطرة)</a:t>
            </a:r>
            <a:endParaRPr lang="en-US" sz="3200">
              <a:solidFill>
                <a:srgbClr val="E84808"/>
              </a:solidFill>
            </a:endParaRPr>
          </a:p>
          <a:p>
            <a:pPr algn="ctr"/>
            <a:r>
              <a:rPr lang="ar-SA" sz="3200">
                <a:solidFill>
                  <a:srgbClr val="E84808"/>
                </a:solidFill>
              </a:rPr>
              <a:t> </a:t>
            </a:r>
            <a:endParaRPr lang="en-US" sz="3200">
              <a:solidFill>
                <a:srgbClr val="E84808"/>
              </a:solidFill>
            </a:endParaRPr>
          </a:p>
          <a:p>
            <a:pPr algn="ctr"/>
            <a:r>
              <a:rPr lang="ar-SA" sz="3200">
                <a:solidFill>
                  <a:srgbClr val="E84808"/>
                </a:solidFill>
              </a:rPr>
              <a:t> </a:t>
            </a:r>
            <a:endParaRPr lang="en-US" sz="3200">
              <a:solidFill>
                <a:srgbClr val="E84808"/>
              </a:solidFill>
            </a:endParaRPr>
          </a:p>
          <a:p>
            <a:pPr algn="ctr"/>
            <a:r>
              <a:rPr lang="ar-SA" sz="3200">
                <a:solidFill>
                  <a:srgbClr val="E84808"/>
                </a:solidFill>
              </a:rPr>
              <a:t> </a:t>
            </a:r>
            <a:r>
              <a:rPr lang="ar-SA" sz="3200" b="1">
                <a:solidFill>
                  <a:srgbClr val="E84808"/>
                </a:solidFill>
              </a:rPr>
              <a:t>يقول رسول الله عليه الصلاة والسلام لأصحابه: </a:t>
            </a:r>
          </a:p>
          <a:p>
            <a:pPr algn="ctr"/>
            <a:r>
              <a:rPr lang="ar-SA" sz="3200" b="1">
                <a:solidFill>
                  <a:srgbClr val="E84808"/>
                </a:solidFill>
              </a:rPr>
              <a:t>(سيبلغ هذا الأمر ما بلغ الليل والنهار) </a:t>
            </a:r>
          </a:p>
          <a:p>
            <a:pPr algn="ctr"/>
            <a:r>
              <a:rPr lang="ar-SA" sz="3200" b="1">
                <a:solidFill>
                  <a:srgbClr val="E84808"/>
                </a:solidFill>
              </a:rPr>
              <a:t>أي أن الإسلام سينتشر في كل مكان يصله</a:t>
            </a:r>
          </a:p>
          <a:p>
            <a:pPr algn="ctr"/>
            <a:r>
              <a:rPr lang="ar-SA" sz="3200" b="1">
                <a:solidFill>
                  <a:srgbClr val="E84808"/>
                </a:solidFill>
              </a:rPr>
              <a:t> الليل والنهار أي في كل الأرض</a:t>
            </a:r>
          </a:p>
          <a:p>
            <a:pPr algn="ctr"/>
            <a:r>
              <a:rPr lang="ar-SA" sz="3200" b="1">
                <a:solidFill>
                  <a:srgbClr val="E84808"/>
                </a:solidFill>
              </a:rPr>
              <a:t> وبالفعل تقول الإحصائيات الغربية إن الإسلام </a:t>
            </a:r>
          </a:p>
          <a:p>
            <a:pPr algn="ctr"/>
            <a:r>
              <a:rPr lang="ar-SA" sz="3200" b="1">
                <a:solidFill>
                  <a:srgbClr val="E84808"/>
                </a:solidFill>
              </a:rPr>
              <a:t>موجود في كل مكان من العالم اليوم!!</a:t>
            </a:r>
            <a:endParaRPr lang="en-US" sz="3200">
              <a:solidFill>
                <a:srgbClr val="E84808"/>
              </a:solidFill>
            </a:endParaRPr>
          </a:p>
          <a:p>
            <a:pPr algn="ctr">
              <a:lnSpc>
                <a:spcPct val="110000"/>
              </a:lnSpc>
            </a:pPr>
            <a:endParaRPr lang="ar-SA" sz="3000" b="1">
              <a:solidFill>
                <a:schemeClr val="bg1"/>
              </a:solidFill>
              <a:latin typeface="Arial" pitchFamily="34" charset="0"/>
            </a:endParaRP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صورة 3" descr="d7ace7ab4a[1].jpg"/>
          <p:cNvPicPr>
            <a:picLocks noChangeAspect="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1267" name="Rectangle 2"/>
          <p:cNvSpPr>
            <a:spLocks noChangeArrowheads="1"/>
          </p:cNvSpPr>
          <p:nvPr/>
        </p:nvSpPr>
        <p:spPr bwMode="auto">
          <a:xfrm>
            <a:off x="214313" y="0"/>
            <a:ext cx="8712200" cy="6669088"/>
          </a:xfrm>
          <a:prstGeom prst="rect">
            <a:avLst/>
          </a:prstGeom>
          <a:solidFill>
            <a:schemeClr val="bg1">
              <a:alpha val="43137"/>
            </a:schemeClr>
          </a:solidFill>
          <a:ln w="9525">
            <a:noFill/>
            <a:miter lim="800000"/>
            <a:headEnd/>
            <a:tailEnd/>
          </a:ln>
        </p:spPr>
        <p:txBody>
          <a:bodyPr wrap="none" anchor="ctr"/>
          <a:lstStyle/>
          <a:p>
            <a:pPr algn="ctr"/>
            <a:r>
              <a:rPr lang="ar-SA" sz="3600" b="1">
                <a:latin typeface="Arial" pitchFamily="34" charset="0"/>
              </a:rPr>
              <a:t>   </a:t>
            </a:r>
            <a:r>
              <a:rPr lang="ar-SA" sz="3600" b="1"/>
              <a:t>أليس ما نشاهده اليوم من انتشار سريع للإسلام</a:t>
            </a:r>
          </a:p>
          <a:p>
            <a:pPr algn="ctr"/>
            <a:r>
              <a:rPr lang="ar-SA" sz="3600" b="1"/>
              <a:t> ومن اعترافات غربية بأن الإسلام </a:t>
            </a:r>
          </a:p>
          <a:p>
            <a:pPr algn="ctr"/>
            <a:r>
              <a:rPr lang="ar-SA" sz="3600" b="1"/>
              <a:t>هو الدين الأكثر والأوسع والأسرع انتشاراً</a:t>
            </a:r>
          </a:p>
          <a:p>
            <a:pPr algn="ctr"/>
            <a:r>
              <a:rPr lang="ar-SA" sz="3600" b="1"/>
              <a:t>أليس في ذلك هذه الآية معجزة تشهد على صدق هذا الدين؟!</a:t>
            </a:r>
            <a:endParaRPr lang="en-US" sz="3600"/>
          </a:p>
          <a:p>
            <a:pPr algn="ctr"/>
            <a:endParaRPr lang="en-US" sz="3000" b="1">
              <a:latin typeface="Arial" pitchFamily="34" charset="0"/>
            </a:endParaRP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تصميم افتراضي">
      <a:majorFont>
        <a:latin typeface="Times New Roman"/>
        <a:ea typeface=""/>
        <a:cs typeface="Arial"/>
      </a:majorFont>
      <a:minorFont>
        <a:latin typeface="Times New Roman"/>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تصميم افتراضي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تصميم افتراضي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تصميم افتراضي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تصميم افتراضي">
  <a:themeElements>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DD251B55F19D840B111D9DE239A6058" ma:contentTypeVersion="0" ma:contentTypeDescription="Create a new document." ma:contentTypeScope="" ma:versionID="3d5071bb3db134be45352a916c7dee8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4122B015-1F98-479F-ABB2-7D07D33EAA1C}">
  <ds:schemaRefs>
    <ds:schemaRef ds:uri="http://schemas.microsoft.com/sharepoint/v3/contenttype/forms"/>
  </ds:schemaRefs>
</ds:datastoreItem>
</file>

<file path=customXml/itemProps2.xml><?xml version="1.0" encoding="utf-8"?>
<ds:datastoreItem xmlns:ds="http://schemas.openxmlformats.org/officeDocument/2006/customXml" ds:itemID="{74DC6024-F66F-47A9-965B-B414AC80BB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47D4D588-4CDC-401B-A885-3370DEC728FD}">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140</Words>
  <Application>Microsoft PowerPoint</Application>
  <PresentationFormat>عرض على الشاشة (3:4)‏</PresentationFormat>
  <Paragraphs>51</Paragraphs>
  <Slides>10</Slides>
  <Notes>0</Notes>
  <HiddenSlides>0</HiddenSlides>
  <MMClips>0</MMClips>
  <ScaleCrop>false</ScaleCrop>
  <HeadingPairs>
    <vt:vector size="6" baseType="variant">
      <vt:variant>
        <vt:lpstr>الخطوط المستخدمة</vt:lpstr>
      </vt:variant>
      <vt:variant>
        <vt:i4>3</vt:i4>
      </vt:variant>
      <vt:variant>
        <vt:lpstr>سمة</vt:lpstr>
      </vt:variant>
      <vt:variant>
        <vt:i4>2</vt:i4>
      </vt:variant>
      <vt:variant>
        <vt:lpstr>عناوين الشرائح</vt:lpstr>
      </vt:variant>
      <vt:variant>
        <vt:i4>10</vt:i4>
      </vt:variant>
    </vt:vector>
  </HeadingPairs>
  <TitlesOfParts>
    <vt:vector size="15" baseType="lpstr">
      <vt:lpstr>Times New Roman</vt:lpstr>
      <vt:lpstr>Arial</vt:lpstr>
      <vt:lpstr>Arabic Transparent</vt:lpstr>
      <vt:lpstr>تصميم افتراضي</vt:lpstr>
      <vt:lpstr>1_تصميم افتراضي</vt:lpstr>
      <vt:lpstr>الشريحة 1</vt:lpstr>
      <vt:lpstr>   النمو السريع للإسلام في العالم الغربي، يعترفون أن أعداد الذين يعتنقون الإسلام كل عام في العالم الغربي كبير جداً وهو في تسارع مستمر، ففي 12 سنة تم بناء أكثر من 1200 مسجد في الولايات المتحدة الأمريكية (بمعدل مئة مسجد سنوياً)، والشيء العجيب أن معظم الذين يعتنقون الإسلام من الأمريكيين يتحولون إلى دعاة للإسلام بعد أن يلتزموا بشكل مذهل بتعاليم الإسلام!      </vt:lpstr>
      <vt:lpstr>الشريحة 3</vt:lpstr>
      <vt:lpstr>الشريحة 4</vt:lpstr>
      <vt:lpstr>الشريحة 5</vt:lpstr>
      <vt:lpstr> وهنا القول بأننا لو قمنا بواجبنا كمسلمين في نشر معجزات القرآن فإن أعداد الذين سيدخلون في هذا الدين ستكون كبيرة لدرجة لا تُصدق!!! والسبب هو أن المعجزة سلاح قوي جداً، وهو سلاح الأنبياء في مواجهة الملحدين والمشككين، ولذلك ينبغي علينا الاهتمام بهذا العلم أي علم الإعجاز، وإيجاد الوسائل التي تجعله في متناول يد غير المسلمين. </vt:lpstr>
      <vt:lpstr>ماذا وجدوا في الإسلام؟ هذا سؤال غالباً ما يُوجَّه لمسلمين الجُدُد، ماذا وجدتم في الإسلام؟ وتكون الإجابة غالباً أنه وجد الحقيقة التي يبحث عنها في الإسلام. ويؤكدون بأنهم وجدوا أن الإسلام هو الدين الطبيعي الذي لا يحوي أي تكلف أو صعوبات أو تناقض. وسبحان الله تخطر ببالي الآية الكريمة التي حدثنا الله فيها عن هذا الأمر فقال: (فَأَقِمْ وَجْهَكَ لِلدِّينِ حَنِيفًا فِطْرَةَ اللَّهِ الَّتِي فَطَرَ النَّاسَ عَلَيْهَا لَا تَبْدِيلَ لِخَلْقِ اللَّهِ ذَلِكَ الدِّينُ الْقَيِّمُ وَلَكِنَّ أَكْثَرَ النَّاسِ لَا يَعْلَمُونَ)</vt:lpstr>
      <vt:lpstr>الشريحة 8</vt:lpstr>
      <vt:lpstr>الشريحة 9</vt:lpstr>
      <vt:lpstr>الشريحة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من PowerPoint</dc:title>
  <dc:creator/>
  <cp:lastModifiedBy/>
  <cp:revision>4</cp:revision>
  <cp:lastPrinted>1601-01-01T00:00:00Z</cp:lastPrinted>
  <dcterms:created xsi:type="dcterms:W3CDTF">1601-01-01T00:00:00Z</dcterms:created>
  <dcterms:modified xsi:type="dcterms:W3CDTF">2012-09-14T13:33:27Z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LCID">
    <vt:i4>1025</vt:i4>
  </property>
</Properties>
</file>