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9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494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5" name="Group 94"/>
          <p:cNvGrpSpPr/>
          <p:nvPr/>
        </p:nvGrpSpPr>
        <p:grpSpPr>
          <a:xfrm>
            <a:off x="0" y="-30477"/>
            <a:ext cx="9067800" cy="6889273"/>
            <a:chOff x="0" y="-30477"/>
            <a:chExt cx="9067800" cy="6889273"/>
          </a:xfrm>
        </p:grpSpPr>
        <p:cxnSp>
          <p:nvCxnSpPr>
            <p:cNvPr id="110" name="Straight Connector 109"/>
            <p:cNvCxnSpPr/>
            <p:nvPr/>
          </p:nvCxnSpPr>
          <p:spPr>
            <a:xfrm rot="16200000" flipH="1">
              <a:off x="-1447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>
            <a:xfrm rot="16200000" flipH="1">
              <a:off x="-1638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Straight Connector 177"/>
            <p:cNvCxnSpPr/>
            <p:nvPr/>
          </p:nvCxnSpPr>
          <p:spPr>
            <a:xfrm rot="5400000">
              <a:off x="-1485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Straight Connector 180"/>
            <p:cNvCxnSpPr/>
            <p:nvPr/>
          </p:nvCxnSpPr>
          <p:spPr>
            <a:xfrm rot="5400000">
              <a:off x="-32385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Straight Connector 181"/>
            <p:cNvCxnSpPr/>
            <p:nvPr/>
          </p:nvCxnSpPr>
          <p:spPr>
            <a:xfrm rot="16200000" flipH="1">
              <a:off x="-33147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Straight Connector 182"/>
            <p:cNvCxnSpPr/>
            <p:nvPr/>
          </p:nvCxnSpPr>
          <p:spPr>
            <a:xfrm rot="16200000" flipH="1">
              <a:off x="-1371600" y="2971800"/>
              <a:ext cx="6858000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Straight Connector 183"/>
            <p:cNvCxnSpPr/>
            <p:nvPr/>
          </p:nvCxnSpPr>
          <p:spPr>
            <a:xfrm rot="16200000" flipH="1">
              <a:off x="-2819400" y="3200400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Straight Connector 184"/>
            <p:cNvCxnSpPr/>
            <p:nvPr/>
          </p:nvCxnSpPr>
          <p:spPr>
            <a:xfrm rot="5400000">
              <a:off x="-2705099" y="3238500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Straight Connector 185"/>
            <p:cNvCxnSpPr/>
            <p:nvPr/>
          </p:nvCxnSpPr>
          <p:spPr>
            <a:xfrm rot="16200000" flipH="1">
              <a:off x="-21336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Straight Connector 186"/>
            <p:cNvCxnSpPr/>
            <p:nvPr/>
          </p:nvCxnSpPr>
          <p:spPr>
            <a:xfrm rot="16200000" flipH="1">
              <a:off x="-31242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Connector 187"/>
            <p:cNvCxnSpPr/>
            <p:nvPr/>
          </p:nvCxnSpPr>
          <p:spPr>
            <a:xfrm rot="16200000" flipH="1">
              <a:off x="-1828799" y="3352799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Connector 188"/>
            <p:cNvCxnSpPr/>
            <p:nvPr/>
          </p:nvCxnSpPr>
          <p:spPr>
            <a:xfrm rot="16200000" flipH="1">
              <a:off x="-28194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Connector 189"/>
            <p:cNvCxnSpPr/>
            <p:nvPr/>
          </p:nvCxnSpPr>
          <p:spPr>
            <a:xfrm rot="16200000" flipH="1">
              <a:off x="-2438400" y="3124200"/>
              <a:ext cx="6858000" cy="609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>
            <a:xfrm rot="5400000">
              <a:off x="-173164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>
            <a:xfrm rot="5400000">
              <a:off x="-1142048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>
            <a:xfrm rot="5400000">
              <a:off x="-9144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>
            <a:xfrm rot="5400000">
              <a:off x="-185547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/>
            <p:cNvCxnSpPr/>
            <p:nvPr/>
          </p:nvCxnSpPr>
          <p:spPr>
            <a:xfrm rot="16200000" flipH="1">
              <a:off x="-26431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Connector 144"/>
            <p:cNvCxnSpPr/>
            <p:nvPr/>
          </p:nvCxnSpPr>
          <p:spPr>
            <a:xfrm rot="16200000" flipH="1">
              <a:off x="-1954530" y="3326130"/>
              <a:ext cx="6858000" cy="20574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>
            <a:xfrm rot="16200000" flipH="1">
              <a:off x="-2362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Connector 208"/>
            <p:cNvCxnSpPr/>
            <p:nvPr/>
          </p:nvCxnSpPr>
          <p:spPr>
            <a:xfrm rot="16200000" flipH="1">
              <a:off x="-21336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/>
            <p:cNvCxnSpPr/>
            <p:nvPr/>
          </p:nvCxnSpPr>
          <p:spPr>
            <a:xfrm rot="16200000" flipH="1">
              <a:off x="1066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1" name="Straight Connector 210"/>
            <p:cNvCxnSpPr/>
            <p:nvPr/>
          </p:nvCxnSpPr>
          <p:spPr>
            <a:xfrm rot="16200000" flipH="1">
              <a:off x="876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Connector 211"/>
            <p:cNvCxnSpPr/>
            <p:nvPr/>
          </p:nvCxnSpPr>
          <p:spPr>
            <a:xfrm rot="5400000">
              <a:off x="1028700" y="3238500"/>
              <a:ext cx="6858000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/>
            <p:cNvCxnSpPr/>
            <p:nvPr/>
          </p:nvCxnSpPr>
          <p:spPr>
            <a:xfrm rot="5400000">
              <a:off x="-7239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/>
            <p:cNvCxnSpPr/>
            <p:nvPr/>
          </p:nvCxnSpPr>
          <p:spPr>
            <a:xfrm rot="16200000" flipH="1">
              <a:off x="-8001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Connector 214"/>
            <p:cNvCxnSpPr/>
            <p:nvPr/>
          </p:nvCxnSpPr>
          <p:spPr>
            <a:xfrm rot="5400000">
              <a:off x="-152400" y="3429000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Straight Connector 215"/>
            <p:cNvCxnSpPr/>
            <p:nvPr/>
          </p:nvCxnSpPr>
          <p:spPr>
            <a:xfrm rot="16200000" flipH="1">
              <a:off x="-304800" y="3200400"/>
              <a:ext cx="6858000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7" name="Straight Connector 216"/>
            <p:cNvCxnSpPr/>
            <p:nvPr/>
          </p:nvCxnSpPr>
          <p:spPr>
            <a:xfrm rot="5400000">
              <a:off x="-190499" y="3238500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Connector 217"/>
            <p:cNvCxnSpPr/>
            <p:nvPr/>
          </p:nvCxnSpPr>
          <p:spPr>
            <a:xfrm rot="16200000" flipH="1">
              <a:off x="3810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Connector 218"/>
            <p:cNvCxnSpPr/>
            <p:nvPr/>
          </p:nvCxnSpPr>
          <p:spPr>
            <a:xfrm rot="16200000" flipH="1">
              <a:off x="-6096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Straight Connector 219"/>
            <p:cNvCxnSpPr/>
            <p:nvPr/>
          </p:nvCxnSpPr>
          <p:spPr>
            <a:xfrm rot="16200000" flipH="1">
              <a:off x="685801" y="3352799"/>
              <a:ext cx="6858000" cy="152401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Straight Connector 220"/>
            <p:cNvCxnSpPr/>
            <p:nvPr/>
          </p:nvCxnSpPr>
          <p:spPr>
            <a:xfrm rot="16200000" flipH="1">
              <a:off x="-304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2" name="Straight Connector 221"/>
            <p:cNvCxnSpPr/>
            <p:nvPr/>
          </p:nvCxnSpPr>
          <p:spPr>
            <a:xfrm rot="5400000">
              <a:off x="-10287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Straight Connector 222"/>
            <p:cNvCxnSpPr/>
            <p:nvPr/>
          </p:nvCxnSpPr>
          <p:spPr>
            <a:xfrm rot="5400000">
              <a:off x="78295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4" name="Straight Connector 223"/>
            <p:cNvCxnSpPr/>
            <p:nvPr/>
          </p:nvCxnSpPr>
          <p:spPr>
            <a:xfrm rot="5400000">
              <a:off x="1372552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Straight Connector 224"/>
            <p:cNvCxnSpPr/>
            <p:nvPr/>
          </p:nvCxnSpPr>
          <p:spPr>
            <a:xfrm rot="5400000">
              <a:off x="1600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Connector 225"/>
            <p:cNvCxnSpPr/>
            <p:nvPr/>
          </p:nvCxnSpPr>
          <p:spPr>
            <a:xfrm rot="5400000">
              <a:off x="65913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Straight Connector 226"/>
            <p:cNvCxnSpPr/>
            <p:nvPr/>
          </p:nvCxnSpPr>
          <p:spPr>
            <a:xfrm rot="16200000" flipH="1">
              <a:off x="-1285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8" name="Straight Connector 227"/>
            <p:cNvCxnSpPr/>
            <p:nvPr/>
          </p:nvCxnSpPr>
          <p:spPr>
            <a:xfrm rot="16200000" flipH="1">
              <a:off x="560070" y="3326130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9" name="Straight Connector 228"/>
            <p:cNvCxnSpPr/>
            <p:nvPr/>
          </p:nvCxnSpPr>
          <p:spPr>
            <a:xfrm rot="16200000" flipH="1">
              <a:off x="1524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0" name="Straight Connector 229"/>
            <p:cNvCxnSpPr/>
            <p:nvPr/>
          </p:nvCxnSpPr>
          <p:spPr>
            <a:xfrm rot="16200000" flipH="1">
              <a:off x="3810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Straight Connector 236"/>
            <p:cNvCxnSpPr/>
            <p:nvPr/>
          </p:nvCxnSpPr>
          <p:spPr>
            <a:xfrm rot="16200000" flipH="1">
              <a:off x="2743200" y="3352801"/>
              <a:ext cx="6858000" cy="1524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/>
          </p:nvCxnSpPr>
          <p:spPr>
            <a:xfrm rot="16200000" flipH="1">
              <a:off x="2095501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9" name="Straight Connector 238"/>
            <p:cNvCxnSpPr/>
            <p:nvPr/>
          </p:nvCxnSpPr>
          <p:spPr>
            <a:xfrm rot="5400000">
              <a:off x="2705100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Straight Connector 239"/>
            <p:cNvCxnSpPr/>
            <p:nvPr/>
          </p:nvCxnSpPr>
          <p:spPr>
            <a:xfrm rot="5400000">
              <a:off x="1828801" y="3276600"/>
              <a:ext cx="6857999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Straight Connector 240"/>
            <p:cNvCxnSpPr/>
            <p:nvPr/>
          </p:nvCxnSpPr>
          <p:spPr>
            <a:xfrm rot="16200000" flipH="1">
              <a:off x="1066800" y="3200402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Straight Connector 241"/>
            <p:cNvCxnSpPr/>
            <p:nvPr/>
          </p:nvCxnSpPr>
          <p:spPr>
            <a:xfrm rot="16200000" flipH="1">
              <a:off x="2362201" y="3352800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Straight Connector 242"/>
            <p:cNvCxnSpPr/>
            <p:nvPr/>
          </p:nvCxnSpPr>
          <p:spPr>
            <a:xfrm rot="5400000">
              <a:off x="2646045" y="2722246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Straight Connector 243"/>
            <p:cNvCxnSpPr/>
            <p:nvPr/>
          </p:nvCxnSpPr>
          <p:spPr>
            <a:xfrm rot="5400000">
              <a:off x="3048952" y="3277553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Straight Connector 244"/>
            <p:cNvCxnSpPr/>
            <p:nvPr/>
          </p:nvCxnSpPr>
          <p:spPr>
            <a:xfrm rot="5400000">
              <a:off x="2895600" y="3276601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Straight Connector 245"/>
            <p:cNvCxnSpPr/>
            <p:nvPr/>
          </p:nvCxnSpPr>
          <p:spPr>
            <a:xfrm rot="5400000">
              <a:off x="2388870" y="3227071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Straight Connector 246"/>
            <p:cNvCxnSpPr/>
            <p:nvPr/>
          </p:nvCxnSpPr>
          <p:spPr>
            <a:xfrm rot="16200000" flipH="1">
              <a:off x="22364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8" name="Straight Connector 247"/>
            <p:cNvCxnSpPr/>
            <p:nvPr/>
          </p:nvCxnSpPr>
          <p:spPr>
            <a:xfrm rot="16200000" flipH="1">
              <a:off x="17526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Straight Connector 248"/>
            <p:cNvCxnSpPr/>
            <p:nvPr/>
          </p:nvCxnSpPr>
          <p:spPr>
            <a:xfrm rot="16200000" flipH="1">
              <a:off x="19812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Straight Connector 249"/>
            <p:cNvCxnSpPr/>
            <p:nvPr/>
          </p:nvCxnSpPr>
          <p:spPr>
            <a:xfrm rot="5400000">
              <a:off x="3467100" y="3314701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Straight Connector 250"/>
            <p:cNvCxnSpPr/>
            <p:nvPr/>
          </p:nvCxnSpPr>
          <p:spPr>
            <a:xfrm rot="16200000" flipH="1">
              <a:off x="3467099" y="3314701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2" name="Straight Connector 251"/>
            <p:cNvCxnSpPr/>
            <p:nvPr/>
          </p:nvCxnSpPr>
          <p:spPr>
            <a:xfrm rot="5400000">
              <a:off x="4038600" y="3429001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Straight Connector 252"/>
            <p:cNvCxnSpPr/>
            <p:nvPr/>
          </p:nvCxnSpPr>
          <p:spPr>
            <a:xfrm rot="16200000" flipH="1">
              <a:off x="3886200" y="3200401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4" name="Straight Connector 253"/>
            <p:cNvCxnSpPr/>
            <p:nvPr/>
          </p:nvCxnSpPr>
          <p:spPr>
            <a:xfrm rot="5400000">
              <a:off x="4000501" y="3238501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5" name="Straight Connector 254"/>
            <p:cNvCxnSpPr/>
            <p:nvPr/>
          </p:nvCxnSpPr>
          <p:spPr>
            <a:xfrm rot="16200000" flipH="1">
              <a:off x="4572000" y="3200401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7" name="Straight Connector 256"/>
            <p:cNvCxnSpPr/>
            <p:nvPr/>
          </p:nvCxnSpPr>
          <p:spPr>
            <a:xfrm rot="16200000" flipH="1">
              <a:off x="3733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8" name="Straight Connector 257"/>
            <p:cNvCxnSpPr/>
            <p:nvPr/>
          </p:nvCxnSpPr>
          <p:spPr>
            <a:xfrm rot="5400000">
              <a:off x="36195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9" name="Straight Connector 258"/>
            <p:cNvCxnSpPr/>
            <p:nvPr/>
          </p:nvCxnSpPr>
          <p:spPr>
            <a:xfrm rot="16200000" flipH="1">
              <a:off x="4214813" y="3252788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0" name="Straight Connector 259"/>
            <p:cNvCxnSpPr/>
            <p:nvPr/>
          </p:nvCxnSpPr>
          <p:spPr>
            <a:xfrm rot="16200000" flipH="1">
              <a:off x="47510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1" name="Straight Connector 260"/>
            <p:cNvCxnSpPr/>
            <p:nvPr/>
          </p:nvCxnSpPr>
          <p:spPr>
            <a:xfrm rot="16200000" flipH="1">
              <a:off x="43434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2" name="Straight Connector 261"/>
            <p:cNvCxnSpPr/>
            <p:nvPr/>
          </p:nvCxnSpPr>
          <p:spPr>
            <a:xfrm rot="16200000" flipH="1">
              <a:off x="4572000" y="3352801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4" name="Straight Connector 263"/>
            <p:cNvCxnSpPr/>
            <p:nvPr/>
          </p:nvCxnSpPr>
          <p:spPr>
            <a:xfrm rot="16200000" flipH="1">
              <a:off x="5257800" y="3352802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5" name="Straight Connector 264"/>
            <p:cNvCxnSpPr/>
            <p:nvPr/>
          </p:nvCxnSpPr>
          <p:spPr>
            <a:xfrm rot="16200000" flipH="1">
              <a:off x="5067300" y="3238502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6" name="Straight Connector 265"/>
            <p:cNvCxnSpPr/>
            <p:nvPr/>
          </p:nvCxnSpPr>
          <p:spPr>
            <a:xfrm rot="5400000">
              <a:off x="5219700" y="3238502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7" name="Straight Connector 266"/>
            <p:cNvCxnSpPr/>
            <p:nvPr/>
          </p:nvCxnSpPr>
          <p:spPr>
            <a:xfrm rot="16200000" flipH="1">
              <a:off x="4876801" y="3352801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8" name="Straight Connector 267"/>
            <p:cNvCxnSpPr/>
            <p:nvPr/>
          </p:nvCxnSpPr>
          <p:spPr>
            <a:xfrm rot="5400000">
              <a:off x="5527994" y="3318196"/>
              <a:ext cx="6888479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Straight Connector 269"/>
            <p:cNvCxnSpPr/>
            <p:nvPr/>
          </p:nvCxnSpPr>
          <p:spPr>
            <a:xfrm rot="5400000">
              <a:off x="4850130" y="3227072"/>
              <a:ext cx="6858000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1" name="Straight Connector 270"/>
            <p:cNvCxnSpPr/>
            <p:nvPr/>
          </p:nvCxnSpPr>
          <p:spPr>
            <a:xfrm rot="16200000" flipH="1">
              <a:off x="4751070" y="3326132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8" name="Straight Connector 277"/>
            <p:cNvCxnSpPr/>
            <p:nvPr/>
          </p:nvCxnSpPr>
          <p:spPr>
            <a:xfrm rot="5400000">
              <a:off x="5562599" y="3429001"/>
              <a:ext cx="685800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Straight Connector 282"/>
            <p:cNvCxnSpPr/>
            <p:nvPr/>
          </p:nvCxnSpPr>
          <p:spPr>
            <a:xfrm rot="5400000">
              <a:off x="2552700" y="3390900"/>
              <a:ext cx="6858000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Straight Connector 288"/>
            <p:cNvCxnSpPr/>
            <p:nvPr/>
          </p:nvCxnSpPr>
          <p:spPr>
            <a:xfrm rot="16200000" flipH="1">
              <a:off x="3048000" y="3352800"/>
              <a:ext cx="6858000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Straight Connector 291"/>
            <p:cNvCxnSpPr/>
            <p:nvPr/>
          </p:nvCxnSpPr>
          <p:spPr>
            <a:xfrm rot="16200000" flipH="1">
              <a:off x="3238500" y="3238500"/>
              <a:ext cx="6858000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4" name="Straight Connector 293"/>
            <p:cNvCxnSpPr/>
            <p:nvPr/>
          </p:nvCxnSpPr>
          <p:spPr>
            <a:xfrm rot="5400000">
              <a:off x="2133600" y="3276600"/>
              <a:ext cx="6858000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Straight Connector 297"/>
            <p:cNvCxnSpPr/>
            <p:nvPr/>
          </p:nvCxnSpPr>
          <p:spPr>
            <a:xfrm rot="16200000" flipH="1">
              <a:off x="3148013" y="3252789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Straight Connector 298"/>
            <p:cNvCxnSpPr/>
            <p:nvPr/>
          </p:nvCxnSpPr>
          <p:spPr>
            <a:xfrm rot="5400000">
              <a:off x="3771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2" name="Straight Connector 301"/>
            <p:cNvCxnSpPr/>
            <p:nvPr/>
          </p:nvCxnSpPr>
          <p:spPr>
            <a:xfrm rot="5400000">
              <a:off x="4229100" y="2933700"/>
              <a:ext cx="6858000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/>
            <p:cNvCxnSpPr/>
            <p:nvPr/>
          </p:nvCxnSpPr>
          <p:spPr>
            <a:xfrm rot="16200000" flipH="1">
              <a:off x="1371600" y="3200403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  <p:sp>
        <p:nvSpPr>
          <p:cNvPr id="113" name="Rectangle 112"/>
          <p:cNvSpPr/>
          <p:nvPr/>
        </p:nvSpPr>
        <p:spPr>
          <a:xfrm>
            <a:off x="0" y="1905000"/>
            <a:ext cx="4953000" cy="31242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grpSp>
        <p:nvGrpSpPr>
          <p:cNvPr id="94" name="Group 93"/>
          <p:cNvGrpSpPr/>
          <p:nvPr/>
        </p:nvGrpSpPr>
        <p:grpSpPr>
          <a:xfrm>
            <a:off x="0" y="2057400"/>
            <a:ext cx="4801394" cy="2820988"/>
            <a:chOff x="0" y="2057400"/>
            <a:chExt cx="4801394" cy="2820988"/>
          </a:xfrm>
        </p:grpSpPr>
        <p:cxnSp>
          <p:nvCxnSpPr>
            <p:cNvPr id="117" name="Straight Connector 116"/>
            <p:cNvCxnSpPr/>
            <p:nvPr/>
          </p:nvCxnSpPr>
          <p:spPr>
            <a:xfrm>
              <a:off x="0" y="20574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/>
            <p:nvPr/>
          </p:nvCxnSpPr>
          <p:spPr>
            <a:xfrm>
              <a:off x="0" y="48768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/>
            <p:cNvCxnSpPr/>
            <p:nvPr/>
          </p:nvCxnSpPr>
          <p:spPr>
            <a:xfrm rot="5400000">
              <a:off x="3391694" y="3467100"/>
              <a:ext cx="2818606" cy="794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" y="2130425"/>
            <a:ext cx="4419600" cy="1600327"/>
          </a:xfrm>
        </p:spPr>
        <p:txBody>
          <a:bodyPr anchor="b">
            <a:normAutofit/>
          </a:bodyPr>
          <a:lstStyle>
            <a:lvl1pPr algn="l">
              <a:defRPr sz="3600" b="1" cap="none" spc="40" baseline="0">
                <a:ln w="1333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/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3733800"/>
            <a:ext cx="4419600" cy="1066800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92"/>
          <p:cNvGrpSpPr/>
          <p:nvPr/>
        </p:nvGrpSpPr>
        <p:grpSpPr>
          <a:xfrm>
            <a:off x="1" y="-30478"/>
            <a:ext cx="9067799" cy="4846320"/>
            <a:chOff x="1" y="-30477"/>
            <a:chExt cx="9067799" cy="4526277"/>
          </a:xfrm>
        </p:grpSpPr>
        <p:cxnSp>
          <p:nvCxnSpPr>
            <p:cNvPr id="8" name="Straight Connector 7"/>
            <p:cNvCxnSpPr/>
            <p:nvPr/>
          </p:nvCxnSpPr>
          <p:spPr>
            <a:xfrm rot="16200000" flipH="1">
              <a:off x="-2716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rot="16200000" flipH="1">
              <a:off x="-4621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rot="5400000">
              <a:off x="-3097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5400000">
              <a:off x="-206236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H="1">
              <a:off x="-213856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16200000" flipH="1">
              <a:off x="-195465" y="1785212"/>
              <a:ext cx="4505731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16200000" flipH="1">
              <a:off x="-164326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rot="5400000">
              <a:off x="-1528964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H="1">
              <a:off x="-95746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16200000" flipH="1">
              <a:off x="-194806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rot="16200000" flipH="1">
              <a:off x="-652664" y="2166211"/>
              <a:ext cx="4505731" cy="152401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rot="16200000" flipH="1">
              <a:off x="-16432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H="1">
              <a:off x="-1790700" y="2019300"/>
              <a:ext cx="4495800" cy="4572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>
              <a:off x="-55551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rot="5400000">
              <a:off x="340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rot="5400000">
              <a:off x="26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rot="5400000">
              <a:off x="-67933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rot="16200000" flipH="1">
              <a:off x="-1467052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rot="16200000" flipH="1">
              <a:off x="-77839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rot="16200000" flipH="1">
              <a:off x="-11860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/>
            <p:cNvCxnSpPr/>
            <p:nvPr/>
          </p:nvCxnSpPr>
          <p:spPr>
            <a:xfrm rot="16200000" flipH="1">
              <a:off x="-9574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16200000" flipH="1">
              <a:off x="22429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16200000" flipH="1">
              <a:off x="20524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5400000">
              <a:off x="2204835" y="2051912"/>
              <a:ext cx="4505731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 rot="5400000">
              <a:off x="452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16200000" flipH="1">
              <a:off x="37603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5400000">
              <a:off x="1023735" y="2242139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rot="16200000" flipH="1">
              <a:off x="871335" y="2013812"/>
              <a:ext cx="4505731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 rot="5400000">
              <a:off x="985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6200000" flipH="1">
              <a:off x="155713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16200000" flipH="1">
              <a:off x="5665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6200000" flipH="1">
              <a:off x="1861936" y="2166211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 flipH="1">
              <a:off x="8713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5400000">
              <a:off x="1474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5400000">
              <a:off x="195909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5400000">
              <a:off x="25486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rot="5400000">
              <a:off x="27763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5400000">
              <a:off x="183526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6200000" flipH="1">
              <a:off x="1047548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 rot="16200000" flipH="1">
              <a:off x="1736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 rot="16200000" flipH="1">
              <a:off x="1328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6200000" flipH="1">
              <a:off x="1557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 rot="16200000" flipH="1">
              <a:off x="39193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/>
            <p:nvPr/>
          </p:nvCxnSpPr>
          <p:spPr>
            <a:xfrm rot="16200000" flipH="1">
              <a:off x="3271636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rot="5400000">
              <a:off x="38812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/>
            <p:cNvCxnSpPr/>
            <p:nvPr/>
          </p:nvCxnSpPr>
          <p:spPr>
            <a:xfrm rot="5400000">
              <a:off x="3004936" y="2090012"/>
              <a:ext cx="4505730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/>
            <p:nvPr/>
          </p:nvCxnSpPr>
          <p:spPr>
            <a:xfrm rot="16200000" flipH="1">
              <a:off x="22429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/>
            <p:cNvCxnSpPr/>
            <p:nvPr/>
          </p:nvCxnSpPr>
          <p:spPr>
            <a:xfrm rot="16200000" flipH="1">
              <a:off x="35383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/>
            <p:cNvCxnSpPr/>
            <p:nvPr/>
          </p:nvCxnSpPr>
          <p:spPr>
            <a:xfrm rot="5400000">
              <a:off x="382218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/>
            <p:cNvCxnSpPr/>
            <p:nvPr/>
          </p:nvCxnSpPr>
          <p:spPr>
            <a:xfrm rot="5400000">
              <a:off x="4225087" y="2090965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/>
            <p:cNvCxnSpPr/>
            <p:nvPr/>
          </p:nvCxnSpPr>
          <p:spPr>
            <a:xfrm rot="5400000">
              <a:off x="407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/>
            <p:nvPr/>
          </p:nvCxnSpPr>
          <p:spPr>
            <a:xfrm rot="5400000">
              <a:off x="356500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/>
            <p:cNvCxnSpPr/>
            <p:nvPr/>
          </p:nvCxnSpPr>
          <p:spPr>
            <a:xfrm rot="16200000" flipH="1">
              <a:off x="34126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/>
            <p:cNvCxnSpPr/>
            <p:nvPr/>
          </p:nvCxnSpPr>
          <p:spPr>
            <a:xfrm rot="16200000" flipH="1">
              <a:off x="29287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/>
            <p:cNvCxnSpPr/>
            <p:nvPr/>
          </p:nvCxnSpPr>
          <p:spPr>
            <a:xfrm rot="16200000" flipH="1">
              <a:off x="3081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Connector 62"/>
            <p:cNvCxnSpPr/>
            <p:nvPr/>
          </p:nvCxnSpPr>
          <p:spPr>
            <a:xfrm rot="5400000">
              <a:off x="4643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/>
            <p:cNvCxnSpPr/>
            <p:nvPr/>
          </p:nvCxnSpPr>
          <p:spPr>
            <a:xfrm rot="16200000" flipH="1">
              <a:off x="4643234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/>
            <p:cNvCxnSpPr/>
            <p:nvPr/>
          </p:nvCxnSpPr>
          <p:spPr>
            <a:xfrm rot="5400000">
              <a:off x="5214735" y="2242140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/>
            <p:cNvCxnSpPr/>
            <p:nvPr/>
          </p:nvCxnSpPr>
          <p:spPr>
            <a:xfrm rot="16200000" flipH="1">
              <a:off x="506233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 rot="5400000">
              <a:off x="5176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/>
            <p:cNvCxnSpPr/>
            <p:nvPr/>
          </p:nvCxnSpPr>
          <p:spPr>
            <a:xfrm rot="16200000" flipH="1">
              <a:off x="57481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Connector 68"/>
            <p:cNvCxnSpPr/>
            <p:nvPr/>
          </p:nvCxnSpPr>
          <p:spPr>
            <a:xfrm rot="16200000" flipH="1">
              <a:off x="49099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/>
            <p:cNvCxnSpPr/>
            <p:nvPr/>
          </p:nvCxnSpPr>
          <p:spPr>
            <a:xfrm rot="5400000">
              <a:off x="47956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/>
            <p:cNvCxnSpPr/>
            <p:nvPr/>
          </p:nvCxnSpPr>
          <p:spPr>
            <a:xfrm rot="16200000" flipH="1">
              <a:off x="53909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/>
            <p:cNvCxnSpPr/>
            <p:nvPr/>
          </p:nvCxnSpPr>
          <p:spPr>
            <a:xfrm rot="16200000" flipH="1">
              <a:off x="5927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/>
            <p:cNvCxnSpPr/>
            <p:nvPr/>
          </p:nvCxnSpPr>
          <p:spPr>
            <a:xfrm rot="16200000" flipH="1">
              <a:off x="5519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/>
            <p:cNvCxnSpPr/>
            <p:nvPr/>
          </p:nvCxnSpPr>
          <p:spPr>
            <a:xfrm rot="16200000" flipH="1">
              <a:off x="5748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Straight Connector 74"/>
            <p:cNvCxnSpPr/>
            <p:nvPr/>
          </p:nvCxnSpPr>
          <p:spPr>
            <a:xfrm rot="16200000" flipH="1">
              <a:off x="6433935" y="2166213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/>
            <p:cNvCxnSpPr/>
            <p:nvPr/>
          </p:nvCxnSpPr>
          <p:spPr>
            <a:xfrm rot="16200000" flipH="1">
              <a:off x="62434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/>
            <p:cNvCxnSpPr/>
            <p:nvPr/>
          </p:nvCxnSpPr>
          <p:spPr>
            <a:xfrm rot="5400000">
              <a:off x="63958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/>
            <p:cNvCxnSpPr/>
            <p:nvPr/>
          </p:nvCxnSpPr>
          <p:spPr>
            <a:xfrm rot="16200000" flipH="1">
              <a:off x="60529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/>
            <p:cNvCxnSpPr/>
            <p:nvPr/>
          </p:nvCxnSpPr>
          <p:spPr>
            <a:xfrm rot="5400000">
              <a:off x="6709356" y="2136834"/>
              <a:ext cx="4525755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/>
            <p:cNvCxnSpPr/>
            <p:nvPr/>
          </p:nvCxnSpPr>
          <p:spPr>
            <a:xfrm rot="5400000">
              <a:off x="6026265" y="2040483"/>
              <a:ext cx="4505731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Straight Connector 80"/>
            <p:cNvCxnSpPr/>
            <p:nvPr/>
          </p:nvCxnSpPr>
          <p:spPr>
            <a:xfrm rot="16200000" flipH="1">
              <a:off x="5927205" y="2139543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/>
            <p:cNvCxnSpPr/>
            <p:nvPr/>
          </p:nvCxnSpPr>
          <p:spPr>
            <a:xfrm rot="5400000">
              <a:off x="6738734" y="2242140"/>
              <a:ext cx="450573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/>
            <p:cNvCxnSpPr/>
            <p:nvPr/>
          </p:nvCxnSpPr>
          <p:spPr>
            <a:xfrm rot="5400000">
              <a:off x="3728835" y="2204312"/>
              <a:ext cx="4505731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/>
            <p:cNvCxnSpPr/>
            <p:nvPr/>
          </p:nvCxnSpPr>
          <p:spPr>
            <a:xfrm rot="16200000" flipH="1">
              <a:off x="4224135" y="2166212"/>
              <a:ext cx="4505731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/>
            <p:cNvCxnSpPr/>
            <p:nvPr/>
          </p:nvCxnSpPr>
          <p:spPr>
            <a:xfrm rot="16200000" flipH="1">
              <a:off x="4414635" y="2051912"/>
              <a:ext cx="4505731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/>
            <p:cNvCxnSpPr/>
            <p:nvPr/>
          </p:nvCxnSpPr>
          <p:spPr>
            <a:xfrm rot="5400000">
              <a:off x="3309735" y="2090012"/>
              <a:ext cx="4505731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Straight Connector 86"/>
            <p:cNvCxnSpPr/>
            <p:nvPr/>
          </p:nvCxnSpPr>
          <p:spPr>
            <a:xfrm rot="16200000" flipH="1">
              <a:off x="43241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/>
            <p:cNvCxnSpPr/>
            <p:nvPr/>
          </p:nvCxnSpPr>
          <p:spPr>
            <a:xfrm rot="5400000">
              <a:off x="49480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/>
            <p:cNvCxnSpPr/>
            <p:nvPr/>
          </p:nvCxnSpPr>
          <p:spPr>
            <a:xfrm rot="5400000">
              <a:off x="5405235" y="1747112"/>
              <a:ext cx="4505731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Straight Connector 89"/>
            <p:cNvCxnSpPr/>
            <p:nvPr/>
          </p:nvCxnSpPr>
          <p:spPr>
            <a:xfrm rot="16200000" flipH="1">
              <a:off x="2547735" y="2013814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4" name="Rectangle 93"/>
          <p:cNvSpPr/>
          <p:nvPr/>
        </p:nvSpPr>
        <p:spPr>
          <a:xfrm>
            <a:off x="0" y="4311168"/>
            <a:ext cx="9144000" cy="19050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96" name="Straight Connector 95"/>
          <p:cNvCxnSpPr/>
          <p:nvPr/>
        </p:nvCxnSpPr>
        <p:spPr>
          <a:xfrm>
            <a:off x="0" y="4387368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>
            <a:off x="0" y="6138380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621364"/>
            <a:ext cx="8305800" cy="414649"/>
          </a:xfrm>
        </p:spPr>
        <p:txBody>
          <a:bodyPr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95" name="Title 94"/>
          <p:cNvSpPr>
            <a:spLocks noGrp="1"/>
          </p:cNvSpPr>
          <p:nvPr>
            <p:ph type="title"/>
          </p:nvPr>
        </p:nvSpPr>
        <p:spPr>
          <a:xfrm>
            <a:off x="457200" y="4463568"/>
            <a:ext cx="8305800" cy="1143000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91" name="Footer Placeholder 9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2" name="Slide Number Placeholder 9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00400" y="273050"/>
            <a:ext cx="54864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  <p:sp>
        <p:nvSpPr>
          <p:cNvPr id="37" name="Rectangle 36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39" name="Straight Connector 38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901952"/>
            <a:ext cx="2377440" cy="1371600"/>
          </a:xfrm>
        </p:spPr>
        <p:txBody>
          <a:bodyPr anchor="b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tabLst>
                <a:tab pos="3830638" algn="l"/>
              </a:tabLst>
              <a:defRPr lang="en-US" sz="2600" b="1" kern="1200" cap="none" spc="20" baseline="0" dirty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3552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200400" y="381000"/>
            <a:ext cx="5562600" cy="5638800"/>
          </a:xfrm>
          <a:solidFill>
            <a:schemeClr val="bg2"/>
          </a:solidFill>
          <a:ln w="8890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 smtClean="0"/>
              <a:t>انقر فوق الأيقونة لإضافة صورة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  <p:sp>
        <p:nvSpPr>
          <p:cNvPr id="33" name="Rectangle 32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34" name="Straight Connector 33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5448" y="1905000"/>
            <a:ext cx="2377440" cy="1371600"/>
          </a:xfrm>
        </p:spPr>
        <p:txBody>
          <a:bodyPr anchor="b">
            <a:normAutofit/>
          </a:bodyPr>
          <a:lstStyle>
            <a:lvl1pPr algn="l">
              <a:defRPr sz="2600" b="1" cap="none" spc="20" baseline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6600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Rectangle 189"/>
          <p:cNvSpPr/>
          <p:nvPr/>
        </p:nvSpPr>
        <p:spPr>
          <a:xfrm>
            <a:off x="149352" y="137160"/>
            <a:ext cx="8869680" cy="6583680"/>
          </a:xfrm>
          <a:prstGeom prst="rect">
            <a:avLst/>
          </a:prstGeom>
          <a:noFill/>
          <a:ln w="19050" cmpd="sng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BBF816FD-2A0C-4239-B5B1-5A24116F3517}" type="datetimeFigureOut">
              <a:rPr lang="ar-SA" smtClean="0"/>
              <a:t>19/03/33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31123" y="6312408"/>
            <a:ext cx="348175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25594CA0-4550-4BFD-A8C0-8A700F87E095}" type="slidenum">
              <a:rPr lang="ar-SA" smtClean="0"/>
              <a:t>‹#›</a:t>
            </a:fld>
            <a:endParaRPr lang="ar-SA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949" r:id="rId1"/>
    <p:sldLayoutId id="2147483950" r:id="rId2"/>
    <p:sldLayoutId id="2147483951" r:id="rId3"/>
    <p:sldLayoutId id="2147483952" r:id="rId4"/>
    <p:sldLayoutId id="2147483953" r:id="rId5"/>
    <p:sldLayoutId id="2147483954" r:id="rId6"/>
    <p:sldLayoutId id="2147483955" r:id="rId7"/>
    <p:sldLayoutId id="2147483956" r:id="rId8"/>
    <p:sldLayoutId id="2147483957" r:id="rId9"/>
    <p:sldLayoutId id="2147483958" r:id="rId10"/>
    <p:sldLayoutId id="2147483959" r:id="rId11"/>
  </p:sldLayoutIdLst>
  <p:txStyles>
    <p:titleStyle>
      <a:lvl1pPr algn="l" defTabSz="914400" rtl="1" eaLnBrk="1" latinLnBrk="0" hangingPunct="1">
        <a:spcBef>
          <a:spcPct val="0"/>
        </a:spcBef>
        <a:buNone/>
        <a:tabLst>
          <a:tab pos="3830638" algn="l"/>
        </a:tabLst>
        <a:defRPr sz="3600" b="1" kern="1200" cap="none" spc="50">
          <a:ln w="13335" cmpd="sng">
            <a:solidFill>
              <a:schemeClr val="accent1">
                <a:lumMod val="50000"/>
              </a:schemeClr>
            </a:solidFill>
            <a:prstDash val="solid"/>
          </a:ln>
          <a:solidFill>
            <a:schemeClr val="accent6">
              <a:tint val="1000"/>
            </a:schemeClr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r" defTabSz="914400" rtl="1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48640" indent="-182880" algn="r" defTabSz="914400" rtl="1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8872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691640" indent="-18288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4884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r" defTabSz="914400" rtl="1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79512" y="2204864"/>
            <a:ext cx="4608512" cy="2536431"/>
          </a:xfrm>
        </p:spPr>
        <p:txBody>
          <a:bodyPr>
            <a:noAutofit/>
          </a:bodyPr>
          <a:lstStyle/>
          <a:p>
            <a:pPr algn="ctr"/>
            <a:r>
              <a:rPr lang="ar-SA" sz="4000" dirty="0" smtClean="0">
                <a:solidFill>
                  <a:srgbClr val="FFFF00"/>
                </a:solidFill>
                <a:cs typeface="mohammad annoktah" pitchFamily="2" charset="-78"/>
              </a:rPr>
              <a:t>خصائص الإسلام العامة والتشريع الإسلامي</a:t>
            </a:r>
            <a:endParaRPr lang="ar-SA" sz="4000" dirty="0">
              <a:solidFill>
                <a:srgbClr val="FFFF00"/>
              </a:solidFill>
              <a:cs typeface="mohammad annoktah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6203246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ar-SA" sz="2800" dirty="0" smtClean="0">
                <a:solidFill>
                  <a:srgbClr val="FFFF00"/>
                </a:solidFill>
                <a:cs typeface="mohammad annoktah" pitchFamily="2" charset="-78"/>
              </a:rPr>
              <a:t>للإسلام عدة خصائص تميزه عن غيره من الأديان المنتشرة حالياً :</a:t>
            </a:r>
            <a:endParaRPr lang="ar-SA" sz="2800" dirty="0">
              <a:solidFill>
                <a:srgbClr val="FFFF00"/>
              </a:solidFill>
              <a:cs typeface="mohammad annoktah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349080"/>
          </a:xfrm>
        </p:spPr>
        <p:txBody>
          <a:bodyPr>
            <a:normAutofit lnSpcReduction="10000"/>
          </a:bodyPr>
          <a:lstStyle/>
          <a:p>
            <a:r>
              <a:rPr lang="ar-SA" sz="3200" dirty="0" smtClean="0">
                <a:solidFill>
                  <a:srgbClr val="92D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mohammad bold art 1" pitchFamily="2" charset="-78"/>
              </a:rPr>
              <a:t>إلهي المصدر </a:t>
            </a:r>
            <a:r>
              <a:rPr lang="ar-SA" sz="3200" dirty="0" smtClean="0">
                <a:solidFill>
                  <a:srgbClr val="92D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mohammad bold art 1" pitchFamily="2" charset="-78"/>
              </a:rPr>
              <a:t>:</a:t>
            </a:r>
          </a:p>
          <a:p>
            <a:pPr marL="0" indent="0">
              <a:buNone/>
            </a:pPr>
            <a:endParaRPr lang="ar-SA" sz="3200" dirty="0" smtClean="0">
              <a:solidFill>
                <a:srgbClr val="92D05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mohammad bold art 1" pitchFamily="2" charset="-78"/>
            </a:endParaRPr>
          </a:p>
          <a:p>
            <a:pPr marL="0" indent="0">
              <a:buNone/>
            </a:pPr>
            <a:r>
              <a:rPr lang="ar-SA" sz="2800" dirty="0" smtClean="0">
                <a:cs typeface="mohammad bold art 1" pitchFamily="2" charset="-78"/>
              </a:rPr>
              <a:t>قال تعالى : </a:t>
            </a:r>
            <a:r>
              <a:rPr lang="ar-SA" sz="2800" dirty="0">
                <a:cs typeface="mohammad bold art 1" pitchFamily="2" charset="-78"/>
              </a:rPr>
              <a:t>يا أيها الناس قد جاءكم برهان من ربكم وأنزلنا إليكم نوراً مبيناً</a:t>
            </a:r>
            <a:r>
              <a:rPr lang="ar-SA" sz="2800" dirty="0" smtClean="0">
                <a:cs typeface="mohammad bold art 1" pitchFamily="2" charset="-78"/>
              </a:rPr>
              <a:t> </a:t>
            </a:r>
          </a:p>
          <a:p>
            <a:pPr marL="0" indent="0">
              <a:buNone/>
            </a:pPr>
            <a:endParaRPr lang="ar-SA" sz="2800" dirty="0" smtClean="0">
              <a:cs typeface="mohammad bold art 1" pitchFamily="2" charset="-78"/>
            </a:endParaRPr>
          </a:p>
          <a:p>
            <a:pPr marL="0" indent="0">
              <a:buNone/>
            </a:pPr>
            <a:r>
              <a:rPr lang="ar-SA" sz="2800" dirty="0" smtClean="0">
                <a:cs typeface="mohammad bold art 1" pitchFamily="2" charset="-78"/>
              </a:rPr>
              <a:t>وقال </a:t>
            </a:r>
            <a:r>
              <a:rPr lang="ar-SA" sz="2800" dirty="0">
                <a:cs typeface="mohammad bold art 1" pitchFamily="2" charset="-78"/>
              </a:rPr>
              <a:t>تعالى: {يا أيها الناس قد جاءتكم موعظة من ربكم وشفاء </a:t>
            </a:r>
            <a:r>
              <a:rPr lang="ar-SA" sz="2800" dirty="0" smtClean="0">
                <a:cs typeface="mohammad bold art 1" pitchFamily="2" charset="-78"/>
              </a:rPr>
              <a:t>لما في </a:t>
            </a:r>
            <a:r>
              <a:rPr lang="ar-SA" sz="2800" dirty="0">
                <a:cs typeface="mohammad bold art 1" pitchFamily="2" charset="-78"/>
              </a:rPr>
              <a:t>الصدور وهدى ورحمة للمؤمنين</a:t>
            </a:r>
            <a:r>
              <a:rPr lang="ar-SA" sz="2800" dirty="0" smtClean="0">
                <a:cs typeface="mohammad bold art 1" pitchFamily="2" charset="-78"/>
              </a:rPr>
              <a:t> </a:t>
            </a:r>
            <a:r>
              <a:rPr lang="ar-SA" sz="2800" dirty="0" smtClean="0">
                <a:cs typeface="mohammad bold art 1" pitchFamily="2" charset="-78"/>
              </a:rPr>
              <a:t>}</a:t>
            </a:r>
          </a:p>
          <a:p>
            <a:pPr marL="0" indent="0">
              <a:buNone/>
            </a:pPr>
            <a:endParaRPr lang="ar-SA" sz="2800" dirty="0" smtClean="0">
              <a:cs typeface="mohammad bold art 1" pitchFamily="2" charset="-78"/>
            </a:endParaRPr>
          </a:p>
          <a:p>
            <a:pPr marL="0" indent="0">
              <a:buNone/>
            </a:pPr>
            <a:r>
              <a:rPr lang="ar-SA" sz="2800" dirty="0" smtClean="0">
                <a:cs typeface="mohammad bold art 1" pitchFamily="2" charset="-78"/>
              </a:rPr>
              <a:t>وقال </a:t>
            </a:r>
            <a:r>
              <a:rPr lang="ar-SA" sz="2800" dirty="0" smtClean="0">
                <a:cs typeface="mohammad bold art 1" pitchFamily="2" charset="-78"/>
              </a:rPr>
              <a:t>تعالى : ( ألا يعلم من خلق وهو اللطيف الخبير )</a:t>
            </a:r>
            <a:endParaRPr lang="ar-SA" sz="2800" dirty="0">
              <a:cs typeface="mohammad bold art 1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8732667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ar-SA" sz="3200" dirty="0" smtClean="0">
                <a:solidFill>
                  <a:srgbClr val="92D050"/>
                </a:solidFill>
                <a:cs typeface="mohammad bold art 1" pitchFamily="2" charset="-78"/>
              </a:rPr>
              <a:t>2- عقيدته عقيدة الفطرة :</a:t>
            </a:r>
          </a:p>
          <a:p>
            <a:r>
              <a:rPr lang="ar-SA" sz="2800" dirty="0" smtClean="0">
                <a:cs typeface="mohammad bold art 1" pitchFamily="2" charset="-78"/>
              </a:rPr>
              <a:t>قال تعالى : ( فأقم وجهك للدين حنيفاً فطرة الله التي فطر الناس عليها لا تبديل لخلق الله )</a:t>
            </a:r>
          </a:p>
          <a:p>
            <a:r>
              <a:rPr lang="ar-SA" sz="2800" dirty="0" smtClean="0">
                <a:cs typeface="mohammad bold art 1" pitchFamily="2" charset="-78"/>
              </a:rPr>
              <a:t>وقال الرسول صلى الله عليه وسلم : « كل مولود يولد على الفطره فأبواه يهودانه أو ينصرانه أو يمجسانه </a:t>
            </a:r>
            <a:r>
              <a:rPr lang="ar-SA" sz="2800" dirty="0" smtClean="0">
                <a:cs typeface="mohammad bold art 1" pitchFamily="2" charset="-78"/>
              </a:rPr>
              <a:t>»</a:t>
            </a:r>
          </a:p>
          <a:p>
            <a:endParaRPr lang="ar-SA" sz="2800" dirty="0" smtClean="0">
              <a:cs typeface="mohammad bold art 1" pitchFamily="2" charset="-78"/>
            </a:endParaRPr>
          </a:p>
          <a:p>
            <a:pPr marL="0" indent="0">
              <a:buNone/>
            </a:pPr>
            <a:r>
              <a:rPr lang="ar-SA" sz="2800" dirty="0" smtClean="0">
                <a:solidFill>
                  <a:srgbClr val="92D050"/>
                </a:solidFill>
                <a:cs typeface="mohammad bold art 1" pitchFamily="2" charset="-78"/>
              </a:rPr>
              <a:t>3- دعوته عن طريق العقل والفكر والنظر لا مجرد العاطفة :</a:t>
            </a:r>
          </a:p>
          <a:p>
            <a:pPr marL="0" indent="0">
              <a:buNone/>
            </a:pPr>
            <a:r>
              <a:rPr lang="ar-SA" sz="2800" dirty="0" smtClean="0">
                <a:cs typeface="mohammad bold art 1" pitchFamily="2" charset="-78"/>
              </a:rPr>
              <a:t>قال تعالى  : ( وفي أنفسكم أفلا تبصرون )</a:t>
            </a:r>
          </a:p>
          <a:p>
            <a:pPr marL="0" indent="0">
              <a:buNone/>
            </a:pPr>
            <a:r>
              <a:rPr lang="ar-SA" sz="2800" dirty="0" smtClean="0">
                <a:cs typeface="mohammad bold art 1" pitchFamily="2" charset="-78"/>
              </a:rPr>
              <a:t>و قال تعالى : ( أفلا ينظرون إلى الإبل كيف خلقت ... )</a:t>
            </a:r>
          </a:p>
          <a:p>
            <a:pPr marL="0" indent="0">
              <a:buNone/>
            </a:pPr>
            <a:r>
              <a:rPr lang="ar-SA" sz="2800" dirty="0" smtClean="0">
                <a:cs typeface="mohammad bold art 1" pitchFamily="2" charset="-78"/>
              </a:rPr>
              <a:t>و قال تعالى : ( الذين يذكرو الله قياماً وقعوداً وعلى جنوبهم ويتفكرون في خلق السموات والأرض .... )</a:t>
            </a:r>
            <a:endParaRPr lang="ar-SA" sz="2800" dirty="0">
              <a:cs typeface="mohammad bold art 1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9818477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ar-SA" sz="3200" dirty="0" smtClean="0">
                <a:solidFill>
                  <a:srgbClr val="92D050"/>
                </a:solidFill>
                <a:cs typeface="mohammad bold art 1" pitchFamily="2" charset="-78"/>
              </a:rPr>
              <a:t>4- منهج قصد واعتدال :</a:t>
            </a:r>
          </a:p>
          <a:p>
            <a:pPr>
              <a:buFontTx/>
              <a:buChar char="-"/>
            </a:pPr>
            <a:r>
              <a:rPr lang="ar-SA" sz="2800" dirty="0" smtClean="0">
                <a:cs typeface="mohammad bold art 1" pitchFamily="2" charset="-78"/>
              </a:rPr>
              <a:t>لا إفراط ولا تفريط ، لا غلو ولا تطرف .</a:t>
            </a:r>
          </a:p>
          <a:p>
            <a:pPr>
              <a:buFontTx/>
              <a:buChar char="-"/>
            </a:pPr>
            <a:r>
              <a:rPr lang="ar-SA" sz="2800" dirty="0" smtClean="0">
                <a:cs typeface="mohammad bold art 1" pitchFamily="2" charset="-78"/>
              </a:rPr>
              <a:t>قال تعالى : ( وكذلك جعلناكم أمةً وسطاً )</a:t>
            </a:r>
          </a:p>
          <a:p>
            <a:pPr marL="0" indent="0">
              <a:buNone/>
            </a:pPr>
            <a:endParaRPr lang="ar-SA" sz="2800" dirty="0" smtClean="0">
              <a:cs typeface="mohammad bold art 1" pitchFamily="2" charset="-78"/>
            </a:endParaRPr>
          </a:p>
          <a:p>
            <a:pPr marL="0" indent="0">
              <a:buNone/>
            </a:pPr>
            <a:r>
              <a:rPr lang="ar-SA" sz="3200" dirty="0" smtClean="0">
                <a:solidFill>
                  <a:srgbClr val="92D050"/>
                </a:solidFill>
                <a:cs typeface="mohammad bold art 1" pitchFamily="2" charset="-78"/>
              </a:rPr>
              <a:t>5- الواقعية :</a:t>
            </a:r>
          </a:p>
          <a:p>
            <a:pPr marL="0" indent="0">
              <a:buNone/>
            </a:pPr>
            <a:r>
              <a:rPr lang="ar-SA" sz="2800" dirty="0">
                <a:cs typeface="mohammad bold art 1" pitchFamily="2" charset="-78"/>
              </a:rPr>
              <a:t>قال عز وجل: {وجاهدوا في الله حق جهاده هو اجتباكم وما جعل عليكم في الدين من </a:t>
            </a:r>
            <a:r>
              <a:rPr lang="ar-SA" sz="2800" dirty="0" smtClean="0">
                <a:cs typeface="mohammad bold art 1" pitchFamily="2" charset="-78"/>
              </a:rPr>
              <a:t>حرج )</a:t>
            </a:r>
          </a:p>
          <a:p>
            <a:pPr marL="0" indent="0">
              <a:buNone/>
            </a:pPr>
            <a:r>
              <a:rPr lang="ar-SA" sz="2800" dirty="0" smtClean="0">
                <a:cs typeface="mohammad bold art 1" pitchFamily="2" charset="-78"/>
              </a:rPr>
              <a:t>وقال تعالى : ( قل </a:t>
            </a:r>
            <a:r>
              <a:rPr lang="ar-SA" sz="2800" dirty="0">
                <a:cs typeface="mohammad bold art 1" pitchFamily="2" charset="-78"/>
              </a:rPr>
              <a:t>من حرم زينة الله التي أخرج لعباده والطيبات من الرزق قل هي للذين آمنوا في الحياة الدنيا خالصة يوم </a:t>
            </a:r>
            <a:r>
              <a:rPr lang="ar-SA" sz="2800" dirty="0" smtClean="0">
                <a:cs typeface="mohammad bold art 1" pitchFamily="2" charset="-78"/>
              </a:rPr>
              <a:t>القيامة ... )</a:t>
            </a:r>
            <a:endParaRPr lang="ar-SA" sz="2800" dirty="0">
              <a:cs typeface="mohammad bold art 1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8811652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r"/>
            <a:r>
              <a:rPr lang="ar-SA" sz="3200" dirty="0" smtClean="0">
                <a:solidFill>
                  <a:srgbClr val="FFFF00"/>
                </a:solidFill>
                <a:cs typeface="mohammad annoktah" pitchFamily="2" charset="-78"/>
              </a:rPr>
              <a:t>الأسس التي بني عليها التشريع الإسلامي</a:t>
            </a:r>
            <a:endParaRPr lang="ar-SA" sz="3200" dirty="0">
              <a:solidFill>
                <a:srgbClr val="FFFF00"/>
              </a:solidFill>
              <a:cs typeface="mohammad annoktah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ar-SA" sz="2800" dirty="0" smtClean="0">
                <a:solidFill>
                  <a:srgbClr val="92D050"/>
                </a:solidFill>
                <a:cs typeface="mohammad bold art 1" pitchFamily="2" charset="-78"/>
              </a:rPr>
              <a:t>1- اليسر ورفع الحرج :</a:t>
            </a:r>
          </a:p>
          <a:p>
            <a:r>
              <a:rPr lang="ar-SA" sz="2800" dirty="0" smtClean="0">
                <a:cs typeface="mohammad bold art 1" pitchFamily="2" charset="-78"/>
              </a:rPr>
              <a:t>التيمم</a:t>
            </a:r>
          </a:p>
          <a:p>
            <a:r>
              <a:rPr lang="ar-SA" sz="2800" dirty="0" smtClean="0">
                <a:cs typeface="mohammad bold art 1" pitchFamily="2" charset="-78"/>
              </a:rPr>
              <a:t>إفطار المسافر والمريض</a:t>
            </a:r>
          </a:p>
          <a:p>
            <a:r>
              <a:rPr lang="ar-SA" sz="2800" dirty="0" smtClean="0">
                <a:cs typeface="mohammad bold art 1" pitchFamily="2" charset="-78"/>
              </a:rPr>
              <a:t>سقوط ركن القيام للعاجز</a:t>
            </a:r>
          </a:p>
          <a:p>
            <a:r>
              <a:rPr lang="ar-SA" sz="2800" dirty="0" smtClean="0">
                <a:cs typeface="mohammad bold art 1" pitchFamily="2" charset="-78"/>
              </a:rPr>
              <a:t>قال تعالى ( لا يكلف الله نفساً إلا وسعها )</a:t>
            </a:r>
          </a:p>
          <a:p>
            <a:r>
              <a:rPr lang="ar-SA" sz="2800" dirty="0" smtClean="0">
                <a:cs typeface="mohammad bold art 1" pitchFamily="2" charset="-78"/>
              </a:rPr>
              <a:t>وقال الرسول صلى الله عليه وسلم : « عليكم من الأعمال ما تطيقون »</a:t>
            </a:r>
            <a:endParaRPr lang="ar-SA" sz="2800" dirty="0">
              <a:cs typeface="mohammad bold art 1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8743776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ar-SA" sz="3200" dirty="0" smtClean="0">
                <a:solidFill>
                  <a:srgbClr val="92D050"/>
                </a:solidFill>
                <a:cs typeface="mohammad bold art 1" pitchFamily="2" charset="-78"/>
              </a:rPr>
              <a:t>2- العدل :</a:t>
            </a:r>
          </a:p>
          <a:p>
            <a:r>
              <a:rPr lang="ar-SA" sz="2800" dirty="0" smtClean="0">
                <a:cs typeface="mohammad bold art 1" pitchFamily="2" charset="-78"/>
              </a:rPr>
              <a:t>العدل في تطبيق التشريع ، والعدل في ذات التشريع .</a:t>
            </a:r>
          </a:p>
          <a:p>
            <a:r>
              <a:rPr lang="ar-SA" sz="2800" dirty="0" smtClean="0">
                <a:cs typeface="mohammad bold art 1" pitchFamily="2" charset="-78"/>
              </a:rPr>
              <a:t>قال تعالى : ( إن الله لا يظلم مثقال ذرة ) </a:t>
            </a:r>
          </a:p>
          <a:p>
            <a:r>
              <a:rPr lang="ar-SA" sz="2800" dirty="0" smtClean="0">
                <a:cs typeface="mohammad bold art 1" pitchFamily="2" charset="-78"/>
              </a:rPr>
              <a:t>وقال تعالى : ( إن الله يأمر بالعدل والإحسان ... )</a:t>
            </a:r>
          </a:p>
          <a:p>
            <a:r>
              <a:rPr lang="ar-SA" sz="2800" dirty="0" smtClean="0">
                <a:cs typeface="mohammad bold art 1" pitchFamily="2" charset="-78"/>
              </a:rPr>
              <a:t>وقال تعالى : ( وما ربك بظلام للعبيد )</a:t>
            </a:r>
          </a:p>
          <a:p>
            <a:r>
              <a:rPr lang="ar-SA" sz="2800" dirty="0" smtClean="0">
                <a:cs typeface="mohammad bold art 1" pitchFamily="2" charset="-78"/>
              </a:rPr>
              <a:t>والعقوبة الإسلامية جعلت لكل ذنب عقوبته المناسبة </a:t>
            </a:r>
          </a:p>
          <a:p>
            <a:pPr marL="0" indent="0">
              <a:buNone/>
            </a:pPr>
            <a:r>
              <a:rPr lang="ar-SA" sz="2800" dirty="0" smtClean="0">
                <a:cs typeface="mohammad bold art 1" pitchFamily="2" charset="-78"/>
              </a:rPr>
              <a:t>   قال تعالى : ( ألا يعلم من خلق وهو اللطيف الخبير )</a:t>
            </a:r>
          </a:p>
        </p:txBody>
      </p:sp>
    </p:spTree>
    <p:extLst>
      <p:ext uri="{BB962C8B-B14F-4D97-AF65-F5344CB8AC3E}">
        <p14:creationId xmlns:p14="http://schemas.microsoft.com/office/powerpoint/2010/main" val="4595835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ar-SA" sz="3200" dirty="0" smtClean="0">
                <a:solidFill>
                  <a:srgbClr val="92D050"/>
                </a:solidFill>
                <a:cs typeface="mohammad bold art 1" pitchFamily="2" charset="-78"/>
              </a:rPr>
              <a:t>3- حفظ مصالح العباد :</a:t>
            </a:r>
          </a:p>
          <a:p>
            <a:r>
              <a:rPr lang="ar-SA" sz="2800" dirty="0" smtClean="0">
                <a:solidFill>
                  <a:srgbClr val="00B0F0"/>
                </a:solidFill>
                <a:cs typeface="mohammad bold art 1" pitchFamily="2" charset="-78"/>
              </a:rPr>
              <a:t>قال شيخ الإسلام بن تيمية : « إن الشريعة جاءت بتحصيل المصالح وتكميلها ، وتعطيل المفاسد وتقليلها » .</a:t>
            </a:r>
          </a:p>
          <a:p>
            <a:r>
              <a:rPr lang="ar-SA" sz="2800" dirty="0" smtClean="0">
                <a:cs typeface="mohammad bold art 1" pitchFamily="2" charset="-78"/>
              </a:rPr>
              <a:t>ويتمثل حفظ الشريعة لمصالح الناس في :</a:t>
            </a:r>
          </a:p>
          <a:p>
            <a:pPr marL="0" indent="0">
              <a:buNone/>
            </a:pPr>
            <a:r>
              <a:rPr lang="ar-SA" sz="2800" dirty="0" smtClean="0">
                <a:solidFill>
                  <a:srgbClr val="FFFF00"/>
                </a:solidFill>
                <a:cs typeface="mohammad bold art 1" pitchFamily="2" charset="-78"/>
              </a:rPr>
              <a:t>أ – حفظ العقل .</a:t>
            </a:r>
          </a:p>
          <a:p>
            <a:pPr marL="0" indent="0">
              <a:buNone/>
            </a:pPr>
            <a:r>
              <a:rPr lang="ar-SA" sz="2800" dirty="0" smtClean="0">
                <a:solidFill>
                  <a:srgbClr val="FFFF00"/>
                </a:solidFill>
                <a:cs typeface="mohammad bold art 1" pitchFamily="2" charset="-78"/>
              </a:rPr>
              <a:t>ب- حفظ النوع البشري .</a:t>
            </a:r>
          </a:p>
          <a:p>
            <a:pPr marL="0" indent="0">
              <a:buNone/>
            </a:pPr>
            <a:r>
              <a:rPr lang="ar-SA" sz="2800" dirty="0" smtClean="0">
                <a:solidFill>
                  <a:srgbClr val="FFFF00"/>
                </a:solidFill>
                <a:cs typeface="mohammad bold art 1" pitchFamily="2" charset="-78"/>
              </a:rPr>
              <a:t>ج- حفظ المال .</a:t>
            </a:r>
          </a:p>
          <a:p>
            <a:pPr marL="0" indent="0">
              <a:buNone/>
            </a:pPr>
            <a:r>
              <a:rPr lang="ar-SA" sz="2800" dirty="0" smtClean="0">
                <a:solidFill>
                  <a:srgbClr val="FFFF00"/>
                </a:solidFill>
                <a:cs typeface="mohammad bold art 1" pitchFamily="2" charset="-78"/>
              </a:rPr>
              <a:t>د- حفظ العرض .</a:t>
            </a:r>
          </a:p>
          <a:p>
            <a:pPr marL="0" indent="0">
              <a:buNone/>
            </a:pPr>
            <a:r>
              <a:rPr lang="ar-SA" sz="2800" dirty="0" smtClean="0">
                <a:solidFill>
                  <a:srgbClr val="FFFF00"/>
                </a:solidFill>
                <a:cs typeface="mohammad bold art 1" pitchFamily="2" charset="-78"/>
              </a:rPr>
              <a:t>ج – حفظ النفس .</a:t>
            </a:r>
            <a:endParaRPr lang="ar-SA" sz="2800" dirty="0">
              <a:solidFill>
                <a:srgbClr val="FFFF00"/>
              </a:solidFill>
              <a:cs typeface="mohammad bold art 1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1550631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غماء">
  <a:themeElements>
    <a:clrScheme name="غماء">
      <a:dk1>
        <a:sysClr val="windowText" lastClr="000000"/>
      </a:dk1>
      <a:lt1>
        <a:sysClr val="window" lastClr="FFFFFF"/>
      </a:lt1>
      <a:dk2>
        <a:srgbClr val="1D3641"/>
      </a:dk2>
      <a:lt2>
        <a:srgbClr val="DFE6D0"/>
      </a:lt2>
      <a:accent1>
        <a:srgbClr val="759AA5"/>
      </a:accent1>
      <a:accent2>
        <a:srgbClr val="CFC60D"/>
      </a:accent2>
      <a:accent3>
        <a:srgbClr val="99987F"/>
      </a:accent3>
      <a:accent4>
        <a:srgbClr val="90AC97"/>
      </a:accent4>
      <a:accent5>
        <a:srgbClr val="FFAD1C"/>
      </a:accent5>
      <a:accent6>
        <a:srgbClr val="B9AB6F"/>
      </a:accent6>
      <a:hlink>
        <a:srgbClr val="66AACD"/>
      </a:hlink>
      <a:folHlink>
        <a:srgbClr val="809DB3"/>
      </a:folHlink>
    </a:clrScheme>
    <a:fontScheme name="ألوان متوسطة">
      <a:maj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غماء">
      <a:fillStyleLst>
        <a:solidFill>
          <a:schemeClr val="phClr"/>
        </a:solidFill>
        <a:gradFill rotWithShape="1">
          <a:gsLst>
            <a:gs pos="0">
              <a:schemeClr val="phClr">
                <a:tint val="79000"/>
                <a:satMod val="180000"/>
              </a:schemeClr>
            </a:gs>
            <a:gs pos="65000">
              <a:schemeClr val="phClr">
                <a:tint val="52000"/>
                <a:satMod val="250000"/>
              </a:schemeClr>
            </a:gs>
            <a:gs pos="100000">
              <a:schemeClr val="phClr">
                <a:tint val="29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brightRoom" dir="t">
              <a:rot lat="0" lon="0" rev="8700000"/>
            </a:lightRig>
          </a:scene3d>
          <a:sp3d contourW="12700" prstMaterial="dkEdge">
            <a:bevelT w="0" h="0" prst="relaxedInset"/>
            <a:contourClr>
              <a:schemeClr val="phClr">
                <a:shade val="65000"/>
                <a:satMod val="15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13200000"/>
            </a:lightRig>
          </a:scene3d>
          <a:sp3d prstMaterial="dkEdge">
            <a:bevelT w="63500" h="50800" prst="relaxedInse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hade val="95000"/>
                <a:satMod val="200000"/>
              </a:schemeClr>
            </a:gs>
            <a:gs pos="53000">
              <a:schemeClr val="phClr">
                <a:shade val="60000"/>
                <a:satMod val="220000"/>
              </a:schemeClr>
            </a:gs>
            <a:gs pos="100000">
              <a:schemeClr val="phClr">
                <a:shade val="45000"/>
                <a:satMod val="22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3000"/>
                <a:shade val="97000"/>
                <a:satMod val="230000"/>
              </a:schemeClr>
            </a:gs>
            <a:gs pos="100000">
              <a:schemeClr val="phClr">
                <a:shade val="35000"/>
                <a:satMod val="250000"/>
              </a:schemeClr>
            </a:gs>
          </a:gsLst>
          <a:path path="circle">
            <a:fillToRect l="15000" t="50000" r="85000" b="6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Thatch</Template>
  <TotalTime>73</TotalTime>
  <Words>397</Words>
  <Application>Microsoft Office PowerPoint</Application>
  <PresentationFormat>عرض على الشاشة (3:4)‏</PresentationFormat>
  <Paragraphs>46</Paragraphs>
  <Slides>7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غماء</vt:lpstr>
      <vt:lpstr>خصائص الإسلام العامة والتشريع الإسلامي</vt:lpstr>
      <vt:lpstr>للإسلام عدة خصائص تميزه عن غيره من الأديان المنتشرة حالياً :</vt:lpstr>
      <vt:lpstr>عرض تقديمي في PowerPoint</vt:lpstr>
      <vt:lpstr>عرض تقديمي في PowerPoint</vt:lpstr>
      <vt:lpstr>الأسس التي بني عليها التشريع الإسلامي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Toshipa</dc:creator>
  <cp:lastModifiedBy>Toshipa</cp:lastModifiedBy>
  <cp:revision>7</cp:revision>
  <dcterms:created xsi:type="dcterms:W3CDTF">2012-02-10T23:41:47Z</dcterms:created>
  <dcterms:modified xsi:type="dcterms:W3CDTF">2012-02-11T00:55:37Z</dcterms:modified>
</cp:coreProperties>
</file>

<file path=docProps/thumbnail.jpeg>
</file>