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9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49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816FD-2A0C-4239-B5B1-5A24116F3517}" type="datetimeFigureOut">
              <a:rPr lang="ar-SA" smtClean="0"/>
              <a:t>19/03/33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94CA0-4550-4BFD-A8C0-8A700F87E095}" type="slidenum">
              <a:rPr lang="ar-SA" smtClean="0"/>
              <a:t>‹#›</a:t>
            </a:fld>
            <a:endParaRPr lang="ar-SA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816FD-2A0C-4239-B5B1-5A24116F3517}" type="datetimeFigureOut">
              <a:rPr lang="ar-SA" smtClean="0"/>
              <a:t>19/03/33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94CA0-4550-4BFD-A8C0-8A700F87E095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816FD-2A0C-4239-B5B1-5A24116F3517}" type="datetimeFigureOut">
              <a:rPr lang="ar-SA" smtClean="0"/>
              <a:t>19/03/33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94CA0-4550-4BFD-A8C0-8A700F87E095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816FD-2A0C-4239-B5B1-5A24116F3517}" type="datetimeFigureOut">
              <a:rPr lang="ar-SA" smtClean="0"/>
              <a:t>19/03/33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94CA0-4550-4BFD-A8C0-8A700F87E095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816FD-2A0C-4239-B5B1-5A24116F3517}" type="datetimeFigureOut">
              <a:rPr lang="ar-SA" smtClean="0"/>
              <a:t>19/03/33</a:t>
            </a:fld>
            <a:endParaRPr lang="ar-SA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94CA0-4550-4BFD-A8C0-8A700F87E095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816FD-2A0C-4239-B5B1-5A24116F3517}" type="datetimeFigureOut">
              <a:rPr lang="ar-SA" smtClean="0"/>
              <a:t>19/03/33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94CA0-4550-4BFD-A8C0-8A700F87E095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816FD-2A0C-4239-B5B1-5A24116F3517}" type="datetimeFigureOut">
              <a:rPr lang="ar-SA" smtClean="0"/>
              <a:t>19/03/33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94CA0-4550-4BFD-A8C0-8A700F87E095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816FD-2A0C-4239-B5B1-5A24116F3517}" type="datetimeFigureOut">
              <a:rPr lang="ar-SA" smtClean="0"/>
              <a:t>19/03/33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94CA0-4550-4BFD-A8C0-8A700F87E095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816FD-2A0C-4239-B5B1-5A24116F3517}" type="datetimeFigureOut">
              <a:rPr lang="ar-SA" smtClean="0"/>
              <a:t>19/03/33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94CA0-4550-4BFD-A8C0-8A700F87E095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816FD-2A0C-4239-B5B1-5A24116F3517}" type="datetimeFigureOut">
              <a:rPr lang="ar-SA" smtClean="0"/>
              <a:t>19/03/33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94CA0-4550-4BFD-A8C0-8A700F87E095}" type="slidenum">
              <a:rPr lang="ar-SA" smtClean="0"/>
              <a:t>‹#›</a:t>
            </a:fld>
            <a:endParaRPr lang="ar-SA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816FD-2A0C-4239-B5B1-5A24116F3517}" type="datetimeFigureOut">
              <a:rPr lang="ar-SA" smtClean="0"/>
              <a:t>19/03/33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94CA0-4550-4BFD-A8C0-8A700F87E095}" type="slidenum">
              <a:rPr lang="ar-SA" smtClean="0"/>
              <a:t>‹#›</a:t>
            </a:fld>
            <a:endParaRPr lang="ar-SA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BF816FD-2A0C-4239-B5B1-5A24116F3517}" type="datetimeFigureOut">
              <a:rPr lang="ar-SA" smtClean="0"/>
              <a:t>19/03/33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25594CA0-4550-4BFD-A8C0-8A700F87E095}" type="slidenum">
              <a:rPr lang="ar-SA" smtClean="0"/>
              <a:t>‹#›</a:t>
            </a:fld>
            <a:endParaRPr lang="ar-S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txStyles>
    <p:titleStyle>
      <a:lvl1pPr algn="l" defTabSz="914400" rtl="1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defTabSz="914400" rtl="1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r" defTabSz="914400" rtl="1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r" defTabSz="914400" rtl="1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r" defTabSz="914400" rtl="1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r" defTabSz="914400" rtl="1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r" defTabSz="914400" rtl="1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defTabSz="914400" rtl="1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r" defTabSz="914400" rtl="1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r" defTabSz="914400" rtl="1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79512" y="2204864"/>
            <a:ext cx="4608512" cy="2536431"/>
          </a:xfrm>
        </p:spPr>
        <p:txBody>
          <a:bodyPr>
            <a:noAutofit/>
          </a:bodyPr>
          <a:lstStyle/>
          <a:p>
            <a:pPr algn="ctr"/>
            <a:r>
              <a:rPr lang="ar-SA" sz="4000" dirty="0" smtClean="0">
                <a:solidFill>
                  <a:srgbClr val="FFFF00"/>
                </a:solidFill>
                <a:cs typeface="mohammad annoktah" pitchFamily="2" charset="-78"/>
              </a:rPr>
              <a:t>خصائص الإسلام العامة والتشريع الإسلامي</a:t>
            </a:r>
            <a:endParaRPr lang="ar-SA" sz="4000" dirty="0">
              <a:solidFill>
                <a:srgbClr val="FFFF00"/>
              </a:solidFill>
              <a:cs typeface="mohammad annoktah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20324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SA" sz="2800" dirty="0" smtClean="0">
                <a:solidFill>
                  <a:srgbClr val="FFFF00"/>
                </a:solidFill>
                <a:cs typeface="mohammad annoktah" pitchFamily="2" charset="-78"/>
              </a:rPr>
              <a:t>للإسلام عدة خصائص تميزه عن غيره من الأديان المنتشرة حالياً :</a:t>
            </a:r>
            <a:endParaRPr lang="ar-SA" sz="2800" dirty="0">
              <a:solidFill>
                <a:srgbClr val="FFFF00"/>
              </a:solidFill>
              <a:cs typeface="mohammad annoktah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49080"/>
          </a:xfrm>
        </p:spPr>
        <p:txBody>
          <a:bodyPr>
            <a:normAutofit lnSpcReduction="10000"/>
          </a:bodyPr>
          <a:lstStyle/>
          <a:p>
            <a:r>
              <a:rPr lang="ar-SA" sz="32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mohammad bold art 1" pitchFamily="2" charset="-78"/>
              </a:rPr>
              <a:t>إلهي المصدر </a:t>
            </a:r>
            <a:r>
              <a:rPr lang="ar-SA" sz="32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mohammad bold art 1" pitchFamily="2" charset="-78"/>
              </a:rPr>
              <a:t>:</a:t>
            </a:r>
          </a:p>
          <a:p>
            <a:pPr marL="0" indent="0">
              <a:buNone/>
            </a:pPr>
            <a:endParaRPr lang="ar-SA" sz="3200" dirty="0" smtClean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mohammad bold art 1" pitchFamily="2" charset="-78"/>
            </a:endParaRPr>
          </a:p>
          <a:p>
            <a:pPr marL="0" indent="0">
              <a:buNone/>
            </a:pPr>
            <a:r>
              <a:rPr lang="ar-SA" sz="2800" dirty="0" smtClean="0">
                <a:cs typeface="mohammad bold art 1" pitchFamily="2" charset="-78"/>
              </a:rPr>
              <a:t>قال تعالى : </a:t>
            </a:r>
            <a:r>
              <a:rPr lang="ar-SA" sz="2800" dirty="0">
                <a:cs typeface="mohammad bold art 1" pitchFamily="2" charset="-78"/>
              </a:rPr>
              <a:t>يا أيها الناس قد جاءكم برهان من ربكم وأنزلنا إليكم نوراً مبيناً</a:t>
            </a:r>
            <a:r>
              <a:rPr lang="ar-SA" sz="2800" dirty="0" smtClean="0">
                <a:cs typeface="mohammad bold art 1" pitchFamily="2" charset="-78"/>
              </a:rPr>
              <a:t> </a:t>
            </a:r>
          </a:p>
          <a:p>
            <a:pPr marL="0" indent="0">
              <a:buNone/>
            </a:pPr>
            <a:endParaRPr lang="ar-SA" sz="2800" dirty="0" smtClean="0">
              <a:cs typeface="mohammad bold art 1" pitchFamily="2" charset="-78"/>
            </a:endParaRPr>
          </a:p>
          <a:p>
            <a:pPr marL="0" indent="0">
              <a:buNone/>
            </a:pPr>
            <a:r>
              <a:rPr lang="ar-SA" sz="2800" dirty="0" smtClean="0">
                <a:cs typeface="mohammad bold art 1" pitchFamily="2" charset="-78"/>
              </a:rPr>
              <a:t>وقال </a:t>
            </a:r>
            <a:r>
              <a:rPr lang="ar-SA" sz="2800" dirty="0">
                <a:cs typeface="mohammad bold art 1" pitchFamily="2" charset="-78"/>
              </a:rPr>
              <a:t>تعالى: {يا أيها الناس قد جاءتكم موعظة من ربكم وشفاء </a:t>
            </a:r>
            <a:r>
              <a:rPr lang="ar-SA" sz="2800" dirty="0" smtClean="0">
                <a:cs typeface="mohammad bold art 1" pitchFamily="2" charset="-78"/>
              </a:rPr>
              <a:t>لما في </a:t>
            </a:r>
            <a:r>
              <a:rPr lang="ar-SA" sz="2800" dirty="0">
                <a:cs typeface="mohammad bold art 1" pitchFamily="2" charset="-78"/>
              </a:rPr>
              <a:t>الصدور وهدى ورحمة للمؤمنين</a:t>
            </a:r>
            <a:r>
              <a:rPr lang="ar-SA" sz="2800" dirty="0" smtClean="0">
                <a:cs typeface="mohammad bold art 1" pitchFamily="2" charset="-78"/>
              </a:rPr>
              <a:t> </a:t>
            </a:r>
            <a:r>
              <a:rPr lang="ar-SA" sz="2800" dirty="0" smtClean="0">
                <a:cs typeface="mohammad bold art 1" pitchFamily="2" charset="-78"/>
              </a:rPr>
              <a:t>}</a:t>
            </a:r>
          </a:p>
          <a:p>
            <a:pPr marL="0" indent="0">
              <a:buNone/>
            </a:pPr>
            <a:endParaRPr lang="ar-SA" sz="2800" dirty="0" smtClean="0">
              <a:cs typeface="mohammad bold art 1" pitchFamily="2" charset="-78"/>
            </a:endParaRPr>
          </a:p>
          <a:p>
            <a:pPr marL="0" indent="0">
              <a:buNone/>
            </a:pPr>
            <a:r>
              <a:rPr lang="ar-SA" sz="2800" dirty="0" smtClean="0">
                <a:cs typeface="mohammad bold art 1" pitchFamily="2" charset="-78"/>
              </a:rPr>
              <a:t>وقال </a:t>
            </a:r>
            <a:r>
              <a:rPr lang="ar-SA" sz="2800" dirty="0" smtClean="0">
                <a:cs typeface="mohammad bold art 1" pitchFamily="2" charset="-78"/>
              </a:rPr>
              <a:t>تعالى : ( ألا يعلم من خلق وهو اللطيف الخبير )</a:t>
            </a:r>
            <a:endParaRPr lang="ar-SA" sz="2800" dirty="0">
              <a:cs typeface="mohammad bold art 1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73266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SA" sz="3200" dirty="0" smtClean="0">
                <a:solidFill>
                  <a:srgbClr val="92D050"/>
                </a:solidFill>
                <a:cs typeface="mohammad bold art 1" pitchFamily="2" charset="-78"/>
              </a:rPr>
              <a:t>2- عقيدته عقيدة الفطرة :</a:t>
            </a:r>
          </a:p>
          <a:p>
            <a:r>
              <a:rPr lang="ar-SA" sz="2800" dirty="0" smtClean="0">
                <a:cs typeface="mohammad bold art 1" pitchFamily="2" charset="-78"/>
              </a:rPr>
              <a:t>قال تعالى : ( فأقم وجهك للدين حنيفاً فطرة الله التي فطر الناس عليها لا تبديل لخلق الله )</a:t>
            </a:r>
          </a:p>
          <a:p>
            <a:r>
              <a:rPr lang="ar-SA" sz="2800" dirty="0" smtClean="0">
                <a:cs typeface="mohammad bold art 1" pitchFamily="2" charset="-78"/>
              </a:rPr>
              <a:t>وقال الرسول صلى الله عليه وسلم : « كل مولود يولد على الفطره فأبواه يهودانه أو ينصرانه أو يمجسانه </a:t>
            </a:r>
            <a:r>
              <a:rPr lang="ar-SA" sz="2800" dirty="0" smtClean="0">
                <a:cs typeface="mohammad bold art 1" pitchFamily="2" charset="-78"/>
              </a:rPr>
              <a:t>»</a:t>
            </a:r>
          </a:p>
          <a:p>
            <a:endParaRPr lang="ar-SA" sz="2800" dirty="0" smtClean="0">
              <a:cs typeface="mohammad bold art 1" pitchFamily="2" charset="-78"/>
            </a:endParaRPr>
          </a:p>
          <a:p>
            <a:pPr marL="0" indent="0">
              <a:buNone/>
            </a:pPr>
            <a:r>
              <a:rPr lang="ar-SA" sz="2800" dirty="0" smtClean="0">
                <a:solidFill>
                  <a:srgbClr val="92D050"/>
                </a:solidFill>
                <a:cs typeface="mohammad bold art 1" pitchFamily="2" charset="-78"/>
              </a:rPr>
              <a:t>3- دعوته عن طريق العقل والفكر والنظر لا مجرد العاطفة :</a:t>
            </a:r>
          </a:p>
          <a:p>
            <a:pPr marL="0" indent="0">
              <a:buNone/>
            </a:pPr>
            <a:r>
              <a:rPr lang="ar-SA" sz="2800" dirty="0" smtClean="0">
                <a:cs typeface="mohammad bold art 1" pitchFamily="2" charset="-78"/>
              </a:rPr>
              <a:t>قال تعالى  : ( وفي أنفسكم أفلا تبصرون )</a:t>
            </a:r>
          </a:p>
          <a:p>
            <a:pPr marL="0" indent="0">
              <a:buNone/>
            </a:pPr>
            <a:r>
              <a:rPr lang="ar-SA" sz="2800" dirty="0" smtClean="0">
                <a:cs typeface="mohammad bold art 1" pitchFamily="2" charset="-78"/>
              </a:rPr>
              <a:t>و قال تعالى : ( أفلا ينظرون إلى الإبل كيف خلقت ... )</a:t>
            </a:r>
          </a:p>
          <a:p>
            <a:pPr marL="0" indent="0">
              <a:buNone/>
            </a:pPr>
            <a:r>
              <a:rPr lang="ar-SA" sz="2800" dirty="0" smtClean="0">
                <a:cs typeface="mohammad bold art 1" pitchFamily="2" charset="-78"/>
              </a:rPr>
              <a:t>و قال تعالى : ( الذين يذكرو الله قياماً وقعوداً وعلى جنوبهم ويتفكرون في خلق السموات والأرض .... )</a:t>
            </a:r>
            <a:endParaRPr lang="ar-SA" sz="2800" dirty="0">
              <a:cs typeface="mohammad bold art 1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81847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SA" sz="3200" dirty="0" smtClean="0">
                <a:solidFill>
                  <a:srgbClr val="92D050"/>
                </a:solidFill>
                <a:cs typeface="mohammad bold art 1" pitchFamily="2" charset="-78"/>
              </a:rPr>
              <a:t>4- منهج قصد واعتدال :</a:t>
            </a:r>
          </a:p>
          <a:p>
            <a:pPr>
              <a:buFontTx/>
              <a:buChar char="-"/>
            </a:pPr>
            <a:r>
              <a:rPr lang="ar-SA" sz="2800" dirty="0" smtClean="0">
                <a:cs typeface="mohammad bold art 1" pitchFamily="2" charset="-78"/>
              </a:rPr>
              <a:t>لا إفراط ولا تفريط ، لا غلو ولا تطرف .</a:t>
            </a:r>
          </a:p>
          <a:p>
            <a:pPr>
              <a:buFontTx/>
              <a:buChar char="-"/>
            </a:pPr>
            <a:r>
              <a:rPr lang="ar-SA" sz="2800" dirty="0" smtClean="0">
                <a:cs typeface="mohammad bold art 1" pitchFamily="2" charset="-78"/>
              </a:rPr>
              <a:t>قال تعالى : ( وكذلك جعلناكم أمةً وسطاً )</a:t>
            </a:r>
          </a:p>
          <a:p>
            <a:pPr marL="0" indent="0">
              <a:buNone/>
            </a:pPr>
            <a:endParaRPr lang="ar-SA" sz="2800" dirty="0" smtClean="0">
              <a:cs typeface="mohammad bold art 1" pitchFamily="2" charset="-78"/>
            </a:endParaRPr>
          </a:p>
          <a:p>
            <a:pPr marL="0" indent="0">
              <a:buNone/>
            </a:pPr>
            <a:r>
              <a:rPr lang="ar-SA" sz="3200" dirty="0" smtClean="0">
                <a:solidFill>
                  <a:srgbClr val="92D050"/>
                </a:solidFill>
                <a:cs typeface="mohammad bold art 1" pitchFamily="2" charset="-78"/>
              </a:rPr>
              <a:t>5- الواقعية :</a:t>
            </a:r>
          </a:p>
          <a:p>
            <a:pPr marL="0" indent="0">
              <a:buNone/>
            </a:pPr>
            <a:r>
              <a:rPr lang="ar-SA" sz="2800" dirty="0">
                <a:cs typeface="mohammad bold art 1" pitchFamily="2" charset="-78"/>
              </a:rPr>
              <a:t>قال عز وجل: {وجاهدوا في الله حق جهاده هو اجتباكم وما جعل عليكم في الدين من </a:t>
            </a:r>
            <a:r>
              <a:rPr lang="ar-SA" sz="2800" dirty="0" smtClean="0">
                <a:cs typeface="mohammad bold art 1" pitchFamily="2" charset="-78"/>
              </a:rPr>
              <a:t>حرج )</a:t>
            </a:r>
          </a:p>
          <a:p>
            <a:pPr marL="0" indent="0">
              <a:buNone/>
            </a:pPr>
            <a:r>
              <a:rPr lang="ar-SA" sz="2800" dirty="0" smtClean="0">
                <a:cs typeface="mohammad bold art 1" pitchFamily="2" charset="-78"/>
              </a:rPr>
              <a:t>وقال تعالى : ( قل </a:t>
            </a:r>
            <a:r>
              <a:rPr lang="ar-SA" sz="2800" dirty="0">
                <a:cs typeface="mohammad bold art 1" pitchFamily="2" charset="-78"/>
              </a:rPr>
              <a:t>من حرم زينة الله التي أخرج لعباده والطيبات من الرزق قل هي للذين آمنوا في الحياة الدنيا خالصة يوم </a:t>
            </a:r>
            <a:r>
              <a:rPr lang="ar-SA" sz="2800" dirty="0" smtClean="0">
                <a:cs typeface="mohammad bold art 1" pitchFamily="2" charset="-78"/>
              </a:rPr>
              <a:t>القيامة ... )</a:t>
            </a:r>
            <a:endParaRPr lang="ar-SA" sz="2800" dirty="0">
              <a:cs typeface="mohammad bold art 1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81165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ar-SA" sz="3200" dirty="0" smtClean="0">
                <a:solidFill>
                  <a:srgbClr val="FFFF00"/>
                </a:solidFill>
                <a:cs typeface="mohammad annoktah" pitchFamily="2" charset="-78"/>
              </a:rPr>
              <a:t>الأسس التي بني عليها التشريع الإسلامي</a:t>
            </a:r>
            <a:endParaRPr lang="ar-SA" sz="3200" dirty="0">
              <a:solidFill>
                <a:srgbClr val="FFFF00"/>
              </a:solidFill>
              <a:cs typeface="mohammad annoktah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ar-SA" sz="2800" dirty="0" smtClean="0">
                <a:solidFill>
                  <a:srgbClr val="92D050"/>
                </a:solidFill>
                <a:cs typeface="mohammad bold art 1" pitchFamily="2" charset="-78"/>
              </a:rPr>
              <a:t>1- اليسر ورفع الحرج :</a:t>
            </a:r>
          </a:p>
          <a:p>
            <a:r>
              <a:rPr lang="ar-SA" sz="2800" dirty="0" smtClean="0">
                <a:cs typeface="mohammad bold art 1" pitchFamily="2" charset="-78"/>
              </a:rPr>
              <a:t>التيمم</a:t>
            </a:r>
          </a:p>
          <a:p>
            <a:r>
              <a:rPr lang="ar-SA" sz="2800" dirty="0" smtClean="0">
                <a:cs typeface="mohammad bold art 1" pitchFamily="2" charset="-78"/>
              </a:rPr>
              <a:t>إفطار المسافر والمريض</a:t>
            </a:r>
          </a:p>
          <a:p>
            <a:r>
              <a:rPr lang="ar-SA" sz="2800" dirty="0" smtClean="0">
                <a:cs typeface="mohammad bold art 1" pitchFamily="2" charset="-78"/>
              </a:rPr>
              <a:t>سقوط ركن القيام للعاجز</a:t>
            </a:r>
          </a:p>
          <a:p>
            <a:r>
              <a:rPr lang="ar-SA" sz="2800" dirty="0" smtClean="0">
                <a:cs typeface="mohammad bold art 1" pitchFamily="2" charset="-78"/>
              </a:rPr>
              <a:t>قال تعالى ( لا يكلف الله نفساً إلا وسعها )</a:t>
            </a:r>
          </a:p>
          <a:p>
            <a:r>
              <a:rPr lang="ar-SA" sz="2800" dirty="0" smtClean="0">
                <a:cs typeface="mohammad bold art 1" pitchFamily="2" charset="-78"/>
              </a:rPr>
              <a:t>وقال الرسول صلى الله عليه وسلم : « عليكم من الأعمال ما تطيقون »</a:t>
            </a:r>
            <a:endParaRPr lang="ar-SA" sz="2800" dirty="0">
              <a:cs typeface="mohammad bold art 1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74377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SA" sz="3200" dirty="0" smtClean="0">
                <a:solidFill>
                  <a:srgbClr val="92D050"/>
                </a:solidFill>
                <a:cs typeface="mohammad bold art 1" pitchFamily="2" charset="-78"/>
              </a:rPr>
              <a:t>2- العدل :</a:t>
            </a:r>
          </a:p>
          <a:p>
            <a:r>
              <a:rPr lang="ar-SA" sz="2800" dirty="0" smtClean="0">
                <a:cs typeface="mohammad bold art 1" pitchFamily="2" charset="-78"/>
              </a:rPr>
              <a:t>العدل في تطبيق التشريع ، والعدل في ذات التشريع .</a:t>
            </a:r>
          </a:p>
          <a:p>
            <a:r>
              <a:rPr lang="ar-SA" sz="2800" dirty="0" smtClean="0">
                <a:cs typeface="mohammad bold art 1" pitchFamily="2" charset="-78"/>
              </a:rPr>
              <a:t>قال تعالى : ( إن الله لا يظلم مثقال ذرة ) </a:t>
            </a:r>
          </a:p>
          <a:p>
            <a:r>
              <a:rPr lang="ar-SA" sz="2800" dirty="0" smtClean="0">
                <a:cs typeface="mohammad bold art 1" pitchFamily="2" charset="-78"/>
              </a:rPr>
              <a:t>وقال تعالى : ( إن الله يأمر بالعدل والإحسان ... )</a:t>
            </a:r>
          </a:p>
          <a:p>
            <a:r>
              <a:rPr lang="ar-SA" sz="2800" dirty="0" smtClean="0">
                <a:cs typeface="mohammad bold art 1" pitchFamily="2" charset="-78"/>
              </a:rPr>
              <a:t>وقال تعالى : ( وما ربك بظلام للعبيد )</a:t>
            </a:r>
          </a:p>
          <a:p>
            <a:r>
              <a:rPr lang="ar-SA" sz="2800" dirty="0" smtClean="0">
                <a:cs typeface="mohammad bold art 1" pitchFamily="2" charset="-78"/>
              </a:rPr>
              <a:t>والعقوبة الإسلامية جعلت لكل ذنب عقوبته المناسبة </a:t>
            </a:r>
          </a:p>
          <a:p>
            <a:pPr marL="0" indent="0">
              <a:buNone/>
            </a:pPr>
            <a:r>
              <a:rPr lang="ar-SA" sz="2800" dirty="0" smtClean="0">
                <a:cs typeface="mohammad bold art 1" pitchFamily="2" charset="-78"/>
              </a:rPr>
              <a:t>   قال تعالى : ( ألا يعلم من خلق وهو اللطيف الخبير )</a:t>
            </a:r>
          </a:p>
        </p:txBody>
      </p:sp>
    </p:spTree>
    <p:extLst>
      <p:ext uri="{BB962C8B-B14F-4D97-AF65-F5344CB8AC3E}">
        <p14:creationId xmlns:p14="http://schemas.microsoft.com/office/powerpoint/2010/main" val="459583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SA" sz="3200" dirty="0" smtClean="0">
                <a:solidFill>
                  <a:srgbClr val="92D050"/>
                </a:solidFill>
                <a:cs typeface="mohammad bold art 1" pitchFamily="2" charset="-78"/>
              </a:rPr>
              <a:t>3- حفظ مصالح العباد :</a:t>
            </a:r>
          </a:p>
          <a:p>
            <a:r>
              <a:rPr lang="ar-SA" sz="2800" dirty="0" smtClean="0">
                <a:solidFill>
                  <a:srgbClr val="00B0F0"/>
                </a:solidFill>
                <a:cs typeface="mohammad bold art 1" pitchFamily="2" charset="-78"/>
              </a:rPr>
              <a:t>قال شيخ الإسلام بن تيمية : « إن الشريعة جاءت بتحصيل المصالح وتكميلها ، وتعطيل المفاسد وتقليلها » .</a:t>
            </a:r>
          </a:p>
          <a:p>
            <a:r>
              <a:rPr lang="ar-SA" sz="2800" dirty="0" smtClean="0">
                <a:cs typeface="mohammad bold art 1" pitchFamily="2" charset="-78"/>
              </a:rPr>
              <a:t>ويتمثل حفظ الشريعة لمصالح الناس في :</a:t>
            </a:r>
          </a:p>
          <a:p>
            <a:pPr marL="0" indent="0">
              <a:buNone/>
            </a:pPr>
            <a:r>
              <a:rPr lang="ar-SA" sz="2800" dirty="0" smtClean="0">
                <a:solidFill>
                  <a:srgbClr val="FFFF00"/>
                </a:solidFill>
                <a:cs typeface="mohammad bold art 1" pitchFamily="2" charset="-78"/>
              </a:rPr>
              <a:t>أ – حفظ العقل .</a:t>
            </a:r>
          </a:p>
          <a:p>
            <a:pPr marL="0" indent="0">
              <a:buNone/>
            </a:pPr>
            <a:r>
              <a:rPr lang="ar-SA" sz="2800" dirty="0" smtClean="0">
                <a:solidFill>
                  <a:srgbClr val="FFFF00"/>
                </a:solidFill>
                <a:cs typeface="mohammad bold art 1" pitchFamily="2" charset="-78"/>
              </a:rPr>
              <a:t>ب- حفظ النوع البشري .</a:t>
            </a:r>
          </a:p>
          <a:p>
            <a:pPr marL="0" indent="0">
              <a:buNone/>
            </a:pPr>
            <a:r>
              <a:rPr lang="ar-SA" sz="2800" dirty="0" smtClean="0">
                <a:solidFill>
                  <a:srgbClr val="FFFF00"/>
                </a:solidFill>
                <a:cs typeface="mohammad bold art 1" pitchFamily="2" charset="-78"/>
              </a:rPr>
              <a:t>ج- حفظ المال .</a:t>
            </a:r>
          </a:p>
          <a:p>
            <a:pPr marL="0" indent="0">
              <a:buNone/>
            </a:pPr>
            <a:r>
              <a:rPr lang="ar-SA" sz="2800" dirty="0" smtClean="0">
                <a:solidFill>
                  <a:srgbClr val="FFFF00"/>
                </a:solidFill>
                <a:cs typeface="mohammad bold art 1" pitchFamily="2" charset="-78"/>
              </a:rPr>
              <a:t>د- حفظ العرض .</a:t>
            </a:r>
          </a:p>
          <a:p>
            <a:pPr marL="0" indent="0">
              <a:buNone/>
            </a:pPr>
            <a:r>
              <a:rPr lang="ar-SA" sz="2800" dirty="0" smtClean="0">
                <a:solidFill>
                  <a:srgbClr val="FFFF00"/>
                </a:solidFill>
                <a:cs typeface="mohammad bold art 1" pitchFamily="2" charset="-78"/>
              </a:rPr>
              <a:t>ج – حفظ النفس .</a:t>
            </a:r>
            <a:endParaRPr lang="ar-SA" sz="2800" dirty="0">
              <a:solidFill>
                <a:srgbClr val="FFFF00"/>
              </a:solidFill>
              <a:cs typeface="mohammad bold art 1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55063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غماء">
  <a:themeElements>
    <a:clrScheme name="غماء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ألوان متوسطة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غماء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73</TotalTime>
  <Words>397</Words>
  <Application>Microsoft Office PowerPoint</Application>
  <PresentationFormat>عرض على الشاشة (3:4)‏</PresentationFormat>
  <Paragraphs>46</Paragraphs>
  <Slides>7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8" baseType="lpstr">
      <vt:lpstr>غماء</vt:lpstr>
      <vt:lpstr>خصائص الإسلام العامة والتشريع الإسلامي</vt:lpstr>
      <vt:lpstr>للإسلام عدة خصائص تميزه عن غيره من الأديان المنتشرة حالياً :</vt:lpstr>
      <vt:lpstr>عرض تقديمي في PowerPoint</vt:lpstr>
      <vt:lpstr>عرض تقديمي في PowerPoint</vt:lpstr>
      <vt:lpstr>الأسس التي بني عليها التشريع الإسلامي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Toshipa</dc:creator>
  <cp:lastModifiedBy>Toshipa</cp:lastModifiedBy>
  <cp:revision>7</cp:revision>
  <dcterms:created xsi:type="dcterms:W3CDTF">2012-02-10T23:41:47Z</dcterms:created>
  <dcterms:modified xsi:type="dcterms:W3CDTF">2012-02-11T00:55:37Z</dcterms:modified>
</cp:coreProperties>
</file>