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5" r:id="rId7"/>
    <p:sldId id="261" r:id="rId8"/>
    <p:sldId id="264" r:id="rId9"/>
    <p:sldId id="263" r:id="rId10"/>
    <p:sldId id="266" r:id="rId11"/>
    <p:sldId id="268" r:id="rId12"/>
    <p:sldId id="267" r:id="rId13"/>
    <p:sldId id="269" r:id="rId14"/>
    <p:sldId id="270" r:id="rId15"/>
    <p:sldId id="271" r:id="rId16"/>
    <p:sldId id="272" r:id="rId17"/>
    <p:sldId id="273" r:id="rId18"/>
    <p:sldId id="274" r:id="rId19"/>
    <p:sldId id="278"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4C26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68DC5-08FA-4DBD-83D4-39C566021ECF}"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68DC5-08FA-4DBD-83D4-39C566021ECF}" type="datetimeFigureOut">
              <a:rPr lang="en-US" smtClean="0"/>
              <a:pPr/>
              <a:t>10/17/2012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0BC03-5A02-488C-8489-BE229003A0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hhqumfpxuzI&amp;feature=player_detailpag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1"/>
            <a:r>
              <a:rPr lang="ar-SA" sz="6000" b="1" dirty="0" smtClean="0"/>
              <a:t>العلاج السلوكي  </a:t>
            </a:r>
            <a:r>
              <a:rPr lang="en-US" sz="6000" b="1" dirty="0" smtClean="0"/>
              <a:t>471</a:t>
            </a:r>
            <a:r>
              <a:rPr lang="ar-SA" sz="6000" b="1" dirty="0" smtClean="0"/>
              <a:t> </a:t>
            </a:r>
            <a:r>
              <a:rPr lang="en-US" sz="6000" b="1" dirty="0" smtClean="0"/>
              <a:t> </a:t>
            </a:r>
            <a:r>
              <a:rPr lang="ar-SA" sz="6000" b="1" dirty="0" smtClean="0"/>
              <a:t> نفس</a:t>
            </a:r>
            <a:endParaRPr lang="en-US" sz="6000" b="1" dirty="0"/>
          </a:p>
        </p:txBody>
      </p:sp>
      <p:sp>
        <p:nvSpPr>
          <p:cNvPr id="3" name="Subtitle 2"/>
          <p:cNvSpPr>
            <a:spLocks noGrp="1"/>
          </p:cNvSpPr>
          <p:nvPr>
            <p:ph type="subTitle" idx="1"/>
          </p:nvPr>
        </p:nvSpPr>
        <p:spPr/>
        <p:txBody>
          <a:bodyPr>
            <a:normAutofit/>
          </a:bodyPr>
          <a:lstStyle/>
          <a:p>
            <a:r>
              <a:rPr lang="ar-SA" sz="6000" dirty="0" smtClean="0">
                <a:solidFill>
                  <a:srgbClr val="FF0000"/>
                </a:solidFill>
              </a:rPr>
              <a:t>د. أحمد الشايع</a:t>
            </a:r>
            <a:endParaRPr lang="en-US" sz="60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4C2600"/>
                </a:solidFill>
              </a:rPr>
              <a:t> القياس السلوكي</a:t>
            </a:r>
            <a:endParaRPr lang="en-US" dirty="0">
              <a:solidFill>
                <a:srgbClr val="4C2600"/>
              </a:solidFill>
            </a:endParaRPr>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endParaRPr lang="ar-SA" b="1" dirty="0" smtClean="0">
              <a:solidFill>
                <a:srgbClr val="008000"/>
              </a:solidFill>
            </a:endParaRPr>
          </a:p>
          <a:p>
            <a:pPr marL="971550" lvl="1" indent="0" algn="r" rtl="1">
              <a:lnSpc>
                <a:spcPct val="150000"/>
              </a:lnSpc>
              <a:buNone/>
            </a:pPr>
            <a:r>
              <a:rPr lang="ar-SA" b="1" dirty="0" smtClean="0">
                <a:solidFill>
                  <a:srgbClr val="000099"/>
                </a:solidFill>
              </a:rPr>
              <a:t>سننتقل الى تطبيق وتنفيذ إجراءات القياس السلوكي في محاضرات لاحقة بإذن الله. وذلك بعد الفراغ من عرض نظريات العلاج السلوكي. </a:t>
            </a:r>
          </a:p>
          <a:p>
            <a:pPr marL="971550" lvl="1" indent="-514350" algn="r" rtl="1">
              <a:buNone/>
            </a:pPr>
            <a:endParaRPr lang="ar-SA" b="1" dirty="0" smtClean="0">
              <a:solidFill>
                <a:srgbClr val="000099"/>
              </a:solidFill>
            </a:endParaRPr>
          </a:p>
          <a:p>
            <a:pPr marL="971550" lvl="1"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ar-SA" sz="6000" b="1" dirty="0" smtClean="0">
                <a:solidFill>
                  <a:srgbClr val="4C2600"/>
                </a:solidFill>
              </a:rPr>
              <a:t>نظرية الإشراط الكلاسيكي</a:t>
            </a:r>
            <a:endParaRPr lang="en-US" sz="6000" dirty="0">
              <a:solidFill>
                <a:srgbClr val="4C2600"/>
              </a:solidFill>
            </a:endParaRPr>
          </a:p>
        </p:txBody>
      </p:sp>
      <p:sp>
        <p:nvSpPr>
          <p:cNvPr id="5" name="Subtitle 4"/>
          <p:cNvSpPr>
            <a:spLocks noGrp="1"/>
          </p:cNvSpPr>
          <p:nvPr>
            <p:ph type="subTitle" idx="1"/>
          </p:nvPr>
        </p:nvSpPr>
        <p:spPr/>
        <p:txBody>
          <a:bodyPr>
            <a:normAutofit/>
          </a:bodyPr>
          <a:lstStyle/>
          <a:p>
            <a:r>
              <a:rPr lang="en-US" sz="5400" b="1" dirty="0" smtClean="0">
                <a:solidFill>
                  <a:srgbClr val="4C2600"/>
                </a:solidFill>
              </a:rPr>
              <a:t>Classical Conditioning</a:t>
            </a:r>
            <a:endParaRPr lang="en-US" sz="5400" dirty="0">
              <a:solidFill>
                <a:srgbClr val="4C26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smtClean="0"/>
              <a:t/>
            </a:r>
            <a:br>
              <a:rPr lang="ar-SA" b="1" dirty="0" smtClean="0"/>
            </a:br>
            <a:r>
              <a:rPr lang="ar-SA" b="1" dirty="0" smtClean="0"/>
              <a:t>نظرية الإشراط الكلاسيكي</a:t>
            </a:r>
            <a:r>
              <a:rPr lang="en-US" b="1" dirty="0" smtClean="0"/>
              <a:t/>
            </a:r>
            <a:br>
              <a:rPr lang="en-US" b="1" dirty="0" smtClean="0"/>
            </a:br>
            <a:r>
              <a:rPr lang="en-US" b="1" dirty="0" smtClean="0"/>
              <a:t>Classical Conditioning</a:t>
            </a:r>
            <a:endParaRPr lang="en-US" b="1" dirty="0"/>
          </a:p>
        </p:txBody>
      </p:sp>
      <p:sp>
        <p:nvSpPr>
          <p:cNvPr id="3" name="Content Placeholder 2"/>
          <p:cNvSpPr>
            <a:spLocks noGrp="1"/>
          </p:cNvSpPr>
          <p:nvPr>
            <p:ph idx="1"/>
          </p:nvPr>
        </p:nvSpPr>
        <p:spPr>
          <a:xfrm>
            <a:off x="457200" y="1600200"/>
            <a:ext cx="8229600" cy="5043510"/>
          </a:xfrm>
        </p:spPr>
        <p:txBody>
          <a:bodyPr>
            <a:normAutofit lnSpcReduction="10000"/>
          </a:bodyPr>
          <a:lstStyle/>
          <a:p>
            <a:pPr algn="r" rtl="1">
              <a:buNone/>
            </a:pPr>
            <a:endParaRPr lang="ar-SA" dirty="0" smtClean="0">
              <a:solidFill>
                <a:srgbClr val="000099"/>
              </a:solidFill>
            </a:endParaRPr>
          </a:p>
          <a:p>
            <a:pPr algn="r" rtl="1"/>
            <a:endParaRPr lang="ar-SA" sz="1000" b="1" dirty="0" smtClean="0">
              <a:solidFill>
                <a:srgbClr val="000099"/>
              </a:solidFill>
            </a:endParaRPr>
          </a:p>
          <a:p>
            <a:pPr algn="just" rtl="1"/>
            <a:r>
              <a:rPr lang="ar-SA" b="1" dirty="0" smtClean="0">
                <a:solidFill>
                  <a:srgbClr val="000099"/>
                </a:solidFill>
              </a:rPr>
              <a:t>تسمى ايضاً: التعلم الكلاسيكي، التعلم الإستجابي، التكييف الإستجابي. </a:t>
            </a:r>
          </a:p>
          <a:p>
            <a:pPr algn="just" rtl="1">
              <a:buNone/>
            </a:pPr>
            <a:endParaRPr lang="ar-SA" sz="2200" b="1" dirty="0" smtClean="0">
              <a:solidFill>
                <a:srgbClr val="000099"/>
              </a:solidFill>
            </a:endParaRPr>
          </a:p>
          <a:p>
            <a:pPr algn="just" rtl="1"/>
            <a:r>
              <a:rPr lang="ar-SA" b="1" dirty="0" smtClean="0">
                <a:solidFill>
                  <a:srgbClr val="000099"/>
                </a:solidFill>
              </a:rPr>
              <a:t>قدّمها الفسيولوجي الروسي إيفان بافلوف </a:t>
            </a:r>
            <a:r>
              <a:rPr lang="en-US" b="1" dirty="0" smtClean="0">
                <a:solidFill>
                  <a:srgbClr val="000099"/>
                </a:solidFill>
              </a:rPr>
              <a:t>Evan Pavlov</a:t>
            </a:r>
            <a:r>
              <a:rPr lang="ar-SA" b="1" dirty="0" smtClean="0">
                <a:solidFill>
                  <a:srgbClr val="000099"/>
                </a:solidFill>
              </a:rPr>
              <a:t> </a:t>
            </a:r>
            <a:r>
              <a:rPr lang="en-US" b="1" dirty="0" smtClean="0">
                <a:solidFill>
                  <a:srgbClr val="000099"/>
                </a:solidFill>
              </a:rPr>
              <a:t>(1936 – 1849)</a:t>
            </a:r>
            <a:r>
              <a:rPr lang="ar-SA" b="1" dirty="0" smtClean="0">
                <a:solidFill>
                  <a:srgbClr val="000099"/>
                </a:solidFill>
              </a:rPr>
              <a:t> خلال ملاحظاته المختبرية مع كلاب التجارب.</a:t>
            </a:r>
          </a:p>
          <a:p>
            <a:pPr algn="just" rtl="1">
              <a:buNone/>
            </a:pPr>
            <a:endParaRPr lang="ar-SA" sz="2200" b="1" dirty="0" smtClean="0">
              <a:solidFill>
                <a:srgbClr val="000099"/>
              </a:solidFill>
            </a:endParaRPr>
          </a:p>
          <a:p>
            <a:pPr algn="just" rtl="1"/>
            <a:r>
              <a:rPr lang="ar-SA" b="1" dirty="0" smtClean="0">
                <a:solidFill>
                  <a:srgbClr val="000099"/>
                </a:solidFill>
              </a:rPr>
              <a:t>متأثر بالإجراءات العلمية التجريبية في علم وظائف الأعضاء.</a:t>
            </a: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smtClean="0"/>
              <a:t/>
            </a:r>
            <a:br>
              <a:rPr lang="ar-SA" b="1" dirty="0" smtClean="0"/>
            </a:br>
            <a:r>
              <a:rPr lang="ar-SA" b="1" dirty="0" smtClean="0"/>
              <a:t>نظرية الإشراط الكلاسيكي</a:t>
            </a:r>
            <a:r>
              <a:rPr lang="en-US" b="1" dirty="0" smtClean="0"/>
              <a:t/>
            </a:r>
            <a:br>
              <a:rPr lang="en-US" b="1" dirty="0" smtClean="0"/>
            </a:br>
            <a:r>
              <a:rPr lang="en-US" b="1" dirty="0" smtClean="0"/>
              <a:t>Classical Conditioning</a:t>
            </a:r>
            <a:endParaRPr lang="en-US" b="1" dirty="0"/>
          </a:p>
        </p:txBody>
      </p:sp>
      <p:sp>
        <p:nvSpPr>
          <p:cNvPr id="3" name="Content Placeholder 2"/>
          <p:cNvSpPr>
            <a:spLocks noGrp="1"/>
          </p:cNvSpPr>
          <p:nvPr>
            <p:ph idx="1"/>
          </p:nvPr>
        </p:nvSpPr>
        <p:spPr>
          <a:xfrm>
            <a:off x="457200" y="1600200"/>
            <a:ext cx="8229600" cy="5043510"/>
          </a:xfrm>
        </p:spPr>
        <p:txBody>
          <a:bodyPr>
            <a:normAutofit lnSpcReduction="10000"/>
          </a:bodyPr>
          <a:lstStyle/>
          <a:p>
            <a:pPr algn="just" rtl="1">
              <a:buNone/>
            </a:pPr>
            <a:endParaRPr lang="ar-SA" sz="2000" b="1" dirty="0" smtClean="0">
              <a:solidFill>
                <a:srgbClr val="000099"/>
              </a:solidFill>
            </a:endParaRPr>
          </a:p>
          <a:p>
            <a:pPr algn="just" rtl="1"/>
            <a:r>
              <a:rPr lang="ar-SA" b="1" dirty="0" smtClean="0">
                <a:solidFill>
                  <a:srgbClr val="000099"/>
                </a:solidFill>
              </a:rPr>
              <a:t>نقطة بداية التيار السلوكي في علم النفس.</a:t>
            </a:r>
          </a:p>
          <a:p>
            <a:pPr algn="just" rtl="1"/>
            <a:endParaRPr lang="ar-SA" sz="2000" b="1" dirty="0" smtClean="0">
              <a:solidFill>
                <a:srgbClr val="000099"/>
              </a:solidFill>
            </a:endParaRPr>
          </a:p>
          <a:p>
            <a:pPr algn="just" rtl="1"/>
            <a:r>
              <a:rPr lang="ar-SA" b="1" dirty="0" smtClean="0">
                <a:solidFill>
                  <a:srgbClr val="000099"/>
                </a:solidFill>
              </a:rPr>
              <a:t>لفتت الأنظار لأول مره الى إمكانية ان يكون سلوك الإنسان نتاج عملية تعلّم بسيط </a:t>
            </a:r>
            <a:r>
              <a:rPr lang="en-US" b="1" dirty="0" smtClean="0">
                <a:solidFill>
                  <a:srgbClr val="000099"/>
                </a:solidFill>
              </a:rPr>
              <a:t>Learned</a:t>
            </a:r>
            <a:r>
              <a:rPr lang="ar-SA" b="1" dirty="0" smtClean="0">
                <a:solidFill>
                  <a:srgbClr val="000099"/>
                </a:solidFill>
              </a:rPr>
              <a:t> – قارن مع نظرية التحليل النفسي.</a:t>
            </a:r>
          </a:p>
          <a:p>
            <a:pPr algn="just" rtl="1"/>
            <a:endParaRPr lang="ar-SA" sz="2000" b="1" dirty="0" smtClean="0">
              <a:solidFill>
                <a:srgbClr val="000099"/>
              </a:solidFill>
            </a:endParaRPr>
          </a:p>
          <a:p>
            <a:pPr algn="just" rtl="1"/>
            <a:r>
              <a:rPr lang="ar-SA" b="1" dirty="0" smtClean="0">
                <a:solidFill>
                  <a:srgbClr val="000099"/>
                </a:solidFill>
              </a:rPr>
              <a:t>مهدت الطريق لدراسة السلوك الإنساني مختبرياً. </a:t>
            </a:r>
          </a:p>
          <a:p>
            <a:pPr algn="just" rtl="1"/>
            <a:endParaRPr lang="ar-SA" sz="2200" b="1" dirty="0" smtClean="0">
              <a:solidFill>
                <a:srgbClr val="000099"/>
              </a:solidFill>
            </a:endParaRPr>
          </a:p>
          <a:p>
            <a:pPr algn="just" rtl="1"/>
            <a:r>
              <a:rPr lang="ar-SA" b="1" dirty="0" smtClean="0">
                <a:solidFill>
                  <a:srgbClr val="000099"/>
                </a:solidFill>
              </a:rPr>
              <a:t>قدّمت لأول مرة قوانين محددة وبسيطة لتفسير السلوك الإنساني.</a:t>
            </a: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smtClean="0"/>
              <a:t/>
            </a:r>
            <a:br>
              <a:rPr lang="ar-SA" b="1" dirty="0" smtClean="0"/>
            </a:br>
            <a:r>
              <a:rPr lang="ar-SA" b="1" dirty="0" smtClean="0"/>
              <a:t>نظرية الإشراط الكلاسيكي</a:t>
            </a:r>
            <a:r>
              <a:rPr lang="en-US" b="1" dirty="0" smtClean="0"/>
              <a:t/>
            </a:r>
            <a:br>
              <a:rPr lang="en-US" b="1" dirty="0" smtClean="0"/>
            </a:br>
            <a:r>
              <a:rPr lang="en-US" b="1" dirty="0" smtClean="0"/>
              <a:t>Classical Conditioning</a:t>
            </a:r>
            <a:endParaRPr lang="en-US" b="1" dirty="0"/>
          </a:p>
        </p:txBody>
      </p:sp>
      <p:sp>
        <p:nvSpPr>
          <p:cNvPr id="3" name="Content Placeholder 2"/>
          <p:cNvSpPr>
            <a:spLocks noGrp="1"/>
          </p:cNvSpPr>
          <p:nvPr>
            <p:ph idx="1"/>
          </p:nvPr>
        </p:nvSpPr>
        <p:spPr>
          <a:xfrm>
            <a:off x="457200" y="1600200"/>
            <a:ext cx="8229600" cy="5043510"/>
          </a:xfrm>
        </p:spPr>
        <p:txBody>
          <a:bodyPr>
            <a:normAutofit/>
          </a:bodyPr>
          <a:lstStyle/>
          <a:p>
            <a:pPr algn="just" rtl="1">
              <a:buNone/>
            </a:pPr>
            <a:endParaRPr lang="ar-SA" sz="2000" b="1" dirty="0" smtClean="0">
              <a:solidFill>
                <a:srgbClr val="000099"/>
              </a:solidFill>
            </a:endParaRPr>
          </a:p>
          <a:p>
            <a:pPr algn="just" rtl="1">
              <a:buNone/>
            </a:pPr>
            <a:r>
              <a:rPr lang="ar-SA" b="1" dirty="0" smtClean="0">
                <a:solidFill>
                  <a:srgbClr val="00B050"/>
                </a:solidFill>
              </a:rPr>
              <a:t>مصطلحات أساسية:</a:t>
            </a:r>
          </a:p>
          <a:p>
            <a:pPr algn="just" rtl="1">
              <a:buNone/>
            </a:pPr>
            <a:endParaRPr lang="ar-SA" sz="1000" b="1" dirty="0" smtClean="0">
              <a:solidFill>
                <a:srgbClr val="00B050"/>
              </a:solidFill>
            </a:endParaRPr>
          </a:p>
          <a:p>
            <a:pPr lvl="2" algn="just" rtl="1"/>
            <a:r>
              <a:rPr lang="ar-SA" b="1" dirty="0" smtClean="0">
                <a:solidFill>
                  <a:srgbClr val="000099"/>
                </a:solidFill>
              </a:rPr>
              <a:t>المثير الطبيعي ( م ط).</a:t>
            </a:r>
          </a:p>
          <a:p>
            <a:pPr lvl="2" algn="just" rtl="1"/>
            <a:r>
              <a:rPr lang="ar-SA" b="1" dirty="0" smtClean="0">
                <a:solidFill>
                  <a:srgbClr val="000099"/>
                </a:solidFill>
              </a:rPr>
              <a:t>الإستجابة الطبيعية (س ط).</a:t>
            </a:r>
          </a:p>
          <a:p>
            <a:pPr lvl="2" algn="just" rtl="1"/>
            <a:r>
              <a:rPr lang="ar-SA" b="1" dirty="0" smtClean="0">
                <a:solidFill>
                  <a:srgbClr val="000099"/>
                </a:solidFill>
              </a:rPr>
              <a:t>المثير الشرطي (م ش).</a:t>
            </a:r>
          </a:p>
          <a:p>
            <a:pPr lvl="2" algn="just" rtl="1"/>
            <a:r>
              <a:rPr lang="ar-SA" b="1" dirty="0" smtClean="0">
                <a:solidFill>
                  <a:srgbClr val="000099"/>
                </a:solidFill>
              </a:rPr>
              <a:t>الإستجابة الشرطية (س ش).</a:t>
            </a:r>
          </a:p>
          <a:p>
            <a:pPr lvl="2" algn="just" rtl="1"/>
            <a:r>
              <a:rPr lang="ar-SA" b="1" dirty="0" smtClean="0">
                <a:solidFill>
                  <a:srgbClr val="000099"/>
                </a:solidFill>
              </a:rPr>
              <a:t>التشريط – الإقتران.</a:t>
            </a:r>
          </a:p>
          <a:p>
            <a:pPr lvl="2" algn="just" rtl="1"/>
            <a:r>
              <a:rPr lang="ar-SA" b="1" dirty="0" smtClean="0">
                <a:solidFill>
                  <a:srgbClr val="000099"/>
                </a:solidFill>
              </a:rPr>
              <a:t>التعميم.</a:t>
            </a:r>
          </a:p>
          <a:p>
            <a:pPr lvl="2" algn="just" rtl="1"/>
            <a:r>
              <a:rPr lang="ar-SA" b="1" dirty="0" smtClean="0">
                <a:solidFill>
                  <a:srgbClr val="000099"/>
                </a:solidFill>
              </a:rPr>
              <a:t>التمييز.</a:t>
            </a:r>
          </a:p>
          <a:p>
            <a:pPr lvl="2" algn="just" rtl="1"/>
            <a:r>
              <a:rPr lang="ar-SA" b="1" dirty="0" smtClean="0">
                <a:solidFill>
                  <a:srgbClr val="000099"/>
                </a:solidFill>
              </a:rPr>
              <a:t>الإنطفاء.</a:t>
            </a: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smtClean="0"/>
              <a:t/>
            </a:r>
            <a:br>
              <a:rPr lang="ar-SA" b="1" dirty="0" smtClean="0"/>
            </a:br>
            <a:r>
              <a:rPr lang="ar-SA" b="1" dirty="0" smtClean="0"/>
              <a:t>نظرية الإشراط الكلاسيكي</a:t>
            </a:r>
            <a:r>
              <a:rPr lang="en-US" b="1" dirty="0" smtClean="0"/>
              <a:t/>
            </a:r>
            <a:br>
              <a:rPr lang="en-US" b="1" dirty="0" smtClean="0"/>
            </a:br>
            <a:r>
              <a:rPr lang="en-US" b="1" dirty="0" smtClean="0"/>
              <a:t>Classical Conditioning</a:t>
            </a:r>
            <a:endParaRPr lang="en-US" b="1" dirty="0"/>
          </a:p>
        </p:txBody>
      </p:sp>
      <p:sp>
        <p:nvSpPr>
          <p:cNvPr id="3" name="Content Placeholder 2"/>
          <p:cNvSpPr>
            <a:spLocks noGrp="1"/>
          </p:cNvSpPr>
          <p:nvPr>
            <p:ph idx="1"/>
          </p:nvPr>
        </p:nvSpPr>
        <p:spPr>
          <a:xfrm>
            <a:off x="457200" y="1600200"/>
            <a:ext cx="8229600" cy="5043510"/>
          </a:xfrm>
        </p:spPr>
        <p:txBody>
          <a:bodyPr>
            <a:normAutofit/>
          </a:bodyPr>
          <a:lstStyle/>
          <a:p>
            <a:pPr algn="just" rtl="1">
              <a:buNone/>
            </a:pPr>
            <a:endParaRPr lang="ar-SA" sz="2000" b="1" dirty="0" smtClean="0">
              <a:solidFill>
                <a:srgbClr val="000099"/>
              </a:solidFill>
            </a:endParaRPr>
          </a:p>
          <a:p>
            <a:pPr algn="just" rtl="1">
              <a:buNone/>
            </a:pPr>
            <a:r>
              <a:rPr lang="ar-SA" b="1" dirty="0" smtClean="0">
                <a:solidFill>
                  <a:srgbClr val="00B050"/>
                </a:solidFill>
              </a:rPr>
              <a:t>النظرية:</a:t>
            </a:r>
          </a:p>
          <a:p>
            <a:pPr algn="just" rtl="1">
              <a:buFontTx/>
              <a:buChar char="-"/>
            </a:pPr>
            <a:r>
              <a:rPr lang="ar-SA" sz="2800" b="1" dirty="0" smtClean="0">
                <a:solidFill>
                  <a:srgbClr val="000099"/>
                </a:solidFill>
              </a:rPr>
              <a:t>اذا اقترن ظهور مثير محايد ما مع المثير الطبيعي الذي يقود الى ظهور سلوكٍ ما، وتكرر هذا الإقتران لعدة مرات متتالية، فإن هذا المثير المحايد يصبح قادراً عندها على إنتاج السلوك حتى في غياب المثير الأصلي.</a:t>
            </a:r>
          </a:p>
          <a:p>
            <a:pPr algn="just" rtl="1">
              <a:buFontTx/>
              <a:buChar char="-"/>
            </a:pPr>
            <a:endParaRPr lang="ar-SA" sz="1000" b="1" dirty="0" smtClean="0">
              <a:solidFill>
                <a:srgbClr val="000099"/>
              </a:solidFill>
            </a:endParaRPr>
          </a:p>
          <a:p>
            <a:pPr algn="just" rtl="1">
              <a:buFontTx/>
              <a:buChar char="-"/>
            </a:pPr>
            <a:r>
              <a:rPr lang="ar-SA" sz="2800" b="1" dirty="0" smtClean="0">
                <a:solidFill>
                  <a:srgbClr val="000099"/>
                </a:solidFill>
              </a:rPr>
              <a:t>تسمى عملية الإقتران: الإشراط. ويسمى المثير الذي تم تشريطه: مثير شرطي (م ش). بينما تسمى الإستجابة المرتبطة به: الإستجابة الشرطية (س ش). </a:t>
            </a:r>
          </a:p>
          <a:p>
            <a:pPr algn="just" rtl="1">
              <a:buFontTx/>
              <a:buChar char="-"/>
            </a:pPr>
            <a:endParaRPr lang="ar-SA" sz="2000" b="1" dirty="0" smtClean="0">
              <a:solidFill>
                <a:srgbClr val="00B050"/>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r" rtl="1">
              <a:buNone/>
            </a:pPr>
            <a:endParaRPr lang="ar-SA" b="1" dirty="0" smtClean="0">
              <a:solidFill>
                <a:srgbClr val="FF0000"/>
              </a:solidFill>
            </a:endParaRPr>
          </a:p>
          <a:p>
            <a:pPr algn="r" rtl="1">
              <a:buNone/>
            </a:pPr>
            <a:endParaRPr lang="ar-SA" b="1" dirty="0" smtClean="0">
              <a:solidFill>
                <a:srgbClr val="FF0000"/>
              </a:solidFill>
            </a:endParaRPr>
          </a:p>
          <a:p>
            <a:pPr algn="ctr" rtl="1">
              <a:buNone/>
            </a:pPr>
            <a:r>
              <a:rPr lang="ar-SA" b="1" dirty="0" smtClean="0">
                <a:solidFill>
                  <a:srgbClr val="FF0000"/>
                </a:solidFill>
              </a:rPr>
              <a:t>في الظروف العادية</a:t>
            </a:r>
            <a:r>
              <a:rPr lang="ar-SA" dirty="0" smtClean="0">
                <a:solidFill>
                  <a:srgbClr val="FF0000"/>
                </a:solidFill>
              </a:rPr>
              <a:t> </a:t>
            </a:r>
          </a:p>
          <a:p>
            <a:pPr algn="r" rtl="1">
              <a:buNone/>
            </a:pPr>
            <a:endParaRPr lang="ar-SA" dirty="0" smtClean="0">
              <a:solidFill>
                <a:srgbClr val="FF0000"/>
              </a:solidFill>
            </a:endParaRPr>
          </a:p>
          <a:p>
            <a:pPr algn="r" rtl="1">
              <a:buNone/>
            </a:pPr>
            <a:endParaRPr lang="ar-SA" dirty="0" smtClean="0">
              <a:solidFill>
                <a:srgbClr val="FF0000"/>
              </a:solidFill>
            </a:endParaRPr>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286248" y="3500438"/>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ctr" rtl="1">
              <a:buNone/>
            </a:pPr>
            <a:r>
              <a:rPr lang="ar-SA" b="1" dirty="0" smtClean="0">
                <a:solidFill>
                  <a:srgbClr val="FF0000"/>
                </a:solidFill>
              </a:rPr>
              <a:t>في الظروف العادية</a:t>
            </a:r>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ar-SA" dirty="0" smtClean="0"/>
          </a:p>
          <a:p>
            <a:pPr algn="r" rtl="1">
              <a:buNone/>
            </a:pPr>
            <a:endParaRPr lang="ar-SA" b="1" dirty="0" smtClean="0">
              <a:solidFill>
                <a:srgbClr val="FF0000"/>
              </a:solidFill>
            </a:endParaRPr>
          </a:p>
          <a:p>
            <a:pPr algn="ctr" rtl="1">
              <a:buNone/>
            </a:pPr>
            <a:r>
              <a:rPr lang="ar-SA" b="1" dirty="0" smtClean="0">
                <a:solidFill>
                  <a:srgbClr val="FF0000"/>
                </a:solidFill>
              </a:rPr>
              <a:t>خلال عملية الإشراط</a:t>
            </a:r>
            <a:endParaRPr lang="ar-SA" dirty="0" smtClean="0"/>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357686" y="1000108"/>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4214810" y="3929066"/>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143636" y="4929198"/>
            <a:ext cx="278608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 مثير محايد </a:t>
            </a:r>
          </a:p>
          <a:p>
            <a:pPr algn="ctr"/>
            <a:r>
              <a:rPr lang="ar-SA" sz="2400" b="1" dirty="0" smtClean="0"/>
              <a:t>(صوت جرس)</a:t>
            </a:r>
            <a:endParaRPr lang="en-US"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r" rtl="1">
              <a:buNone/>
            </a:pPr>
            <a:r>
              <a:rPr lang="ar-SA" dirty="0" smtClean="0"/>
              <a:t>___________  </a:t>
            </a:r>
            <a:r>
              <a:rPr lang="ar-SA" b="1" dirty="0" smtClean="0">
                <a:solidFill>
                  <a:srgbClr val="FF0000"/>
                </a:solidFill>
              </a:rPr>
              <a:t>ظروف عادية</a:t>
            </a:r>
            <a:r>
              <a:rPr lang="ar-SA" dirty="0" smtClean="0">
                <a:solidFill>
                  <a:srgbClr val="FF0000"/>
                </a:solidFill>
              </a:rPr>
              <a:t> </a:t>
            </a:r>
            <a:r>
              <a:rPr lang="ar-SA" dirty="0" smtClean="0"/>
              <a:t>______________</a:t>
            </a:r>
          </a:p>
          <a:p>
            <a:pPr algn="r" rtl="1">
              <a:buNone/>
            </a:pPr>
            <a:r>
              <a:rPr lang="ar-SA" dirty="0" smtClean="0"/>
              <a:t>مثير طبيعي                             إستجابة طبيعية </a:t>
            </a:r>
          </a:p>
          <a:p>
            <a:pPr algn="r" rtl="1">
              <a:buNone/>
            </a:pPr>
            <a:r>
              <a:rPr lang="ar-SA" dirty="0" smtClean="0"/>
              <a:t>(رؤية الطعام)                              (اللعاب)</a:t>
            </a:r>
          </a:p>
          <a:p>
            <a:pPr algn="r" rtl="1">
              <a:buNone/>
            </a:pPr>
            <a:r>
              <a:rPr lang="ar-SA" dirty="0" smtClean="0"/>
              <a:t>_______________ </a:t>
            </a:r>
            <a:r>
              <a:rPr lang="ar-SA" b="1" dirty="0" smtClean="0">
                <a:solidFill>
                  <a:srgbClr val="FF0000"/>
                </a:solidFill>
              </a:rPr>
              <a:t>عملية الإشراط </a:t>
            </a:r>
            <a:r>
              <a:rPr lang="ar-SA" dirty="0" smtClean="0"/>
              <a:t>___________</a:t>
            </a:r>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ar-SA" dirty="0" smtClean="0"/>
          </a:p>
          <a:p>
            <a:pPr algn="r" rtl="1">
              <a:buNone/>
            </a:pPr>
            <a:r>
              <a:rPr lang="ar-SA" dirty="0" smtClean="0"/>
              <a:t>_____________ </a:t>
            </a:r>
            <a:r>
              <a:rPr lang="ar-SA" b="1" dirty="0" smtClean="0">
                <a:solidFill>
                  <a:srgbClr val="FF0000"/>
                </a:solidFill>
              </a:rPr>
              <a:t>بعد الإشراط </a:t>
            </a:r>
            <a:r>
              <a:rPr lang="ar-SA" dirty="0" smtClean="0"/>
              <a:t>___________</a:t>
            </a:r>
          </a:p>
          <a:p>
            <a:pPr algn="r" rtl="1">
              <a:buNone/>
            </a:pPr>
            <a:r>
              <a:rPr lang="ar-SA" dirty="0" smtClean="0"/>
              <a:t>مثير محايد (مثير شرطي)              إستجابة شرطية </a:t>
            </a:r>
          </a:p>
          <a:p>
            <a:pPr algn="r" rtl="1">
              <a:buNone/>
            </a:pPr>
            <a:r>
              <a:rPr lang="ar-SA" dirty="0" smtClean="0"/>
              <a:t>(صوت الجرس)                              (اللعاب)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357686" y="1000108"/>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Left Arrow 11"/>
          <p:cNvSpPr/>
          <p:nvPr/>
        </p:nvSpPr>
        <p:spPr>
          <a:xfrm>
            <a:off x="4286248" y="2714620"/>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00760" y="3929066"/>
            <a:ext cx="278608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 مثير محايد </a:t>
            </a:r>
          </a:p>
          <a:p>
            <a:pPr algn="ctr"/>
            <a:r>
              <a:rPr lang="ar-SA" sz="2400" b="1" dirty="0" smtClean="0"/>
              <a:t>(صوت جرس)</a:t>
            </a:r>
            <a:endParaRPr lang="en-US" sz="2400" b="1" dirty="0"/>
          </a:p>
        </p:txBody>
      </p:sp>
      <p:sp>
        <p:nvSpPr>
          <p:cNvPr id="14" name="Left Arrow 13"/>
          <p:cNvSpPr/>
          <p:nvPr/>
        </p:nvSpPr>
        <p:spPr>
          <a:xfrm>
            <a:off x="3929058" y="5072074"/>
            <a:ext cx="11430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368412"/>
          </a:xfrm>
        </p:spPr>
        <p:txBody>
          <a:bodyPr>
            <a:noAutofit/>
          </a:bodyPr>
          <a:lstStyle/>
          <a:p>
            <a:r>
              <a:rPr lang="ar-SA" sz="4800" dirty="0" smtClean="0"/>
              <a:t> تجربة بافلوف (فيديو)</a:t>
            </a:r>
            <a:br>
              <a:rPr lang="ar-SA" sz="4800" dirty="0" smtClean="0"/>
            </a:br>
            <a:r>
              <a:rPr lang="en-US" sz="4800" dirty="0" smtClean="0"/>
              <a:t>3:55</a:t>
            </a:r>
            <a:r>
              <a:rPr lang="ar-SA" sz="4800" dirty="0" smtClean="0"/>
              <a:t>المدة: </a:t>
            </a:r>
            <a:r>
              <a:rPr lang="en-US" sz="4800" dirty="0" smtClean="0"/>
              <a:t> </a:t>
            </a:r>
            <a:endParaRPr lang="en-US" sz="4800" dirty="0"/>
          </a:p>
        </p:txBody>
      </p:sp>
      <p:sp>
        <p:nvSpPr>
          <p:cNvPr id="8" name="Content Placeholder 7"/>
          <p:cNvSpPr>
            <a:spLocks noGrp="1"/>
          </p:cNvSpPr>
          <p:nvPr>
            <p:ph idx="1"/>
          </p:nvPr>
        </p:nvSpPr>
        <p:spPr/>
        <p:txBody>
          <a:bodyPr/>
          <a:lstStyle/>
          <a:p>
            <a:endParaRPr lang="en-US" dirty="0" smtClean="0">
              <a:hlinkClick r:id="rId2"/>
            </a:endParaRPr>
          </a:p>
          <a:p>
            <a:r>
              <a:rPr lang="en-US" dirty="0" smtClean="0">
                <a:hlinkClick r:id="rId2"/>
              </a:rPr>
              <a:t>http://www.youtube.com/watch?v=hhqumfpxuzI&amp;feature=player_detailpage</a:t>
            </a:r>
            <a:endParaRPr lang="ar-SA" dirty="0" smtClean="0"/>
          </a:p>
          <a:p>
            <a:endParaRPr lang="ar-SA" dirty="0" smtClean="0"/>
          </a:p>
          <a:p>
            <a:pPr>
              <a:buNone/>
            </a:pP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6000" b="1" dirty="0" smtClean="0">
                <a:solidFill>
                  <a:srgbClr val="FF0000"/>
                </a:solidFill>
              </a:rPr>
              <a:t/>
            </a:r>
            <a:br>
              <a:rPr lang="ar-SA" sz="6000" b="1" dirty="0" smtClean="0">
                <a:solidFill>
                  <a:srgbClr val="FF0000"/>
                </a:solidFill>
              </a:rPr>
            </a:br>
            <a:r>
              <a:rPr lang="ar-SA" sz="6000" b="1" dirty="0" smtClean="0">
                <a:solidFill>
                  <a:srgbClr val="FF0000"/>
                </a:solidFill>
              </a:rPr>
              <a:t>محتوى المحاضرة</a:t>
            </a:r>
            <a:endParaRPr lang="en-US" sz="6000" b="1" dirty="0">
              <a:solidFill>
                <a:srgbClr val="FF0000"/>
              </a:solidFill>
            </a:endParaRPr>
          </a:p>
        </p:txBody>
      </p:sp>
      <p:sp>
        <p:nvSpPr>
          <p:cNvPr id="3" name="Content Placeholder 2"/>
          <p:cNvSpPr>
            <a:spLocks noGrp="1"/>
          </p:cNvSpPr>
          <p:nvPr>
            <p:ph idx="1"/>
          </p:nvPr>
        </p:nvSpPr>
        <p:spPr/>
        <p:txBody>
          <a:bodyPr>
            <a:normAutofit/>
          </a:bodyPr>
          <a:lstStyle/>
          <a:p>
            <a:pPr algn="r" rtl="1"/>
            <a:r>
              <a:rPr lang="ar-SA" sz="4800" b="1" dirty="0" smtClean="0">
                <a:solidFill>
                  <a:srgbClr val="002060"/>
                </a:solidFill>
                <a:latin typeface="Times New Roman" pitchFamily="18" charset="0"/>
                <a:cs typeface="Times New Roman" pitchFamily="18" charset="0"/>
              </a:rPr>
              <a:t>القياس السلوكي.</a:t>
            </a:r>
          </a:p>
          <a:p>
            <a:pPr algn="r" rtl="1">
              <a:buNone/>
            </a:pPr>
            <a:endParaRPr lang="ar-SA" sz="2000" b="1" dirty="0" smtClean="0">
              <a:solidFill>
                <a:srgbClr val="002060"/>
              </a:solidFill>
              <a:latin typeface="Times New Roman" pitchFamily="18" charset="0"/>
              <a:cs typeface="Times New Roman" pitchFamily="18" charset="0"/>
            </a:endParaRPr>
          </a:p>
          <a:p>
            <a:pPr algn="r" rtl="1"/>
            <a:r>
              <a:rPr lang="ar-SA" sz="4800" b="1" dirty="0" smtClean="0">
                <a:solidFill>
                  <a:srgbClr val="002060"/>
                </a:solidFill>
                <a:latin typeface="Times New Roman" pitchFamily="18" charset="0"/>
                <a:cs typeface="Times New Roman" pitchFamily="18" charset="0"/>
              </a:rPr>
              <a:t>مقدمة الى نظرية الإشراط الكلاسيكي.</a:t>
            </a:r>
            <a:endParaRPr lang="en-US" sz="4800" b="1" dirty="0">
              <a:solidFill>
                <a:srgbClr val="002060"/>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smtClean="0">
                <a:solidFill>
                  <a:srgbClr val="4C2600"/>
                </a:solidFill>
              </a:rPr>
              <a:t>تجارب تطبيقية </a:t>
            </a:r>
            <a:endParaRPr lang="en-US" dirty="0">
              <a:solidFill>
                <a:srgbClr val="4C2600"/>
              </a:solidFill>
            </a:endParaRPr>
          </a:p>
        </p:txBody>
      </p:sp>
      <p:sp>
        <p:nvSpPr>
          <p:cNvPr id="6" name="Content Placeholder 5"/>
          <p:cNvSpPr>
            <a:spLocks noGrp="1"/>
          </p:cNvSpPr>
          <p:nvPr>
            <p:ph idx="1"/>
          </p:nvPr>
        </p:nvSpPr>
        <p:spPr/>
        <p:txBody>
          <a:bodyPr/>
          <a:lstStyle/>
          <a:p>
            <a:pPr algn="r" rtl="1"/>
            <a:r>
              <a:rPr lang="ar-SA" dirty="0" smtClean="0">
                <a:solidFill>
                  <a:srgbClr val="000099"/>
                </a:solidFill>
              </a:rPr>
              <a:t>تجربة واطسون مع الطفل. </a:t>
            </a:r>
          </a:p>
          <a:p>
            <a:pPr algn="r" rtl="1">
              <a:buNone/>
            </a:pPr>
            <a:endParaRPr lang="ar-SA" sz="2000" dirty="0" smtClean="0">
              <a:solidFill>
                <a:srgbClr val="000099"/>
              </a:solidFill>
            </a:endParaRPr>
          </a:p>
          <a:p>
            <a:pPr algn="r" rtl="1"/>
            <a:r>
              <a:rPr lang="ar-SA" dirty="0" smtClean="0">
                <a:solidFill>
                  <a:srgbClr val="000099"/>
                </a:solidFill>
              </a:rPr>
              <a:t>تجربة جونز.</a:t>
            </a:r>
          </a:p>
          <a:p>
            <a:pPr algn="r" rtl="1"/>
            <a:endParaRPr lang="ar-SA" sz="2000" dirty="0" smtClean="0">
              <a:solidFill>
                <a:srgbClr val="000099"/>
              </a:solidFill>
            </a:endParaRPr>
          </a:p>
          <a:p>
            <a:pPr algn="r" rtl="1"/>
            <a:r>
              <a:rPr lang="ar-SA" dirty="0" smtClean="0">
                <a:solidFill>
                  <a:srgbClr val="000099"/>
                </a:solidFill>
              </a:rPr>
              <a:t>إستخدام مبادىء الإشراط الكلاسيكي لعلاج التبول اللاإرادي.</a:t>
            </a:r>
          </a:p>
          <a:p>
            <a:pPr algn="r" rtl="1">
              <a:buNone/>
            </a:pPr>
            <a:endParaRPr lang="ar-SA" dirty="0" smtClean="0">
              <a:solidFill>
                <a:srgbClr val="000099"/>
              </a:solidFill>
            </a:endParaRPr>
          </a:p>
          <a:p>
            <a:pPr algn="r" rtl="1">
              <a:buNone/>
            </a:pPr>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smtClean="0">
                <a:solidFill>
                  <a:srgbClr val="4C2600"/>
                </a:solidFill>
              </a:rPr>
              <a:t>أمــثلـــة</a:t>
            </a:r>
            <a:endParaRPr lang="en-US" dirty="0">
              <a:solidFill>
                <a:srgbClr val="4C2600"/>
              </a:solidFill>
            </a:endParaRPr>
          </a:p>
        </p:txBody>
      </p:sp>
      <p:sp>
        <p:nvSpPr>
          <p:cNvPr id="6" name="Content Placeholder 5"/>
          <p:cNvSpPr>
            <a:spLocks noGrp="1"/>
          </p:cNvSpPr>
          <p:nvPr>
            <p:ph idx="1"/>
          </p:nvPr>
        </p:nvSpPr>
        <p:spPr/>
        <p:txBody>
          <a:bodyPr/>
          <a:lstStyle/>
          <a:p>
            <a:pPr algn="r" rtl="1"/>
            <a:r>
              <a:rPr lang="ar-SA" dirty="0" smtClean="0">
                <a:solidFill>
                  <a:srgbClr val="000099"/>
                </a:solidFill>
              </a:rPr>
              <a:t>صياح الطفل عند رؤية أمه بملابس الخروج (العباءة).</a:t>
            </a:r>
          </a:p>
          <a:p>
            <a:pPr algn="r" rtl="1">
              <a:buNone/>
            </a:pPr>
            <a:endParaRPr lang="ar-SA" dirty="0" smtClean="0">
              <a:solidFill>
                <a:srgbClr val="000099"/>
              </a:solidFill>
            </a:endParaRPr>
          </a:p>
          <a:p>
            <a:pPr algn="r" rtl="1"/>
            <a:r>
              <a:rPr lang="ar-SA" dirty="0" smtClean="0">
                <a:solidFill>
                  <a:srgbClr val="000099"/>
                </a:solidFill>
              </a:rPr>
              <a:t>الخوف من الظلام.</a:t>
            </a:r>
          </a:p>
          <a:p>
            <a:pPr algn="r" rtl="1"/>
            <a:endParaRPr lang="ar-SA" dirty="0" smtClean="0">
              <a:solidFill>
                <a:srgbClr val="000099"/>
              </a:solidFill>
            </a:endParaRPr>
          </a:p>
          <a:p>
            <a:pPr algn="ctr" rtl="1">
              <a:buNone/>
            </a:pPr>
            <a:r>
              <a:rPr lang="ar-SA" sz="5400" dirty="0" smtClean="0">
                <a:solidFill>
                  <a:srgbClr val="000099"/>
                </a:solidFill>
                <a:latin typeface="Franklin Gothic Medium" pitchFamily="34" charset="0"/>
              </a:rPr>
              <a:t>أي أمثلة أخرى ؟</a:t>
            </a:r>
          </a:p>
          <a:p>
            <a:pPr algn="r" rtl="1"/>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smtClean="0">
                <a:solidFill>
                  <a:srgbClr val="4C2600"/>
                </a:solidFill>
              </a:rPr>
              <a:t>إعتبارات عامة</a:t>
            </a:r>
            <a:endParaRPr lang="en-US" dirty="0">
              <a:solidFill>
                <a:srgbClr val="4C2600"/>
              </a:solidFill>
            </a:endParaRPr>
          </a:p>
        </p:txBody>
      </p:sp>
      <p:sp>
        <p:nvSpPr>
          <p:cNvPr id="6" name="Content Placeholder 5"/>
          <p:cNvSpPr>
            <a:spLocks noGrp="1"/>
          </p:cNvSpPr>
          <p:nvPr>
            <p:ph idx="1"/>
          </p:nvPr>
        </p:nvSpPr>
        <p:spPr/>
        <p:txBody>
          <a:bodyPr>
            <a:normAutofit/>
          </a:bodyPr>
          <a:lstStyle/>
          <a:p>
            <a:pPr algn="r" rtl="1"/>
            <a:r>
              <a:rPr lang="ar-SA" dirty="0" smtClean="0">
                <a:solidFill>
                  <a:srgbClr val="000099"/>
                </a:solidFill>
              </a:rPr>
              <a:t>كي تتم عملية الإشراط بنجاح، يجب ان يظهر المثير المحايد (الشرطي) قبل المثير الطبيعي مباشرة أو يتزامن معه.</a:t>
            </a:r>
          </a:p>
          <a:p>
            <a:pPr algn="r" rtl="1"/>
            <a:endParaRPr lang="ar-SA" sz="1000" dirty="0" smtClean="0">
              <a:solidFill>
                <a:srgbClr val="000099"/>
              </a:solidFill>
            </a:endParaRPr>
          </a:p>
          <a:p>
            <a:pPr algn="r" rtl="1"/>
            <a:r>
              <a:rPr lang="ar-SA" dirty="0" smtClean="0">
                <a:solidFill>
                  <a:srgbClr val="000099"/>
                </a:solidFill>
              </a:rPr>
              <a:t>في الحياة الطبيعية، تتم عملية الإشراط بشكل مستمر وغير ملحوظ. </a:t>
            </a:r>
          </a:p>
          <a:p>
            <a:pPr algn="r" rtl="1"/>
            <a:r>
              <a:rPr lang="ar-SA" dirty="0" smtClean="0">
                <a:solidFill>
                  <a:srgbClr val="000099"/>
                </a:solidFill>
              </a:rPr>
              <a:t>التعميم – يقود أي تشابه بين المثير ومثيرات أخرى الى إصدار الإستجابة الشرطية ذاتها (تجربة واطسون).</a:t>
            </a:r>
          </a:p>
          <a:p>
            <a:pPr algn="r" rtl="1"/>
            <a:endParaRPr lang="ar-SA" sz="1000" dirty="0" smtClean="0">
              <a:solidFill>
                <a:srgbClr val="000099"/>
              </a:solidFill>
            </a:endParaRPr>
          </a:p>
          <a:p>
            <a:pPr algn="r" rtl="1"/>
            <a:r>
              <a:rPr lang="ar-SA" dirty="0" smtClean="0">
                <a:solidFill>
                  <a:srgbClr val="000099"/>
                </a:solidFill>
              </a:rPr>
              <a:t>التمييز – قصر الإستجابة على مثيرات بعينها. </a:t>
            </a:r>
          </a:p>
          <a:p>
            <a:pPr algn="r" rtl="1"/>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6000" b="1" dirty="0" smtClean="0">
                <a:solidFill>
                  <a:srgbClr val="C00000"/>
                </a:solidFill>
              </a:rPr>
              <a:t> القياس السلوكي ( 1 )</a:t>
            </a:r>
            <a:endParaRPr lang="en-US" sz="6000" b="1"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lgn="r" rtl="1"/>
            <a:r>
              <a:rPr lang="ar-SA" b="1" dirty="0" smtClean="0"/>
              <a:t>الخطوة الأولى لتنفيذ أي برنامج للعلاج السلوكي.</a:t>
            </a:r>
          </a:p>
          <a:p>
            <a:pPr algn="r" rtl="1"/>
            <a:endParaRPr lang="ar-SA" b="1" dirty="0" smtClean="0"/>
          </a:p>
          <a:p>
            <a:pPr algn="r" rtl="1"/>
            <a:r>
              <a:rPr lang="ar-SA" b="1" dirty="0" smtClean="0"/>
              <a:t>يختلف عن القياس النفسي التقليدي.</a:t>
            </a:r>
          </a:p>
          <a:p>
            <a:pPr lvl="1" algn="r" rtl="1"/>
            <a:r>
              <a:rPr lang="ar-SA" dirty="0" smtClean="0">
                <a:cs typeface="Arabic Transparent" pitchFamily="2" charset="-78"/>
              </a:rPr>
              <a:t>لايعمل وفق مبدأ الفروق الفردية.</a:t>
            </a:r>
          </a:p>
          <a:p>
            <a:pPr lvl="1" algn="r" rtl="1"/>
            <a:r>
              <a:rPr lang="ar-SA" dirty="0" smtClean="0">
                <a:cs typeface="Arabic Transparent" pitchFamily="2" charset="-78"/>
              </a:rPr>
              <a:t>لايتخدم طرق التحقق من الصدق والثبات التقليدية (كثبات الإعادة مثلاً)</a:t>
            </a:r>
          </a:p>
          <a:p>
            <a:pPr lvl="1" algn="r" rtl="1"/>
            <a:r>
              <a:rPr lang="ar-SA" dirty="0" smtClean="0">
                <a:cs typeface="Arabic Transparent" pitchFamily="2" charset="-78"/>
              </a:rPr>
              <a:t>يهتم بالسلوك القابل للملاحظة فقط</a:t>
            </a:r>
            <a:r>
              <a:rPr lang="en-US" dirty="0" smtClean="0">
                <a:cs typeface="Arabic Transparent" pitchFamily="2" charset="-78"/>
              </a:rPr>
              <a:t>  </a:t>
            </a:r>
            <a:r>
              <a:rPr lang="ar-SA" dirty="0" smtClean="0">
                <a:cs typeface="Arabic Transparent" pitchFamily="2" charset="-78"/>
              </a:rPr>
              <a:t>. فلا يهدف الى قياس المفاهيم الإفتراضية (لايهتم بمفاهيم كالذكاء أو تقدير الذات مثلاً لا حصراً).</a:t>
            </a:r>
          </a:p>
          <a:p>
            <a:pPr lvl="1" algn="r" rtl="1"/>
            <a:r>
              <a:rPr lang="ar-SA" dirty="0" smtClean="0">
                <a:cs typeface="Arabic Transparent" pitchFamily="2" charset="-78"/>
              </a:rPr>
              <a:t>يرتبط مباشرةً بالأساليب العلاجية المستخدمة أختياراً وتطبيقاً.</a:t>
            </a:r>
          </a:p>
          <a:p>
            <a:pPr lvl="1" algn="r" rtl="1"/>
            <a:r>
              <a:rPr lang="ar-SA" dirty="0" smtClean="0">
                <a:cs typeface="Arabic Transparent" pitchFamily="2" charset="-78"/>
              </a:rPr>
              <a:t>يُعلي من أثر البيئة في حدوث السلوك.</a:t>
            </a:r>
            <a:endParaRPr lang="en-US" dirty="0" smtClean="0">
              <a:cs typeface="Arabic Transparent" pitchFamily="2" charset="-78"/>
            </a:endParaRPr>
          </a:p>
          <a:p>
            <a:pPr lvl="1" algn="r" rtl="1">
              <a:buNone/>
            </a:pPr>
            <a:endParaRPr lang="ar-SA" dirty="0" smtClean="0"/>
          </a:p>
          <a:p>
            <a:pPr algn="r" rtl="1"/>
            <a:r>
              <a:rPr lang="ar-SA" b="1" dirty="0" smtClean="0"/>
              <a:t>يعتمد على ملاحظة السلوك المُشاهد </a:t>
            </a:r>
            <a:r>
              <a:rPr lang="en-US" b="1" dirty="0" smtClean="0"/>
              <a:t>Observable</a:t>
            </a:r>
            <a:r>
              <a:rPr lang="ar-SA" b="1" dirty="0" smtClean="0"/>
              <a:t> فقط.</a:t>
            </a:r>
            <a:endParaRPr lang="en-US" b="1" dirty="0" smtClean="0"/>
          </a:p>
          <a:p>
            <a:pPr lvl="1" algn="r" rtl="1"/>
            <a:r>
              <a:rPr lang="ar-SA" dirty="0" smtClean="0"/>
              <a:t>سلوكيات يمكن وصفها إجرائياً – جَلَسَ، أكَلَ، لَعٍِبَ، الخ ...</a:t>
            </a:r>
            <a:endParaRPr lang="en-US" dirty="0" smtClean="0"/>
          </a:p>
          <a:p>
            <a:pPr algn="r" rtl="1"/>
            <a:endParaRPr lang="ar-SA" sz="3600" dirty="0" smtClean="0"/>
          </a:p>
          <a:p>
            <a:pPr lvl="1" algn="r" rtl="1">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( 2 )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b="1" dirty="0" smtClean="0"/>
              <a:t>أهدافه – لماذا نستخدم القياس السلوكي؟</a:t>
            </a:r>
          </a:p>
          <a:p>
            <a:pPr marL="971550" lvl="1" indent="-514350" algn="r" rtl="1">
              <a:buFont typeface="+mj-lt"/>
              <a:buAutoNum type="arabicPeriod"/>
            </a:pPr>
            <a:r>
              <a:rPr lang="ar-SA" b="1" dirty="0" smtClean="0"/>
              <a:t>لتحديد:</a:t>
            </a:r>
          </a:p>
          <a:p>
            <a:pPr marL="1371600" lvl="2" indent="-514350" algn="r" rtl="1">
              <a:buFont typeface="Wingdings" pitchFamily="2" charset="2"/>
              <a:buChar char="ü"/>
            </a:pPr>
            <a:r>
              <a:rPr lang="ar-SA" b="1" dirty="0" smtClean="0"/>
              <a:t>تكرار السلوك – عدد مرات حدوثة خلال فترة زمنية معينة.</a:t>
            </a:r>
          </a:p>
          <a:p>
            <a:pPr marL="1371600" lvl="2" indent="-514350" algn="r" rtl="1">
              <a:buFont typeface="Wingdings" pitchFamily="2" charset="2"/>
              <a:buChar char="ü"/>
            </a:pPr>
            <a:r>
              <a:rPr lang="ar-SA" b="1" dirty="0" smtClean="0"/>
              <a:t>مدة حدوث السلوك – المدة التي يستمر خلالها السلوك.</a:t>
            </a:r>
          </a:p>
          <a:p>
            <a:pPr marL="1371600" lvl="2" indent="-514350" algn="r" rtl="1">
              <a:buFont typeface="Wingdings" pitchFamily="2" charset="2"/>
              <a:buChar char="ü"/>
            </a:pPr>
            <a:r>
              <a:rPr lang="ar-SA" b="1" dirty="0" smtClean="0"/>
              <a:t>شكل السلوك.</a:t>
            </a:r>
          </a:p>
          <a:p>
            <a:pPr marL="1371600" lvl="2" indent="-514350" algn="r" rtl="1">
              <a:buFont typeface="Wingdings" pitchFamily="2" charset="2"/>
              <a:buChar char="ü"/>
            </a:pPr>
            <a:r>
              <a:rPr lang="ar-SA" b="1" dirty="0" smtClean="0"/>
              <a:t>شدة السلوك – قوة السلوك أو ضعفه (شدة صوت صراخ الطفل مثلاً).</a:t>
            </a:r>
          </a:p>
          <a:p>
            <a:pPr marL="1371600" lvl="2" indent="-514350" algn="r" rtl="1">
              <a:buFont typeface="Wingdings" pitchFamily="2" charset="2"/>
              <a:buChar char="ü"/>
            </a:pPr>
            <a:r>
              <a:rPr lang="ar-SA" b="1" dirty="0" smtClean="0"/>
              <a:t>كمون السلوك – الفترة الزمنية بين المثير وحدوث السلوك.</a:t>
            </a:r>
            <a:endParaRPr lang="ar-SA" b="1" dirty="0"/>
          </a:p>
          <a:p>
            <a:pPr marL="971550" lvl="1" indent="-514350" algn="r" rtl="1">
              <a:buFont typeface="+mj-lt"/>
              <a:buAutoNum type="arabicPeriod"/>
            </a:pPr>
            <a:r>
              <a:rPr lang="ar-SA" b="1" dirty="0" smtClean="0"/>
              <a:t>لتحديد المثيرات </a:t>
            </a:r>
            <a:r>
              <a:rPr lang="ar-SA" b="1" u="sng" dirty="0" smtClean="0"/>
              <a:t>السابقة</a:t>
            </a:r>
            <a:r>
              <a:rPr lang="ar-SA" b="1" dirty="0" smtClean="0"/>
              <a:t> و </a:t>
            </a:r>
            <a:r>
              <a:rPr lang="ar-SA" b="1" u="sng" dirty="0" smtClean="0"/>
              <a:t>اللاحقة</a:t>
            </a:r>
            <a:r>
              <a:rPr lang="ar-SA" b="1" dirty="0" smtClean="0"/>
              <a:t> لحدوث السلوك المستهدف.</a:t>
            </a:r>
          </a:p>
          <a:p>
            <a:pPr marL="971550" lvl="1" indent="-514350" algn="r" rtl="1">
              <a:buFont typeface="+mj-lt"/>
              <a:buAutoNum type="arabicPeriod"/>
            </a:pPr>
            <a:r>
              <a:rPr lang="ar-SA" b="1" dirty="0" smtClean="0"/>
              <a:t>تحديد مدى الحاجة للتدخل السلوكي - مدى سواء أو مرضية السلوك (تكراره وشدته ومدة حدوثه مثلاً).</a:t>
            </a:r>
          </a:p>
          <a:p>
            <a:pPr marL="971550" lvl="1" indent="-514350" algn="r" rtl="1">
              <a:buFont typeface="+mj-lt"/>
              <a:buAutoNum type="arabicPeriod"/>
            </a:pPr>
            <a:r>
              <a:rPr lang="ar-SA" b="1" dirty="0" smtClean="0"/>
              <a:t>التركيز على السلوك المراد تعديله دون غيره.</a:t>
            </a:r>
          </a:p>
          <a:p>
            <a:pPr marL="971550" lvl="1" indent="-514350" algn="r" rtl="1">
              <a:buFont typeface="+mj-lt"/>
              <a:buAutoNum type="arabicPeriod"/>
            </a:pPr>
            <a:r>
              <a:rPr lang="ar-SA" b="1" dirty="0" smtClean="0"/>
              <a:t>التخطيط لوضع برنامج العلاج السلوكي، وتقييم فعاليته.</a:t>
            </a:r>
          </a:p>
          <a:p>
            <a:pPr marL="971550" lvl="1" indent="-514350" algn="r" rtl="1">
              <a:buFont typeface="+mj-lt"/>
              <a:buAutoNum type="arabicPeriod"/>
            </a:pPr>
            <a:endParaRPr lang="ar-SA"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( 3 )</a:t>
            </a:r>
            <a:endParaRPr lang="en-US" dirty="0"/>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0099"/>
                </a:solidFill>
              </a:rPr>
              <a:t>اولاً: تحديد السلوك المستهدف </a:t>
            </a:r>
            <a:r>
              <a:rPr lang="en-US" b="1" dirty="0" smtClean="0">
                <a:solidFill>
                  <a:srgbClr val="000099"/>
                </a:solidFill>
              </a:rPr>
              <a:t>Target behaviour</a:t>
            </a:r>
            <a:endParaRPr lang="ar-SA" b="1" dirty="0" smtClean="0">
              <a:solidFill>
                <a:srgbClr val="000099"/>
              </a:solidFill>
            </a:endParaRPr>
          </a:p>
          <a:p>
            <a:pPr marL="971550" lvl="1" indent="-514350" algn="r" rtl="1">
              <a:buNone/>
            </a:pPr>
            <a:endParaRPr lang="en-US" b="1" dirty="0" smtClean="0">
              <a:solidFill>
                <a:srgbClr val="000099"/>
              </a:solidFill>
            </a:endParaRPr>
          </a:p>
          <a:p>
            <a:pPr marL="1371600" lvl="2" indent="-514350" algn="r" rtl="1"/>
            <a:r>
              <a:rPr lang="ar-SA" b="1" dirty="0" smtClean="0">
                <a:solidFill>
                  <a:srgbClr val="000099"/>
                </a:solidFill>
              </a:rPr>
              <a:t>وضع تعريف إجرائي لهذا السلوك. يجب أن يتصف بالتالي/</a:t>
            </a:r>
          </a:p>
          <a:p>
            <a:pPr marL="1828800" lvl="3" indent="-514350" algn="r" rtl="1"/>
            <a:r>
              <a:rPr lang="ar-SA" b="1" dirty="0" smtClean="0">
                <a:solidFill>
                  <a:srgbClr val="000099"/>
                </a:solidFill>
              </a:rPr>
              <a:t>الدقة (ثبات تقديرات الملاحظين).</a:t>
            </a:r>
          </a:p>
          <a:p>
            <a:pPr marL="1828800" lvl="3" indent="-514350" algn="r" rtl="1"/>
            <a:r>
              <a:rPr lang="ar-SA" b="1" dirty="0" smtClean="0">
                <a:solidFill>
                  <a:srgbClr val="000099"/>
                </a:solidFill>
              </a:rPr>
              <a:t>وضوح الصياغة (لاتحتمل تفسيرات متعددة لما تعنيه).</a:t>
            </a:r>
          </a:p>
          <a:p>
            <a:pPr marL="1828800" lvl="3" indent="-514350" algn="r" rtl="1"/>
            <a:r>
              <a:rPr lang="ar-SA" b="1" dirty="0" smtClean="0">
                <a:solidFill>
                  <a:srgbClr val="000099"/>
                </a:solidFill>
              </a:rPr>
              <a:t>الشمولية (تغطية كل أو أغلب مكونات السلوك المستهدف).</a:t>
            </a:r>
          </a:p>
          <a:p>
            <a:pPr marL="1371600" lvl="2"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( 4 )</a:t>
            </a:r>
            <a:endParaRPr lang="en-US" dirty="0"/>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8000"/>
                </a:solidFill>
              </a:rPr>
              <a:t>هل تعد السلوكيات (التعريفات) التالية ملائمة للقياس السلوكي؟ ولماذا ؟</a:t>
            </a:r>
            <a:endParaRPr lang="en-US" b="1" dirty="0" smtClean="0">
              <a:solidFill>
                <a:srgbClr val="000099"/>
              </a:solidFill>
            </a:endParaRPr>
          </a:p>
          <a:p>
            <a:pPr marL="1371600" lvl="2" indent="-514350" algn="r" rtl="1">
              <a:buFont typeface="+mj-lt"/>
              <a:buAutoNum type="arabicPeriod"/>
            </a:pPr>
            <a:r>
              <a:rPr lang="ar-SA" b="1" dirty="0" smtClean="0">
                <a:solidFill>
                  <a:srgbClr val="000099"/>
                </a:solidFill>
              </a:rPr>
              <a:t>الشعور بالإكتئاب.</a:t>
            </a:r>
          </a:p>
          <a:p>
            <a:pPr marL="1371600" lvl="2" indent="-514350" algn="r" rtl="1">
              <a:buFont typeface="+mj-lt"/>
              <a:buAutoNum type="arabicPeriod"/>
            </a:pPr>
            <a:r>
              <a:rPr lang="ar-SA" b="1" dirty="0" smtClean="0">
                <a:solidFill>
                  <a:srgbClr val="000099"/>
                </a:solidFill>
              </a:rPr>
              <a:t>قوة الشخصية.</a:t>
            </a:r>
          </a:p>
          <a:p>
            <a:pPr marL="1371600" lvl="2" indent="-514350" algn="r" rtl="1">
              <a:buFont typeface="+mj-lt"/>
              <a:buAutoNum type="arabicPeriod"/>
            </a:pPr>
            <a:r>
              <a:rPr lang="ar-SA" b="1" dirty="0" smtClean="0">
                <a:solidFill>
                  <a:srgbClr val="000099"/>
                </a:solidFill>
              </a:rPr>
              <a:t>أحترام الآخرين.</a:t>
            </a:r>
          </a:p>
          <a:p>
            <a:pPr marL="1371600" lvl="2" indent="-514350" algn="r" rtl="1">
              <a:buFont typeface="+mj-lt"/>
              <a:buAutoNum type="arabicPeriod"/>
            </a:pPr>
            <a:r>
              <a:rPr lang="ar-SA" b="1" dirty="0" smtClean="0">
                <a:solidFill>
                  <a:srgbClr val="000099"/>
                </a:solidFill>
              </a:rPr>
              <a:t>الذكاء.</a:t>
            </a:r>
          </a:p>
          <a:p>
            <a:pPr marL="1371600" lvl="2" indent="-514350" algn="r" rtl="1">
              <a:buFont typeface="+mj-lt"/>
              <a:buAutoNum type="arabicPeriod"/>
            </a:pPr>
            <a:r>
              <a:rPr lang="ar-SA" b="1" dirty="0" smtClean="0">
                <a:solidFill>
                  <a:srgbClr val="000099"/>
                </a:solidFill>
              </a:rPr>
              <a:t>الإنبساطية.</a:t>
            </a:r>
          </a:p>
          <a:p>
            <a:pPr marL="1371600" lvl="2" indent="-514350" algn="r" rtl="1">
              <a:buFont typeface="+mj-lt"/>
              <a:buAutoNum type="arabicPeriod"/>
            </a:pPr>
            <a:r>
              <a:rPr lang="ar-SA" b="1" dirty="0" smtClean="0">
                <a:solidFill>
                  <a:srgbClr val="000099"/>
                </a:solidFill>
              </a:rPr>
              <a:t>العدوان. </a:t>
            </a:r>
          </a:p>
          <a:p>
            <a:pPr marL="1371600" lvl="2" indent="-514350" algn="r" rtl="1">
              <a:buFont typeface="+mj-lt"/>
              <a:buAutoNum type="arabicPeriod"/>
            </a:pPr>
            <a:endParaRPr lang="ar-SA" b="1" dirty="0" smtClean="0">
              <a:solidFill>
                <a:srgbClr val="000099"/>
              </a:solidFill>
            </a:endParaRPr>
          </a:p>
          <a:p>
            <a:pPr marL="1371600" lvl="2" indent="-514350" algn="r" rtl="1">
              <a:buFont typeface="+mj-lt"/>
              <a:buAutoNum type="arabicPeriod"/>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( 5 )</a:t>
            </a:r>
            <a:endParaRPr lang="en-US" dirty="0"/>
          </a:p>
        </p:txBody>
      </p:sp>
      <p:sp>
        <p:nvSpPr>
          <p:cNvPr id="4" name="Text Placeholder 3"/>
          <p:cNvSpPr>
            <a:spLocks noGrp="1"/>
          </p:cNvSpPr>
          <p:nvPr>
            <p:ph type="body" idx="1"/>
          </p:nvPr>
        </p:nvSpPr>
        <p:spPr/>
        <p:txBody>
          <a:bodyPr>
            <a:normAutofit fontScale="92500"/>
          </a:bodyPr>
          <a:lstStyle/>
          <a:p>
            <a:pPr algn="ctr"/>
            <a:r>
              <a:rPr lang="ar-SA" sz="3200" dirty="0" smtClean="0">
                <a:solidFill>
                  <a:srgbClr val="FF0000"/>
                </a:solidFill>
                <a:latin typeface="Arial Unicode MS" pitchFamily="34" charset="-128"/>
                <a:ea typeface="Arial Unicode MS" pitchFamily="34" charset="-128"/>
                <a:cs typeface="Arial Unicode MS" pitchFamily="34" charset="-128"/>
              </a:rPr>
              <a:t>تعريف سلوكي غير صحيح</a:t>
            </a:r>
            <a:endParaRPr lang="en-US" sz="32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half" idx="2"/>
          </p:nvPr>
        </p:nvSpPr>
        <p:spPr>
          <a:xfrm>
            <a:off x="457200" y="2174875"/>
            <a:ext cx="3829048" cy="3951288"/>
          </a:xfrm>
        </p:spPr>
        <p:txBody>
          <a:bodyPr/>
          <a:lstStyle/>
          <a:p>
            <a:pPr algn="r" rtl="1"/>
            <a:r>
              <a:rPr lang="ar-SA" b="1" u="sng" dirty="0" smtClean="0"/>
              <a:t>السلوك العدواني:</a:t>
            </a:r>
          </a:p>
          <a:p>
            <a:pPr indent="0" algn="just" rtl="1">
              <a:buNone/>
            </a:pPr>
            <a:r>
              <a:rPr lang="ar-SA" dirty="0" smtClean="0"/>
              <a:t>هو الشعور بإنفعالات سلبية تجاه الآخرين أو تفسير سلوكياتهم على نحو سلبي بأنهم يريدون الإنتقاص منه والإعتداء عليه. أو الإعتداء فعلياً عليهم سواء جسدياً أو لفضياً، في حضورهم أو غيابهم.</a:t>
            </a:r>
          </a:p>
        </p:txBody>
      </p:sp>
      <p:sp>
        <p:nvSpPr>
          <p:cNvPr id="5" name="Text Placeholder 4"/>
          <p:cNvSpPr>
            <a:spLocks noGrp="1"/>
          </p:cNvSpPr>
          <p:nvPr>
            <p:ph type="body" sz="quarter" idx="3"/>
          </p:nvPr>
        </p:nvSpPr>
        <p:spPr/>
        <p:txBody>
          <a:bodyPr>
            <a:normAutofit/>
          </a:bodyPr>
          <a:lstStyle/>
          <a:p>
            <a:pPr algn="ctr"/>
            <a:r>
              <a:rPr lang="ar-SA" sz="3200" dirty="0" smtClean="0">
                <a:solidFill>
                  <a:srgbClr val="008000"/>
                </a:solidFill>
                <a:latin typeface="Arial Unicode MS" pitchFamily="34" charset="-128"/>
                <a:ea typeface="Arial Unicode MS" pitchFamily="34" charset="-128"/>
                <a:cs typeface="Arial Unicode MS" pitchFamily="34" charset="-128"/>
              </a:rPr>
              <a:t>تعريف سلوكي صحيح</a:t>
            </a:r>
            <a:endParaRPr lang="en-US" sz="3200" dirty="0">
              <a:solidFill>
                <a:srgbClr val="008000"/>
              </a:solidFill>
              <a:latin typeface="Arial Unicode MS" pitchFamily="34" charset="-128"/>
              <a:ea typeface="Arial Unicode MS" pitchFamily="34" charset="-128"/>
              <a:cs typeface="Arial Unicode MS" pitchFamily="34" charset="-128"/>
            </a:endParaRPr>
          </a:p>
        </p:txBody>
      </p:sp>
      <p:sp>
        <p:nvSpPr>
          <p:cNvPr id="6" name="Content Placeholder 5"/>
          <p:cNvSpPr>
            <a:spLocks noGrp="1"/>
          </p:cNvSpPr>
          <p:nvPr>
            <p:ph sz="quarter" idx="4"/>
          </p:nvPr>
        </p:nvSpPr>
        <p:spPr/>
        <p:txBody>
          <a:bodyPr/>
          <a:lstStyle/>
          <a:p>
            <a:pPr algn="r" rtl="1"/>
            <a:r>
              <a:rPr lang="ar-SA" b="1" u="sng" dirty="0" smtClean="0"/>
              <a:t>السلوك العدواني:</a:t>
            </a:r>
          </a:p>
          <a:p>
            <a:pPr indent="0" algn="just" rtl="1">
              <a:buNone/>
            </a:pPr>
            <a:r>
              <a:rPr lang="ar-SA" dirty="0" smtClean="0"/>
              <a:t>هو الإعتداء على الآخرين بطريقة لفظية كالصراخ أو الشتم أو مناداتهم بالقاب غير مقبولة. أو بصورة غير لفظية كالضرب أو الركل أو الدفع أو العض أو إتلاف ممتلكاتهم أو رمي الأشياء عليهم.</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( 6 )</a:t>
            </a:r>
            <a:endParaRPr lang="en-US" dirty="0"/>
          </a:p>
        </p:txBody>
      </p:sp>
      <p:sp>
        <p:nvSpPr>
          <p:cNvPr id="4" name="Text Placeholder 3"/>
          <p:cNvSpPr>
            <a:spLocks noGrp="1"/>
          </p:cNvSpPr>
          <p:nvPr>
            <p:ph type="body" idx="1"/>
          </p:nvPr>
        </p:nvSpPr>
        <p:spPr>
          <a:xfrm>
            <a:off x="457200" y="1535112"/>
            <a:ext cx="7758138" cy="822317"/>
          </a:xfrm>
        </p:spPr>
        <p:txBody>
          <a:bodyPr>
            <a:normAutofit/>
          </a:bodyPr>
          <a:lstStyle/>
          <a:p>
            <a:pPr algn="ctr"/>
            <a:r>
              <a:rPr lang="ar-SA" sz="3200" dirty="0" smtClean="0">
                <a:solidFill>
                  <a:srgbClr val="FF0000"/>
                </a:solidFill>
                <a:latin typeface="Arial Unicode MS" pitchFamily="34" charset="-128"/>
                <a:ea typeface="Arial Unicode MS" pitchFamily="34" charset="-128"/>
                <a:cs typeface="Arial Unicode MS" pitchFamily="34" charset="-128"/>
              </a:rPr>
              <a:t>أمثلة أخرى </a:t>
            </a:r>
            <a:endParaRPr lang="en-US" sz="32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half" idx="2"/>
          </p:nvPr>
        </p:nvSpPr>
        <p:spPr/>
        <p:txBody>
          <a:bodyPr/>
          <a:lstStyle/>
          <a:p>
            <a:pPr algn="r" rtl="1">
              <a:buNone/>
            </a:pPr>
            <a:endParaRPr lang="ar-SA" b="1" u="sng" dirty="0" smtClean="0"/>
          </a:p>
          <a:p>
            <a:pPr algn="r" rtl="1">
              <a:buNone/>
            </a:pPr>
            <a:r>
              <a:rPr lang="ar-SA" b="1" u="sng" dirty="0" smtClean="0"/>
              <a:t>سلوكيات غير قابلة للقياس السلوكي</a:t>
            </a:r>
          </a:p>
          <a:p>
            <a:pPr algn="r" rtl="1">
              <a:buNone/>
            </a:pPr>
            <a:endParaRPr lang="ar-SA" u="sng" dirty="0" smtClean="0"/>
          </a:p>
          <a:p>
            <a:pPr algn="r" rtl="1"/>
            <a:r>
              <a:rPr lang="ar-SA" dirty="0" smtClean="0"/>
              <a:t>أن تصبح الطفلة اجتماعية أكثر.</a:t>
            </a:r>
          </a:p>
          <a:p>
            <a:pPr algn="r" rtl="1"/>
            <a:r>
              <a:rPr lang="ar-SA" dirty="0" smtClean="0"/>
              <a:t>أن تقدر الطفلة قيمة الأصدقاء.</a:t>
            </a:r>
          </a:p>
          <a:p>
            <a:pPr algn="r" rtl="1"/>
            <a:r>
              <a:rPr lang="ar-SA" dirty="0" smtClean="0"/>
              <a:t>أن تستوعب الطفلة معنى أحترام الوالدين.</a:t>
            </a:r>
          </a:p>
          <a:p>
            <a:pPr algn="r" rtl="1"/>
            <a:r>
              <a:rPr lang="ar-SA" dirty="0" smtClean="0"/>
              <a:t>أن تحترم الطفلة أخوتها الكبار.</a:t>
            </a:r>
          </a:p>
        </p:txBody>
      </p:sp>
      <p:sp>
        <p:nvSpPr>
          <p:cNvPr id="5" name="Text Placeholder 4"/>
          <p:cNvSpPr>
            <a:spLocks noGrp="1"/>
          </p:cNvSpPr>
          <p:nvPr>
            <p:ph type="body" sz="quarter" idx="3"/>
          </p:nvPr>
        </p:nvSpPr>
        <p:spPr/>
        <p:txBody>
          <a:bodyPr>
            <a:normAutofit/>
          </a:bodyPr>
          <a:lstStyle/>
          <a:p>
            <a:pPr algn="ctr"/>
            <a:endParaRPr lang="en-US" sz="3200" dirty="0">
              <a:solidFill>
                <a:srgbClr val="008000"/>
              </a:solidFill>
              <a:latin typeface="Arial Unicode MS" pitchFamily="34" charset="-128"/>
              <a:ea typeface="Arial Unicode MS" pitchFamily="34" charset="-128"/>
              <a:cs typeface="Arial Unicode MS" pitchFamily="34" charset="-128"/>
            </a:endParaRPr>
          </a:p>
        </p:txBody>
      </p:sp>
      <p:sp>
        <p:nvSpPr>
          <p:cNvPr id="6" name="Content Placeholder 5"/>
          <p:cNvSpPr>
            <a:spLocks noGrp="1"/>
          </p:cNvSpPr>
          <p:nvPr>
            <p:ph sz="quarter" idx="4"/>
          </p:nvPr>
        </p:nvSpPr>
        <p:spPr/>
        <p:txBody>
          <a:bodyPr>
            <a:normAutofit lnSpcReduction="10000"/>
          </a:bodyPr>
          <a:lstStyle/>
          <a:p>
            <a:pPr algn="ctr" rtl="1">
              <a:buNone/>
            </a:pPr>
            <a:endParaRPr lang="ar-SA" b="1" u="sng" dirty="0" smtClean="0"/>
          </a:p>
          <a:p>
            <a:pPr algn="ctr" rtl="1">
              <a:buNone/>
            </a:pPr>
            <a:r>
              <a:rPr lang="ar-SA" b="1" u="sng" dirty="0" smtClean="0"/>
              <a:t>سلوكيات قابلة للقياس السلوكي</a:t>
            </a:r>
          </a:p>
          <a:p>
            <a:pPr indent="0" algn="just" rtl="1">
              <a:buNone/>
            </a:pPr>
            <a:endParaRPr lang="ar-SA" b="1" u="sng" dirty="0" smtClean="0"/>
          </a:p>
          <a:p>
            <a:pPr indent="0" algn="just" rtl="1"/>
            <a:r>
              <a:rPr lang="ar-SA" dirty="0" smtClean="0"/>
              <a:t> أن تتحدث الطفلة مع بقية الصغار.</a:t>
            </a:r>
          </a:p>
          <a:p>
            <a:pPr indent="0" algn="just" rtl="1"/>
            <a:r>
              <a:rPr lang="ar-SA" dirty="0" smtClean="0"/>
              <a:t> أن تعبر الطفلة لفضياً عن رغبتها في البقاء مع صديقاتها.</a:t>
            </a:r>
          </a:p>
          <a:p>
            <a:pPr indent="0" algn="just" rtl="1"/>
            <a:r>
              <a:rPr lang="ar-SA" dirty="0" smtClean="0"/>
              <a:t> ان لاتقاطع الطفلة والديها عندما يتحدثون.</a:t>
            </a:r>
          </a:p>
          <a:p>
            <a:pPr indent="0" algn="just" rtl="1"/>
            <a:r>
              <a:rPr lang="ar-SA" dirty="0" smtClean="0"/>
              <a:t> أن تطيع الطفلة أخوتها الكبار عندما يطلبون منها شيئاً.</a:t>
            </a:r>
          </a:p>
          <a:p>
            <a:pPr indent="0" algn="just" rtl="1"/>
            <a:endParaRPr lang="ar-S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4C2600"/>
                </a:solidFill>
              </a:rPr>
              <a:t> القياس السلوكي ( 7 )</a:t>
            </a:r>
            <a:endParaRPr lang="en-US" dirty="0">
              <a:solidFill>
                <a:srgbClr val="4C2600"/>
              </a:solidFill>
            </a:endParaRPr>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8000"/>
                </a:solidFill>
              </a:rPr>
              <a:t>أعتبارات عامة يجب مراعاتها في القياس السلوكي:</a:t>
            </a:r>
          </a:p>
          <a:p>
            <a:pPr marL="971550" lvl="1" indent="-514350" algn="r" rtl="1">
              <a:buNone/>
            </a:pPr>
            <a:endParaRPr lang="ar-SA" b="1" dirty="0" smtClean="0">
              <a:solidFill>
                <a:srgbClr val="008000"/>
              </a:solidFill>
            </a:endParaRPr>
          </a:p>
          <a:p>
            <a:pPr marL="971550" lvl="1" indent="-514350" algn="r" rtl="1">
              <a:buFont typeface="Wingdings" pitchFamily="2" charset="2"/>
              <a:buChar char="v"/>
            </a:pPr>
            <a:r>
              <a:rPr lang="ar-SA" b="1" dirty="0" smtClean="0">
                <a:solidFill>
                  <a:srgbClr val="000099"/>
                </a:solidFill>
              </a:rPr>
              <a:t>تحديد السلوك المستهدف.</a:t>
            </a:r>
          </a:p>
          <a:p>
            <a:pPr marL="971550" lvl="1" indent="-514350" algn="r" rtl="1">
              <a:buFont typeface="Wingdings" pitchFamily="2" charset="2"/>
              <a:buChar char="v"/>
            </a:pPr>
            <a:r>
              <a:rPr lang="ar-SA" b="1" dirty="0" smtClean="0">
                <a:solidFill>
                  <a:srgbClr val="000099"/>
                </a:solidFill>
              </a:rPr>
              <a:t>إعتبارت أخلاقية.</a:t>
            </a:r>
          </a:p>
          <a:p>
            <a:pPr marL="971550" lvl="1" indent="-514350" algn="r" rtl="1">
              <a:buFont typeface="Wingdings" pitchFamily="2" charset="2"/>
              <a:buChar char="v"/>
            </a:pPr>
            <a:r>
              <a:rPr lang="ar-SA" b="1" dirty="0" smtClean="0">
                <a:solidFill>
                  <a:srgbClr val="000099"/>
                </a:solidFill>
              </a:rPr>
              <a:t>ترتيب السلوكيات المراد قياسها حسب الأهمية.</a:t>
            </a:r>
          </a:p>
          <a:p>
            <a:pPr marL="971550" lvl="1" indent="-514350" algn="r" rtl="1">
              <a:buFont typeface="Wingdings" pitchFamily="2" charset="2"/>
              <a:buChar char="v"/>
            </a:pPr>
            <a:r>
              <a:rPr lang="ar-SA" b="1" dirty="0" smtClean="0">
                <a:solidFill>
                  <a:srgbClr val="000099"/>
                </a:solidFill>
              </a:rPr>
              <a:t>عدم قياس أكثر من سلوك في نفس الوقت.</a:t>
            </a:r>
          </a:p>
          <a:p>
            <a:pPr marL="971550" lvl="1" indent="-514350" algn="r" rtl="1">
              <a:buFont typeface="Wingdings" pitchFamily="2" charset="2"/>
              <a:buChar char="v"/>
            </a:pPr>
            <a:r>
              <a:rPr lang="ar-SA" b="1" dirty="0" smtClean="0">
                <a:solidFill>
                  <a:srgbClr val="000099"/>
                </a:solidFill>
              </a:rPr>
              <a:t>تدريب القائمين بالقياس.</a:t>
            </a:r>
          </a:p>
          <a:p>
            <a:pPr marL="971550" lvl="1" indent="-514350" algn="r" rtl="1">
              <a:buFont typeface="Wingdings" pitchFamily="2" charset="2"/>
              <a:buChar char="v"/>
            </a:pPr>
            <a:endParaRPr lang="ar-SA" b="1" dirty="0" smtClean="0">
              <a:solidFill>
                <a:srgbClr val="000099"/>
              </a:solidFill>
            </a:endParaRPr>
          </a:p>
          <a:p>
            <a:pPr marL="971550" lvl="1" indent="-514350" algn="r" rtl="1">
              <a:buNone/>
            </a:pPr>
            <a:endParaRPr lang="ar-SA" b="1" dirty="0" smtClean="0">
              <a:solidFill>
                <a:srgbClr val="000099"/>
              </a:solidFill>
            </a:endParaRPr>
          </a:p>
          <a:p>
            <a:pPr marL="971550" lvl="1"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514</TotalTime>
  <Words>951</Words>
  <Application>Microsoft Office PowerPoint</Application>
  <PresentationFormat>On-screen Show (4:3)</PresentationFormat>
  <Paragraphs>229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العلاج السلوكي  471   نفس</vt:lpstr>
      <vt:lpstr> محتوى المحاضرة</vt:lpstr>
      <vt:lpstr> القياس السلوكي ( 1 )</vt:lpstr>
      <vt:lpstr> القياس السلوكي ( 2 )</vt:lpstr>
      <vt:lpstr> القياس السلوكي ( 3 )</vt:lpstr>
      <vt:lpstr> القياس السلوكي ( 4 )</vt:lpstr>
      <vt:lpstr> القياس السلوكي ( 5 )</vt:lpstr>
      <vt:lpstr> القياس السلوكي ( 6 )</vt:lpstr>
      <vt:lpstr> القياس السلوكي ( 7 )</vt:lpstr>
      <vt:lpstr> القياس السلوكي</vt:lpstr>
      <vt:lpstr>نظرية الإشراط الكلاسيكي</vt:lpstr>
      <vt:lpstr> نظرية الإشراط الكلاسيكي Classical Conditioning</vt:lpstr>
      <vt:lpstr> نظرية الإشراط الكلاسيكي Classical Conditioning</vt:lpstr>
      <vt:lpstr> نظرية الإشراط الكلاسيكي Classical Conditioning</vt:lpstr>
      <vt:lpstr> نظرية الإشراط الكلاسيكي Classical Conditioning</vt:lpstr>
      <vt:lpstr>Slide 16</vt:lpstr>
      <vt:lpstr>Slide 17</vt:lpstr>
      <vt:lpstr>Slide 18</vt:lpstr>
      <vt:lpstr> تجربة بافلوف (فيديو) 3:55المدة:  </vt:lpstr>
      <vt:lpstr>تجارب تطبيقية </vt:lpstr>
      <vt:lpstr>أمــثلـــة</vt:lpstr>
      <vt:lpstr>إعتبارات عامة</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العلاج السلوكي  471   نفس</dc:title>
  <dc:creator>u</dc:creator>
  <cp:lastModifiedBy>u</cp:lastModifiedBy>
  <cp:revision>36</cp:revision>
  <dcterms:created xsi:type="dcterms:W3CDTF">2012-09-25T14:47:36Z</dcterms:created>
  <dcterms:modified xsi:type="dcterms:W3CDTF">2012-10-16T22:15:49Z</dcterms:modified>
</cp:coreProperties>
</file>