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9"/>
  </p:notesMasterIdLst>
  <p:sldIdLst>
    <p:sldId id="327" r:id="rId2"/>
    <p:sldId id="275" r:id="rId3"/>
    <p:sldId id="257" r:id="rId4"/>
    <p:sldId id="258" r:id="rId5"/>
    <p:sldId id="259" r:id="rId6"/>
    <p:sldId id="284" r:id="rId7"/>
    <p:sldId id="276" r:id="rId8"/>
    <p:sldId id="285" r:id="rId9"/>
    <p:sldId id="277" r:id="rId10"/>
    <p:sldId id="328" r:id="rId11"/>
    <p:sldId id="280" r:id="rId12"/>
    <p:sldId id="324" r:id="rId13"/>
    <p:sldId id="281" r:id="rId14"/>
    <p:sldId id="288" r:id="rId15"/>
    <p:sldId id="289" r:id="rId16"/>
    <p:sldId id="306" r:id="rId17"/>
    <p:sldId id="307" r:id="rId18"/>
    <p:sldId id="308" r:id="rId19"/>
    <p:sldId id="309" r:id="rId20"/>
    <p:sldId id="310" r:id="rId21"/>
    <p:sldId id="311" r:id="rId22"/>
    <p:sldId id="312" r:id="rId23"/>
    <p:sldId id="313" r:id="rId24"/>
    <p:sldId id="314" r:id="rId25"/>
    <p:sldId id="316" r:id="rId26"/>
    <p:sldId id="317" r:id="rId27"/>
    <p:sldId id="318" r:id="rId28"/>
    <p:sldId id="319" r:id="rId29"/>
    <p:sldId id="262" r:id="rId30"/>
    <p:sldId id="263" r:id="rId31"/>
    <p:sldId id="264" r:id="rId32"/>
    <p:sldId id="265" r:id="rId33"/>
    <p:sldId id="290" r:id="rId34"/>
    <p:sldId id="266" r:id="rId35"/>
    <p:sldId id="267" r:id="rId36"/>
    <p:sldId id="268" r:id="rId37"/>
    <p:sldId id="269" r:id="rId38"/>
    <p:sldId id="270" r:id="rId39"/>
    <p:sldId id="272" r:id="rId40"/>
    <p:sldId id="303" r:id="rId41"/>
    <p:sldId id="304" r:id="rId42"/>
    <p:sldId id="305" r:id="rId43"/>
    <p:sldId id="321" r:id="rId44"/>
    <p:sldId id="323" r:id="rId45"/>
    <p:sldId id="325" r:id="rId46"/>
    <p:sldId id="322" r:id="rId47"/>
    <p:sldId id="326" r:id="rId4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ajalla UI"/>
        <a:cs typeface="Majalla UI"/>
      </a:defRPr>
    </a:lvl1pPr>
    <a:lvl2pPr marL="457200" algn="r" rtl="1" fontAlgn="base">
      <a:spcBef>
        <a:spcPct val="0"/>
      </a:spcBef>
      <a:spcAft>
        <a:spcPct val="0"/>
      </a:spcAft>
      <a:defRPr kern="1200">
        <a:solidFill>
          <a:schemeClr val="tx1"/>
        </a:solidFill>
        <a:latin typeface="Arial" pitchFamily="34" charset="0"/>
        <a:ea typeface="Majalla UI"/>
        <a:cs typeface="Majalla UI"/>
      </a:defRPr>
    </a:lvl2pPr>
    <a:lvl3pPr marL="914400" algn="r" rtl="1" fontAlgn="base">
      <a:spcBef>
        <a:spcPct val="0"/>
      </a:spcBef>
      <a:spcAft>
        <a:spcPct val="0"/>
      </a:spcAft>
      <a:defRPr kern="1200">
        <a:solidFill>
          <a:schemeClr val="tx1"/>
        </a:solidFill>
        <a:latin typeface="Arial" pitchFamily="34" charset="0"/>
        <a:ea typeface="Majalla UI"/>
        <a:cs typeface="Majalla UI"/>
      </a:defRPr>
    </a:lvl3pPr>
    <a:lvl4pPr marL="1371600" algn="r" rtl="1" fontAlgn="base">
      <a:spcBef>
        <a:spcPct val="0"/>
      </a:spcBef>
      <a:spcAft>
        <a:spcPct val="0"/>
      </a:spcAft>
      <a:defRPr kern="1200">
        <a:solidFill>
          <a:schemeClr val="tx1"/>
        </a:solidFill>
        <a:latin typeface="Arial" pitchFamily="34" charset="0"/>
        <a:ea typeface="Majalla UI"/>
        <a:cs typeface="Majalla UI"/>
      </a:defRPr>
    </a:lvl4pPr>
    <a:lvl5pPr marL="1828800" algn="r" rtl="1" fontAlgn="base">
      <a:spcBef>
        <a:spcPct val="0"/>
      </a:spcBef>
      <a:spcAft>
        <a:spcPct val="0"/>
      </a:spcAft>
      <a:defRPr kern="1200">
        <a:solidFill>
          <a:schemeClr val="tx1"/>
        </a:solidFill>
        <a:latin typeface="Arial" pitchFamily="34" charset="0"/>
        <a:ea typeface="Majalla UI"/>
        <a:cs typeface="Majalla UI"/>
      </a:defRPr>
    </a:lvl5pPr>
    <a:lvl6pPr marL="2286000" algn="r" defTabSz="914400" rtl="1" eaLnBrk="1" latinLnBrk="0" hangingPunct="1">
      <a:defRPr kern="1200">
        <a:solidFill>
          <a:schemeClr val="tx1"/>
        </a:solidFill>
        <a:latin typeface="Arial" pitchFamily="34" charset="0"/>
        <a:ea typeface="Majalla UI"/>
        <a:cs typeface="Majalla UI"/>
      </a:defRPr>
    </a:lvl6pPr>
    <a:lvl7pPr marL="2743200" algn="r" defTabSz="914400" rtl="1" eaLnBrk="1" latinLnBrk="0" hangingPunct="1">
      <a:defRPr kern="1200">
        <a:solidFill>
          <a:schemeClr val="tx1"/>
        </a:solidFill>
        <a:latin typeface="Arial" pitchFamily="34" charset="0"/>
        <a:ea typeface="Majalla UI"/>
        <a:cs typeface="Majalla UI"/>
      </a:defRPr>
    </a:lvl7pPr>
    <a:lvl8pPr marL="3200400" algn="r" defTabSz="914400" rtl="1" eaLnBrk="1" latinLnBrk="0" hangingPunct="1">
      <a:defRPr kern="1200">
        <a:solidFill>
          <a:schemeClr val="tx1"/>
        </a:solidFill>
        <a:latin typeface="Arial" pitchFamily="34" charset="0"/>
        <a:ea typeface="Majalla UI"/>
        <a:cs typeface="Majalla UI"/>
      </a:defRPr>
    </a:lvl8pPr>
    <a:lvl9pPr marL="3657600" algn="r" defTabSz="914400" rtl="1" eaLnBrk="1" latinLnBrk="0" hangingPunct="1">
      <a:defRPr kern="1200">
        <a:solidFill>
          <a:schemeClr val="tx1"/>
        </a:solidFill>
        <a:latin typeface="Arial" pitchFamily="34" charset="0"/>
        <a:ea typeface="Majalla UI"/>
        <a:cs typeface="Majalla U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1F97"/>
    <a:srgbClr val="FF3399"/>
    <a:srgbClr val="FF0066"/>
    <a:srgbClr val="FAB0DA"/>
    <a:srgbClr val="FB93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27F97BB-C833-4FB7-BDE5-3F7075034690}" styleName="نمط ذو سمات 2 - تميي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نمط ذو سمات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5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A2D8F1-3BC8-4655-973C-8903DBDFACC9}" type="doc">
      <dgm:prSet loTypeId="urn:microsoft.com/office/officeart/2005/8/layout/orgChart1" loCatId="hierarchy" qsTypeId="urn:microsoft.com/office/officeart/2005/8/quickstyle/3d2" qsCatId="3D" csTypeId="urn:microsoft.com/office/officeart/2005/8/colors/accent5_4" csCatId="accent5" phldr="1"/>
      <dgm:spPr/>
      <dgm:t>
        <a:bodyPr/>
        <a:lstStyle/>
        <a:p>
          <a:pPr rtl="1"/>
          <a:endParaRPr lang="ar-SA"/>
        </a:p>
      </dgm:t>
    </dgm:pt>
    <dgm:pt modelId="{26E53D8C-DFEF-41D6-B524-641408DBCC41}">
      <dgm:prSet phldrT="[نص]" custT="1"/>
      <dgm:spPr/>
      <dgm:t>
        <a:bodyPr/>
        <a:lstStyle/>
        <a:p>
          <a:pPr rtl="1"/>
          <a:r>
            <a:rPr lang="ar-SA" sz="2400" b="1" dirty="0" smtClean="0">
              <a:cs typeface="+mj-cs"/>
            </a:rPr>
            <a:t>ضرورات التعدد</a:t>
          </a:r>
          <a:endParaRPr lang="ar-SA" sz="2400" b="1" dirty="0">
            <a:cs typeface="+mj-cs"/>
          </a:endParaRPr>
        </a:p>
      </dgm:t>
    </dgm:pt>
    <dgm:pt modelId="{1B067534-E9FD-4326-A21C-05A197B58DC3}" type="parTrans" cxnId="{C66DD628-2AE8-485A-BBC5-66AD6214A47D}">
      <dgm:prSet/>
      <dgm:spPr/>
      <dgm:t>
        <a:bodyPr/>
        <a:lstStyle/>
        <a:p>
          <a:pPr rtl="1"/>
          <a:endParaRPr lang="ar-SA"/>
        </a:p>
      </dgm:t>
    </dgm:pt>
    <dgm:pt modelId="{2E2CDC7E-316D-40E9-93FF-14DB2EC2E3AD}" type="sibTrans" cxnId="{C66DD628-2AE8-485A-BBC5-66AD6214A47D}">
      <dgm:prSet/>
      <dgm:spPr/>
      <dgm:t>
        <a:bodyPr/>
        <a:lstStyle/>
        <a:p>
          <a:pPr rtl="1"/>
          <a:endParaRPr lang="ar-SA"/>
        </a:p>
      </dgm:t>
    </dgm:pt>
    <dgm:pt modelId="{9C0F40EB-4D15-4FBF-B3AB-E6B1F798E256}">
      <dgm:prSet phldrT="[نص]" custT="1"/>
      <dgm:spPr/>
      <dgm:t>
        <a:bodyPr/>
        <a:lstStyle/>
        <a:p>
          <a:pPr rtl="1"/>
          <a:r>
            <a:rPr lang="ar-SA" sz="1800" b="1" dirty="0" smtClean="0">
              <a:solidFill>
                <a:schemeClr val="tx2">
                  <a:lumMod val="50000"/>
                </a:schemeClr>
              </a:solidFill>
              <a:cs typeface="+mj-cs"/>
            </a:rPr>
            <a:t>حاجة الأمة المستمرة إلى التكاثر بشكل عام</a:t>
          </a:r>
          <a:endParaRPr lang="ar-SA" sz="1800" b="1" dirty="0">
            <a:solidFill>
              <a:schemeClr val="tx2">
                <a:lumMod val="50000"/>
              </a:schemeClr>
            </a:solidFill>
            <a:cs typeface="+mj-cs"/>
          </a:endParaRPr>
        </a:p>
      </dgm:t>
    </dgm:pt>
    <dgm:pt modelId="{7F5552EE-1EDE-40D0-8DAD-FA4FE5B92154}" type="parTrans" cxnId="{B07B8B9A-F3FB-4D62-9E17-60D61E63FF10}">
      <dgm:prSet/>
      <dgm:spPr/>
      <dgm:t>
        <a:bodyPr/>
        <a:lstStyle/>
        <a:p>
          <a:pPr rtl="1"/>
          <a:endParaRPr lang="ar-SA"/>
        </a:p>
      </dgm:t>
    </dgm:pt>
    <dgm:pt modelId="{7165B745-28F8-4358-A8C3-E19D9D0115B8}" type="sibTrans" cxnId="{B07B8B9A-F3FB-4D62-9E17-60D61E63FF10}">
      <dgm:prSet/>
      <dgm:spPr/>
      <dgm:t>
        <a:bodyPr/>
        <a:lstStyle/>
        <a:p>
          <a:pPr rtl="1"/>
          <a:endParaRPr lang="ar-SA"/>
        </a:p>
      </dgm:t>
    </dgm:pt>
    <dgm:pt modelId="{A5951537-2E69-4801-B8E1-993EE7C08010}">
      <dgm:prSet phldrT="[نص]" custT="1"/>
      <dgm:spPr/>
      <dgm:t>
        <a:bodyPr/>
        <a:lstStyle/>
        <a:p>
          <a:pPr rtl="1"/>
          <a:r>
            <a:rPr lang="ar-SA" sz="1800" b="1" dirty="0" smtClean="0">
              <a:solidFill>
                <a:schemeClr val="tx2">
                  <a:lumMod val="50000"/>
                </a:schemeClr>
              </a:solidFill>
              <a:cs typeface="Traditional Arabic" pitchFamily="2" charset="-78"/>
            </a:rPr>
            <a:t>ازدياد</a:t>
          </a:r>
          <a:r>
            <a:rPr lang="ar-SA" sz="1800" b="1" baseline="0" dirty="0" smtClean="0">
              <a:solidFill>
                <a:schemeClr val="tx2">
                  <a:lumMod val="50000"/>
                </a:schemeClr>
              </a:solidFill>
              <a:cs typeface="Traditional Arabic" pitchFamily="2" charset="-78"/>
            </a:rPr>
            <a:t> عدد النساء على الرجال</a:t>
          </a:r>
          <a:endParaRPr lang="ar-SA" sz="1800" b="1" dirty="0">
            <a:solidFill>
              <a:schemeClr val="tx2">
                <a:lumMod val="50000"/>
              </a:schemeClr>
            </a:solidFill>
            <a:cs typeface="Traditional Arabic" pitchFamily="2" charset="-78"/>
          </a:endParaRPr>
        </a:p>
      </dgm:t>
    </dgm:pt>
    <dgm:pt modelId="{3B2C90F7-DB63-4BD2-8424-BD31A7A46B94}" type="parTrans" cxnId="{9FD2DF40-FDB1-4316-9761-5FDA211DD6AE}">
      <dgm:prSet/>
      <dgm:spPr/>
      <dgm:t>
        <a:bodyPr/>
        <a:lstStyle/>
        <a:p>
          <a:pPr rtl="1"/>
          <a:endParaRPr lang="ar-SA"/>
        </a:p>
      </dgm:t>
    </dgm:pt>
    <dgm:pt modelId="{781A1726-5D50-43F8-834A-35478DBE889D}" type="sibTrans" cxnId="{9FD2DF40-FDB1-4316-9761-5FDA211DD6AE}">
      <dgm:prSet/>
      <dgm:spPr/>
      <dgm:t>
        <a:bodyPr/>
        <a:lstStyle/>
        <a:p>
          <a:pPr rtl="1"/>
          <a:endParaRPr lang="ar-SA"/>
        </a:p>
      </dgm:t>
    </dgm:pt>
    <dgm:pt modelId="{C16CB095-6CD3-4D7D-B558-907DEF4C1A5E}">
      <dgm:prSet custT="1"/>
      <dgm:spPr/>
      <dgm:t>
        <a:bodyPr/>
        <a:lstStyle/>
        <a:p>
          <a:pPr rtl="1"/>
          <a:r>
            <a:rPr lang="ar-SA" sz="1800" b="1" dirty="0" smtClean="0">
              <a:solidFill>
                <a:schemeClr val="tx2">
                  <a:lumMod val="50000"/>
                </a:schemeClr>
              </a:solidFill>
              <a:cs typeface="+mj-cs"/>
            </a:rPr>
            <a:t>قد تكون الزوجة عقيمًا أو مريضة</a:t>
          </a:r>
          <a:endParaRPr lang="ar-SA" sz="1800" b="1" dirty="0">
            <a:solidFill>
              <a:schemeClr val="tx2">
                <a:lumMod val="50000"/>
              </a:schemeClr>
            </a:solidFill>
            <a:cs typeface="+mj-cs"/>
          </a:endParaRPr>
        </a:p>
      </dgm:t>
    </dgm:pt>
    <dgm:pt modelId="{BF453C13-A24D-43AB-B852-C04C971F475B}" type="parTrans" cxnId="{6AE59959-3BEB-4D48-93D8-683DACE078EF}">
      <dgm:prSet/>
      <dgm:spPr/>
      <dgm:t>
        <a:bodyPr/>
        <a:lstStyle/>
        <a:p>
          <a:pPr rtl="1"/>
          <a:endParaRPr lang="ar-SA"/>
        </a:p>
      </dgm:t>
    </dgm:pt>
    <dgm:pt modelId="{D57C8406-1AB7-4475-AD0B-55E861289FBE}" type="sibTrans" cxnId="{6AE59959-3BEB-4D48-93D8-683DACE078EF}">
      <dgm:prSet/>
      <dgm:spPr/>
      <dgm:t>
        <a:bodyPr/>
        <a:lstStyle/>
        <a:p>
          <a:pPr rtl="1"/>
          <a:endParaRPr lang="ar-SA"/>
        </a:p>
      </dgm:t>
    </dgm:pt>
    <dgm:pt modelId="{FD4880FB-C116-4D88-ABF0-46AB6BF42196}">
      <dgm:prSet custT="1"/>
      <dgm:spPr/>
      <dgm:t>
        <a:bodyPr/>
        <a:lstStyle/>
        <a:p>
          <a:pPr rtl="1"/>
          <a:r>
            <a:rPr lang="ar-SA" sz="1800" b="1" dirty="0" smtClean="0">
              <a:solidFill>
                <a:schemeClr val="tx2">
                  <a:lumMod val="50000"/>
                </a:schemeClr>
              </a:solidFill>
              <a:cs typeface="+mj-cs"/>
            </a:rPr>
            <a:t>قد يكون الرجل كثير الأسفار</a:t>
          </a:r>
          <a:endParaRPr lang="ar-SA" sz="1800" b="1" dirty="0">
            <a:solidFill>
              <a:schemeClr val="tx2">
                <a:lumMod val="50000"/>
              </a:schemeClr>
            </a:solidFill>
            <a:cs typeface="+mj-cs"/>
          </a:endParaRPr>
        </a:p>
      </dgm:t>
    </dgm:pt>
    <dgm:pt modelId="{6F59E197-6F2D-4EEB-9CEF-A578442B5B29}" type="parTrans" cxnId="{4A4A4722-494D-43E2-B998-0A2602DC78D0}">
      <dgm:prSet/>
      <dgm:spPr/>
      <dgm:t>
        <a:bodyPr/>
        <a:lstStyle/>
        <a:p>
          <a:pPr rtl="1"/>
          <a:endParaRPr lang="ar-SA"/>
        </a:p>
      </dgm:t>
    </dgm:pt>
    <dgm:pt modelId="{60277C77-2476-4AD7-A25A-9F0341EF8770}" type="sibTrans" cxnId="{4A4A4722-494D-43E2-B998-0A2602DC78D0}">
      <dgm:prSet/>
      <dgm:spPr/>
      <dgm:t>
        <a:bodyPr/>
        <a:lstStyle/>
        <a:p>
          <a:pPr rtl="1"/>
          <a:endParaRPr lang="ar-SA"/>
        </a:p>
      </dgm:t>
    </dgm:pt>
    <dgm:pt modelId="{C81D7A10-0F27-454C-8D36-D3B6C812B322}">
      <dgm:prSet custT="1"/>
      <dgm:spPr/>
      <dgm:t>
        <a:bodyPr/>
        <a:lstStyle/>
        <a:p>
          <a:pPr rtl="1"/>
          <a:r>
            <a:rPr lang="ar-SA" sz="1800" b="1" dirty="0" smtClean="0">
              <a:solidFill>
                <a:schemeClr val="tx2">
                  <a:lumMod val="50000"/>
                </a:schemeClr>
              </a:solidFill>
              <a:cs typeface="+mj-cs"/>
            </a:rPr>
            <a:t>بعض الرجال تكون لدية قوة جنسية فلا تكيفه زوجته</a:t>
          </a:r>
          <a:endParaRPr lang="ar-SA" sz="1800" b="1" dirty="0">
            <a:solidFill>
              <a:schemeClr val="tx2">
                <a:lumMod val="50000"/>
              </a:schemeClr>
            </a:solidFill>
            <a:cs typeface="+mj-cs"/>
          </a:endParaRPr>
        </a:p>
      </dgm:t>
    </dgm:pt>
    <dgm:pt modelId="{A309E703-2E35-4CA5-845F-C1B7B7B22F0E}" type="parTrans" cxnId="{7A09DDC5-EF60-4F29-9489-325EF55684FE}">
      <dgm:prSet/>
      <dgm:spPr/>
      <dgm:t>
        <a:bodyPr/>
        <a:lstStyle/>
        <a:p>
          <a:pPr rtl="1"/>
          <a:endParaRPr lang="ar-SA"/>
        </a:p>
      </dgm:t>
    </dgm:pt>
    <dgm:pt modelId="{D3F670AF-F385-496F-A18C-E8C28590F10A}" type="sibTrans" cxnId="{7A09DDC5-EF60-4F29-9489-325EF55684FE}">
      <dgm:prSet/>
      <dgm:spPr/>
      <dgm:t>
        <a:bodyPr/>
        <a:lstStyle/>
        <a:p>
          <a:pPr rtl="1"/>
          <a:endParaRPr lang="ar-SA"/>
        </a:p>
      </dgm:t>
    </dgm:pt>
    <dgm:pt modelId="{2A46ED8F-701D-4ED0-86AB-17A2695F56A9}" type="pres">
      <dgm:prSet presAssocID="{ADA2D8F1-3BC8-4655-973C-8903DBDFACC9}" presName="hierChild1" presStyleCnt="0">
        <dgm:presLayoutVars>
          <dgm:orgChart val="1"/>
          <dgm:chPref val="1"/>
          <dgm:dir/>
          <dgm:animOne val="branch"/>
          <dgm:animLvl val="lvl"/>
          <dgm:resizeHandles/>
        </dgm:presLayoutVars>
      </dgm:prSet>
      <dgm:spPr/>
      <dgm:t>
        <a:bodyPr/>
        <a:lstStyle/>
        <a:p>
          <a:pPr rtl="1"/>
          <a:endParaRPr lang="ar-SA"/>
        </a:p>
      </dgm:t>
    </dgm:pt>
    <dgm:pt modelId="{957A7289-EBF0-416D-BBBB-DE24DE74ECB7}" type="pres">
      <dgm:prSet presAssocID="{26E53D8C-DFEF-41D6-B524-641408DBCC41}" presName="hierRoot1" presStyleCnt="0">
        <dgm:presLayoutVars>
          <dgm:hierBranch val="init"/>
        </dgm:presLayoutVars>
      </dgm:prSet>
      <dgm:spPr/>
      <dgm:t>
        <a:bodyPr/>
        <a:lstStyle/>
        <a:p>
          <a:pPr rtl="1"/>
          <a:endParaRPr lang="ar-SA"/>
        </a:p>
      </dgm:t>
    </dgm:pt>
    <dgm:pt modelId="{F5B416A1-E013-42CE-A2A8-FFA99DD244E2}" type="pres">
      <dgm:prSet presAssocID="{26E53D8C-DFEF-41D6-B524-641408DBCC41}" presName="rootComposite1" presStyleCnt="0"/>
      <dgm:spPr/>
      <dgm:t>
        <a:bodyPr/>
        <a:lstStyle/>
        <a:p>
          <a:pPr rtl="1"/>
          <a:endParaRPr lang="ar-SA"/>
        </a:p>
      </dgm:t>
    </dgm:pt>
    <dgm:pt modelId="{2D7C62EA-142F-4093-8CA3-CA2387D4EBFC}" type="pres">
      <dgm:prSet presAssocID="{26E53D8C-DFEF-41D6-B524-641408DBCC41}" presName="rootText1" presStyleLbl="node0" presStyleIdx="0" presStyleCnt="1" custScaleX="224658">
        <dgm:presLayoutVars>
          <dgm:chPref val="3"/>
        </dgm:presLayoutVars>
      </dgm:prSet>
      <dgm:spPr/>
      <dgm:t>
        <a:bodyPr/>
        <a:lstStyle/>
        <a:p>
          <a:pPr rtl="1"/>
          <a:endParaRPr lang="ar-SA"/>
        </a:p>
      </dgm:t>
    </dgm:pt>
    <dgm:pt modelId="{40A6A951-3AE6-4F0D-AE9C-E4A39A45B59D}" type="pres">
      <dgm:prSet presAssocID="{26E53D8C-DFEF-41D6-B524-641408DBCC41}" presName="rootConnector1" presStyleLbl="node1" presStyleIdx="0" presStyleCnt="0"/>
      <dgm:spPr/>
      <dgm:t>
        <a:bodyPr/>
        <a:lstStyle/>
        <a:p>
          <a:pPr rtl="1"/>
          <a:endParaRPr lang="ar-SA"/>
        </a:p>
      </dgm:t>
    </dgm:pt>
    <dgm:pt modelId="{859F6A9F-64EC-420F-A5FA-768CFE574095}" type="pres">
      <dgm:prSet presAssocID="{26E53D8C-DFEF-41D6-B524-641408DBCC41}" presName="hierChild2" presStyleCnt="0"/>
      <dgm:spPr/>
      <dgm:t>
        <a:bodyPr/>
        <a:lstStyle/>
        <a:p>
          <a:pPr rtl="1"/>
          <a:endParaRPr lang="ar-SA"/>
        </a:p>
      </dgm:t>
    </dgm:pt>
    <dgm:pt modelId="{8B556C66-C2C9-443F-B924-725F72A40C90}" type="pres">
      <dgm:prSet presAssocID="{A309E703-2E35-4CA5-845F-C1B7B7B22F0E}" presName="Name37" presStyleLbl="parChTrans1D2" presStyleIdx="0" presStyleCnt="5"/>
      <dgm:spPr/>
      <dgm:t>
        <a:bodyPr/>
        <a:lstStyle/>
        <a:p>
          <a:pPr rtl="1"/>
          <a:endParaRPr lang="ar-SA"/>
        </a:p>
      </dgm:t>
    </dgm:pt>
    <dgm:pt modelId="{FFE35B7A-B8A2-49C3-B86A-AA62118A9E2C}" type="pres">
      <dgm:prSet presAssocID="{C81D7A10-0F27-454C-8D36-D3B6C812B322}" presName="hierRoot2" presStyleCnt="0">
        <dgm:presLayoutVars>
          <dgm:hierBranch val="init"/>
        </dgm:presLayoutVars>
      </dgm:prSet>
      <dgm:spPr/>
      <dgm:t>
        <a:bodyPr/>
        <a:lstStyle/>
        <a:p>
          <a:pPr rtl="1"/>
          <a:endParaRPr lang="ar-SA"/>
        </a:p>
      </dgm:t>
    </dgm:pt>
    <dgm:pt modelId="{70BD0BE4-EC4A-4A7A-AC82-BE2BB15A733A}" type="pres">
      <dgm:prSet presAssocID="{C81D7A10-0F27-454C-8D36-D3B6C812B322}" presName="rootComposite" presStyleCnt="0"/>
      <dgm:spPr/>
      <dgm:t>
        <a:bodyPr/>
        <a:lstStyle/>
        <a:p>
          <a:pPr rtl="1"/>
          <a:endParaRPr lang="ar-SA"/>
        </a:p>
      </dgm:t>
    </dgm:pt>
    <dgm:pt modelId="{46EF6AA4-BE43-4122-B8D7-469C40FC7AA7}" type="pres">
      <dgm:prSet presAssocID="{C81D7A10-0F27-454C-8D36-D3B6C812B322}" presName="rootText" presStyleLbl="node2" presStyleIdx="0" presStyleCnt="5" custScaleY="159937">
        <dgm:presLayoutVars>
          <dgm:chPref val="3"/>
        </dgm:presLayoutVars>
      </dgm:prSet>
      <dgm:spPr/>
      <dgm:t>
        <a:bodyPr/>
        <a:lstStyle/>
        <a:p>
          <a:pPr rtl="1"/>
          <a:endParaRPr lang="ar-SA"/>
        </a:p>
      </dgm:t>
    </dgm:pt>
    <dgm:pt modelId="{41369FC4-B46A-4374-865F-684CDBD680D4}" type="pres">
      <dgm:prSet presAssocID="{C81D7A10-0F27-454C-8D36-D3B6C812B322}" presName="rootConnector" presStyleLbl="node2" presStyleIdx="0" presStyleCnt="5"/>
      <dgm:spPr/>
      <dgm:t>
        <a:bodyPr/>
        <a:lstStyle/>
        <a:p>
          <a:pPr rtl="1"/>
          <a:endParaRPr lang="ar-SA"/>
        </a:p>
      </dgm:t>
    </dgm:pt>
    <dgm:pt modelId="{C78AD025-6EE7-4850-9EFE-C545E5F7B67D}" type="pres">
      <dgm:prSet presAssocID="{C81D7A10-0F27-454C-8D36-D3B6C812B322}" presName="hierChild4" presStyleCnt="0"/>
      <dgm:spPr/>
      <dgm:t>
        <a:bodyPr/>
        <a:lstStyle/>
        <a:p>
          <a:pPr rtl="1"/>
          <a:endParaRPr lang="ar-SA"/>
        </a:p>
      </dgm:t>
    </dgm:pt>
    <dgm:pt modelId="{28BCFA7C-384F-4409-8DCE-009E4F45A27A}" type="pres">
      <dgm:prSet presAssocID="{C81D7A10-0F27-454C-8D36-D3B6C812B322}" presName="hierChild5" presStyleCnt="0"/>
      <dgm:spPr/>
      <dgm:t>
        <a:bodyPr/>
        <a:lstStyle/>
        <a:p>
          <a:pPr rtl="1"/>
          <a:endParaRPr lang="ar-SA"/>
        </a:p>
      </dgm:t>
    </dgm:pt>
    <dgm:pt modelId="{1AA39DF9-2279-468C-BF60-88CB7B9E19C4}" type="pres">
      <dgm:prSet presAssocID="{6F59E197-6F2D-4EEB-9CEF-A578442B5B29}" presName="Name37" presStyleLbl="parChTrans1D2" presStyleIdx="1" presStyleCnt="5"/>
      <dgm:spPr/>
      <dgm:t>
        <a:bodyPr/>
        <a:lstStyle/>
        <a:p>
          <a:pPr rtl="1"/>
          <a:endParaRPr lang="ar-SA"/>
        </a:p>
      </dgm:t>
    </dgm:pt>
    <dgm:pt modelId="{9276A3AE-9DAB-43BB-A85B-DE87124890B3}" type="pres">
      <dgm:prSet presAssocID="{FD4880FB-C116-4D88-ABF0-46AB6BF42196}" presName="hierRoot2" presStyleCnt="0">
        <dgm:presLayoutVars>
          <dgm:hierBranch val="init"/>
        </dgm:presLayoutVars>
      </dgm:prSet>
      <dgm:spPr/>
      <dgm:t>
        <a:bodyPr/>
        <a:lstStyle/>
        <a:p>
          <a:pPr rtl="1"/>
          <a:endParaRPr lang="ar-SA"/>
        </a:p>
      </dgm:t>
    </dgm:pt>
    <dgm:pt modelId="{36ABA597-35DB-43F4-BAA3-1AE93430F9B9}" type="pres">
      <dgm:prSet presAssocID="{FD4880FB-C116-4D88-ABF0-46AB6BF42196}" presName="rootComposite" presStyleCnt="0"/>
      <dgm:spPr/>
      <dgm:t>
        <a:bodyPr/>
        <a:lstStyle/>
        <a:p>
          <a:pPr rtl="1"/>
          <a:endParaRPr lang="ar-SA"/>
        </a:p>
      </dgm:t>
    </dgm:pt>
    <dgm:pt modelId="{7153CB20-D7EC-41E4-BD98-2FE3ACBD89F5}" type="pres">
      <dgm:prSet presAssocID="{FD4880FB-C116-4D88-ABF0-46AB6BF42196}" presName="rootText" presStyleLbl="node2" presStyleIdx="1" presStyleCnt="5" custScaleY="159937">
        <dgm:presLayoutVars>
          <dgm:chPref val="3"/>
        </dgm:presLayoutVars>
      </dgm:prSet>
      <dgm:spPr/>
      <dgm:t>
        <a:bodyPr/>
        <a:lstStyle/>
        <a:p>
          <a:pPr rtl="1"/>
          <a:endParaRPr lang="ar-SA"/>
        </a:p>
      </dgm:t>
    </dgm:pt>
    <dgm:pt modelId="{5A7F3364-D4CB-47C1-9845-21113671ACCD}" type="pres">
      <dgm:prSet presAssocID="{FD4880FB-C116-4D88-ABF0-46AB6BF42196}" presName="rootConnector" presStyleLbl="node2" presStyleIdx="1" presStyleCnt="5"/>
      <dgm:spPr/>
      <dgm:t>
        <a:bodyPr/>
        <a:lstStyle/>
        <a:p>
          <a:pPr rtl="1"/>
          <a:endParaRPr lang="ar-SA"/>
        </a:p>
      </dgm:t>
    </dgm:pt>
    <dgm:pt modelId="{136D3DC9-DA32-448B-A45D-18CD4E12335B}" type="pres">
      <dgm:prSet presAssocID="{FD4880FB-C116-4D88-ABF0-46AB6BF42196}" presName="hierChild4" presStyleCnt="0"/>
      <dgm:spPr/>
      <dgm:t>
        <a:bodyPr/>
        <a:lstStyle/>
        <a:p>
          <a:pPr rtl="1"/>
          <a:endParaRPr lang="ar-SA"/>
        </a:p>
      </dgm:t>
    </dgm:pt>
    <dgm:pt modelId="{A51A9B53-C583-4A0D-83AE-9F8BA63220F0}" type="pres">
      <dgm:prSet presAssocID="{FD4880FB-C116-4D88-ABF0-46AB6BF42196}" presName="hierChild5" presStyleCnt="0"/>
      <dgm:spPr/>
      <dgm:t>
        <a:bodyPr/>
        <a:lstStyle/>
        <a:p>
          <a:pPr rtl="1"/>
          <a:endParaRPr lang="ar-SA"/>
        </a:p>
      </dgm:t>
    </dgm:pt>
    <dgm:pt modelId="{B4F4EF65-4D0F-48E2-869A-F3D177608696}" type="pres">
      <dgm:prSet presAssocID="{BF453C13-A24D-43AB-B852-C04C971F475B}" presName="Name37" presStyleLbl="parChTrans1D2" presStyleIdx="2" presStyleCnt="5"/>
      <dgm:spPr/>
      <dgm:t>
        <a:bodyPr/>
        <a:lstStyle/>
        <a:p>
          <a:pPr rtl="1"/>
          <a:endParaRPr lang="ar-SA"/>
        </a:p>
      </dgm:t>
    </dgm:pt>
    <dgm:pt modelId="{F0B070A3-A887-4D75-9190-EE43B9D4DE1A}" type="pres">
      <dgm:prSet presAssocID="{C16CB095-6CD3-4D7D-B558-907DEF4C1A5E}" presName="hierRoot2" presStyleCnt="0">
        <dgm:presLayoutVars>
          <dgm:hierBranch val="init"/>
        </dgm:presLayoutVars>
      </dgm:prSet>
      <dgm:spPr/>
      <dgm:t>
        <a:bodyPr/>
        <a:lstStyle/>
        <a:p>
          <a:pPr rtl="1"/>
          <a:endParaRPr lang="ar-SA"/>
        </a:p>
      </dgm:t>
    </dgm:pt>
    <dgm:pt modelId="{1689B057-2D99-41FF-85B8-9E757205D0C2}" type="pres">
      <dgm:prSet presAssocID="{C16CB095-6CD3-4D7D-B558-907DEF4C1A5E}" presName="rootComposite" presStyleCnt="0"/>
      <dgm:spPr/>
      <dgm:t>
        <a:bodyPr/>
        <a:lstStyle/>
        <a:p>
          <a:pPr rtl="1"/>
          <a:endParaRPr lang="ar-SA"/>
        </a:p>
      </dgm:t>
    </dgm:pt>
    <dgm:pt modelId="{BAEF409F-2202-4E63-A2AC-8F615D1DF213}" type="pres">
      <dgm:prSet presAssocID="{C16CB095-6CD3-4D7D-B558-907DEF4C1A5E}" presName="rootText" presStyleLbl="node2" presStyleIdx="2" presStyleCnt="5" custScaleY="169464">
        <dgm:presLayoutVars>
          <dgm:chPref val="3"/>
        </dgm:presLayoutVars>
      </dgm:prSet>
      <dgm:spPr/>
      <dgm:t>
        <a:bodyPr/>
        <a:lstStyle/>
        <a:p>
          <a:pPr rtl="1"/>
          <a:endParaRPr lang="ar-SA"/>
        </a:p>
      </dgm:t>
    </dgm:pt>
    <dgm:pt modelId="{DCBFCBBF-0C11-4E92-8EF0-7CDBD787BCDF}" type="pres">
      <dgm:prSet presAssocID="{C16CB095-6CD3-4D7D-B558-907DEF4C1A5E}" presName="rootConnector" presStyleLbl="node2" presStyleIdx="2" presStyleCnt="5"/>
      <dgm:spPr/>
      <dgm:t>
        <a:bodyPr/>
        <a:lstStyle/>
        <a:p>
          <a:pPr rtl="1"/>
          <a:endParaRPr lang="ar-SA"/>
        </a:p>
      </dgm:t>
    </dgm:pt>
    <dgm:pt modelId="{48FDE791-3903-401B-BE44-7E82F861DB6C}" type="pres">
      <dgm:prSet presAssocID="{C16CB095-6CD3-4D7D-B558-907DEF4C1A5E}" presName="hierChild4" presStyleCnt="0"/>
      <dgm:spPr/>
      <dgm:t>
        <a:bodyPr/>
        <a:lstStyle/>
        <a:p>
          <a:pPr rtl="1"/>
          <a:endParaRPr lang="ar-SA"/>
        </a:p>
      </dgm:t>
    </dgm:pt>
    <dgm:pt modelId="{C51CC78C-CA13-4656-854D-94CAFD6D54AD}" type="pres">
      <dgm:prSet presAssocID="{C16CB095-6CD3-4D7D-B558-907DEF4C1A5E}" presName="hierChild5" presStyleCnt="0"/>
      <dgm:spPr/>
      <dgm:t>
        <a:bodyPr/>
        <a:lstStyle/>
        <a:p>
          <a:pPr rtl="1"/>
          <a:endParaRPr lang="ar-SA"/>
        </a:p>
      </dgm:t>
    </dgm:pt>
    <dgm:pt modelId="{9E3305D2-1FA4-4FB6-8F84-5F889610B3DA}" type="pres">
      <dgm:prSet presAssocID="{7F5552EE-1EDE-40D0-8DAD-FA4FE5B92154}" presName="Name37" presStyleLbl="parChTrans1D2" presStyleIdx="3" presStyleCnt="5"/>
      <dgm:spPr/>
      <dgm:t>
        <a:bodyPr/>
        <a:lstStyle/>
        <a:p>
          <a:pPr rtl="1"/>
          <a:endParaRPr lang="ar-SA"/>
        </a:p>
      </dgm:t>
    </dgm:pt>
    <dgm:pt modelId="{3A2C6359-2C74-430F-84EC-D9F45E158A3A}" type="pres">
      <dgm:prSet presAssocID="{9C0F40EB-4D15-4FBF-B3AB-E6B1F798E256}" presName="hierRoot2" presStyleCnt="0">
        <dgm:presLayoutVars>
          <dgm:hierBranch val="init"/>
        </dgm:presLayoutVars>
      </dgm:prSet>
      <dgm:spPr/>
      <dgm:t>
        <a:bodyPr/>
        <a:lstStyle/>
        <a:p>
          <a:pPr rtl="1"/>
          <a:endParaRPr lang="ar-SA"/>
        </a:p>
      </dgm:t>
    </dgm:pt>
    <dgm:pt modelId="{FBD77382-D3CE-49CE-9BF6-C33CF0E0FCB3}" type="pres">
      <dgm:prSet presAssocID="{9C0F40EB-4D15-4FBF-B3AB-E6B1F798E256}" presName="rootComposite" presStyleCnt="0"/>
      <dgm:spPr/>
      <dgm:t>
        <a:bodyPr/>
        <a:lstStyle/>
        <a:p>
          <a:pPr rtl="1"/>
          <a:endParaRPr lang="ar-SA"/>
        </a:p>
      </dgm:t>
    </dgm:pt>
    <dgm:pt modelId="{A2A83AAF-7FE5-4B02-897E-1D8D7B1A4D77}" type="pres">
      <dgm:prSet presAssocID="{9C0F40EB-4D15-4FBF-B3AB-E6B1F798E256}" presName="rootText" presStyleLbl="node2" presStyleIdx="3" presStyleCnt="5" custScaleY="164701">
        <dgm:presLayoutVars>
          <dgm:chPref val="3"/>
        </dgm:presLayoutVars>
      </dgm:prSet>
      <dgm:spPr/>
      <dgm:t>
        <a:bodyPr/>
        <a:lstStyle/>
        <a:p>
          <a:pPr rtl="1"/>
          <a:endParaRPr lang="ar-SA"/>
        </a:p>
      </dgm:t>
    </dgm:pt>
    <dgm:pt modelId="{2FFD83E1-4939-4356-A3DF-5279A62DE206}" type="pres">
      <dgm:prSet presAssocID="{9C0F40EB-4D15-4FBF-B3AB-E6B1F798E256}" presName="rootConnector" presStyleLbl="node2" presStyleIdx="3" presStyleCnt="5"/>
      <dgm:spPr/>
      <dgm:t>
        <a:bodyPr/>
        <a:lstStyle/>
        <a:p>
          <a:pPr rtl="1"/>
          <a:endParaRPr lang="ar-SA"/>
        </a:p>
      </dgm:t>
    </dgm:pt>
    <dgm:pt modelId="{56AB46C1-C8D5-4226-BFA7-D77A17DFD35C}" type="pres">
      <dgm:prSet presAssocID="{9C0F40EB-4D15-4FBF-B3AB-E6B1F798E256}" presName="hierChild4" presStyleCnt="0"/>
      <dgm:spPr/>
      <dgm:t>
        <a:bodyPr/>
        <a:lstStyle/>
        <a:p>
          <a:pPr rtl="1"/>
          <a:endParaRPr lang="ar-SA"/>
        </a:p>
      </dgm:t>
    </dgm:pt>
    <dgm:pt modelId="{0FE98B83-E2DA-452D-9480-BFC962DFEE63}" type="pres">
      <dgm:prSet presAssocID="{9C0F40EB-4D15-4FBF-B3AB-E6B1F798E256}" presName="hierChild5" presStyleCnt="0"/>
      <dgm:spPr/>
      <dgm:t>
        <a:bodyPr/>
        <a:lstStyle/>
        <a:p>
          <a:pPr rtl="1"/>
          <a:endParaRPr lang="ar-SA"/>
        </a:p>
      </dgm:t>
    </dgm:pt>
    <dgm:pt modelId="{D48F013A-430E-4DDE-A216-3B76ABF78FB2}" type="pres">
      <dgm:prSet presAssocID="{3B2C90F7-DB63-4BD2-8424-BD31A7A46B94}" presName="Name37" presStyleLbl="parChTrans1D2" presStyleIdx="4" presStyleCnt="5"/>
      <dgm:spPr/>
      <dgm:t>
        <a:bodyPr/>
        <a:lstStyle/>
        <a:p>
          <a:pPr rtl="1"/>
          <a:endParaRPr lang="ar-SA"/>
        </a:p>
      </dgm:t>
    </dgm:pt>
    <dgm:pt modelId="{AEB7DCAF-B6F5-4979-8427-ADE0BA81FFD1}" type="pres">
      <dgm:prSet presAssocID="{A5951537-2E69-4801-B8E1-993EE7C08010}" presName="hierRoot2" presStyleCnt="0">
        <dgm:presLayoutVars>
          <dgm:hierBranch val="init"/>
        </dgm:presLayoutVars>
      </dgm:prSet>
      <dgm:spPr/>
      <dgm:t>
        <a:bodyPr/>
        <a:lstStyle/>
        <a:p>
          <a:pPr rtl="1"/>
          <a:endParaRPr lang="ar-SA"/>
        </a:p>
      </dgm:t>
    </dgm:pt>
    <dgm:pt modelId="{DA14819E-150D-4303-A8FD-FC0DD2488BC1}" type="pres">
      <dgm:prSet presAssocID="{A5951537-2E69-4801-B8E1-993EE7C08010}" presName="rootComposite" presStyleCnt="0"/>
      <dgm:spPr/>
      <dgm:t>
        <a:bodyPr/>
        <a:lstStyle/>
        <a:p>
          <a:pPr rtl="1"/>
          <a:endParaRPr lang="ar-SA"/>
        </a:p>
      </dgm:t>
    </dgm:pt>
    <dgm:pt modelId="{2ADA2C39-2BD9-4FFB-85E5-674955EE5C9C}" type="pres">
      <dgm:prSet presAssocID="{A5951537-2E69-4801-B8E1-993EE7C08010}" presName="rootText" presStyleLbl="node2" presStyleIdx="4" presStyleCnt="5" custScaleY="169464">
        <dgm:presLayoutVars>
          <dgm:chPref val="3"/>
        </dgm:presLayoutVars>
      </dgm:prSet>
      <dgm:spPr/>
      <dgm:t>
        <a:bodyPr/>
        <a:lstStyle/>
        <a:p>
          <a:pPr rtl="1"/>
          <a:endParaRPr lang="ar-SA"/>
        </a:p>
      </dgm:t>
    </dgm:pt>
    <dgm:pt modelId="{BAA9D3D4-C95B-425A-B9C8-23223A115A8D}" type="pres">
      <dgm:prSet presAssocID="{A5951537-2E69-4801-B8E1-993EE7C08010}" presName="rootConnector" presStyleLbl="node2" presStyleIdx="4" presStyleCnt="5"/>
      <dgm:spPr/>
      <dgm:t>
        <a:bodyPr/>
        <a:lstStyle/>
        <a:p>
          <a:pPr rtl="1"/>
          <a:endParaRPr lang="ar-SA"/>
        </a:p>
      </dgm:t>
    </dgm:pt>
    <dgm:pt modelId="{151D9446-A277-40E9-82AD-2FD4543160D9}" type="pres">
      <dgm:prSet presAssocID="{A5951537-2E69-4801-B8E1-993EE7C08010}" presName="hierChild4" presStyleCnt="0"/>
      <dgm:spPr/>
      <dgm:t>
        <a:bodyPr/>
        <a:lstStyle/>
        <a:p>
          <a:pPr rtl="1"/>
          <a:endParaRPr lang="ar-SA"/>
        </a:p>
      </dgm:t>
    </dgm:pt>
    <dgm:pt modelId="{0A2593EC-3F48-4BBA-87D3-FA52AB609058}" type="pres">
      <dgm:prSet presAssocID="{A5951537-2E69-4801-B8E1-993EE7C08010}" presName="hierChild5" presStyleCnt="0"/>
      <dgm:spPr/>
      <dgm:t>
        <a:bodyPr/>
        <a:lstStyle/>
        <a:p>
          <a:pPr rtl="1"/>
          <a:endParaRPr lang="ar-SA"/>
        </a:p>
      </dgm:t>
    </dgm:pt>
    <dgm:pt modelId="{C5EC4FE6-62D8-4906-BD4F-8D2055265C25}" type="pres">
      <dgm:prSet presAssocID="{26E53D8C-DFEF-41D6-B524-641408DBCC41}" presName="hierChild3" presStyleCnt="0"/>
      <dgm:spPr/>
      <dgm:t>
        <a:bodyPr/>
        <a:lstStyle/>
        <a:p>
          <a:pPr rtl="1"/>
          <a:endParaRPr lang="ar-SA"/>
        </a:p>
      </dgm:t>
    </dgm:pt>
  </dgm:ptLst>
  <dgm:cxnLst>
    <dgm:cxn modelId="{1D04666A-EFA8-49A0-8E4E-CC96A8D255D5}" type="presOf" srcId="{C81D7A10-0F27-454C-8D36-D3B6C812B322}" destId="{46EF6AA4-BE43-4122-B8D7-469C40FC7AA7}" srcOrd="0" destOrd="0" presId="urn:microsoft.com/office/officeart/2005/8/layout/orgChart1"/>
    <dgm:cxn modelId="{E30C4002-3D1C-4CB7-82BB-11BE51481183}" type="presOf" srcId="{26E53D8C-DFEF-41D6-B524-641408DBCC41}" destId="{2D7C62EA-142F-4093-8CA3-CA2387D4EBFC}" srcOrd="0" destOrd="0" presId="urn:microsoft.com/office/officeart/2005/8/layout/orgChart1"/>
    <dgm:cxn modelId="{F04B4FE1-624D-4E0B-83CA-336405020738}" type="presOf" srcId="{A309E703-2E35-4CA5-845F-C1B7B7B22F0E}" destId="{8B556C66-C2C9-443F-B924-725F72A40C90}" srcOrd="0" destOrd="0" presId="urn:microsoft.com/office/officeart/2005/8/layout/orgChart1"/>
    <dgm:cxn modelId="{7A09DDC5-EF60-4F29-9489-325EF55684FE}" srcId="{26E53D8C-DFEF-41D6-B524-641408DBCC41}" destId="{C81D7A10-0F27-454C-8D36-D3B6C812B322}" srcOrd="0" destOrd="0" parTransId="{A309E703-2E35-4CA5-845F-C1B7B7B22F0E}" sibTransId="{D3F670AF-F385-496F-A18C-E8C28590F10A}"/>
    <dgm:cxn modelId="{A4D7B073-6B71-417C-941E-860513C222A6}" type="presOf" srcId="{7F5552EE-1EDE-40D0-8DAD-FA4FE5B92154}" destId="{9E3305D2-1FA4-4FB6-8F84-5F889610B3DA}" srcOrd="0" destOrd="0" presId="urn:microsoft.com/office/officeart/2005/8/layout/orgChart1"/>
    <dgm:cxn modelId="{B07B8B9A-F3FB-4D62-9E17-60D61E63FF10}" srcId="{26E53D8C-DFEF-41D6-B524-641408DBCC41}" destId="{9C0F40EB-4D15-4FBF-B3AB-E6B1F798E256}" srcOrd="3" destOrd="0" parTransId="{7F5552EE-1EDE-40D0-8DAD-FA4FE5B92154}" sibTransId="{7165B745-28F8-4358-A8C3-E19D9D0115B8}"/>
    <dgm:cxn modelId="{F529FEB7-C3AC-4BAB-9D83-B0E7E816D0EF}" type="presOf" srcId="{C16CB095-6CD3-4D7D-B558-907DEF4C1A5E}" destId="{BAEF409F-2202-4E63-A2AC-8F615D1DF213}" srcOrd="0" destOrd="0" presId="urn:microsoft.com/office/officeart/2005/8/layout/orgChart1"/>
    <dgm:cxn modelId="{89DAC642-505D-4037-ACD2-F0C50E498539}" type="presOf" srcId="{C81D7A10-0F27-454C-8D36-D3B6C812B322}" destId="{41369FC4-B46A-4374-865F-684CDBD680D4}" srcOrd="1" destOrd="0" presId="urn:microsoft.com/office/officeart/2005/8/layout/orgChart1"/>
    <dgm:cxn modelId="{4A4A4722-494D-43E2-B998-0A2602DC78D0}" srcId="{26E53D8C-DFEF-41D6-B524-641408DBCC41}" destId="{FD4880FB-C116-4D88-ABF0-46AB6BF42196}" srcOrd="1" destOrd="0" parTransId="{6F59E197-6F2D-4EEB-9CEF-A578442B5B29}" sibTransId="{60277C77-2476-4AD7-A25A-9F0341EF8770}"/>
    <dgm:cxn modelId="{C179F283-9FA5-4545-8E5E-7203423853EB}" type="presOf" srcId="{ADA2D8F1-3BC8-4655-973C-8903DBDFACC9}" destId="{2A46ED8F-701D-4ED0-86AB-17A2695F56A9}" srcOrd="0" destOrd="0" presId="urn:microsoft.com/office/officeart/2005/8/layout/orgChart1"/>
    <dgm:cxn modelId="{6AE59959-3BEB-4D48-93D8-683DACE078EF}" srcId="{26E53D8C-DFEF-41D6-B524-641408DBCC41}" destId="{C16CB095-6CD3-4D7D-B558-907DEF4C1A5E}" srcOrd="2" destOrd="0" parTransId="{BF453C13-A24D-43AB-B852-C04C971F475B}" sibTransId="{D57C8406-1AB7-4475-AD0B-55E861289FBE}"/>
    <dgm:cxn modelId="{B5996BDE-76CE-41D6-BA90-CA9C5B0C7AA5}" type="presOf" srcId="{A5951537-2E69-4801-B8E1-993EE7C08010}" destId="{BAA9D3D4-C95B-425A-B9C8-23223A115A8D}" srcOrd="1" destOrd="0" presId="urn:microsoft.com/office/officeart/2005/8/layout/orgChart1"/>
    <dgm:cxn modelId="{BF7A2D5F-6A8D-4512-91F2-5F436FD0F58E}" type="presOf" srcId="{9C0F40EB-4D15-4FBF-B3AB-E6B1F798E256}" destId="{A2A83AAF-7FE5-4B02-897E-1D8D7B1A4D77}" srcOrd="0" destOrd="0" presId="urn:microsoft.com/office/officeart/2005/8/layout/orgChart1"/>
    <dgm:cxn modelId="{E75C7EE9-00C8-47FC-811F-5866201232BE}" type="presOf" srcId="{BF453C13-A24D-43AB-B852-C04C971F475B}" destId="{B4F4EF65-4D0F-48E2-869A-F3D177608696}" srcOrd="0" destOrd="0" presId="urn:microsoft.com/office/officeart/2005/8/layout/orgChart1"/>
    <dgm:cxn modelId="{B1758486-0551-425F-98CE-502DE5EC53E7}" type="presOf" srcId="{A5951537-2E69-4801-B8E1-993EE7C08010}" destId="{2ADA2C39-2BD9-4FFB-85E5-674955EE5C9C}" srcOrd="0" destOrd="0" presId="urn:microsoft.com/office/officeart/2005/8/layout/orgChart1"/>
    <dgm:cxn modelId="{5CF33AD3-53AD-49D6-ABD2-91DDB2EB9C59}" type="presOf" srcId="{C16CB095-6CD3-4D7D-B558-907DEF4C1A5E}" destId="{DCBFCBBF-0C11-4E92-8EF0-7CDBD787BCDF}" srcOrd="1" destOrd="0" presId="urn:microsoft.com/office/officeart/2005/8/layout/orgChart1"/>
    <dgm:cxn modelId="{91E37461-A66B-4F7F-B7DC-C88B9BA22A49}" type="presOf" srcId="{6F59E197-6F2D-4EEB-9CEF-A578442B5B29}" destId="{1AA39DF9-2279-468C-BF60-88CB7B9E19C4}" srcOrd="0" destOrd="0" presId="urn:microsoft.com/office/officeart/2005/8/layout/orgChart1"/>
    <dgm:cxn modelId="{70752C1D-8BF1-4F0B-B0DB-9B0B2A1A714F}" type="presOf" srcId="{FD4880FB-C116-4D88-ABF0-46AB6BF42196}" destId="{7153CB20-D7EC-41E4-BD98-2FE3ACBD89F5}" srcOrd="0" destOrd="0" presId="urn:microsoft.com/office/officeart/2005/8/layout/orgChart1"/>
    <dgm:cxn modelId="{199535CA-8D4E-4C60-A8D9-D562374E340E}" type="presOf" srcId="{FD4880FB-C116-4D88-ABF0-46AB6BF42196}" destId="{5A7F3364-D4CB-47C1-9845-21113671ACCD}" srcOrd="1" destOrd="0" presId="urn:microsoft.com/office/officeart/2005/8/layout/orgChart1"/>
    <dgm:cxn modelId="{FB2A2578-B087-40DB-81A5-2C0E455C72CC}" type="presOf" srcId="{9C0F40EB-4D15-4FBF-B3AB-E6B1F798E256}" destId="{2FFD83E1-4939-4356-A3DF-5279A62DE206}" srcOrd="1" destOrd="0" presId="urn:microsoft.com/office/officeart/2005/8/layout/orgChart1"/>
    <dgm:cxn modelId="{50FC1C3D-58E9-4AA9-A24B-28A822778680}" type="presOf" srcId="{26E53D8C-DFEF-41D6-B524-641408DBCC41}" destId="{40A6A951-3AE6-4F0D-AE9C-E4A39A45B59D}" srcOrd="1" destOrd="0" presId="urn:microsoft.com/office/officeart/2005/8/layout/orgChart1"/>
    <dgm:cxn modelId="{9FD2DF40-FDB1-4316-9761-5FDA211DD6AE}" srcId="{26E53D8C-DFEF-41D6-B524-641408DBCC41}" destId="{A5951537-2E69-4801-B8E1-993EE7C08010}" srcOrd="4" destOrd="0" parTransId="{3B2C90F7-DB63-4BD2-8424-BD31A7A46B94}" sibTransId="{781A1726-5D50-43F8-834A-35478DBE889D}"/>
    <dgm:cxn modelId="{A652BD5A-8759-4B9B-9125-87BBAD532AF9}" type="presOf" srcId="{3B2C90F7-DB63-4BD2-8424-BD31A7A46B94}" destId="{D48F013A-430E-4DDE-A216-3B76ABF78FB2}" srcOrd="0" destOrd="0" presId="urn:microsoft.com/office/officeart/2005/8/layout/orgChart1"/>
    <dgm:cxn modelId="{C66DD628-2AE8-485A-BBC5-66AD6214A47D}" srcId="{ADA2D8F1-3BC8-4655-973C-8903DBDFACC9}" destId="{26E53D8C-DFEF-41D6-B524-641408DBCC41}" srcOrd="0" destOrd="0" parTransId="{1B067534-E9FD-4326-A21C-05A197B58DC3}" sibTransId="{2E2CDC7E-316D-40E9-93FF-14DB2EC2E3AD}"/>
    <dgm:cxn modelId="{FA37E4A3-FA53-447A-9D7F-B63D1BDBBC2E}" type="presParOf" srcId="{2A46ED8F-701D-4ED0-86AB-17A2695F56A9}" destId="{957A7289-EBF0-416D-BBBB-DE24DE74ECB7}" srcOrd="0" destOrd="0" presId="urn:microsoft.com/office/officeart/2005/8/layout/orgChart1"/>
    <dgm:cxn modelId="{C05FA5F5-0DD8-4EE3-9161-841480846818}" type="presParOf" srcId="{957A7289-EBF0-416D-BBBB-DE24DE74ECB7}" destId="{F5B416A1-E013-42CE-A2A8-FFA99DD244E2}" srcOrd="0" destOrd="0" presId="urn:microsoft.com/office/officeart/2005/8/layout/orgChart1"/>
    <dgm:cxn modelId="{7B96176B-0A8E-46A2-96C4-FA79BCC792FF}" type="presParOf" srcId="{F5B416A1-E013-42CE-A2A8-FFA99DD244E2}" destId="{2D7C62EA-142F-4093-8CA3-CA2387D4EBFC}" srcOrd="0" destOrd="0" presId="urn:microsoft.com/office/officeart/2005/8/layout/orgChart1"/>
    <dgm:cxn modelId="{A6F48E45-DA74-49E3-A749-ADF8A28149D2}" type="presParOf" srcId="{F5B416A1-E013-42CE-A2A8-FFA99DD244E2}" destId="{40A6A951-3AE6-4F0D-AE9C-E4A39A45B59D}" srcOrd="1" destOrd="0" presId="urn:microsoft.com/office/officeart/2005/8/layout/orgChart1"/>
    <dgm:cxn modelId="{B6B4EE9E-9750-43B4-9E2C-79A305F09DFE}" type="presParOf" srcId="{957A7289-EBF0-416D-BBBB-DE24DE74ECB7}" destId="{859F6A9F-64EC-420F-A5FA-768CFE574095}" srcOrd="1" destOrd="0" presId="urn:microsoft.com/office/officeart/2005/8/layout/orgChart1"/>
    <dgm:cxn modelId="{2A13FFB6-20D7-4BB9-BD48-3EFAB2F20852}" type="presParOf" srcId="{859F6A9F-64EC-420F-A5FA-768CFE574095}" destId="{8B556C66-C2C9-443F-B924-725F72A40C90}" srcOrd="0" destOrd="0" presId="urn:microsoft.com/office/officeart/2005/8/layout/orgChart1"/>
    <dgm:cxn modelId="{06BD41AA-E540-4C9B-ABBF-5BBC8E6A9E66}" type="presParOf" srcId="{859F6A9F-64EC-420F-A5FA-768CFE574095}" destId="{FFE35B7A-B8A2-49C3-B86A-AA62118A9E2C}" srcOrd="1" destOrd="0" presId="urn:microsoft.com/office/officeart/2005/8/layout/orgChart1"/>
    <dgm:cxn modelId="{F6DE0A29-88AD-4F7E-ABDB-10BF11B3B79B}" type="presParOf" srcId="{FFE35B7A-B8A2-49C3-B86A-AA62118A9E2C}" destId="{70BD0BE4-EC4A-4A7A-AC82-BE2BB15A733A}" srcOrd="0" destOrd="0" presId="urn:microsoft.com/office/officeart/2005/8/layout/orgChart1"/>
    <dgm:cxn modelId="{DC53802F-35AB-4F27-A247-D3EDBE387DC7}" type="presParOf" srcId="{70BD0BE4-EC4A-4A7A-AC82-BE2BB15A733A}" destId="{46EF6AA4-BE43-4122-B8D7-469C40FC7AA7}" srcOrd="0" destOrd="0" presId="urn:microsoft.com/office/officeart/2005/8/layout/orgChart1"/>
    <dgm:cxn modelId="{67D0C2A0-05F2-4763-8C05-380C0A8A64AB}" type="presParOf" srcId="{70BD0BE4-EC4A-4A7A-AC82-BE2BB15A733A}" destId="{41369FC4-B46A-4374-865F-684CDBD680D4}" srcOrd="1" destOrd="0" presId="urn:microsoft.com/office/officeart/2005/8/layout/orgChart1"/>
    <dgm:cxn modelId="{B54A3D76-66AA-4F1C-AA99-72203FAAF5AB}" type="presParOf" srcId="{FFE35B7A-B8A2-49C3-B86A-AA62118A9E2C}" destId="{C78AD025-6EE7-4850-9EFE-C545E5F7B67D}" srcOrd="1" destOrd="0" presId="urn:microsoft.com/office/officeart/2005/8/layout/orgChart1"/>
    <dgm:cxn modelId="{38ECA0BA-73DC-43F4-A419-5261FAE5CF06}" type="presParOf" srcId="{FFE35B7A-B8A2-49C3-B86A-AA62118A9E2C}" destId="{28BCFA7C-384F-4409-8DCE-009E4F45A27A}" srcOrd="2" destOrd="0" presId="urn:microsoft.com/office/officeart/2005/8/layout/orgChart1"/>
    <dgm:cxn modelId="{B1369793-934E-4A69-AF30-539F750D1EA0}" type="presParOf" srcId="{859F6A9F-64EC-420F-A5FA-768CFE574095}" destId="{1AA39DF9-2279-468C-BF60-88CB7B9E19C4}" srcOrd="2" destOrd="0" presId="urn:microsoft.com/office/officeart/2005/8/layout/orgChart1"/>
    <dgm:cxn modelId="{78F4C577-E93A-4E83-919F-FC6341C07C38}" type="presParOf" srcId="{859F6A9F-64EC-420F-A5FA-768CFE574095}" destId="{9276A3AE-9DAB-43BB-A85B-DE87124890B3}" srcOrd="3" destOrd="0" presId="urn:microsoft.com/office/officeart/2005/8/layout/orgChart1"/>
    <dgm:cxn modelId="{D716572F-B78D-4986-85C5-8DA171167182}" type="presParOf" srcId="{9276A3AE-9DAB-43BB-A85B-DE87124890B3}" destId="{36ABA597-35DB-43F4-BAA3-1AE93430F9B9}" srcOrd="0" destOrd="0" presId="urn:microsoft.com/office/officeart/2005/8/layout/orgChart1"/>
    <dgm:cxn modelId="{DB167E64-3CFC-454B-959A-5BD84F92EBF7}" type="presParOf" srcId="{36ABA597-35DB-43F4-BAA3-1AE93430F9B9}" destId="{7153CB20-D7EC-41E4-BD98-2FE3ACBD89F5}" srcOrd="0" destOrd="0" presId="urn:microsoft.com/office/officeart/2005/8/layout/orgChart1"/>
    <dgm:cxn modelId="{BABA9012-4D96-4B5C-8225-5BF6354295AA}" type="presParOf" srcId="{36ABA597-35DB-43F4-BAA3-1AE93430F9B9}" destId="{5A7F3364-D4CB-47C1-9845-21113671ACCD}" srcOrd="1" destOrd="0" presId="urn:microsoft.com/office/officeart/2005/8/layout/orgChart1"/>
    <dgm:cxn modelId="{84C1A443-A0D6-4577-BA83-46E0A34ABC3A}" type="presParOf" srcId="{9276A3AE-9DAB-43BB-A85B-DE87124890B3}" destId="{136D3DC9-DA32-448B-A45D-18CD4E12335B}" srcOrd="1" destOrd="0" presId="urn:microsoft.com/office/officeart/2005/8/layout/orgChart1"/>
    <dgm:cxn modelId="{97D45AC8-B9B8-4E47-8AC7-E13D06B705B5}" type="presParOf" srcId="{9276A3AE-9DAB-43BB-A85B-DE87124890B3}" destId="{A51A9B53-C583-4A0D-83AE-9F8BA63220F0}" srcOrd="2" destOrd="0" presId="urn:microsoft.com/office/officeart/2005/8/layout/orgChart1"/>
    <dgm:cxn modelId="{A56AEE92-653E-47C9-9709-0D25997D65C3}" type="presParOf" srcId="{859F6A9F-64EC-420F-A5FA-768CFE574095}" destId="{B4F4EF65-4D0F-48E2-869A-F3D177608696}" srcOrd="4" destOrd="0" presId="urn:microsoft.com/office/officeart/2005/8/layout/orgChart1"/>
    <dgm:cxn modelId="{54BECA89-A009-43E7-B11F-94F80AFA4EF3}" type="presParOf" srcId="{859F6A9F-64EC-420F-A5FA-768CFE574095}" destId="{F0B070A3-A887-4D75-9190-EE43B9D4DE1A}" srcOrd="5" destOrd="0" presId="urn:microsoft.com/office/officeart/2005/8/layout/orgChart1"/>
    <dgm:cxn modelId="{4711EF29-8D9A-452D-A833-977A0DF913A0}" type="presParOf" srcId="{F0B070A3-A887-4D75-9190-EE43B9D4DE1A}" destId="{1689B057-2D99-41FF-85B8-9E757205D0C2}" srcOrd="0" destOrd="0" presId="urn:microsoft.com/office/officeart/2005/8/layout/orgChart1"/>
    <dgm:cxn modelId="{B5547610-AAD9-4C5A-B1B1-CC92D0E24216}" type="presParOf" srcId="{1689B057-2D99-41FF-85B8-9E757205D0C2}" destId="{BAEF409F-2202-4E63-A2AC-8F615D1DF213}" srcOrd="0" destOrd="0" presId="urn:microsoft.com/office/officeart/2005/8/layout/orgChart1"/>
    <dgm:cxn modelId="{78D2418D-44B5-40AC-83C7-ACBDB9CF5ACD}" type="presParOf" srcId="{1689B057-2D99-41FF-85B8-9E757205D0C2}" destId="{DCBFCBBF-0C11-4E92-8EF0-7CDBD787BCDF}" srcOrd="1" destOrd="0" presId="urn:microsoft.com/office/officeart/2005/8/layout/orgChart1"/>
    <dgm:cxn modelId="{DA3A491B-2A93-46CC-9E62-C1D5EB4FE3B7}" type="presParOf" srcId="{F0B070A3-A887-4D75-9190-EE43B9D4DE1A}" destId="{48FDE791-3903-401B-BE44-7E82F861DB6C}" srcOrd="1" destOrd="0" presId="urn:microsoft.com/office/officeart/2005/8/layout/orgChart1"/>
    <dgm:cxn modelId="{3F7C09BE-9A1D-4410-BF73-026E393B9E9D}" type="presParOf" srcId="{F0B070A3-A887-4D75-9190-EE43B9D4DE1A}" destId="{C51CC78C-CA13-4656-854D-94CAFD6D54AD}" srcOrd="2" destOrd="0" presId="urn:microsoft.com/office/officeart/2005/8/layout/orgChart1"/>
    <dgm:cxn modelId="{7860384D-A9EC-4C9D-B366-69E06297BF54}" type="presParOf" srcId="{859F6A9F-64EC-420F-A5FA-768CFE574095}" destId="{9E3305D2-1FA4-4FB6-8F84-5F889610B3DA}" srcOrd="6" destOrd="0" presId="urn:microsoft.com/office/officeart/2005/8/layout/orgChart1"/>
    <dgm:cxn modelId="{200D587B-D1B6-42BF-92C6-3F8D26A50609}" type="presParOf" srcId="{859F6A9F-64EC-420F-A5FA-768CFE574095}" destId="{3A2C6359-2C74-430F-84EC-D9F45E158A3A}" srcOrd="7" destOrd="0" presId="urn:microsoft.com/office/officeart/2005/8/layout/orgChart1"/>
    <dgm:cxn modelId="{A2DAE611-0F73-49FE-8DD5-61C026128E83}" type="presParOf" srcId="{3A2C6359-2C74-430F-84EC-D9F45E158A3A}" destId="{FBD77382-D3CE-49CE-9BF6-C33CF0E0FCB3}" srcOrd="0" destOrd="0" presId="urn:microsoft.com/office/officeart/2005/8/layout/orgChart1"/>
    <dgm:cxn modelId="{9389037E-1B9F-450A-B82B-85B5E472C53F}" type="presParOf" srcId="{FBD77382-D3CE-49CE-9BF6-C33CF0E0FCB3}" destId="{A2A83AAF-7FE5-4B02-897E-1D8D7B1A4D77}" srcOrd="0" destOrd="0" presId="urn:microsoft.com/office/officeart/2005/8/layout/orgChart1"/>
    <dgm:cxn modelId="{148FB56B-1F37-4429-A5D4-0B386974A0F9}" type="presParOf" srcId="{FBD77382-D3CE-49CE-9BF6-C33CF0E0FCB3}" destId="{2FFD83E1-4939-4356-A3DF-5279A62DE206}" srcOrd="1" destOrd="0" presId="urn:microsoft.com/office/officeart/2005/8/layout/orgChart1"/>
    <dgm:cxn modelId="{F5F8DCDA-B8EE-4FA8-8E17-2ECA42DAEB18}" type="presParOf" srcId="{3A2C6359-2C74-430F-84EC-D9F45E158A3A}" destId="{56AB46C1-C8D5-4226-BFA7-D77A17DFD35C}" srcOrd="1" destOrd="0" presId="urn:microsoft.com/office/officeart/2005/8/layout/orgChart1"/>
    <dgm:cxn modelId="{DE10A03A-E574-427E-A95E-2AC81655427B}" type="presParOf" srcId="{3A2C6359-2C74-430F-84EC-D9F45E158A3A}" destId="{0FE98B83-E2DA-452D-9480-BFC962DFEE63}" srcOrd="2" destOrd="0" presId="urn:microsoft.com/office/officeart/2005/8/layout/orgChart1"/>
    <dgm:cxn modelId="{A9CAA74F-C895-48ED-B864-AF0957A3E232}" type="presParOf" srcId="{859F6A9F-64EC-420F-A5FA-768CFE574095}" destId="{D48F013A-430E-4DDE-A216-3B76ABF78FB2}" srcOrd="8" destOrd="0" presId="urn:microsoft.com/office/officeart/2005/8/layout/orgChart1"/>
    <dgm:cxn modelId="{4ADA51BB-E56F-4DF8-B781-A5863D944FC8}" type="presParOf" srcId="{859F6A9F-64EC-420F-A5FA-768CFE574095}" destId="{AEB7DCAF-B6F5-4979-8427-ADE0BA81FFD1}" srcOrd="9" destOrd="0" presId="urn:microsoft.com/office/officeart/2005/8/layout/orgChart1"/>
    <dgm:cxn modelId="{1830373F-936D-4B7E-9F6F-D22D0045109E}" type="presParOf" srcId="{AEB7DCAF-B6F5-4979-8427-ADE0BA81FFD1}" destId="{DA14819E-150D-4303-A8FD-FC0DD2488BC1}" srcOrd="0" destOrd="0" presId="urn:microsoft.com/office/officeart/2005/8/layout/orgChart1"/>
    <dgm:cxn modelId="{08B6D092-F080-4B7B-A3E3-55919114F1C4}" type="presParOf" srcId="{DA14819E-150D-4303-A8FD-FC0DD2488BC1}" destId="{2ADA2C39-2BD9-4FFB-85E5-674955EE5C9C}" srcOrd="0" destOrd="0" presId="urn:microsoft.com/office/officeart/2005/8/layout/orgChart1"/>
    <dgm:cxn modelId="{E127CAC1-CE0B-4ED6-A240-55626B0D45BE}" type="presParOf" srcId="{DA14819E-150D-4303-A8FD-FC0DD2488BC1}" destId="{BAA9D3D4-C95B-425A-B9C8-23223A115A8D}" srcOrd="1" destOrd="0" presId="urn:microsoft.com/office/officeart/2005/8/layout/orgChart1"/>
    <dgm:cxn modelId="{905CE094-D6C3-4DC4-A939-620CD31CF28B}" type="presParOf" srcId="{AEB7DCAF-B6F5-4979-8427-ADE0BA81FFD1}" destId="{151D9446-A277-40E9-82AD-2FD4543160D9}" srcOrd="1" destOrd="0" presId="urn:microsoft.com/office/officeart/2005/8/layout/orgChart1"/>
    <dgm:cxn modelId="{D6C68BEF-8E0F-44E4-8EEA-8154FF779376}" type="presParOf" srcId="{AEB7DCAF-B6F5-4979-8427-ADE0BA81FFD1}" destId="{0A2593EC-3F48-4BBA-87D3-FA52AB609058}" srcOrd="2" destOrd="0" presId="urn:microsoft.com/office/officeart/2005/8/layout/orgChart1"/>
    <dgm:cxn modelId="{D2A24AA2-2308-4B64-99BB-F524AA5E4AB9}" type="presParOf" srcId="{957A7289-EBF0-416D-BBBB-DE24DE74ECB7}" destId="{C5EC4FE6-62D8-4906-BD4F-8D2055265C2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F013A-430E-4DDE-A216-3B76ABF78FB2}">
      <dsp:nvSpPr>
        <dsp:cNvPr id="0" name=""/>
        <dsp:cNvSpPr/>
      </dsp:nvSpPr>
      <dsp:spPr>
        <a:xfrm>
          <a:off x="3869537" y="1345299"/>
          <a:ext cx="3206396" cy="278241"/>
        </a:xfrm>
        <a:custGeom>
          <a:avLst/>
          <a:gdLst/>
          <a:ahLst/>
          <a:cxnLst/>
          <a:rect l="0" t="0" r="0" b="0"/>
          <a:pathLst>
            <a:path>
              <a:moveTo>
                <a:pt x="0" y="0"/>
              </a:moveTo>
              <a:lnTo>
                <a:pt x="0" y="139120"/>
              </a:lnTo>
              <a:lnTo>
                <a:pt x="3206396" y="139120"/>
              </a:lnTo>
              <a:lnTo>
                <a:pt x="3206396"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E3305D2-1FA4-4FB6-8F84-5F889610B3DA}">
      <dsp:nvSpPr>
        <dsp:cNvPr id="0" name=""/>
        <dsp:cNvSpPr/>
      </dsp:nvSpPr>
      <dsp:spPr>
        <a:xfrm>
          <a:off x="3869537" y="1345299"/>
          <a:ext cx="1603198" cy="278241"/>
        </a:xfrm>
        <a:custGeom>
          <a:avLst/>
          <a:gdLst/>
          <a:ahLst/>
          <a:cxnLst/>
          <a:rect l="0" t="0" r="0" b="0"/>
          <a:pathLst>
            <a:path>
              <a:moveTo>
                <a:pt x="0" y="0"/>
              </a:moveTo>
              <a:lnTo>
                <a:pt x="0" y="139120"/>
              </a:lnTo>
              <a:lnTo>
                <a:pt x="1603198" y="139120"/>
              </a:lnTo>
              <a:lnTo>
                <a:pt x="1603198"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4F4EF65-4D0F-48E2-869A-F3D177608696}">
      <dsp:nvSpPr>
        <dsp:cNvPr id="0" name=""/>
        <dsp:cNvSpPr/>
      </dsp:nvSpPr>
      <dsp:spPr>
        <a:xfrm>
          <a:off x="3823817" y="1345299"/>
          <a:ext cx="91440" cy="278241"/>
        </a:xfrm>
        <a:custGeom>
          <a:avLst/>
          <a:gdLst/>
          <a:ahLst/>
          <a:cxnLst/>
          <a:rect l="0" t="0" r="0" b="0"/>
          <a:pathLst>
            <a:path>
              <a:moveTo>
                <a:pt x="45720" y="0"/>
              </a:moveTo>
              <a:lnTo>
                <a:pt x="45720"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AA39DF9-2279-468C-BF60-88CB7B9E19C4}">
      <dsp:nvSpPr>
        <dsp:cNvPr id="0" name=""/>
        <dsp:cNvSpPr/>
      </dsp:nvSpPr>
      <dsp:spPr>
        <a:xfrm>
          <a:off x="2266338" y="1345299"/>
          <a:ext cx="1603198" cy="278241"/>
        </a:xfrm>
        <a:custGeom>
          <a:avLst/>
          <a:gdLst/>
          <a:ahLst/>
          <a:cxnLst/>
          <a:rect l="0" t="0" r="0" b="0"/>
          <a:pathLst>
            <a:path>
              <a:moveTo>
                <a:pt x="1603198" y="0"/>
              </a:moveTo>
              <a:lnTo>
                <a:pt x="1603198" y="139120"/>
              </a:lnTo>
              <a:lnTo>
                <a:pt x="0" y="139120"/>
              </a:lnTo>
              <a:lnTo>
                <a:pt x="0"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B556C66-C2C9-443F-B924-725F72A40C90}">
      <dsp:nvSpPr>
        <dsp:cNvPr id="0" name=""/>
        <dsp:cNvSpPr/>
      </dsp:nvSpPr>
      <dsp:spPr>
        <a:xfrm>
          <a:off x="663140" y="1345299"/>
          <a:ext cx="3206396" cy="278241"/>
        </a:xfrm>
        <a:custGeom>
          <a:avLst/>
          <a:gdLst/>
          <a:ahLst/>
          <a:cxnLst/>
          <a:rect l="0" t="0" r="0" b="0"/>
          <a:pathLst>
            <a:path>
              <a:moveTo>
                <a:pt x="3206396" y="0"/>
              </a:moveTo>
              <a:lnTo>
                <a:pt x="3206396" y="139120"/>
              </a:lnTo>
              <a:lnTo>
                <a:pt x="0" y="139120"/>
              </a:lnTo>
              <a:lnTo>
                <a:pt x="0"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D7C62EA-142F-4093-8CA3-CA2387D4EBFC}">
      <dsp:nvSpPr>
        <dsp:cNvPr id="0" name=""/>
        <dsp:cNvSpPr/>
      </dsp:nvSpPr>
      <dsp:spPr>
        <a:xfrm>
          <a:off x="2381225" y="682820"/>
          <a:ext cx="2976622" cy="662478"/>
        </a:xfrm>
        <a:prstGeom prst="rect">
          <a:avLst/>
        </a:prstGeom>
        <a:gradFill rotWithShape="0">
          <a:gsLst>
            <a:gs pos="0">
              <a:schemeClr val="accent5">
                <a:shade val="60000"/>
                <a:hueOff val="0"/>
                <a:satOff val="0"/>
                <a:lumOff val="0"/>
                <a:alphaOff val="0"/>
                <a:shade val="51000"/>
                <a:satMod val="130000"/>
              </a:schemeClr>
            </a:gs>
            <a:gs pos="80000">
              <a:schemeClr val="accent5">
                <a:shade val="60000"/>
                <a:hueOff val="0"/>
                <a:satOff val="0"/>
                <a:lumOff val="0"/>
                <a:alphaOff val="0"/>
                <a:shade val="93000"/>
                <a:satMod val="130000"/>
              </a:schemeClr>
            </a:gs>
            <a:gs pos="100000">
              <a:schemeClr val="accent5">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cs typeface="+mj-cs"/>
            </a:rPr>
            <a:t>ضرورات التعدد</a:t>
          </a:r>
          <a:endParaRPr lang="ar-SA" sz="2400" b="1" kern="1200" dirty="0">
            <a:cs typeface="+mj-cs"/>
          </a:endParaRPr>
        </a:p>
      </dsp:txBody>
      <dsp:txXfrm>
        <a:off x="2381225" y="682820"/>
        <a:ext cx="2976622" cy="662478"/>
      </dsp:txXfrm>
    </dsp:sp>
    <dsp:sp modelId="{46EF6AA4-BE43-4122-B8D7-469C40FC7AA7}">
      <dsp:nvSpPr>
        <dsp:cNvPr id="0" name=""/>
        <dsp:cNvSpPr/>
      </dsp:nvSpPr>
      <dsp:spPr>
        <a:xfrm>
          <a:off x="661" y="1623540"/>
          <a:ext cx="1324957" cy="1059548"/>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بعض الرجال تكون لدية قوة جنسية فلا تكيفه زوجته</a:t>
          </a:r>
          <a:endParaRPr lang="ar-SA" sz="1800" b="1" kern="1200" dirty="0">
            <a:solidFill>
              <a:schemeClr val="tx2">
                <a:lumMod val="50000"/>
              </a:schemeClr>
            </a:solidFill>
            <a:cs typeface="+mj-cs"/>
          </a:endParaRPr>
        </a:p>
      </dsp:txBody>
      <dsp:txXfrm>
        <a:off x="661" y="1623540"/>
        <a:ext cx="1324957" cy="1059548"/>
      </dsp:txXfrm>
    </dsp:sp>
    <dsp:sp modelId="{7153CB20-D7EC-41E4-BD98-2FE3ACBD89F5}">
      <dsp:nvSpPr>
        <dsp:cNvPr id="0" name=""/>
        <dsp:cNvSpPr/>
      </dsp:nvSpPr>
      <dsp:spPr>
        <a:xfrm>
          <a:off x="1603859" y="1623540"/>
          <a:ext cx="1324957" cy="1059548"/>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قد يكون الرجل كثير الأسفار</a:t>
          </a:r>
          <a:endParaRPr lang="ar-SA" sz="1800" b="1" kern="1200" dirty="0">
            <a:solidFill>
              <a:schemeClr val="tx2">
                <a:lumMod val="50000"/>
              </a:schemeClr>
            </a:solidFill>
            <a:cs typeface="+mj-cs"/>
          </a:endParaRPr>
        </a:p>
      </dsp:txBody>
      <dsp:txXfrm>
        <a:off x="1603859" y="1623540"/>
        <a:ext cx="1324957" cy="1059548"/>
      </dsp:txXfrm>
    </dsp:sp>
    <dsp:sp modelId="{BAEF409F-2202-4E63-A2AC-8F615D1DF213}">
      <dsp:nvSpPr>
        <dsp:cNvPr id="0" name=""/>
        <dsp:cNvSpPr/>
      </dsp:nvSpPr>
      <dsp:spPr>
        <a:xfrm>
          <a:off x="3207058" y="1623540"/>
          <a:ext cx="1324957" cy="1122662"/>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قد تكون الزوجة عقيمًا أو مريضة</a:t>
          </a:r>
          <a:endParaRPr lang="ar-SA" sz="1800" b="1" kern="1200" dirty="0">
            <a:solidFill>
              <a:schemeClr val="tx2">
                <a:lumMod val="50000"/>
              </a:schemeClr>
            </a:solidFill>
            <a:cs typeface="+mj-cs"/>
          </a:endParaRPr>
        </a:p>
      </dsp:txBody>
      <dsp:txXfrm>
        <a:off x="3207058" y="1623540"/>
        <a:ext cx="1324957" cy="1122662"/>
      </dsp:txXfrm>
    </dsp:sp>
    <dsp:sp modelId="{A2A83AAF-7FE5-4B02-897E-1D8D7B1A4D77}">
      <dsp:nvSpPr>
        <dsp:cNvPr id="0" name=""/>
        <dsp:cNvSpPr/>
      </dsp:nvSpPr>
      <dsp:spPr>
        <a:xfrm>
          <a:off x="4810256" y="1623540"/>
          <a:ext cx="1324957" cy="1091109"/>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حاجة الأمة المستمرة إلى التكاثر بشكل عام</a:t>
          </a:r>
          <a:endParaRPr lang="ar-SA" sz="1800" b="1" kern="1200" dirty="0">
            <a:solidFill>
              <a:schemeClr val="tx2">
                <a:lumMod val="50000"/>
              </a:schemeClr>
            </a:solidFill>
            <a:cs typeface="+mj-cs"/>
          </a:endParaRPr>
        </a:p>
      </dsp:txBody>
      <dsp:txXfrm>
        <a:off x="4810256" y="1623540"/>
        <a:ext cx="1324957" cy="1091109"/>
      </dsp:txXfrm>
    </dsp:sp>
    <dsp:sp modelId="{2ADA2C39-2BD9-4FFB-85E5-674955EE5C9C}">
      <dsp:nvSpPr>
        <dsp:cNvPr id="0" name=""/>
        <dsp:cNvSpPr/>
      </dsp:nvSpPr>
      <dsp:spPr>
        <a:xfrm>
          <a:off x="6413455" y="1623540"/>
          <a:ext cx="1324957" cy="1122662"/>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Traditional Arabic" pitchFamily="2" charset="-78"/>
            </a:rPr>
            <a:t>ازدياد</a:t>
          </a:r>
          <a:r>
            <a:rPr lang="ar-SA" sz="1800" b="1" kern="1200" baseline="0" dirty="0" smtClean="0">
              <a:solidFill>
                <a:schemeClr val="tx2">
                  <a:lumMod val="50000"/>
                </a:schemeClr>
              </a:solidFill>
              <a:cs typeface="Traditional Arabic" pitchFamily="2" charset="-78"/>
            </a:rPr>
            <a:t> عدد النساء على الرجال</a:t>
          </a:r>
          <a:endParaRPr lang="ar-SA" sz="1800" b="1" kern="1200" dirty="0">
            <a:solidFill>
              <a:schemeClr val="tx2">
                <a:lumMod val="50000"/>
              </a:schemeClr>
            </a:solidFill>
            <a:cs typeface="Traditional Arabic" pitchFamily="2" charset="-78"/>
          </a:endParaRPr>
        </a:p>
      </dsp:txBody>
      <dsp:txXfrm>
        <a:off x="6413455" y="1623540"/>
        <a:ext cx="1324957" cy="112266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ea typeface="+mn-ea"/>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ea typeface="+mn-ea"/>
                <a:cs typeface="+mn-cs"/>
              </a:defRPr>
            </a:lvl1pPr>
          </a:lstStyle>
          <a:p>
            <a:pPr>
              <a:defRPr/>
            </a:pPr>
            <a:fld id="{746C530C-D218-40A1-81A7-81146CAAC826}" type="datetimeFigureOut">
              <a:rPr lang="ar-SA"/>
              <a:pPr>
                <a:defRPr/>
              </a:pPr>
              <a:t>09/11/34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ar-SA" noProof="0"/>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ea typeface="+mn-ea"/>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ea typeface="+mn-ea"/>
                <a:cs typeface="+mn-cs"/>
              </a:defRPr>
            </a:lvl1pPr>
          </a:lstStyle>
          <a:p>
            <a:pPr>
              <a:defRPr/>
            </a:pPr>
            <a:fld id="{6817F68B-95E0-438C-A94A-1CC3BD7CDB9C}" type="slidenum">
              <a:rPr lang="ar-SA"/>
              <a:pPr>
                <a:defRPr/>
              </a:pPr>
              <a:t>‹#›</a:t>
            </a:fld>
            <a:endParaRPr lang="ar-SA"/>
          </a:p>
        </p:txBody>
      </p:sp>
    </p:spTree>
    <p:extLst>
      <p:ext uri="{BB962C8B-B14F-4D97-AF65-F5344CB8AC3E}">
        <p14:creationId xmlns:p14="http://schemas.microsoft.com/office/powerpoint/2010/main" val="4192796089"/>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222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64516"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E7AAC1-85F2-4ADB-B23A-735993ADA348}" type="slidenum">
              <a:rPr lang="ar-SA" smtClean="0">
                <a:ea typeface="Majalla UI"/>
                <a:cs typeface="Majalla UI"/>
              </a:rPr>
              <a:pPr fontAlgn="base">
                <a:spcBef>
                  <a:spcPct val="0"/>
                </a:spcBef>
                <a:spcAft>
                  <a:spcPct val="0"/>
                </a:spcAft>
                <a:defRPr/>
              </a:pPr>
              <a:t>3</a:t>
            </a:fld>
            <a:endParaRPr lang="ar-SA" smtClean="0">
              <a:ea typeface="Majalla UI"/>
              <a:cs typeface="Majalla UI"/>
            </a:endParaRPr>
          </a:p>
        </p:txBody>
      </p:sp>
    </p:spTree>
    <p:extLst>
      <p:ext uri="{BB962C8B-B14F-4D97-AF65-F5344CB8AC3E}">
        <p14:creationId xmlns:p14="http://schemas.microsoft.com/office/powerpoint/2010/main" val="3192332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325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6554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C2CBDC-0F4A-4B49-A523-2CB686446397}" type="slidenum">
              <a:rPr lang="ar-SA" smtClean="0">
                <a:ea typeface="Majalla UI"/>
                <a:cs typeface="Majalla UI"/>
              </a:rPr>
              <a:pPr fontAlgn="base">
                <a:spcBef>
                  <a:spcPct val="0"/>
                </a:spcBef>
                <a:spcAft>
                  <a:spcPct val="0"/>
                </a:spcAft>
                <a:defRPr/>
              </a:pPr>
              <a:t>31</a:t>
            </a:fld>
            <a:endParaRPr lang="ar-SA" smtClean="0">
              <a:ea typeface="Majalla UI"/>
              <a:cs typeface="Majalla UI"/>
            </a:endParaRPr>
          </a:p>
        </p:txBody>
      </p:sp>
    </p:spTree>
    <p:extLst>
      <p:ext uri="{BB962C8B-B14F-4D97-AF65-F5344CB8AC3E}">
        <p14:creationId xmlns:p14="http://schemas.microsoft.com/office/powerpoint/2010/main" val="1938272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24D8FD94-9B49-4404-A91E-C3EBC783B7E8}" type="datetimeFigureOut">
              <a:rPr lang="ar-SA"/>
              <a:pPr>
                <a:defRPr/>
              </a:pPr>
              <a:t>09/11/34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C4692B9D-43F1-46D3-AF7D-AD95BA43A554}"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FF8D0483-A6BB-4CE5-BAB1-612AA8DEEA1C}" type="datetimeFigureOut">
              <a:rPr lang="ar-SA"/>
              <a:pPr>
                <a:defRPr/>
              </a:pPr>
              <a:t>09/11/34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25F8E0B-AA8D-4866-93DF-1CFA46B7346F}"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D7900073-BC46-4F05-B341-7B8014FDC4E1}" type="datetimeFigureOut">
              <a:rPr lang="ar-SA"/>
              <a:pPr>
                <a:defRPr/>
              </a:pPr>
              <a:t>09/11/34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72A302DF-1A09-4537-9DA5-D564107D458A}"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0CCCAE90-4F62-4724-BE63-FFCB718EA244}" type="datetimeFigureOut">
              <a:rPr lang="ar-SA"/>
              <a:pPr>
                <a:defRPr/>
              </a:pPr>
              <a:t>09/11/34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65AF6DA4-EAA1-4586-9977-8A21601DBB2D}"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16DCE29C-CD8F-429C-AD60-280F4B06DC41}" type="datetimeFigureOut">
              <a:rPr lang="ar-SA"/>
              <a:pPr>
                <a:defRPr/>
              </a:pPr>
              <a:t>09/11/34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A1D2BC21-85AE-4FE5-8F73-762319EA8DE3}"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14578397-5868-40C2-BE92-31414196E444}" type="datetimeFigureOut">
              <a:rPr lang="ar-SA"/>
              <a:pPr>
                <a:defRPr/>
              </a:pPr>
              <a:t>09/11/34</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79D5AFCE-F155-450A-8B6A-87D838B7EB9C}"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FEE5CE63-A56C-41DC-B8FC-2A1D01479697}" type="datetimeFigureOut">
              <a:rPr lang="ar-SA"/>
              <a:pPr>
                <a:defRPr/>
              </a:pPr>
              <a:t>09/11/34</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3D67927B-B1BE-4A71-BDB1-7B9B19052F79}"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A52D6DFB-7B37-47D5-9C43-511EEF02E8D7}" type="datetimeFigureOut">
              <a:rPr lang="ar-SA"/>
              <a:pPr>
                <a:defRPr/>
              </a:pPr>
              <a:t>09/11/34</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573BD639-0BA0-4E38-8148-22884A0BCC3B}"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73C96F7D-EDA0-4F15-A163-429ADFE9F18F}" type="datetimeFigureOut">
              <a:rPr lang="ar-SA"/>
              <a:pPr>
                <a:defRPr/>
              </a:pPr>
              <a:t>09/11/34</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7431D9AA-0A7F-48DB-AF5F-EF92B03193F3}"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EB77D05E-128D-459F-BBE6-A33720D677EF}" type="datetimeFigureOut">
              <a:rPr lang="ar-SA"/>
              <a:pPr>
                <a:defRPr/>
              </a:pPr>
              <a:t>09/11/34</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BCCF2D7C-6297-491B-B11F-EE0A1ECECD7E}"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8C61E1B0-A0A3-4BFA-BB41-B27BAEE146AF}" type="datetimeFigureOut">
              <a:rPr lang="ar-SA"/>
              <a:pPr>
                <a:defRPr/>
              </a:pPr>
              <a:t>09/11/34</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766BF281-1144-4956-8648-7891B4075033}"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E412C5A7-9132-43C6-ADE7-4560B15F0961}" type="datetimeFigureOut">
              <a:rPr lang="ar-SA"/>
              <a:pPr>
                <a:defRPr/>
              </a:pPr>
              <a:t>09/11/34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F29C75E1-7A07-402C-9635-28923361B990}"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raditional Arabic" pitchFamily="2" charset="-78"/>
        </a:defRPr>
      </a:lvl2pPr>
      <a:lvl3pPr algn="ctr" rtl="1" eaLnBrk="0" fontAlgn="base" hangingPunct="0">
        <a:spcBef>
          <a:spcPct val="0"/>
        </a:spcBef>
        <a:spcAft>
          <a:spcPct val="0"/>
        </a:spcAft>
        <a:defRPr sz="4400">
          <a:solidFill>
            <a:schemeClr val="tx1"/>
          </a:solidFill>
          <a:latin typeface="Calibri" pitchFamily="34" charset="0"/>
          <a:cs typeface="Traditional Arabic" pitchFamily="2" charset="-78"/>
        </a:defRPr>
      </a:lvl3pPr>
      <a:lvl4pPr algn="ctr" rtl="1" eaLnBrk="0" fontAlgn="base" hangingPunct="0">
        <a:spcBef>
          <a:spcPct val="0"/>
        </a:spcBef>
        <a:spcAft>
          <a:spcPct val="0"/>
        </a:spcAft>
        <a:defRPr sz="4400">
          <a:solidFill>
            <a:schemeClr val="tx1"/>
          </a:solidFill>
          <a:latin typeface="Calibri" pitchFamily="34" charset="0"/>
          <a:cs typeface="Traditional Arabic" pitchFamily="2" charset="-78"/>
        </a:defRPr>
      </a:lvl4pPr>
      <a:lvl5pPr algn="ctr" rtl="1" eaLnBrk="0" fontAlgn="base" hangingPunct="0">
        <a:spcBef>
          <a:spcPct val="0"/>
        </a:spcBef>
        <a:spcAft>
          <a:spcPct val="0"/>
        </a:spcAft>
        <a:defRPr sz="4400">
          <a:solidFill>
            <a:schemeClr val="tx1"/>
          </a:solidFill>
          <a:latin typeface="Calibri" pitchFamily="34" charset="0"/>
          <a:cs typeface="Traditional Arabic" pitchFamily="2" charset="-78"/>
        </a:defRPr>
      </a:lvl5pPr>
      <a:lvl6pPr marL="457200" algn="ctr" rtl="1" fontAlgn="base">
        <a:spcBef>
          <a:spcPct val="0"/>
        </a:spcBef>
        <a:spcAft>
          <a:spcPct val="0"/>
        </a:spcAft>
        <a:defRPr sz="4400">
          <a:solidFill>
            <a:schemeClr val="tx1"/>
          </a:solidFill>
          <a:latin typeface="Calibri" pitchFamily="34" charset="0"/>
          <a:cs typeface="Traditional Arabic" pitchFamily="2" charset="-78"/>
        </a:defRPr>
      </a:lvl6pPr>
      <a:lvl7pPr marL="914400" algn="ctr" rtl="1" fontAlgn="base">
        <a:spcBef>
          <a:spcPct val="0"/>
        </a:spcBef>
        <a:spcAft>
          <a:spcPct val="0"/>
        </a:spcAft>
        <a:defRPr sz="4400">
          <a:solidFill>
            <a:schemeClr val="tx1"/>
          </a:solidFill>
          <a:latin typeface="Calibri" pitchFamily="34" charset="0"/>
          <a:cs typeface="Traditional Arabic" pitchFamily="2" charset="-78"/>
        </a:defRPr>
      </a:lvl7pPr>
      <a:lvl8pPr marL="1371600" algn="ctr" rtl="1" fontAlgn="base">
        <a:spcBef>
          <a:spcPct val="0"/>
        </a:spcBef>
        <a:spcAft>
          <a:spcPct val="0"/>
        </a:spcAft>
        <a:defRPr sz="4400">
          <a:solidFill>
            <a:schemeClr val="tx1"/>
          </a:solidFill>
          <a:latin typeface="Calibri" pitchFamily="34" charset="0"/>
          <a:cs typeface="Traditional Arabic" pitchFamily="2" charset="-78"/>
        </a:defRPr>
      </a:lvl8pPr>
      <a:lvl9pPr marL="1828800" algn="ctr" rtl="1" fontAlgn="base">
        <a:spcBef>
          <a:spcPct val="0"/>
        </a:spcBef>
        <a:spcAft>
          <a:spcPct val="0"/>
        </a:spcAft>
        <a:defRPr sz="4400">
          <a:solidFill>
            <a:schemeClr val="tx1"/>
          </a:solidFill>
          <a:latin typeface="Calibri" pitchFamily="34" charset="0"/>
          <a:cs typeface="Traditional Arabic" pitchFamily="2" charset="-78"/>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ajalla UI"/>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ajalla UI"/>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ajalla UI"/>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ajalla UI"/>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ajalla UI"/>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F:\&#1593;\&#1593;&#1585;&#1608;&#1590;%20&#1576;&#1608;&#1585;&#1608;&#1576;&#1610;&#1606;&#1578;\&#1571;&#1607;&#1605;&#1610;&#1577;%20&#1575;&#1604;&#1571;&#1587;&#1585;&#1577;%20&#1608;&#1605;&#1603;&#1575;&#1606;&#1578;&#1607;&#1575;%20&#1601;&#1610;%20&#1575;&#1604;&#1573;&#1587;&#1604;&#1575;&#1605;\~%20&#1605;&#1600;&#1614;&#1585;&#1574;&#1600;&#1616;&#1600;&#1610;&#1600;&#1617;&#1600;&#1575;&#1578;&#1618;%20&#1605;&#1615;&#1600;&#1600;&#1606;&#1618;&#1600;&#1600;&#1578;&#1614;&#1600;&#1600;&#1602;&#1600;&#1600;&#1575;&#1577;%20~%20&#171;%20&#1608;&#1601;&#1575;&#1569;%20&#1605;&#1581;&#1605;&#1583;%20&#1575;&#1604;&#1593;&#1610;&#1587;&#1609;%20-%20&#1605;&#1608;&#1586;&#1610;&#1604;&#1575;%20&#1601;&#1614;&#1610;&#1614;&#1585;&#1601;&#1615;&#1603;&#1587;2.wmv"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ar-SA" dirty="0" smtClean="0"/>
              <a:t>مقرر فقه </a:t>
            </a:r>
            <a:r>
              <a:rPr lang="ar-SA" dirty="0" err="1" smtClean="0"/>
              <a:t>الأسرة </a:t>
            </a:r>
            <a:r>
              <a:rPr lang="ar-SA" dirty="0" smtClean="0"/>
              <a:t>(133 سلم</a:t>
            </a:r>
            <a:r>
              <a:rPr lang="ar-SA" dirty="0" err="1" smtClean="0"/>
              <a:t>)</a:t>
            </a:r>
            <a:endParaRPr lang="ar-SA" dirty="0"/>
          </a:p>
        </p:txBody>
      </p:sp>
      <p:sp>
        <p:nvSpPr>
          <p:cNvPr id="5" name="عنوان فرعي 4"/>
          <p:cNvSpPr>
            <a:spLocks noGrp="1"/>
          </p:cNvSpPr>
          <p:nvPr>
            <p:ph type="subTitle" idx="1"/>
          </p:nvPr>
        </p:nvSpPr>
        <p:spPr/>
        <p:txBody>
          <a:bodyPr/>
          <a:lstStyle/>
          <a:p>
            <a:r>
              <a:rPr lang="ar-SA" b="1" dirty="0" smtClean="0">
                <a:solidFill>
                  <a:srgbClr val="C00000"/>
                </a:solidFill>
                <a:effectLst>
                  <a:outerShdw blurRad="38100" dist="38100" dir="2700000" algn="tl">
                    <a:srgbClr val="000000">
                      <a:alpha val="43137"/>
                    </a:srgbClr>
                  </a:outerShdw>
                </a:effectLst>
                <a:latin typeface="Sakkal Majalla" pitchFamily="2" charset="-78"/>
                <a:cs typeface="Sakkal Majalla" pitchFamily="2" charset="-78"/>
              </a:rPr>
              <a:t>وفاء بنت محمد العيسى</a:t>
            </a:r>
            <a:endParaRPr lang="ar-SA" b="1" dirty="0">
              <a:solidFill>
                <a:srgbClr val="C00000"/>
              </a:solidFill>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sz="3600" dirty="0">
              <a:solidFill>
                <a:srgbClr val="7030A0"/>
              </a:solidFill>
            </a:endParaRPr>
          </a:p>
        </p:txBody>
      </p:sp>
      <p:sp>
        <p:nvSpPr>
          <p:cNvPr id="3" name="عنصر نائب للمحتوى 2"/>
          <p:cNvSpPr>
            <a:spLocks noGrp="1"/>
          </p:cNvSpPr>
          <p:nvPr>
            <p:ph idx="1"/>
          </p:nvPr>
        </p:nvSpPr>
        <p:spPr/>
        <p:txBody>
          <a:bodyPr/>
          <a:lstStyle/>
          <a:p>
            <a:pPr marL="0" indent="0">
              <a:buNone/>
            </a:pPr>
            <a:endParaRPr lang="ar-SA" dirty="0"/>
          </a:p>
          <a:p>
            <a:endParaRPr lang="ar-SA" dirty="0"/>
          </a:p>
        </p:txBody>
      </p:sp>
      <p:pic>
        <p:nvPicPr>
          <p:cNvPr id="8" name="صورة 7"/>
          <p:cNvPicPr>
            <a:picLocks noChangeAspect="1"/>
          </p:cNvPicPr>
          <p:nvPr/>
        </p:nvPicPr>
        <p:blipFill>
          <a:blip r:embed="rId2"/>
          <a:stretch>
            <a:fillRect/>
          </a:stretch>
        </p:blipFill>
        <p:spPr>
          <a:xfrm>
            <a:off x="0" y="0"/>
            <a:ext cx="9143999" cy="6858000"/>
          </a:xfrm>
          <a:prstGeom prst="rect">
            <a:avLst/>
          </a:prstGeom>
        </p:spPr>
      </p:pic>
    </p:spTree>
    <p:extLst>
      <p:ext uri="{BB962C8B-B14F-4D97-AF65-F5344CB8AC3E}">
        <p14:creationId xmlns:p14="http://schemas.microsoft.com/office/powerpoint/2010/main" val="865599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ونظريات النظام الاجتماعي في القرن العشرين</a:t>
            </a:r>
            <a:endParaRPr lang="ar-SA" sz="3200" dirty="0"/>
          </a:p>
        </p:txBody>
      </p:sp>
      <p:sp>
        <p:nvSpPr>
          <p:cNvPr id="4" name="مربع نص 3"/>
          <p:cNvSpPr txBox="1"/>
          <p:nvPr/>
        </p:nvSpPr>
        <p:spPr>
          <a:xfrm>
            <a:off x="2643188" y="2000250"/>
            <a:ext cx="6000750" cy="2246313"/>
          </a:xfrm>
          <a:prstGeom prst="rect">
            <a:avLst/>
          </a:prstGeom>
          <a:noFill/>
          <a:ln w="28575">
            <a:solidFill>
              <a:schemeClr val="accent5">
                <a:lumMod val="75000"/>
              </a:schemeClr>
            </a:solidFill>
          </a:ln>
        </p:spPr>
        <p:txBody>
          <a:bodyPr rtlCol="1">
            <a:spAutoFit/>
          </a:bodyPr>
          <a:lstStyle/>
          <a:p>
            <a:pPr fontAlgn="auto">
              <a:spcBef>
                <a:spcPts val="0"/>
              </a:spcBef>
              <a:spcAft>
                <a:spcPts val="0"/>
              </a:spcAft>
              <a:defRPr/>
            </a:pPr>
            <a:r>
              <a:rPr lang="ar-SA" sz="2000" b="1" dirty="0">
                <a:latin typeface="+mn-lt"/>
                <a:ea typeface="+mn-ea"/>
                <a:cs typeface="+mj-cs"/>
              </a:rPr>
              <a:t>”إن من نظر إلى مظاهر الغرب، يحسب أهله يعبدون المرأة ويجلونها بهذا الحد، ومن هذه المظاهر، اعتبرت المرأة الشرقية مقهورة منكودة الحظ، لكن الحقيقة أن الغربيين ومقلدتهم منا، يعبدون هوى أنفسهم في عبادة المرأة، وتقديمه إياها على نفسه، إلا نوعا من الضحك على ذقنها؛ لمخادعتها؛ وجعلها أداة للهو واللعب، كما أن إخراجها من خدرها </a:t>
            </a:r>
            <a:r>
              <a:rPr lang="ar-SA" sz="2000" b="1" dirty="0" err="1">
                <a:latin typeface="+mn-lt"/>
                <a:ea typeface="+mn-ea"/>
                <a:cs typeface="+mj-cs"/>
              </a:rPr>
              <a:t>وستورها</a:t>
            </a:r>
            <a:r>
              <a:rPr lang="ar-SA" sz="2000" b="1" dirty="0">
                <a:latin typeface="+mn-lt"/>
                <a:ea typeface="+mn-ea"/>
                <a:cs typeface="+mj-cs"/>
              </a:rPr>
              <a:t>، معناه، إنزالها من عرشها المنيع إلى أسواق الابتذال“</a:t>
            </a:r>
          </a:p>
          <a:p>
            <a:pPr fontAlgn="auto">
              <a:spcBef>
                <a:spcPts val="0"/>
              </a:spcBef>
              <a:spcAft>
                <a:spcPts val="0"/>
              </a:spcAft>
              <a:defRPr/>
            </a:pPr>
            <a:r>
              <a:rPr lang="ar-SA" sz="2000" b="1" dirty="0">
                <a:latin typeface="+mn-lt"/>
                <a:ea typeface="+mn-ea"/>
                <a:cs typeface="+mj-cs"/>
              </a:rPr>
              <a:t>                            </a:t>
            </a:r>
          </a:p>
          <a:p>
            <a:pPr algn="l" fontAlgn="auto">
              <a:spcBef>
                <a:spcPts val="0"/>
              </a:spcBef>
              <a:spcAft>
                <a:spcPts val="0"/>
              </a:spcAft>
              <a:defRPr/>
            </a:pPr>
            <a:r>
              <a:rPr lang="ar-SA" sz="2000" b="1" dirty="0">
                <a:latin typeface="+mn-lt"/>
                <a:ea typeface="+mn-ea"/>
                <a:cs typeface="+mj-cs"/>
              </a:rPr>
              <a:t> </a:t>
            </a:r>
            <a:r>
              <a:rPr lang="ar-SA" sz="2000" b="1" dirty="0">
                <a:solidFill>
                  <a:schemeClr val="bg2">
                    <a:lumMod val="25000"/>
                  </a:schemeClr>
                </a:solidFill>
                <a:latin typeface="+mn-lt"/>
                <a:ea typeface="+mn-ea"/>
                <a:cs typeface="+mj-cs"/>
              </a:rPr>
              <a:t>مصطفى صبري</a:t>
            </a:r>
            <a:endParaRPr lang="ar-SA" sz="2000" b="1" dirty="0">
              <a:latin typeface="+mn-lt"/>
              <a:ea typeface="+mn-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والأسرة في المؤتمرات الدولية</a:t>
            </a:r>
            <a:endParaRPr lang="ar-SA" sz="3200" dirty="0"/>
          </a:p>
        </p:txBody>
      </p:sp>
      <p:pic>
        <p:nvPicPr>
          <p:cNvPr id="4" name="~ مـَرئـِـيـّـاتْ مُــنْــتَــقــاة ~ « وفاء محمد العيسى - موزيلا فَيَرفُكس2.wmv">
            <a:hlinkClick r:id="" action="ppaction://media"/>
          </p:cNvPr>
          <p:cNvPicPr>
            <a:picLocks noGrp="1" noRot="1" noChangeAspect="1"/>
          </p:cNvPicPr>
          <p:nvPr>
            <p:ph idx="1"/>
            <a:videoFile r:link="rId1"/>
          </p:nvPr>
        </p:nvPicPr>
        <p:blipFill>
          <a:blip r:embed="rId3" cstate="print"/>
          <a:stretch>
            <a:fillRect/>
          </a:stretch>
        </p:blipFill>
        <p:spPr>
          <a:xfrm>
            <a:off x="3000364" y="1785926"/>
            <a:ext cx="5429277" cy="4071958"/>
          </a:xfrm>
          <a:ln w="88900" cap="sq" cmpd="thickThin">
            <a:solidFill>
              <a:schemeClr val="tx2">
                <a:lumMod val="75000"/>
              </a:schemeClr>
            </a:solidFill>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368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الجندر (مساواة المرأة بالرجل)</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0914" y="2242911"/>
            <a:ext cx="8258175" cy="3668713"/>
          </a:xfrm>
        </p:spPr>
        <p:txBody>
          <a:bodyPr rtlCol="1">
            <a:normAutofit lnSpcReduction="10000"/>
          </a:bodyPr>
          <a:lstStyle/>
          <a:p>
            <a:pPr eaLnBrk="1" fontAlgn="auto" hangingPunct="1">
              <a:spcAft>
                <a:spcPts val="0"/>
              </a:spcAft>
              <a:buFont typeface="Arial" pitchFamily="34" charset="0"/>
              <a:buNone/>
              <a:defRPr/>
            </a:pPr>
            <a:r>
              <a:rPr lang="ar-SA" sz="2400" dirty="0" smtClean="0">
                <a:ea typeface="+mn-ea"/>
                <a:cs typeface="+mj-cs"/>
              </a:rPr>
              <a:t/>
            </a:r>
            <a:br>
              <a:rPr lang="ar-SA" sz="2400" dirty="0" smtClean="0">
                <a:ea typeface="+mn-ea"/>
                <a:cs typeface="+mj-cs"/>
              </a:rPr>
            </a:br>
            <a:r>
              <a:rPr lang="ar-SA" sz="2400" dirty="0" smtClean="0">
                <a:ea typeface="+mn-ea"/>
                <a:cs typeface="+mj-cs"/>
              </a:rPr>
              <a:t/>
            </a:r>
            <a:br>
              <a:rPr lang="ar-SA" sz="2400" dirty="0" smtClean="0">
                <a:ea typeface="+mn-ea"/>
                <a:cs typeface="+mj-cs"/>
              </a:rPr>
            </a:br>
            <a:r>
              <a:rPr lang="ar-SA" sz="2400" b="1" dirty="0" smtClean="0">
                <a:solidFill>
                  <a:schemeClr val="accent1">
                    <a:lumMod val="60000"/>
                    <a:lumOff val="40000"/>
                  </a:schemeClr>
                </a:solidFill>
                <a:ea typeface="+mn-ea"/>
                <a:cs typeface="+mj-cs"/>
              </a:rPr>
              <a:t>تقوم على عدة ركائز.. نلخصها فيما يلي:</a:t>
            </a:r>
            <a:r>
              <a:rPr lang="ar-SA" sz="2400" b="1" dirty="0" smtClean="0">
                <a:ea typeface="+mn-ea"/>
                <a:cs typeface="+mj-cs"/>
              </a:rPr>
              <a:t/>
            </a:r>
            <a:br>
              <a:rPr lang="ar-SA" sz="2400" b="1" dirty="0" smtClean="0">
                <a:ea typeface="+mn-ea"/>
                <a:cs typeface="+mj-cs"/>
              </a:rPr>
            </a:br>
            <a:r>
              <a:rPr lang="ar-SA" sz="2400" b="1" dirty="0" smtClean="0">
                <a:ea typeface="+mn-ea"/>
                <a:cs typeface="+mj-cs"/>
              </a:rPr>
              <a:t>• اهتمام المرأة بشؤون المنزل نوع من أنواع التهميش لها.</a:t>
            </a:r>
            <a:br>
              <a:rPr lang="ar-SA" sz="2400" b="1" dirty="0" smtClean="0">
                <a:ea typeface="+mn-ea"/>
                <a:cs typeface="+mj-cs"/>
              </a:rPr>
            </a:br>
            <a:r>
              <a:rPr lang="ar-SA" sz="2400" b="1" dirty="0" smtClean="0">
                <a:ea typeface="+mn-ea"/>
                <a:cs typeface="+mj-cs"/>
              </a:rPr>
              <a:t>• من الظلم أن تعتبر مهمة تربية الأولاد ورعايتهم مهمة المرأة الأساسية.</a:t>
            </a:r>
            <a:br>
              <a:rPr lang="ar-SA" sz="2400" b="1" dirty="0" smtClean="0">
                <a:ea typeface="+mn-ea"/>
                <a:cs typeface="+mj-cs"/>
              </a:rPr>
            </a:br>
            <a:r>
              <a:rPr lang="ar-SA" sz="2400" b="1" dirty="0" smtClean="0">
                <a:ea typeface="+mn-ea"/>
                <a:cs typeface="+mj-cs"/>
              </a:rPr>
              <a:t>• لدى المرأة القدرة على القيام بكل أدوار الرجل، ويمكن للرجل كذلك </a:t>
            </a:r>
          </a:p>
          <a:p>
            <a:pPr eaLnBrk="1" fontAlgn="auto" hangingPunct="1">
              <a:spcAft>
                <a:spcPts val="0"/>
              </a:spcAft>
              <a:buFont typeface="Arial" pitchFamily="34" charset="0"/>
              <a:buNone/>
              <a:defRPr/>
            </a:pPr>
            <a:r>
              <a:rPr lang="ar-SA" sz="2400" b="1" dirty="0" smtClean="0">
                <a:ea typeface="+mn-ea"/>
                <a:cs typeface="+mj-cs"/>
              </a:rPr>
              <a:t>أن يقوم بأدوار المرأة.</a:t>
            </a:r>
            <a:br>
              <a:rPr lang="ar-SA" sz="2400" b="1" dirty="0" smtClean="0">
                <a:ea typeface="+mn-ea"/>
                <a:cs typeface="+mj-cs"/>
              </a:rPr>
            </a:br>
            <a:r>
              <a:rPr lang="ar-SA" sz="2400" b="1" dirty="0" smtClean="0">
                <a:ea typeface="+mn-ea"/>
                <a:cs typeface="+mj-cs"/>
              </a:rPr>
              <a:t>• الأسرة هي الإطار التقليدي الذي يجب الانفكاك عنه.</a:t>
            </a:r>
            <a:br>
              <a:rPr lang="ar-SA" sz="2400" b="1" dirty="0" smtClean="0">
                <a:ea typeface="+mn-ea"/>
                <a:cs typeface="+mj-cs"/>
              </a:rPr>
            </a:br>
            <a:r>
              <a:rPr lang="ar-SA" sz="2400" b="1" dirty="0" smtClean="0">
                <a:ea typeface="+mn-ea"/>
                <a:cs typeface="+mj-cs"/>
              </a:rPr>
              <a:t>• من حق الإنسان أن يغير هويته الجنسية وأدواره المترتبة عليه.</a:t>
            </a:r>
            <a:br>
              <a:rPr lang="ar-SA" sz="2400" b="1" dirty="0" smtClean="0">
                <a:ea typeface="+mn-ea"/>
                <a:cs typeface="+mj-cs"/>
              </a:rPr>
            </a:br>
            <a:r>
              <a:rPr lang="ar-SA" sz="2400" b="1" dirty="0" smtClean="0">
                <a:ea typeface="+mn-ea"/>
                <a:cs typeface="+mj-cs"/>
              </a:rPr>
              <a:t>• تلعب الملابس دورا هاما في التنشئة الاجتماعية الخاطئة.</a:t>
            </a:r>
            <a:endParaRPr lang="ar-SA" sz="2400" dirty="0">
              <a:ea typeface="+mn-ea"/>
              <a:cs typeface="+mj-cs"/>
            </a:endParaRPr>
          </a:p>
        </p:txBody>
      </p:sp>
      <p:sp>
        <p:nvSpPr>
          <p:cNvPr id="4" name="مستطيل مستدير الزوايا 3"/>
          <p:cNvSpPr/>
          <p:nvPr/>
        </p:nvSpPr>
        <p:spPr>
          <a:xfrm>
            <a:off x="5286375" y="2286000"/>
            <a:ext cx="3071813" cy="428625"/>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bg1">
                    <a:lumMod val="85000"/>
                  </a:schemeClr>
                </a:solidFill>
                <a:cs typeface="+mj-cs"/>
              </a:rPr>
              <a:t>على ماذا تقوم فلسفة </a:t>
            </a:r>
            <a:r>
              <a:rPr lang="ar-SA" sz="2400" b="1" dirty="0" err="1">
                <a:solidFill>
                  <a:schemeClr val="bg1">
                    <a:lumMod val="85000"/>
                  </a:schemeClr>
                </a:solidFill>
                <a:cs typeface="+mj-cs"/>
              </a:rPr>
              <a:t>الجندرة</a:t>
            </a:r>
            <a:r>
              <a:rPr lang="ar-SA" sz="2400" b="1" dirty="0">
                <a:solidFill>
                  <a:schemeClr val="bg1">
                    <a:lumMod val="85000"/>
                  </a:schemeClr>
                </a:solidFill>
                <a:cs typeface="+mj-cs"/>
              </a:rPr>
              <a:t> ؟</a:t>
            </a:r>
            <a:endParaRPr lang="ar-SA" sz="2400" dirty="0">
              <a:solidFill>
                <a:schemeClr val="bg1">
                  <a:lumMod val="85000"/>
                </a:schemeClr>
              </a:solidFill>
              <a:cs typeface="+mj-cs"/>
            </a:endParaRPr>
          </a:p>
        </p:txBody>
      </p:sp>
      <p:sp>
        <p:nvSpPr>
          <p:cNvPr id="5" name="مستطيل مستدير الزوايا 4"/>
          <p:cNvSpPr/>
          <p:nvPr/>
        </p:nvSpPr>
        <p:spPr>
          <a:xfrm>
            <a:off x="5286375" y="1285875"/>
            <a:ext cx="3071813" cy="35718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dirty="0" smtClean="0">
                <a:solidFill>
                  <a:schemeClr val="tx2">
                    <a:lumMod val="75000"/>
                  </a:schemeClr>
                </a:solidFill>
                <a:cs typeface="+mj-cs"/>
              </a:rPr>
              <a:t>مفهوم الجندر ؟</a:t>
            </a:r>
            <a:endParaRPr lang="ar-SA" sz="2400" b="1" dirty="0" smtClean="0">
              <a:solidFill>
                <a:schemeClr val="tx2">
                  <a:lumMod val="75000"/>
                </a:schemeClr>
              </a:solidFill>
              <a:cs typeface="+mj-cs"/>
            </a:endParaRPr>
          </a:p>
        </p:txBody>
      </p:sp>
      <p:sp>
        <p:nvSpPr>
          <p:cNvPr id="6" name="مستطيل مستدير الزوايا 5"/>
          <p:cNvSpPr/>
          <p:nvPr/>
        </p:nvSpPr>
        <p:spPr>
          <a:xfrm>
            <a:off x="5286375" y="1785938"/>
            <a:ext cx="3071813" cy="357187"/>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accent5">
                    <a:lumMod val="40000"/>
                    <a:lumOff val="60000"/>
                  </a:schemeClr>
                </a:solidFill>
                <a:cs typeface="+mj-cs"/>
              </a:rPr>
              <a:t>إلى ماذا يهدف؟</a:t>
            </a:r>
            <a:endParaRPr lang="ar-SA" sz="2400" dirty="0">
              <a:solidFill>
                <a:schemeClr val="accent5">
                  <a:lumMod val="40000"/>
                  <a:lumOff val="60000"/>
                </a:schemeClr>
              </a:solidFill>
              <a:cs typeface="+mj-cs"/>
            </a:endParaRPr>
          </a:p>
        </p:txBody>
      </p:sp>
      <p:pic>
        <p:nvPicPr>
          <p:cNvPr id="7" name="صورة 6"/>
          <p:cNvPicPr>
            <a:picLocks noChangeAspect="1"/>
          </p:cNvPicPr>
          <p:nvPr/>
        </p:nvPicPr>
        <p:blipFill>
          <a:blip r:embed="rId2"/>
          <a:stretch>
            <a:fillRect/>
          </a:stretch>
        </p:blipFill>
        <p:spPr>
          <a:xfrm>
            <a:off x="1763688" y="630114"/>
            <a:ext cx="680511" cy="43204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err="1" smtClean="0">
                <a:solidFill>
                  <a:schemeClr val="tx2">
                    <a:lumMod val="50000"/>
                  </a:schemeClr>
                </a:solidFill>
              </a:rPr>
              <a:t>السيداو</a:t>
            </a:r>
            <a:r>
              <a:rPr lang="ar-SA" sz="3200" b="1" dirty="0" smtClean="0">
                <a:solidFill>
                  <a:schemeClr val="tx2">
                    <a:lumMod val="50000"/>
                  </a:schemeClr>
                </a:solidFill>
              </a:rPr>
              <a:t> ( اتفاقية القضاء على جميع أشكال التمييز ضد المرأة )</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2000250"/>
            <a:ext cx="8229600" cy="4525963"/>
          </a:xfrm>
        </p:spPr>
        <p:txBody>
          <a:bodyPr rtlCol="1">
            <a:normAutofit fontScale="92500"/>
          </a:bodyPr>
          <a:lstStyle/>
          <a:p>
            <a:pPr eaLnBrk="1" fontAlgn="auto" hangingPunct="1">
              <a:spcAft>
                <a:spcPts val="0"/>
              </a:spcAft>
              <a:buFont typeface="Arial" pitchFamily="34" charset="0"/>
              <a:buNone/>
              <a:defRPr/>
            </a:pPr>
            <a:r>
              <a:rPr lang="ar-SA" sz="2400" b="1" dirty="0" smtClean="0">
                <a:ea typeface="+mn-ea"/>
                <a:cs typeface="+mj-cs"/>
              </a:rPr>
              <a:t/>
            </a:r>
            <a:br>
              <a:rPr lang="ar-SA" sz="2400" b="1" dirty="0" smtClean="0">
                <a:ea typeface="+mn-ea"/>
                <a:cs typeface="+mj-cs"/>
              </a:rPr>
            </a:br>
            <a:endParaRPr lang="ar-SA" sz="2400" b="1" dirty="0" smtClean="0">
              <a:ea typeface="+mn-ea"/>
              <a:cs typeface="+mj-cs"/>
            </a:endParaRPr>
          </a:p>
          <a:p>
            <a:pPr eaLnBrk="1" fontAlgn="auto" hangingPunct="1">
              <a:spcAft>
                <a:spcPts val="0"/>
              </a:spcAft>
              <a:defRPr/>
            </a:pPr>
            <a:r>
              <a:rPr lang="ar-SA" sz="2400" b="1" dirty="0" smtClean="0">
                <a:ea typeface="+mn-ea"/>
                <a:cs typeface="+mj-cs"/>
              </a:rPr>
              <a:t>هو إقرار مبدأ المساواة المطلقة بين الرجل والمرأة بما يقربها من درجة التماثل أو التطابق التام ( الجندر ).</a:t>
            </a:r>
          </a:p>
          <a:p>
            <a:pPr eaLnBrk="1" fontAlgn="auto" hangingPunct="1">
              <a:spcAft>
                <a:spcPts val="0"/>
              </a:spcAft>
              <a:defRPr/>
            </a:pPr>
            <a:r>
              <a:rPr lang="ar-SA" sz="2400" b="1" dirty="0" smtClean="0">
                <a:ea typeface="+mn-ea"/>
                <a:cs typeface="+mj-cs"/>
              </a:rPr>
              <a:t>تطبيق مفهوم الفردية، بمعنى النظر للمرأة كفرد.</a:t>
            </a:r>
          </a:p>
          <a:p>
            <a:pPr eaLnBrk="1" fontAlgn="auto" hangingPunct="1">
              <a:spcAft>
                <a:spcPts val="0"/>
              </a:spcAft>
              <a:defRPr/>
            </a:pPr>
            <a:r>
              <a:rPr lang="ar-SA" sz="2400" b="1" dirty="0" smtClean="0">
                <a:ea typeface="+mn-ea"/>
                <a:cs typeface="+mj-cs"/>
              </a:rPr>
              <a:t>حتمية الصراع بين الجنسين وديمومته لتنال المرأة حقوقها، وضرورة إنهاء </a:t>
            </a:r>
          </a:p>
          <a:p>
            <a:pPr eaLnBrk="1" fontAlgn="auto" hangingPunct="1">
              <a:spcAft>
                <a:spcPts val="0"/>
              </a:spcAft>
              <a:buFont typeface="Arial" pitchFamily="34" charset="0"/>
              <a:buNone/>
              <a:defRPr/>
            </a:pPr>
            <a:r>
              <a:rPr lang="ar-SA" sz="2400" b="1" dirty="0" smtClean="0">
                <a:ea typeface="+mn-ea"/>
                <a:cs typeface="+mj-cs"/>
              </a:rPr>
              <a:t>التاريخ الذكري.</a:t>
            </a:r>
          </a:p>
          <a:p>
            <a:pPr eaLnBrk="1" fontAlgn="auto" hangingPunct="1">
              <a:spcAft>
                <a:spcPts val="0"/>
              </a:spcAft>
              <a:defRPr/>
            </a:pPr>
            <a:r>
              <a:rPr lang="ar-SA" sz="2400" b="1" dirty="0" smtClean="0">
                <a:ea typeface="+mn-ea"/>
                <a:cs typeface="+mj-cs"/>
              </a:rPr>
              <a:t>الدعوة (للتعليم المختلط).</a:t>
            </a:r>
          </a:p>
          <a:p>
            <a:pPr eaLnBrk="1" fontAlgn="auto" hangingPunct="1">
              <a:spcAft>
                <a:spcPts val="0"/>
              </a:spcAft>
              <a:defRPr/>
            </a:pPr>
            <a:r>
              <a:rPr lang="ar-SA" sz="2400" b="1" dirty="0" smtClean="0">
                <a:ea typeface="+mn-ea"/>
                <a:cs typeface="+mj-cs"/>
              </a:rPr>
              <a:t>دعت الاتفاقية بألا توجه المرأة تلقائيا إلى عمل (المرأة التقليدي)!! </a:t>
            </a:r>
          </a:p>
          <a:p>
            <a:pPr eaLnBrk="1" fontAlgn="auto" hangingPunct="1">
              <a:spcAft>
                <a:spcPts val="0"/>
              </a:spcAft>
              <a:buFont typeface="Arial" pitchFamily="34" charset="0"/>
              <a:buNone/>
              <a:defRPr/>
            </a:pPr>
            <a:r>
              <a:rPr lang="ar-SA" sz="2400" b="1" dirty="0" smtClean="0">
                <a:ea typeface="+mn-ea"/>
                <a:cs typeface="+mj-cs"/>
              </a:rPr>
              <a:t>ودعت إلى وضع أنماط ثقافية واجتماعية تجعل المجتمع يقبل بوجود المرأة في مهن </a:t>
            </a:r>
          </a:p>
          <a:p>
            <a:pPr eaLnBrk="1" fontAlgn="auto" hangingPunct="1">
              <a:spcAft>
                <a:spcPts val="0"/>
              </a:spcAft>
              <a:buFont typeface="Arial" pitchFamily="34" charset="0"/>
              <a:buNone/>
              <a:defRPr/>
            </a:pPr>
            <a:r>
              <a:rPr lang="ar-SA" sz="2400" b="1" dirty="0" smtClean="0">
                <a:ea typeface="+mn-ea"/>
                <a:cs typeface="+mj-cs"/>
              </a:rPr>
              <a:t>كثيرة مختلفة.</a:t>
            </a:r>
            <a:br>
              <a:rPr lang="ar-SA" sz="2400" b="1" dirty="0" smtClean="0">
                <a:ea typeface="+mn-ea"/>
                <a:cs typeface="+mj-cs"/>
              </a:rPr>
            </a:br>
            <a:endParaRPr lang="ar-SA" sz="2400" b="1" dirty="0" smtClean="0">
              <a:ea typeface="+mn-ea"/>
              <a:cs typeface="+mj-cs"/>
            </a:endParaRPr>
          </a:p>
        </p:txBody>
      </p:sp>
      <p:sp>
        <p:nvSpPr>
          <p:cNvPr id="4" name="مستطيل مستدير الزوايا 3"/>
          <p:cNvSpPr/>
          <p:nvPr/>
        </p:nvSpPr>
        <p:spPr>
          <a:xfrm>
            <a:off x="5286375" y="2286000"/>
            <a:ext cx="3071813" cy="428625"/>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bg1">
                    <a:lumMod val="85000"/>
                  </a:schemeClr>
                </a:solidFill>
                <a:cs typeface="+mj-cs"/>
              </a:rPr>
              <a:t>أهم مطالبات اتفاقية </a:t>
            </a:r>
            <a:r>
              <a:rPr lang="ar-SA" sz="2400" b="1" dirty="0" err="1">
                <a:solidFill>
                  <a:schemeClr val="bg1">
                    <a:lumMod val="85000"/>
                  </a:schemeClr>
                </a:solidFill>
                <a:cs typeface="+mj-cs"/>
              </a:rPr>
              <a:t>السيداو</a:t>
            </a:r>
            <a:r>
              <a:rPr lang="ar-SA" sz="2400" b="1" dirty="0">
                <a:solidFill>
                  <a:schemeClr val="bg1">
                    <a:lumMod val="85000"/>
                  </a:schemeClr>
                </a:solidFill>
                <a:cs typeface="+mj-cs"/>
              </a:rPr>
              <a:t>؟</a:t>
            </a:r>
            <a:endParaRPr lang="ar-SA" sz="2400" dirty="0">
              <a:solidFill>
                <a:schemeClr val="bg1">
                  <a:lumMod val="85000"/>
                </a:schemeClr>
              </a:solidFill>
              <a:cs typeface="+mj-cs"/>
            </a:endParaRPr>
          </a:p>
        </p:txBody>
      </p:sp>
      <p:sp>
        <p:nvSpPr>
          <p:cNvPr id="5" name="مستطيل مستدير الزوايا 4"/>
          <p:cNvSpPr/>
          <p:nvPr/>
        </p:nvSpPr>
        <p:spPr>
          <a:xfrm>
            <a:off x="4572000" y="1285875"/>
            <a:ext cx="3786188" cy="35718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tx2">
                    <a:lumMod val="75000"/>
                  </a:schemeClr>
                </a:solidFill>
                <a:cs typeface="+mj-cs"/>
              </a:rPr>
              <a:t>ما هي اتفاقية </a:t>
            </a:r>
            <a:r>
              <a:rPr lang="ar-SA" sz="2400" b="1" dirty="0" err="1">
                <a:solidFill>
                  <a:schemeClr val="tx2">
                    <a:lumMod val="75000"/>
                  </a:schemeClr>
                </a:solidFill>
                <a:cs typeface="+mj-cs"/>
              </a:rPr>
              <a:t>السيداو</a:t>
            </a:r>
            <a:r>
              <a:rPr lang="ar-SA" sz="2400" b="1" dirty="0">
                <a:solidFill>
                  <a:schemeClr val="tx2">
                    <a:lumMod val="75000"/>
                  </a:schemeClr>
                </a:solidFill>
                <a:cs typeface="+mj-cs"/>
              </a:rPr>
              <a:t>؟ ومدى خطورتها؟</a:t>
            </a:r>
            <a:endParaRPr lang="ar-SA" sz="2400" dirty="0">
              <a:solidFill>
                <a:schemeClr val="tx2">
                  <a:lumMod val="75000"/>
                </a:schemeClr>
              </a:solidFill>
              <a:cs typeface="+mj-cs"/>
            </a:endParaRPr>
          </a:p>
        </p:txBody>
      </p:sp>
      <p:sp>
        <p:nvSpPr>
          <p:cNvPr id="6" name="مستطيل مستدير الزوايا 5"/>
          <p:cNvSpPr/>
          <p:nvPr/>
        </p:nvSpPr>
        <p:spPr>
          <a:xfrm>
            <a:off x="4572000" y="1785938"/>
            <a:ext cx="3786188" cy="357187"/>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tx2">
                    <a:lumMod val="50000"/>
                  </a:schemeClr>
                </a:solidFill>
                <a:cs typeface="+mj-cs"/>
              </a:rPr>
              <a:t>إلى ماذا تدعو تلك الاتفاقية؟</a:t>
            </a:r>
            <a:endParaRPr lang="ar-SA" sz="2400" dirty="0">
              <a:solidFill>
                <a:schemeClr val="tx2">
                  <a:lumMod val="50000"/>
                </a:schemeClr>
              </a:solidFill>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50000"/>
                  </a:schemeClr>
                </a:solidFill>
              </a:rPr>
              <a:t>كيف نواجه هذه المخططات؟</a:t>
            </a:r>
            <a:endParaRPr lang="ar-SA" sz="3200" b="1" dirty="0">
              <a:solidFill>
                <a:schemeClr val="tx2">
                  <a:lumMod val="50000"/>
                </a:schemeClr>
              </a:solidFill>
            </a:endParaRPr>
          </a:p>
        </p:txBody>
      </p:sp>
      <p:sp>
        <p:nvSpPr>
          <p:cNvPr id="3" name="عنصر نائب للمحتوى 2"/>
          <p:cNvSpPr>
            <a:spLocks noGrp="1"/>
          </p:cNvSpPr>
          <p:nvPr>
            <p:ph idx="1"/>
          </p:nvPr>
        </p:nvSpPr>
        <p:spPr>
          <a:xfrm>
            <a:off x="428625" y="1857375"/>
            <a:ext cx="8229600" cy="4525963"/>
          </a:xfrm>
        </p:spPr>
        <p:txBody>
          <a:bodyPr rtlCol="1">
            <a:noAutofit/>
          </a:bodyPr>
          <a:lstStyle/>
          <a:p>
            <a:pPr eaLnBrk="1" fontAlgn="auto" hangingPunct="1">
              <a:spcAft>
                <a:spcPts val="0"/>
              </a:spcAft>
              <a:defRPr/>
            </a:pPr>
            <a:r>
              <a:rPr lang="ar-SA" sz="2200" b="1" dirty="0" smtClean="0">
                <a:ea typeface="+mn-ea"/>
                <a:cs typeface="+mj-cs"/>
              </a:rPr>
              <a:t>تحكيم شريعة الإسلام السمحة في كل الأمور والأمور المتعلقة بالأسرة والأحوال الشخصية.</a:t>
            </a:r>
          </a:p>
          <a:p>
            <a:pPr eaLnBrk="1" fontAlgn="auto" hangingPunct="1">
              <a:spcAft>
                <a:spcPts val="0"/>
              </a:spcAft>
              <a:defRPr/>
            </a:pPr>
            <a:r>
              <a:rPr lang="ar-SA" sz="2200" b="1" dirty="0" smtClean="0">
                <a:ea typeface="+mn-ea"/>
                <a:cs typeface="+mj-cs"/>
              </a:rPr>
              <a:t>تعزيز القضاء الشرعي ودعم المراجع الإسلامية والمطالبة بإدخال الإصلاحات على المحاكم الشرعية. </a:t>
            </a:r>
          </a:p>
          <a:p>
            <a:pPr eaLnBrk="1" fontAlgn="auto" hangingPunct="1">
              <a:spcAft>
                <a:spcPts val="0"/>
              </a:spcAft>
              <a:defRPr/>
            </a:pPr>
            <a:r>
              <a:rPr lang="ar-SA" sz="2200" b="1" dirty="0" smtClean="0">
                <a:ea typeface="+mn-ea"/>
                <a:cs typeface="+mj-cs"/>
              </a:rPr>
              <a:t>عقد ندوات ولقاءات ومؤتمرات لدراسة مدى تأثير القضايا المستجدة والمتزايدة على وضع الأسرة وبخاصة عمل المرأة خارج المنزل ومساهمتها المتنامية في الإنتاج وتعاطيها الشئون العامة تطوعاً أو تنظيما.</a:t>
            </a:r>
          </a:p>
          <a:p>
            <a:pPr eaLnBrk="1" fontAlgn="auto" hangingPunct="1">
              <a:spcAft>
                <a:spcPts val="0"/>
              </a:spcAft>
              <a:defRPr/>
            </a:pPr>
            <a:r>
              <a:rPr lang="ar-SA" sz="2200" b="1" dirty="0" smtClean="0">
                <a:ea typeface="+mn-ea"/>
                <a:cs typeface="+mj-cs"/>
              </a:rPr>
              <a:t>تعريف المسلمة بدينها وعقيدتها وتعريفها بحقوقها التي أعطاها إياها الإسلام منذ</a:t>
            </a:r>
          </a:p>
          <a:p>
            <a:pPr eaLnBrk="1" fontAlgn="auto" hangingPunct="1">
              <a:spcAft>
                <a:spcPts val="0"/>
              </a:spcAft>
              <a:buFont typeface="Arial" pitchFamily="34" charset="0"/>
              <a:buNone/>
              <a:defRPr/>
            </a:pPr>
            <a:r>
              <a:rPr lang="ar-SA" sz="2200" b="1" dirty="0" smtClean="0">
                <a:ea typeface="+mn-ea"/>
                <a:cs typeface="+mj-cs"/>
              </a:rPr>
              <a:t> أربعة عشر قرناً ونيف.</a:t>
            </a:r>
          </a:p>
          <a:p>
            <a:pPr eaLnBrk="1" fontAlgn="auto" hangingPunct="1">
              <a:spcAft>
                <a:spcPts val="0"/>
              </a:spcAft>
              <a:defRPr/>
            </a:pPr>
            <a:r>
              <a:rPr lang="ar-SA" sz="2200" b="1" dirty="0" smtClean="0">
                <a:ea typeface="+mn-ea"/>
                <a:cs typeface="+mj-cs"/>
              </a:rPr>
              <a:t>تعريف المرأة المسلمة بمضمون الاتفاقيات الدولية التي تدعو إلى المساواة </a:t>
            </a:r>
          </a:p>
          <a:p>
            <a:pPr eaLnBrk="1" fontAlgn="auto" hangingPunct="1">
              <a:spcAft>
                <a:spcPts val="0"/>
              </a:spcAft>
              <a:buFont typeface="Arial" pitchFamily="34" charset="0"/>
              <a:buNone/>
              <a:defRPr/>
            </a:pPr>
            <a:r>
              <a:rPr lang="ar-SA" sz="2200" b="1" dirty="0" smtClean="0">
                <a:ea typeface="+mn-ea"/>
                <a:cs typeface="+mj-cs"/>
              </a:rPr>
              <a:t>التامة بين الرجل والمرأة. </a:t>
            </a:r>
          </a:p>
          <a:p>
            <a:pPr eaLnBrk="1" fontAlgn="auto" hangingPunct="1">
              <a:spcAft>
                <a:spcPts val="0"/>
              </a:spcAft>
              <a:defRPr/>
            </a:pPr>
            <a:r>
              <a:rPr lang="ar-SA" sz="2200" b="1" dirty="0" smtClean="0">
                <a:ea typeface="+mn-ea"/>
                <a:cs typeface="+mj-cs"/>
              </a:rPr>
              <a:t>العودة الصادقة إلى الذات ومحاولة إصلاح الخلل الذي طرأ على مجتمعاتنا </a:t>
            </a:r>
          </a:p>
          <a:p>
            <a:pPr eaLnBrk="1" fontAlgn="auto" hangingPunct="1">
              <a:spcAft>
                <a:spcPts val="0"/>
              </a:spcAft>
              <a:buFont typeface="Arial" pitchFamily="34" charset="0"/>
              <a:buNone/>
              <a:defRPr/>
            </a:pPr>
            <a:r>
              <a:rPr lang="ar-SA" sz="2200" b="1" dirty="0" smtClean="0">
                <a:ea typeface="+mn-ea"/>
                <a:cs typeface="+mj-cs"/>
              </a:rPr>
              <a:t>وسمح لأعدائنا أن يقنعوا أبنائنا بالسير معهم في حربهم على ديننا وقيمنا.</a:t>
            </a:r>
            <a:endParaRPr lang="ar-SA" sz="2200" b="1" dirty="0">
              <a:ea typeface="+mn-ea"/>
              <a:cs typeface="+mj-cs"/>
            </a:endParaRPr>
          </a:p>
        </p:txBody>
      </p:sp>
      <p:sp>
        <p:nvSpPr>
          <p:cNvPr id="4" name="موجة 3"/>
          <p:cNvSpPr/>
          <p:nvPr/>
        </p:nvSpPr>
        <p:spPr>
          <a:xfrm>
            <a:off x="4929190" y="1071546"/>
            <a:ext cx="3429024" cy="785818"/>
          </a:xfrm>
          <a:prstGeom prst="wave">
            <a:avLst/>
          </a:prstGeom>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endParaRPr lang="ar-SA" sz="2000" b="1" dirty="0">
              <a:cs typeface="+mj-cs"/>
            </a:endParaRPr>
          </a:p>
          <a:p>
            <a:pPr algn="ctr" fontAlgn="auto">
              <a:spcBef>
                <a:spcPts val="0"/>
              </a:spcBef>
              <a:spcAft>
                <a:spcPts val="0"/>
              </a:spcAft>
              <a:defRPr/>
            </a:pPr>
            <a:r>
              <a:rPr lang="ar-SA" sz="2000" b="1" dirty="0">
                <a:cs typeface="+mj-cs"/>
              </a:rPr>
              <a:t>من أين نبدأ ؟ وبمن نبدأ ؟ وكيف نعمل ؟ </a:t>
            </a:r>
            <a:br>
              <a:rPr lang="ar-SA" sz="2000" b="1" dirty="0">
                <a:cs typeface="+mj-cs"/>
              </a:rPr>
            </a:br>
            <a:endParaRPr lang="ar-SA" sz="2000" b="1" dirty="0">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 Box 4"/>
          <p:cNvSpPr txBox="1">
            <a:spLocks noChangeArrowheads="1"/>
          </p:cNvSpPr>
          <p:nvPr/>
        </p:nvSpPr>
        <p:spPr bwMode="auto">
          <a:xfrm>
            <a:off x="533400" y="1828800"/>
            <a:ext cx="8208963" cy="2678113"/>
          </a:xfrm>
          <a:prstGeom prst="rect">
            <a:avLst/>
          </a:prstGeom>
          <a:noFill/>
          <a:ln w="9525">
            <a:noFill/>
            <a:miter lim="800000"/>
            <a:headEnd/>
            <a:tailEnd/>
          </a:ln>
          <a:effectLst/>
        </p:spPr>
        <p:txBody>
          <a:bodyPr>
            <a:spAutoFit/>
          </a:bodyPr>
          <a:lstStyle/>
          <a:p>
            <a:pPr fontAlgn="auto">
              <a:spcBef>
                <a:spcPct val="50000"/>
              </a:spcBef>
              <a:spcAft>
                <a:spcPts val="0"/>
              </a:spcAft>
              <a:defRPr/>
            </a:pPr>
            <a:r>
              <a:rPr lang="ar-SA" sz="2400" b="1" dirty="0">
                <a:solidFill>
                  <a:schemeClr val="bg2">
                    <a:lumMod val="50000"/>
                  </a:schemeClr>
                </a:solidFill>
                <a:latin typeface="+mn-lt"/>
                <a:ea typeface="+mn-ea"/>
                <a:cs typeface="+mj-cs"/>
              </a:rPr>
              <a:t>لماذا لا نتعلم من الأمريكيين ....</a:t>
            </a:r>
          </a:p>
          <a:p>
            <a:pPr fontAlgn="auto">
              <a:spcBef>
                <a:spcPct val="50000"/>
              </a:spcBef>
              <a:spcAft>
                <a:spcPts val="0"/>
              </a:spcAft>
              <a:defRPr/>
            </a:pPr>
            <a:r>
              <a:rPr lang="ar-SA" sz="2400" b="1" dirty="0">
                <a:solidFill>
                  <a:schemeClr val="bg2">
                    <a:lumMod val="50000"/>
                  </a:schemeClr>
                </a:solidFill>
                <a:latin typeface="+mn-lt"/>
                <a:ea typeface="+mn-ea"/>
                <a:cs typeface="+mj-cs"/>
              </a:rPr>
              <a:t>العجب كل العجب...</a:t>
            </a:r>
            <a:r>
              <a:rPr lang="ar-SA" sz="2400" b="1" dirty="0">
                <a:solidFill>
                  <a:srgbClr val="FF3399"/>
                </a:solidFill>
                <a:latin typeface="+mn-lt"/>
                <a:ea typeface="+mn-ea"/>
                <a:cs typeface="+mj-cs"/>
              </a:rPr>
              <a:t> من هؤلاء المتشددون </a:t>
            </a:r>
          </a:p>
          <a:p>
            <a:pPr fontAlgn="auto">
              <a:spcBef>
                <a:spcPct val="50000"/>
              </a:spcBef>
              <a:spcAft>
                <a:spcPts val="0"/>
              </a:spcAft>
              <a:defRPr/>
            </a:pPr>
            <a:r>
              <a:rPr lang="ar-SA" sz="2400" b="1" dirty="0">
                <a:solidFill>
                  <a:schemeClr val="bg2">
                    <a:lumMod val="50000"/>
                  </a:schemeClr>
                </a:solidFill>
                <a:latin typeface="+mn-lt"/>
                <a:ea typeface="+mn-ea"/>
                <a:cs typeface="+mj-cs"/>
              </a:rPr>
              <a:t>الذين يأخذون من أمريكا شيء ....</a:t>
            </a:r>
          </a:p>
          <a:p>
            <a:pPr fontAlgn="auto">
              <a:spcBef>
                <a:spcPct val="50000"/>
              </a:spcBef>
              <a:spcAft>
                <a:spcPts val="0"/>
              </a:spcAft>
              <a:defRPr/>
            </a:pPr>
            <a:r>
              <a:rPr lang="ar-SA" sz="2400" b="1" dirty="0">
                <a:solidFill>
                  <a:srgbClr val="FF3399"/>
                </a:solidFill>
                <a:latin typeface="+mn-lt"/>
                <a:ea typeface="+mn-ea"/>
                <a:cs typeface="+mj-cs"/>
              </a:rPr>
              <a:t>ويتركون أشياء .... كثيرة ومفيدة </a:t>
            </a:r>
            <a:r>
              <a:rPr lang="ar-SA" sz="2400" b="1" dirty="0">
                <a:solidFill>
                  <a:schemeClr val="bg2">
                    <a:lumMod val="50000"/>
                  </a:schemeClr>
                </a:solidFill>
                <a:latin typeface="+mn-lt"/>
                <a:ea typeface="+mn-ea"/>
                <a:cs typeface="+mj-cs"/>
              </a:rPr>
              <a:t>جدا جدا لعالمنا </a:t>
            </a:r>
          </a:p>
          <a:p>
            <a:pPr fontAlgn="auto">
              <a:spcBef>
                <a:spcPct val="50000"/>
              </a:spcBef>
              <a:spcAft>
                <a:spcPts val="0"/>
              </a:spcAft>
              <a:defRPr/>
            </a:pPr>
            <a:r>
              <a:rPr lang="ar-SA" sz="2400" b="1" dirty="0">
                <a:solidFill>
                  <a:schemeClr val="bg2">
                    <a:lumMod val="50000"/>
                  </a:schemeClr>
                </a:solidFill>
                <a:latin typeface="+mn-lt"/>
                <a:ea typeface="+mn-ea"/>
                <a:cs typeface="+mj-cs"/>
              </a:rPr>
              <a:t>الإسلامي الجريح.</a:t>
            </a:r>
          </a:p>
        </p:txBody>
      </p:sp>
      <p:sp>
        <p:nvSpPr>
          <p:cNvPr id="4" name="Text Box 4"/>
          <p:cNvSpPr txBox="1">
            <a:spLocks noChangeArrowheads="1"/>
          </p:cNvSpPr>
          <p:nvPr/>
        </p:nvSpPr>
        <p:spPr bwMode="auto">
          <a:xfrm>
            <a:off x="2071688" y="428625"/>
            <a:ext cx="4608512"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أمريكا خير شاهد</a:t>
            </a:r>
            <a:endParaRPr lang="en-US" sz="4000" dirty="0">
              <a:solidFill>
                <a:schemeClr val="accent5">
                  <a:lumMod val="40000"/>
                  <a:lumOff val="60000"/>
                </a:schemeClr>
              </a:solidFill>
              <a:latin typeface="+mn-lt"/>
              <a:ea typeface="+mn-ea"/>
              <a:cs typeface="Andalus" pitchFamily="2" charset="-78"/>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2411413" y="260350"/>
            <a:ext cx="4608512"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الحق ما شهدت </a:t>
            </a:r>
            <a:r>
              <a:rPr lang="ar-SA" sz="4000" dirty="0" err="1">
                <a:solidFill>
                  <a:schemeClr val="accent5">
                    <a:lumMod val="40000"/>
                    <a:lumOff val="60000"/>
                  </a:schemeClr>
                </a:solidFill>
                <a:latin typeface="+mn-lt"/>
                <a:ea typeface="+mn-ea"/>
                <a:cs typeface="Andalus" pitchFamily="2" charset="-78"/>
              </a:rPr>
              <a:t>به</a:t>
            </a:r>
            <a:r>
              <a:rPr lang="ar-SA" sz="4000" dirty="0">
                <a:solidFill>
                  <a:schemeClr val="accent5">
                    <a:lumMod val="40000"/>
                    <a:lumOff val="60000"/>
                  </a:schemeClr>
                </a:solidFill>
                <a:latin typeface="+mn-lt"/>
                <a:ea typeface="+mn-ea"/>
                <a:cs typeface="Andalus" pitchFamily="2" charset="-78"/>
              </a:rPr>
              <a:t> الأعداء</a:t>
            </a:r>
            <a:endParaRPr lang="en-US" sz="4000" dirty="0">
              <a:solidFill>
                <a:schemeClr val="accent5">
                  <a:lumMod val="40000"/>
                  <a:lumOff val="60000"/>
                </a:schemeClr>
              </a:solidFill>
              <a:latin typeface="+mn-lt"/>
              <a:ea typeface="+mn-ea"/>
              <a:cs typeface="Andalus" pitchFamily="2" charset="-78"/>
            </a:endParaRPr>
          </a:p>
        </p:txBody>
      </p:sp>
      <p:sp>
        <p:nvSpPr>
          <p:cNvPr id="2053" name="Text Box 5"/>
          <p:cNvSpPr txBox="1">
            <a:spLocks noChangeArrowheads="1"/>
          </p:cNvSpPr>
          <p:nvPr/>
        </p:nvSpPr>
        <p:spPr bwMode="auto">
          <a:xfrm>
            <a:off x="533400" y="1600200"/>
            <a:ext cx="8064500" cy="28924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ar-SA" sz="2600" b="1" dirty="0">
                <a:solidFill>
                  <a:srgbClr val="FF3399"/>
                </a:solidFill>
                <a:latin typeface="+mn-lt"/>
                <a:ea typeface="+mn-ea"/>
                <a:cs typeface="+mj-cs"/>
              </a:rPr>
              <a:t>وردت دراسة إحصائية بإحدى الجامعات الأمريكية والتي  نُشرت بكتاب..</a:t>
            </a:r>
          </a:p>
          <a:p>
            <a:pPr algn="ctr" fontAlgn="auto">
              <a:spcBef>
                <a:spcPct val="50000"/>
              </a:spcBef>
              <a:spcAft>
                <a:spcPts val="0"/>
              </a:spcAft>
              <a:defRPr/>
            </a:pPr>
            <a:r>
              <a:rPr lang="ar-SA" sz="2600" b="1" dirty="0">
                <a:solidFill>
                  <a:schemeClr val="bg2">
                    <a:lumMod val="50000"/>
                  </a:schemeClr>
                </a:solidFill>
                <a:latin typeface="+mn-lt"/>
                <a:ea typeface="+mn-ea"/>
                <a:cs typeface="+mj-cs"/>
              </a:rPr>
              <a:t>(أمريكا تصلي أم لا تصلي – لديفيد </a:t>
            </a:r>
            <a:r>
              <a:rPr lang="ar-SA" sz="2600" b="1" dirty="0" err="1">
                <a:solidFill>
                  <a:schemeClr val="bg2">
                    <a:lumMod val="50000"/>
                  </a:schemeClr>
                </a:solidFill>
                <a:latin typeface="+mn-lt"/>
                <a:ea typeface="+mn-ea"/>
                <a:cs typeface="+mj-cs"/>
              </a:rPr>
              <a:t>بارتون</a:t>
            </a:r>
            <a:r>
              <a:rPr lang="ar-SA" sz="2600" b="1" dirty="0">
                <a:solidFill>
                  <a:schemeClr val="bg2">
                    <a:lumMod val="50000"/>
                  </a:schemeClr>
                </a:solidFill>
                <a:latin typeface="+mn-lt"/>
                <a:ea typeface="+mn-ea"/>
                <a:cs typeface="+mj-cs"/>
              </a:rPr>
              <a:t> )</a:t>
            </a:r>
          </a:p>
          <a:p>
            <a:pPr algn="ctr" fontAlgn="auto">
              <a:spcBef>
                <a:spcPct val="50000"/>
              </a:spcBef>
              <a:spcAft>
                <a:spcPts val="0"/>
              </a:spcAft>
              <a:defRPr/>
            </a:pPr>
            <a:r>
              <a:rPr lang="ar-SA" sz="2600" b="1" dirty="0">
                <a:solidFill>
                  <a:srgbClr val="FF3399"/>
                </a:solidFill>
                <a:latin typeface="+mn-lt"/>
                <a:ea typeface="+mn-ea"/>
                <a:cs typeface="+mj-cs"/>
              </a:rPr>
              <a:t>( والتي تم رفعها </a:t>
            </a:r>
            <a:r>
              <a:rPr lang="ar-SA" sz="2600" b="1" dirty="0" err="1">
                <a:solidFill>
                  <a:srgbClr val="FF3399"/>
                </a:solidFill>
                <a:latin typeface="+mn-lt"/>
                <a:ea typeface="+mn-ea"/>
                <a:cs typeface="+mj-cs"/>
              </a:rPr>
              <a:t>الى</a:t>
            </a:r>
            <a:r>
              <a:rPr lang="ar-SA" sz="2600" b="1" dirty="0">
                <a:solidFill>
                  <a:srgbClr val="FF3399"/>
                </a:solidFill>
                <a:latin typeface="+mn-lt"/>
                <a:ea typeface="+mn-ea"/>
                <a:cs typeface="+mj-cs"/>
              </a:rPr>
              <a:t> الرئيس بوش الابن )</a:t>
            </a:r>
          </a:p>
          <a:p>
            <a:pPr algn="ctr" fontAlgn="auto">
              <a:spcBef>
                <a:spcPct val="50000"/>
              </a:spcBef>
              <a:spcAft>
                <a:spcPts val="0"/>
              </a:spcAft>
              <a:defRPr/>
            </a:pPr>
            <a:r>
              <a:rPr lang="ar-SA" sz="2600" b="1" dirty="0">
                <a:solidFill>
                  <a:schemeClr val="bg2">
                    <a:lumMod val="50000"/>
                  </a:schemeClr>
                </a:solidFill>
                <a:latin typeface="+mn-lt"/>
                <a:ea typeface="+mn-ea"/>
                <a:cs typeface="+mj-cs"/>
              </a:rPr>
              <a:t>فأوصى بضرورة العمل على </a:t>
            </a:r>
          </a:p>
          <a:p>
            <a:pPr algn="ctr" fontAlgn="auto">
              <a:spcBef>
                <a:spcPct val="50000"/>
              </a:spcBef>
              <a:spcAft>
                <a:spcPts val="0"/>
              </a:spcAft>
              <a:defRPr/>
            </a:pPr>
            <a:r>
              <a:rPr lang="ar-SA" sz="2600" b="1" dirty="0">
                <a:solidFill>
                  <a:schemeClr val="bg2">
                    <a:lumMod val="25000"/>
                  </a:schemeClr>
                </a:solidFill>
                <a:latin typeface="+mn-lt"/>
                <a:ea typeface="+mn-ea"/>
                <a:cs typeface="+mj-cs"/>
              </a:rPr>
              <a:t>       ” عدم الاختلاط في المدارس ”</a:t>
            </a:r>
            <a:endParaRPr lang="en-US" sz="2600" b="1" dirty="0">
              <a:solidFill>
                <a:schemeClr val="bg2">
                  <a:lumMod val="25000"/>
                </a:schemeClr>
              </a:solidFill>
              <a:latin typeface="+mn-lt"/>
              <a:ea typeface="+mn-ea"/>
              <a:cs typeface="+mj-cs"/>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2843213" y="423863"/>
            <a:ext cx="3887787"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ما ذا تقول الإحصائية:</a:t>
            </a:r>
            <a:endParaRPr lang="en-US" sz="4000" dirty="0">
              <a:solidFill>
                <a:schemeClr val="accent5">
                  <a:lumMod val="40000"/>
                  <a:lumOff val="60000"/>
                </a:schemeClr>
              </a:solidFill>
              <a:latin typeface="+mn-lt"/>
              <a:ea typeface="+mn-ea"/>
              <a:cs typeface="Andalus" pitchFamily="2" charset="-78"/>
            </a:endParaRPr>
          </a:p>
        </p:txBody>
      </p:sp>
      <p:sp>
        <p:nvSpPr>
          <p:cNvPr id="33797" name="Rectangle 5"/>
          <p:cNvSpPr>
            <a:spLocks noChangeArrowheads="1"/>
          </p:cNvSpPr>
          <p:nvPr/>
        </p:nvSpPr>
        <p:spPr bwMode="auto">
          <a:xfrm>
            <a:off x="4800600" y="1628775"/>
            <a:ext cx="4067175" cy="579438"/>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3200" b="1" u="sng" dirty="0">
                <a:solidFill>
                  <a:schemeClr val="bg2">
                    <a:lumMod val="25000"/>
                  </a:schemeClr>
                </a:solidFill>
                <a:latin typeface="+mn-lt"/>
                <a:ea typeface="+mn-ea"/>
                <a:cs typeface="+mj-cs"/>
              </a:rPr>
              <a:t>اغتصاب في اغتصاب:</a:t>
            </a:r>
          </a:p>
        </p:txBody>
      </p:sp>
      <p:sp>
        <p:nvSpPr>
          <p:cNvPr id="33798" name="Rectangle 6"/>
          <p:cNvSpPr>
            <a:spLocks noChangeArrowheads="1"/>
          </p:cNvSpPr>
          <p:nvPr/>
        </p:nvSpPr>
        <p:spPr bwMode="auto">
          <a:xfrm>
            <a:off x="755650" y="2492375"/>
            <a:ext cx="8135938" cy="8921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أن</a:t>
            </a:r>
            <a:r>
              <a:rPr lang="ar-SA" sz="2600" b="1" dirty="0">
                <a:solidFill>
                  <a:srgbClr val="FFFFCC"/>
                </a:solidFill>
                <a:latin typeface="+mn-lt"/>
                <a:ea typeface="+mn-ea"/>
                <a:cs typeface="+mj-cs"/>
              </a:rPr>
              <a:t> </a:t>
            </a:r>
            <a:r>
              <a:rPr lang="ar-SA" sz="2600" b="1" dirty="0">
                <a:solidFill>
                  <a:schemeClr val="accent1">
                    <a:lumMod val="75000"/>
                  </a:schemeClr>
                </a:solidFill>
                <a:latin typeface="+mn-lt"/>
                <a:ea typeface="+mn-ea"/>
                <a:cs typeface="+mj-cs"/>
              </a:rPr>
              <a:t>80 % </a:t>
            </a:r>
            <a:r>
              <a:rPr lang="ar-SA" sz="2600" b="1" dirty="0">
                <a:solidFill>
                  <a:srgbClr val="FF3399"/>
                </a:solidFill>
                <a:latin typeface="+mn-lt"/>
                <a:ea typeface="+mn-ea"/>
                <a:cs typeface="+mj-cs"/>
              </a:rPr>
              <a:t>من </a:t>
            </a:r>
            <a:r>
              <a:rPr lang="ar-SA" sz="2600" b="1" dirty="0">
                <a:solidFill>
                  <a:schemeClr val="bg2">
                    <a:lumMod val="50000"/>
                  </a:schemeClr>
                </a:solidFill>
                <a:latin typeface="+mn-lt"/>
                <a:ea typeface="+mn-ea"/>
                <a:cs typeface="+mj-cs"/>
              </a:rPr>
              <a:t>النساء الأمريكيات </a:t>
            </a:r>
            <a:r>
              <a:rPr lang="ar-SA" sz="2600" b="1" dirty="0">
                <a:solidFill>
                  <a:srgbClr val="FF3399"/>
                </a:solidFill>
                <a:latin typeface="+mn-lt"/>
                <a:ea typeface="+mn-ea"/>
                <a:cs typeface="+mj-cs"/>
              </a:rPr>
              <a:t>يتعرضن ل</a:t>
            </a:r>
            <a:r>
              <a:rPr lang="ar-SA" sz="2600" b="1" dirty="0">
                <a:solidFill>
                  <a:schemeClr val="bg2">
                    <a:lumMod val="50000"/>
                  </a:schemeClr>
                </a:solidFill>
                <a:latin typeface="+mn-lt"/>
                <a:ea typeface="+mn-ea"/>
                <a:cs typeface="+mj-cs"/>
              </a:rPr>
              <a:t>لاغتصاب</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مرة واحدة على الأقل في حياتهن..!!</a:t>
            </a:r>
          </a:p>
        </p:txBody>
      </p:sp>
      <p:sp>
        <p:nvSpPr>
          <p:cNvPr id="33799" name="Rectangle 7"/>
          <p:cNvSpPr>
            <a:spLocks noChangeArrowheads="1"/>
          </p:cNvSpPr>
          <p:nvPr/>
        </p:nvSpPr>
        <p:spPr bwMode="auto">
          <a:xfrm>
            <a:off x="215900" y="4510088"/>
            <a:ext cx="8748713" cy="49212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عدد النساء اللاتي يغتصبن كل يوم يتجاوز </a:t>
            </a:r>
            <a:r>
              <a:rPr lang="ar-SA" sz="2600" b="1" dirty="0" err="1">
                <a:solidFill>
                  <a:srgbClr val="FF3399"/>
                </a:solidFill>
                <a:latin typeface="+mn-lt"/>
                <a:ea typeface="+mn-ea"/>
                <a:cs typeface="+mj-cs"/>
              </a:rPr>
              <a:t>الــ</a:t>
            </a:r>
            <a:r>
              <a:rPr lang="ar-SA" sz="2600" b="1" dirty="0">
                <a:solidFill>
                  <a:srgbClr val="FF3399"/>
                </a:solidFill>
                <a:latin typeface="+mn-lt"/>
                <a:ea typeface="+mn-ea"/>
                <a:cs typeface="+mj-cs"/>
              </a:rPr>
              <a:t> </a:t>
            </a:r>
            <a:r>
              <a:rPr lang="ar-SA" sz="2600" b="1" dirty="0">
                <a:solidFill>
                  <a:schemeClr val="bg2">
                    <a:lumMod val="25000"/>
                  </a:schemeClr>
                </a:solidFill>
                <a:latin typeface="+mn-lt"/>
                <a:ea typeface="+mn-ea"/>
                <a:cs typeface="+mj-cs"/>
              </a:rPr>
              <a:t>1900</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فتاة</a:t>
            </a:r>
            <a:r>
              <a:rPr lang="ar-SA" sz="2600" b="1" dirty="0">
                <a:solidFill>
                  <a:srgbClr val="FFFFCC"/>
                </a:solidFill>
                <a:latin typeface="+mn-lt"/>
                <a:ea typeface="+mn-ea"/>
                <a:cs typeface="+mj-cs"/>
              </a:rPr>
              <a:t> </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2743200" y="304800"/>
            <a:ext cx="3887788"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ما ذا تقول الإحصائية:</a:t>
            </a:r>
            <a:endParaRPr lang="en-US" sz="4000" dirty="0">
              <a:solidFill>
                <a:schemeClr val="accent5">
                  <a:lumMod val="40000"/>
                  <a:lumOff val="60000"/>
                </a:schemeClr>
              </a:solidFill>
              <a:latin typeface="+mn-lt"/>
              <a:ea typeface="+mn-ea"/>
              <a:cs typeface="Andalus" pitchFamily="2" charset="-78"/>
            </a:endParaRPr>
          </a:p>
        </p:txBody>
      </p:sp>
      <p:sp>
        <p:nvSpPr>
          <p:cNvPr id="34822" name="Rectangle 6"/>
          <p:cNvSpPr>
            <a:spLocks noChangeArrowheads="1"/>
          </p:cNvSpPr>
          <p:nvPr/>
        </p:nvSpPr>
        <p:spPr bwMode="auto">
          <a:xfrm>
            <a:off x="928688" y="1844675"/>
            <a:ext cx="7932737" cy="8921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أن حوالي </a:t>
            </a:r>
            <a:r>
              <a:rPr lang="ar-SA" sz="2600" b="1" dirty="0">
                <a:solidFill>
                  <a:schemeClr val="bg2">
                    <a:lumMod val="25000"/>
                  </a:schemeClr>
                </a:solidFill>
                <a:latin typeface="+mn-lt"/>
                <a:ea typeface="+mn-ea"/>
                <a:cs typeface="+mj-cs"/>
              </a:rPr>
              <a:t>30 % </a:t>
            </a:r>
            <a:r>
              <a:rPr lang="ar-SA" sz="2600" b="1" dirty="0">
                <a:solidFill>
                  <a:srgbClr val="FF3399"/>
                </a:solidFill>
                <a:latin typeface="+mn-lt"/>
                <a:ea typeface="+mn-ea"/>
                <a:cs typeface="+mj-cs"/>
              </a:rPr>
              <a:t>من الفتيات </a:t>
            </a:r>
            <a:r>
              <a:rPr lang="ar-SA" sz="2600" b="1" dirty="0">
                <a:solidFill>
                  <a:schemeClr val="bg2">
                    <a:lumMod val="50000"/>
                  </a:schemeClr>
                </a:solidFill>
                <a:latin typeface="+mn-lt"/>
                <a:ea typeface="+mn-ea"/>
                <a:cs typeface="+mj-cs"/>
              </a:rPr>
              <a:t>الأمريكيات</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يتعرضن</a:t>
            </a:r>
            <a:r>
              <a:rPr lang="ar-SA" sz="2600" b="1" dirty="0">
                <a:solidFill>
                  <a:srgbClr val="FFFFCC"/>
                </a:solidFill>
                <a:latin typeface="+mn-lt"/>
                <a:ea typeface="+mn-ea"/>
                <a:cs typeface="+mj-cs"/>
              </a:rPr>
              <a:t> </a:t>
            </a:r>
            <a:r>
              <a:rPr lang="ar-SA" sz="2600" b="1" dirty="0">
                <a:solidFill>
                  <a:schemeClr val="bg2">
                    <a:lumMod val="50000"/>
                  </a:schemeClr>
                </a:solidFill>
                <a:latin typeface="+mn-lt"/>
                <a:ea typeface="+mn-ea"/>
                <a:cs typeface="+mj-cs"/>
              </a:rPr>
              <a:t>للحمل أو الإجهاض أو الولادة في سن الرابعة عشر.</a:t>
            </a:r>
            <a:endParaRPr lang="en-US" sz="2600" b="1" dirty="0">
              <a:solidFill>
                <a:schemeClr val="bg2">
                  <a:lumMod val="50000"/>
                </a:schemeClr>
              </a:solidFill>
              <a:latin typeface="+mn-lt"/>
              <a:ea typeface="+mn-ea"/>
              <a:cs typeface="+mj-cs"/>
            </a:endParaRPr>
          </a:p>
        </p:txBody>
      </p:sp>
      <p:sp>
        <p:nvSpPr>
          <p:cNvPr id="34823" name="Rectangle 7"/>
          <p:cNvSpPr>
            <a:spLocks noChangeArrowheads="1"/>
          </p:cNvSpPr>
          <p:nvPr/>
        </p:nvSpPr>
        <p:spPr bwMode="auto">
          <a:xfrm>
            <a:off x="571500" y="4143375"/>
            <a:ext cx="8208963" cy="16922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chemeClr val="bg2">
                    <a:lumMod val="25000"/>
                  </a:schemeClr>
                </a:solidFill>
                <a:latin typeface="+mn-lt"/>
                <a:ea typeface="+mn-ea"/>
                <a:cs typeface="+mj-cs"/>
              </a:rPr>
              <a:t>24% </a:t>
            </a:r>
            <a:r>
              <a:rPr lang="ar-SA" sz="2600" b="1" dirty="0">
                <a:solidFill>
                  <a:srgbClr val="FF3399"/>
                </a:solidFill>
                <a:latin typeface="+mn-lt"/>
                <a:ea typeface="+mn-ea"/>
                <a:cs typeface="+mj-cs"/>
              </a:rPr>
              <a:t>من الذكور  و</a:t>
            </a:r>
            <a:r>
              <a:rPr lang="ar-SA" sz="2600" b="1" dirty="0">
                <a:solidFill>
                  <a:schemeClr val="bg2">
                    <a:lumMod val="25000"/>
                  </a:schemeClr>
                </a:solidFill>
                <a:latin typeface="+mn-lt"/>
                <a:ea typeface="+mn-ea"/>
                <a:cs typeface="+mj-cs"/>
              </a:rPr>
              <a:t>16% </a:t>
            </a:r>
            <a:r>
              <a:rPr lang="ar-SA" sz="2600" b="1" dirty="0">
                <a:solidFill>
                  <a:srgbClr val="FF3399"/>
                </a:solidFill>
                <a:latin typeface="+mn-lt"/>
                <a:ea typeface="+mn-ea"/>
                <a:cs typeface="+mj-cs"/>
              </a:rPr>
              <a:t>من الإناث يرون أنه يحق للرجل </a:t>
            </a:r>
          </a:p>
          <a:p>
            <a:pPr fontAlgn="auto">
              <a:spcBef>
                <a:spcPct val="50000"/>
              </a:spcBef>
              <a:spcAft>
                <a:spcPts val="0"/>
              </a:spcAft>
              <a:defRPr/>
            </a:pPr>
            <a:r>
              <a:rPr lang="ar-SA" sz="2600" b="1" dirty="0">
                <a:solidFill>
                  <a:srgbClr val="FF3399"/>
                </a:solidFill>
                <a:latin typeface="+mn-lt"/>
                <a:ea typeface="+mn-ea"/>
                <a:cs typeface="+mj-cs"/>
              </a:rPr>
              <a:t>أن </a:t>
            </a:r>
            <a:r>
              <a:rPr lang="ar-SA" sz="2600" b="1" dirty="0">
                <a:solidFill>
                  <a:schemeClr val="bg2">
                    <a:lumMod val="50000"/>
                  </a:schemeClr>
                </a:solidFill>
                <a:latin typeface="+mn-lt"/>
                <a:ea typeface="+mn-ea"/>
                <a:cs typeface="+mj-cs"/>
              </a:rPr>
              <a:t>يجبر</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أي أنثى على مضاجعتها حتى ولو لم تكن موافقة إذا </a:t>
            </a:r>
          </a:p>
          <a:p>
            <a:pPr fontAlgn="auto">
              <a:spcBef>
                <a:spcPct val="50000"/>
              </a:spcBef>
              <a:spcAft>
                <a:spcPts val="0"/>
              </a:spcAft>
              <a:defRPr/>
            </a:pPr>
            <a:r>
              <a:rPr lang="ar-SA" sz="2600" b="1" dirty="0">
                <a:solidFill>
                  <a:srgbClr val="FF3399"/>
                </a:solidFill>
                <a:latin typeface="+mn-lt"/>
                <a:ea typeface="+mn-ea"/>
                <a:cs typeface="+mj-cs"/>
              </a:rPr>
              <a:t>صرف ما يقارب </a:t>
            </a:r>
            <a:r>
              <a:rPr lang="ar-SA" sz="2600" b="1" dirty="0">
                <a:solidFill>
                  <a:schemeClr val="bg2">
                    <a:lumMod val="50000"/>
                  </a:schemeClr>
                </a:solidFill>
                <a:latin typeface="+mn-lt"/>
                <a:ea typeface="+mn-ea"/>
                <a:cs typeface="+mj-cs"/>
              </a:rPr>
              <a:t>10</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إلى</a:t>
            </a:r>
            <a:r>
              <a:rPr lang="ar-SA" sz="2600" b="1" dirty="0">
                <a:solidFill>
                  <a:srgbClr val="FFFFCC"/>
                </a:solidFill>
                <a:latin typeface="+mn-lt"/>
                <a:ea typeface="+mn-ea"/>
                <a:cs typeface="+mj-cs"/>
              </a:rPr>
              <a:t> </a:t>
            </a:r>
            <a:r>
              <a:rPr lang="ar-SA" sz="2600" b="1" dirty="0">
                <a:solidFill>
                  <a:schemeClr val="bg2">
                    <a:lumMod val="50000"/>
                  </a:schemeClr>
                </a:solidFill>
                <a:latin typeface="+mn-lt"/>
                <a:ea typeface="+mn-ea"/>
                <a:cs typeface="+mj-cs"/>
              </a:rPr>
              <a:t>15</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دولارا عليها..!!!</a:t>
            </a:r>
          </a:p>
        </p:txBody>
      </p:sp>
      <p:sp>
        <p:nvSpPr>
          <p:cNvPr id="34824" name="Rectangle 8"/>
          <p:cNvSpPr>
            <a:spLocks noChangeArrowheads="1"/>
          </p:cNvSpPr>
          <p:nvPr/>
        </p:nvSpPr>
        <p:spPr bwMode="auto">
          <a:xfrm>
            <a:off x="7415213" y="1412875"/>
            <a:ext cx="1452562"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والنتيجة:</a:t>
            </a:r>
          </a:p>
        </p:txBody>
      </p:sp>
      <p:sp>
        <p:nvSpPr>
          <p:cNvPr id="34825" name="Rectangle 9"/>
          <p:cNvSpPr>
            <a:spLocks noChangeArrowheads="1"/>
          </p:cNvSpPr>
          <p:nvPr/>
        </p:nvSpPr>
        <p:spPr bwMode="auto">
          <a:xfrm>
            <a:off x="5929313" y="3543300"/>
            <a:ext cx="2927350" cy="4572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400" b="1" u="sng" dirty="0">
                <a:solidFill>
                  <a:schemeClr val="bg2">
                    <a:lumMod val="25000"/>
                  </a:schemeClr>
                </a:solidFill>
                <a:latin typeface="+mn-lt"/>
                <a:ea typeface="+mn-ea"/>
                <a:cs typeface="+mj-cs"/>
              </a:rPr>
              <a:t>قيمة المرأة الأمريكية:</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1"/>
          <p:cNvSpPr>
            <a:spLocks noGrp="1"/>
          </p:cNvSpPr>
          <p:nvPr>
            <p:ph type="title"/>
          </p:nvPr>
        </p:nvSpPr>
        <p:spPr/>
        <p:txBody>
          <a:bodyPr/>
          <a:lstStyle/>
          <a:p>
            <a:pPr eaLnBrk="1" hangingPunct="1"/>
            <a:endParaRPr lang="ar-SA" smtClean="0"/>
          </a:p>
        </p:txBody>
      </p:sp>
      <p:pic>
        <p:nvPicPr>
          <p:cNvPr id="2051" name="عنصر نائب للمحتوى 4" descr="المقدمة3 copy.jpg"/>
          <p:cNvPicPr>
            <a:picLocks noGrp="1" noChangeAspect="1"/>
          </p:cNvPicPr>
          <p:nvPr>
            <p:ph idx="1"/>
          </p:nvPr>
        </p:nvPicPr>
        <p:blipFill>
          <a:blip r:embed="rId2" cstate="print"/>
          <a:srcRec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2555875" y="350838"/>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ضرب النساء الأمريكيات:</a:t>
            </a:r>
            <a:endParaRPr lang="en-US" sz="4000" dirty="0">
              <a:solidFill>
                <a:schemeClr val="accent5">
                  <a:lumMod val="40000"/>
                  <a:lumOff val="60000"/>
                </a:schemeClr>
              </a:solidFill>
              <a:latin typeface="+mn-lt"/>
              <a:ea typeface="+mn-ea"/>
              <a:cs typeface="Andalus" pitchFamily="2" charset="-78"/>
            </a:endParaRPr>
          </a:p>
        </p:txBody>
      </p:sp>
      <p:sp>
        <p:nvSpPr>
          <p:cNvPr id="35845" name="Rectangle 5"/>
          <p:cNvSpPr>
            <a:spLocks noChangeArrowheads="1"/>
          </p:cNvSpPr>
          <p:nvPr/>
        </p:nvSpPr>
        <p:spPr bwMode="auto">
          <a:xfrm>
            <a:off x="1042988" y="2420938"/>
            <a:ext cx="7775575" cy="8921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بالإضافة إلى كل ما سبق ذكره فإن جريمة ضرب النساء في الولايات المتحدة </a:t>
            </a:r>
            <a:r>
              <a:rPr lang="ar-SA" sz="2600" b="1" dirty="0">
                <a:solidFill>
                  <a:schemeClr val="bg2">
                    <a:lumMod val="50000"/>
                  </a:schemeClr>
                </a:solidFill>
                <a:latin typeface="+mn-lt"/>
                <a:ea typeface="+mn-ea"/>
                <a:cs typeface="+mj-cs"/>
              </a:rPr>
              <a:t>تُعد في </a:t>
            </a:r>
            <a:r>
              <a:rPr lang="ar-SA" sz="2600" b="1" dirty="0">
                <a:solidFill>
                  <a:schemeClr val="bg2">
                    <a:lumMod val="25000"/>
                  </a:schemeClr>
                </a:solidFill>
                <a:latin typeface="+mn-lt"/>
                <a:ea typeface="+mn-ea"/>
                <a:cs typeface="+mj-cs"/>
              </a:rPr>
              <a:t>أعلى معدلاتها </a:t>
            </a:r>
            <a:r>
              <a:rPr lang="ar-SA" sz="2600" b="1" dirty="0">
                <a:solidFill>
                  <a:schemeClr val="bg2">
                    <a:lumMod val="50000"/>
                  </a:schemeClr>
                </a:solidFill>
                <a:latin typeface="+mn-lt"/>
                <a:ea typeface="+mn-ea"/>
                <a:cs typeface="+mj-cs"/>
              </a:rPr>
              <a:t>في العالم </a:t>
            </a:r>
          </a:p>
        </p:txBody>
      </p:sp>
      <p:sp>
        <p:nvSpPr>
          <p:cNvPr id="35846" name="Rectangle 6"/>
          <p:cNvSpPr>
            <a:spLocks noChangeArrowheads="1"/>
          </p:cNvSpPr>
          <p:nvPr/>
        </p:nvSpPr>
        <p:spPr bwMode="auto">
          <a:xfrm>
            <a:off x="1357313" y="4857750"/>
            <a:ext cx="7443787" cy="10922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تقدم الولايات </a:t>
            </a:r>
            <a:r>
              <a:rPr lang="ar-SA" sz="2600" b="1" dirty="0">
                <a:solidFill>
                  <a:schemeClr val="bg2">
                    <a:lumMod val="50000"/>
                  </a:schemeClr>
                </a:solidFill>
                <a:latin typeface="+mn-lt"/>
                <a:ea typeface="+mn-ea"/>
                <a:cs typeface="+mj-cs"/>
              </a:rPr>
              <a:t>خدمة هاتفية </a:t>
            </a:r>
            <a:r>
              <a:rPr lang="ar-SA" sz="2600" b="1" dirty="0">
                <a:solidFill>
                  <a:srgbClr val="FF3399"/>
                </a:solidFill>
                <a:latin typeface="+mn-lt"/>
                <a:ea typeface="+mn-ea"/>
                <a:cs typeface="+mj-cs"/>
              </a:rPr>
              <a:t>للإنقاذ العاجل في محاولة</a:t>
            </a:r>
          </a:p>
          <a:p>
            <a:pPr fontAlgn="auto">
              <a:spcBef>
                <a:spcPct val="50000"/>
              </a:spcBef>
              <a:spcAft>
                <a:spcPts val="0"/>
              </a:spcAft>
              <a:defRPr/>
            </a:pPr>
            <a:r>
              <a:rPr lang="ar-SA" sz="2600" b="1" dirty="0">
                <a:solidFill>
                  <a:srgbClr val="FF3399"/>
                </a:solidFill>
                <a:latin typeface="+mn-lt"/>
                <a:ea typeface="+mn-ea"/>
                <a:cs typeface="+mj-cs"/>
              </a:rPr>
              <a:t> للحد من بعض هذا </a:t>
            </a:r>
            <a:r>
              <a:rPr lang="ar-SA" sz="2600" b="1" dirty="0">
                <a:solidFill>
                  <a:schemeClr val="bg2">
                    <a:lumMod val="25000"/>
                  </a:schemeClr>
                </a:solidFill>
                <a:latin typeface="+mn-lt"/>
                <a:ea typeface="+mn-ea"/>
                <a:cs typeface="+mj-cs"/>
              </a:rPr>
              <a:t>التعدي الشرس</a:t>
            </a:r>
            <a:r>
              <a:rPr lang="ar-SA" sz="2600" b="1" dirty="0">
                <a:solidFill>
                  <a:srgbClr val="FF3399"/>
                </a:solidFill>
                <a:latin typeface="+mn-lt"/>
                <a:ea typeface="+mn-ea"/>
                <a:cs typeface="+mj-cs"/>
              </a:rPr>
              <a:t>.</a:t>
            </a:r>
          </a:p>
        </p:txBody>
      </p:sp>
      <p:sp>
        <p:nvSpPr>
          <p:cNvPr id="35847" name="Rectangle 7"/>
          <p:cNvSpPr>
            <a:spLocks noChangeArrowheads="1"/>
          </p:cNvSpPr>
          <p:nvPr/>
        </p:nvSpPr>
        <p:spPr bwMode="auto">
          <a:xfrm>
            <a:off x="4787900" y="1628775"/>
            <a:ext cx="39608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الحقوق الرسمية للمرأة الأمريكية:</a:t>
            </a:r>
          </a:p>
        </p:txBody>
      </p:sp>
      <p:sp>
        <p:nvSpPr>
          <p:cNvPr id="35848" name="Rectangle 8"/>
          <p:cNvSpPr>
            <a:spLocks noChangeArrowheads="1"/>
          </p:cNvSpPr>
          <p:nvPr/>
        </p:nvSpPr>
        <p:spPr bwMode="auto">
          <a:xfrm>
            <a:off x="5219700" y="4433888"/>
            <a:ext cx="35290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وللمحافظة على هذه الحقوق:</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ChangeArrowheads="1"/>
          </p:cNvSpPr>
          <p:nvPr/>
        </p:nvSpPr>
        <p:spPr bwMode="auto">
          <a:xfrm>
            <a:off x="857250" y="1785938"/>
            <a:ext cx="7991475" cy="3492500"/>
          </a:xfrm>
          <a:prstGeom prst="rect">
            <a:avLst/>
          </a:prstGeom>
          <a:noFill/>
          <a:ln w="9525" algn="ctr">
            <a:noFill/>
            <a:miter lim="800000"/>
            <a:headEnd/>
            <a:tailEnd/>
          </a:ln>
          <a:effectLst/>
        </p:spPr>
        <p:txBody>
          <a:bodyPr>
            <a:spAutoFit/>
          </a:bodyPr>
          <a:lstStyle/>
          <a:p>
            <a:pPr marL="342900" indent="-342900" fontAlgn="auto">
              <a:spcBef>
                <a:spcPct val="50000"/>
              </a:spcBef>
              <a:spcAft>
                <a:spcPts val="0"/>
              </a:spcAft>
              <a:defRPr/>
            </a:pPr>
            <a:r>
              <a:rPr lang="ar-SA" sz="2600" b="1" dirty="0">
                <a:solidFill>
                  <a:srgbClr val="FF3399"/>
                </a:solidFill>
                <a:latin typeface="+mn-lt"/>
                <a:ea typeface="+mn-ea"/>
                <a:cs typeface="+mj-cs"/>
              </a:rPr>
              <a:t>أدى انتشار المفاهيم </a:t>
            </a:r>
            <a:r>
              <a:rPr lang="ar-SA" sz="2600" b="1" dirty="0">
                <a:solidFill>
                  <a:schemeClr val="bg2">
                    <a:lumMod val="50000"/>
                  </a:schemeClr>
                </a:solidFill>
                <a:latin typeface="+mn-lt"/>
                <a:ea typeface="+mn-ea"/>
                <a:cs typeface="+mj-cs"/>
              </a:rPr>
              <a:t>المادية </a:t>
            </a:r>
            <a:r>
              <a:rPr lang="ar-SA" sz="2600" b="1" dirty="0" err="1">
                <a:solidFill>
                  <a:schemeClr val="bg2">
                    <a:lumMod val="50000"/>
                  </a:schemeClr>
                </a:solidFill>
                <a:latin typeface="+mn-lt"/>
                <a:ea typeface="+mn-ea"/>
                <a:cs typeface="+mj-cs"/>
              </a:rPr>
              <a:t>واللاأخلاقية</a:t>
            </a:r>
            <a:r>
              <a:rPr lang="ar-SA" sz="2600" b="1" dirty="0">
                <a:solidFill>
                  <a:schemeClr val="bg2">
                    <a:lumMod val="50000"/>
                  </a:schemeClr>
                </a:solidFill>
                <a:latin typeface="+mn-lt"/>
                <a:ea typeface="+mn-ea"/>
                <a:cs typeface="+mj-cs"/>
              </a:rPr>
              <a:t> </a:t>
            </a:r>
            <a:r>
              <a:rPr lang="ar-SA" sz="2600" b="1" dirty="0">
                <a:solidFill>
                  <a:srgbClr val="FF3399"/>
                </a:solidFill>
                <a:latin typeface="+mn-lt"/>
                <a:ea typeface="+mn-ea"/>
                <a:cs typeface="+mj-cs"/>
              </a:rPr>
              <a:t>إلى:</a:t>
            </a:r>
          </a:p>
          <a:p>
            <a:pPr marL="342900" indent="-342900" fontAlgn="auto">
              <a:spcBef>
                <a:spcPct val="50000"/>
              </a:spcBef>
              <a:spcAft>
                <a:spcPts val="0"/>
              </a:spcAft>
              <a:buClr>
                <a:srgbClr val="FFCC00"/>
              </a:buClr>
              <a:buFont typeface="Wingdings" pitchFamily="2" charset="2"/>
              <a:buChar char="ü"/>
              <a:defRPr/>
            </a:pPr>
            <a:r>
              <a:rPr lang="ar-SA" sz="2600" b="1" dirty="0">
                <a:solidFill>
                  <a:schemeClr val="bg2">
                    <a:lumMod val="25000"/>
                  </a:schemeClr>
                </a:solidFill>
                <a:latin typeface="+mn-lt"/>
                <a:ea typeface="+mn-ea"/>
                <a:cs typeface="+mj-cs"/>
              </a:rPr>
              <a:t> </a:t>
            </a:r>
            <a:r>
              <a:rPr lang="ar-SA" sz="2600" b="1" dirty="0" err="1">
                <a:solidFill>
                  <a:schemeClr val="bg2">
                    <a:lumMod val="25000"/>
                  </a:schemeClr>
                </a:solidFill>
                <a:latin typeface="+mn-lt"/>
                <a:ea typeface="+mn-ea"/>
                <a:cs typeface="+mj-cs"/>
              </a:rPr>
              <a:t>تسليع</a:t>
            </a:r>
            <a:r>
              <a:rPr lang="ar-SA" sz="2600" b="1" dirty="0">
                <a:solidFill>
                  <a:schemeClr val="bg2">
                    <a:lumMod val="25000"/>
                  </a:schemeClr>
                </a:solidFill>
                <a:latin typeface="+mn-lt"/>
                <a:ea typeface="+mn-ea"/>
                <a:cs typeface="+mj-cs"/>
              </a:rPr>
              <a:t> </a:t>
            </a:r>
            <a:r>
              <a:rPr lang="ar-SA" sz="2600" b="1" dirty="0">
                <a:solidFill>
                  <a:srgbClr val="FF3399"/>
                </a:solidFill>
                <a:latin typeface="+mn-lt"/>
                <a:ea typeface="+mn-ea"/>
                <a:cs typeface="+mj-cs"/>
              </a:rPr>
              <a:t>المرأة في الأسواق.</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تعامل معاملة </a:t>
            </a:r>
            <a:r>
              <a:rPr lang="ar-SA" sz="2600" b="1" dirty="0">
                <a:solidFill>
                  <a:schemeClr val="bg2">
                    <a:lumMod val="25000"/>
                  </a:schemeClr>
                </a:solidFill>
                <a:latin typeface="+mn-lt"/>
                <a:ea typeface="+mn-ea"/>
                <a:cs typeface="+mj-cs"/>
              </a:rPr>
              <a:t>الرقيق الأبيض </a:t>
            </a:r>
            <a:r>
              <a:rPr lang="ar-SA" sz="2600" b="1" dirty="0">
                <a:solidFill>
                  <a:srgbClr val="FF3399"/>
                </a:solidFill>
                <a:latin typeface="+mn-lt"/>
                <a:ea typeface="+mn-ea"/>
                <a:cs typeface="+mj-cs"/>
              </a:rPr>
              <a:t>في كثير من الأحيان.</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خلو حياتهم من </a:t>
            </a:r>
            <a:r>
              <a:rPr lang="ar-SA" sz="2600" b="1" dirty="0">
                <a:solidFill>
                  <a:schemeClr val="bg2">
                    <a:lumMod val="25000"/>
                  </a:schemeClr>
                </a:solidFill>
                <a:latin typeface="+mn-lt"/>
                <a:ea typeface="+mn-ea"/>
                <a:cs typeface="+mj-cs"/>
              </a:rPr>
              <a:t>الروحانيات</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ومن </a:t>
            </a:r>
            <a:r>
              <a:rPr lang="ar-SA" sz="2600" b="1" dirty="0">
                <a:solidFill>
                  <a:schemeClr val="bg2">
                    <a:lumMod val="25000"/>
                  </a:schemeClr>
                </a:solidFill>
                <a:latin typeface="+mn-lt"/>
                <a:ea typeface="+mn-ea"/>
                <a:cs typeface="+mj-cs"/>
              </a:rPr>
              <a:t>التراحم </a:t>
            </a:r>
            <a:r>
              <a:rPr lang="ar-SA" sz="2600" b="1" dirty="0">
                <a:solidFill>
                  <a:srgbClr val="FF3399"/>
                </a:solidFill>
                <a:latin typeface="+mn-lt"/>
                <a:ea typeface="+mn-ea"/>
                <a:cs typeface="+mj-cs"/>
              </a:rPr>
              <a:t>الأسري.</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5050"/>
                </a:solidFill>
                <a:latin typeface="+mn-lt"/>
                <a:ea typeface="+mn-ea"/>
                <a:cs typeface="+mj-cs"/>
              </a:rPr>
              <a:t> </a:t>
            </a:r>
            <a:r>
              <a:rPr lang="ar-SA" sz="2600" b="1" dirty="0">
                <a:solidFill>
                  <a:schemeClr val="bg2">
                    <a:lumMod val="25000"/>
                  </a:schemeClr>
                </a:solidFill>
                <a:latin typeface="+mn-lt"/>
                <a:ea typeface="+mn-ea"/>
                <a:cs typeface="+mj-cs"/>
              </a:rPr>
              <a:t>تسخير</a:t>
            </a:r>
            <a:r>
              <a:rPr lang="ar-SA" sz="2600" b="1" dirty="0">
                <a:solidFill>
                  <a:srgbClr val="FF5050"/>
                </a:solidFill>
                <a:latin typeface="+mn-lt"/>
                <a:ea typeface="+mn-ea"/>
                <a:cs typeface="+mj-cs"/>
              </a:rPr>
              <a:t> </a:t>
            </a:r>
            <a:r>
              <a:rPr lang="ar-SA" sz="2600" b="1" dirty="0">
                <a:solidFill>
                  <a:srgbClr val="FF3399"/>
                </a:solidFill>
                <a:latin typeface="+mn-lt"/>
                <a:ea typeface="+mn-ea"/>
                <a:cs typeface="+mj-cs"/>
              </a:rPr>
              <a:t>المرأة</a:t>
            </a:r>
            <a:r>
              <a:rPr lang="ar-SA" sz="2600" b="1" dirty="0">
                <a:solidFill>
                  <a:srgbClr val="FFFFCC"/>
                </a:solidFill>
                <a:latin typeface="+mn-lt"/>
                <a:ea typeface="+mn-ea"/>
                <a:cs typeface="+mj-cs"/>
              </a:rPr>
              <a:t> </a:t>
            </a:r>
            <a:r>
              <a:rPr lang="ar-SA" sz="2600" b="1" dirty="0">
                <a:solidFill>
                  <a:schemeClr val="bg2">
                    <a:lumMod val="25000"/>
                  </a:schemeClr>
                </a:solidFill>
                <a:latin typeface="+mn-lt"/>
                <a:ea typeface="+mn-ea"/>
                <a:cs typeface="+mj-cs"/>
              </a:rPr>
              <a:t>تحت سياط </a:t>
            </a:r>
            <a:r>
              <a:rPr lang="ar-SA" sz="2600" b="1" dirty="0">
                <a:solidFill>
                  <a:srgbClr val="FF3399"/>
                </a:solidFill>
                <a:latin typeface="+mn-lt"/>
                <a:ea typeface="+mn-ea"/>
                <a:cs typeface="+mj-cs"/>
              </a:rPr>
              <a:t>السعي على الرزق.</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تجريدها من كل معالم </a:t>
            </a:r>
            <a:r>
              <a:rPr lang="ar-SA" sz="2600" b="1" dirty="0">
                <a:solidFill>
                  <a:schemeClr val="bg2">
                    <a:lumMod val="25000"/>
                  </a:schemeClr>
                </a:solidFill>
                <a:latin typeface="+mn-lt"/>
                <a:ea typeface="+mn-ea"/>
                <a:cs typeface="+mj-cs"/>
              </a:rPr>
              <a:t>الأنوثة والاحترام</a:t>
            </a:r>
            <a:r>
              <a:rPr lang="ar-SA" sz="2600" b="1" dirty="0">
                <a:solidFill>
                  <a:srgbClr val="FF3399"/>
                </a:solidFill>
                <a:latin typeface="+mn-lt"/>
                <a:ea typeface="+mn-ea"/>
                <a:cs typeface="+mj-cs"/>
              </a:rPr>
              <a:t>..!!</a:t>
            </a:r>
            <a:r>
              <a:rPr lang="en-US" sz="2600" b="1" dirty="0">
                <a:solidFill>
                  <a:srgbClr val="FF3399"/>
                </a:solidFill>
                <a:latin typeface="+mn-lt"/>
                <a:ea typeface="+mn-ea"/>
                <a:cs typeface="+mj-cs"/>
              </a:rPr>
              <a:t> </a:t>
            </a:r>
          </a:p>
        </p:txBody>
      </p:sp>
      <p:sp>
        <p:nvSpPr>
          <p:cNvPr id="36869" name="Text Box 5"/>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سلعة أمريكية للبيع:</a:t>
            </a:r>
            <a:endParaRPr lang="en-US" sz="4000" dirty="0">
              <a:solidFill>
                <a:schemeClr val="accent5">
                  <a:lumMod val="40000"/>
                  <a:lumOff val="60000"/>
                </a:schemeClr>
              </a:solidFill>
              <a:latin typeface="+mn-lt"/>
              <a:ea typeface="+mn-ea"/>
              <a:cs typeface="Andalus" pitchFamily="2" charset="-78"/>
            </a:endParaRPr>
          </a:p>
        </p:txBody>
      </p:sp>
      <p:sp>
        <p:nvSpPr>
          <p:cNvPr id="36870" name="Rectangle 6"/>
          <p:cNvSpPr>
            <a:spLocks noChangeArrowheads="1"/>
          </p:cNvSpPr>
          <p:nvPr/>
        </p:nvSpPr>
        <p:spPr bwMode="auto">
          <a:xfrm>
            <a:off x="5508625" y="1341438"/>
            <a:ext cx="3168650"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مواصفات السلعة:</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4"/>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37893" name="Rectangle 5"/>
          <p:cNvSpPr>
            <a:spLocks noChangeArrowheads="1"/>
          </p:cNvSpPr>
          <p:nvPr/>
        </p:nvSpPr>
        <p:spPr bwMode="auto">
          <a:xfrm>
            <a:off x="6732588" y="1196975"/>
            <a:ext cx="1944687"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زنا المحارم:</a:t>
            </a:r>
          </a:p>
        </p:txBody>
      </p:sp>
      <p:sp>
        <p:nvSpPr>
          <p:cNvPr id="37895" name="Rectangle 7"/>
          <p:cNvSpPr>
            <a:spLocks noChangeArrowheads="1"/>
          </p:cNvSpPr>
          <p:nvPr/>
        </p:nvSpPr>
        <p:spPr bwMode="auto">
          <a:xfrm>
            <a:off x="614363" y="1844675"/>
            <a:ext cx="8193087" cy="1169988"/>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تقول ”</a:t>
            </a:r>
            <a:r>
              <a:rPr lang="ar-SA" sz="2800" b="1" dirty="0">
                <a:solidFill>
                  <a:schemeClr val="bg2">
                    <a:lumMod val="50000"/>
                  </a:schemeClr>
                </a:solidFill>
                <a:latin typeface="+mn-lt"/>
                <a:ea typeface="+mn-ea"/>
                <a:cs typeface="+mj-cs"/>
              </a:rPr>
              <a:t>مارلين فان </a:t>
            </a:r>
            <a:r>
              <a:rPr lang="ar-SA" sz="2800" b="1" dirty="0" err="1">
                <a:solidFill>
                  <a:schemeClr val="bg2">
                    <a:lumMod val="50000"/>
                  </a:schemeClr>
                </a:solidFill>
                <a:latin typeface="+mn-lt"/>
                <a:ea typeface="+mn-ea"/>
                <a:cs typeface="+mj-cs"/>
              </a:rPr>
              <a:t>ديربر</a:t>
            </a:r>
            <a:r>
              <a:rPr lang="ar-SA" sz="2800" b="1" dirty="0">
                <a:solidFill>
                  <a:schemeClr val="bg2">
                    <a:lumMod val="50000"/>
                  </a:schemeClr>
                </a:solidFill>
                <a:latin typeface="+mn-lt"/>
                <a:ea typeface="+mn-ea"/>
                <a:cs typeface="+mj-cs"/>
              </a:rPr>
              <a:t> </a:t>
            </a:r>
            <a:r>
              <a:rPr lang="ar-SA" sz="2800" b="1" dirty="0">
                <a:solidFill>
                  <a:schemeClr val="bg2">
                    <a:lumMod val="25000"/>
                  </a:schemeClr>
                </a:solidFill>
                <a:latin typeface="+mn-lt"/>
                <a:ea typeface="+mn-ea"/>
                <a:cs typeface="+mj-cs"/>
              </a:rPr>
              <a:t>” ملكة جمال أمريكا </a:t>
            </a:r>
            <a:r>
              <a:rPr lang="ar-SA" sz="2800" b="1" dirty="0">
                <a:solidFill>
                  <a:srgbClr val="FF3399"/>
                </a:solidFill>
                <a:latin typeface="+mn-lt"/>
                <a:ea typeface="+mn-ea"/>
                <a:cs typeface="+mj-cs"/>
              </a:rPr>
              <a:t>عام 1958م :</a:t>
            </a:r>
          </a:p>
          <a:p>
            <a:pPr fontAlgn="auto">
              <a:spcBef>
                <a:spcPct val="50000"/>
              </a:spcBef>
              <a:spcAft>
                <a:spcPts val="0"/>
              </a:spcAft>
              <a:defRPr/>
            </a:pPr>
            <a:r>
              <a:rPr lang="ar-SA" sz="2800" b="1" dirty="0">
                <a:solidFill>
                  <a:schemeClr val="bg2">
                    <a:lumMod val="25000"/>
                  </a:schemeClr>
                </a:solidFill>
                <a:latin typeface="+mn-lt"/>
                <a:ea typeface="+mn-ea"/>
                <a:cs typeface="+mj-cs"/>
              </a:rPr>
              <a:t>لقد اغتصبني </a:t>
            </a:r>
            <a:r>
              <a:rPr lang="ar-SA" sz="2800" b="1" dirty="0">
                <a:solidFill>
                  <a:srgbClr val="FF3399"/>
                </a:solidFill>
                <a:latin typeface="+mn-lt"/>
                <a:ea typeface="+mn-ea"/>
                <a:cs typeface="+mj-cs"/>
              </a:rPr>
              <a:t>أبي وأنا في </a:t>
            </a:r>
            <a:r>
              <a:rPr lang="ar-SA" sz="2800" b="1" dirty="0">
                <a:solidFill>
                  <a:schemeClr val="bg2">
                    <a:lumMod val="50000"/>
                  </a:schemeClr>
                </a:solidFill>
                <a:latin typeface="+mn-lt"/>
                <a:ea typeface="+mn-ea"/>
                <a:cs typeface="+mj-cs"/>
              </a:rPr>
              <a:t>الرابعة عشر </a:t>
            </a:r>
            <a:r>
              <a:rPr lang="ar-SA" sz="2800" b="1" dirty="0">
                <a:solidFill>
                  <a:srgbClr val="FF3399"/>
                </a:solidFill>
                <a:latin typeface="+mn-lt"/>
                <a:ea typeface="+mn-ea"/>
                <a:cs typeface="+mj-cs"/>
              </a:rPr>
              <a:t>واستمرت الحالة حتى</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الثامنة عشر </a:t>
            </a:r>
            <a:r>
              <a:rPr lang="ar-SA" sz="2800" b="1" dirty="0">
                <a:solidFill>
                  <a:srgbClr val="FF3399"/>
                </a:solidFill>
                <a:latin typeface="+mn-lt"/>
                <a:ea typeface="+mn-ea"/>
                <a:cs typeface="+mj-cs"/>
              </a:rPr>
              <a:t>من عمري.</a:t>
            </a:r>
          </a:p>
        </p:txBody>
      </p:sp>
      <p:sp>
        <p:nvSpPr>
          <p:cNvPr id="37896" name="Rectangle 8"/>
          <p:cNvSpPr>
            <a:spLocks noChangeArrowheads="1"/>
          </p:cNvSpPr>
          <p:nvPr/>
        </p:nvSpPr>
        <p:spPr bwMode="auto">
          <a:xfrm>
            <a:off x="928688" y="4286250"/>
            <a:ext cx="7991475" cy="1384300"/>
          </a:xfrm>
          <a:prstGeom prst="rect">
            <a:avLst/>
          </a:prstGeom>
          <a:noFill/>
          <a:ln w="9525">
            <a:noFill/>
            <a:miter lim="800000"/>
            <a:headEnd/>
            <a:tailEnd/>
          </a:ln>
          <a:effectLst/>
        </p:spPr>
        <p:txBody>
          <a:bodyPr>
            <a:spAutoFit/>
          </a:bodyPr>
          <a:lstStyle/>
          <a:p>
            <a:pPr fontAlgn="auto">
              <a:spcBef>
                <a:spcPts val="0"/>
              </a:spcBef>
              <a:spcAft>
                <a:spcPts val="0"/>
              </a:spcAft>
              <a:defRPr/>
            </a:pPr>
            <a:r>
              <a:rPr lang="ar-SA" sz="2800" b="1" dirty="0">
                <a:solidFill>
                  <a:srgbClr val="FF3399"/>
                </a:solidFill>
                <a:latin typeface="+mn-lt"/>
                <a:ea typeface="+mn-ea"/>
                <a:cs typeface="+mj-cs"/>
              </a:rPr>
              <a:t>ثم</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أختها الكبرى </a:t>
            </a:r>
            <a:r>
              <a:rPr lang="ar-SA" sz="2800" b="1" dirty="0">
                <a:solidFill>
                  <a:srgbClr val="FF3399"/>
                </a:solidFill>
                <a:latin typeface="+mn-lt"/>
                <a:ea typeface="+mn-ea"/>
                <a:cs typeface="+mj-cs"/>
              </a:rPr>
              <a:t>التي ما كادت تسمع السر الرهيب </a:t>
            </a:r>
          </a:p>
          <a:p>
            <a:pPr fontAlgn="auto">
              <a:spcBef>
                <a:spcPts val="0"/>
              </a:spcBef>
              <a:spcAft>
                <a:spcPts val="0"/>
              </a:spcAft>
              <a:defRPr/>
            </a:pPr>
            <a:r>
              <a:rPr lang="ar-SA" sz="2800" b="1" dirty="0">
                <a:solidFill>
                  <a:srgbClr val="FF3399"/>
                </a:solidFill>
                <a:latin typeface="+mn-lt"/>
                <a:ea typeface="+mn-ea"/>
                <a:cs typeface="+mj-cs"/>
              </a:rPr>
              <a:t>حتى قالت: </a:t>
            </a:r>
            <a:r>
              <a:rPr lang="ar-SA" sz="2800" b="1" dirty="0">
                <a:solidFill>
                  <a:schemeClr val="bg2">
                    <a:lumMod val="25000"/>
                  </a:schemeClr>
                </a:solidFill>
                <a:latin typeface="+mn-lt"/>
                <a:ea typeface="+mn-ea"/>
                <a:cs typeface="+mj-cs"/>
              </a:rPr>
              <a:t>وأنت أيضا؟!! </a:t>
            </a:r>
            <a:r>
              <a:rPr lang="ar-SA" sz="2800" b="1" dirty="0">
                <a:solidFill>
                  <a:srgbClr val="FF3399"/>
                </a:solidFill>
                <a:latin typeface="+mn-lt"/>
                <a:ea typeface="+mn-ea"/>
                <a:cs typeface="+mj-cs"/>
              </a:rPr>
              <a:t>...... هنا سقطت ”مارلين“</a:t>
            </a:r>
          </a:p>
          <a:p>
            <a:pPr fontAlgn="auto">
              <a:spcBef>
                <a:spcPts val="0"/>
              </a:spcBef>
              <a:spcAft>
                <a:spcPts val="0"/>
              </a:spcAft>
              <a:defRPr/>
            </a:pPr>
            <a:r>
              <a:rPr lang="ar-SA" sz="2800" b="1" dirty="0">
                <a:solidFill>
                  <a:srgbClr val="FF3399"/>
                </a:solidFill>
                <a:latin typeface="+mn-lt"/>
                <a:ea typeface="+mn-ea"/>
                <a:cs typeface="+mj-cs"/>
              </a:rPr>
              <a:t> </a:t>
            </a:r>
            <a:r>
              <a:rPr lang="ar-SA" sz="2800" b="1" dirty="0">
                <a:solidFill>
                  <a:schemeClr val="bg2">
                    <a:lumMod val="50000"/>
                  </a:schemeClr>
                </a:solidFill>
                <a:latin typeface="+mn-lt"/>
                <a:ea typeface="+mn-ea"/>
                <a:cs typeface="+mj-cs"/>
              </a:rPr>
              <a:t>مشلولة</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وفقدت</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النطق</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وظلت في غرف </a:t>
            </a:r>
            <a:r>
              <a:rPr lang="ar-SA" sz="2800" b="1" dirty="0">
                <a:solidFill>
                  <a:schemeClr val="bg2">
                    <a:lumMod val="50000"/>
                  </a:schemeClr>
                </a:solidFill>
                <a:latin typeface="+mn-lt"/>
                <a:ea typeface="+mn-ea"/>
                <a:cs typeface="+mj-cs"/>
              </a:rPr>
              <a:t>المصحات</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سنين طويلة.</a:t>
            </a:r>
            <a:endParaRPr lang="en-US" sz="2800" b="1" dirty="0">
              <a:solidFill>
                <a:srgbClr val="FF3399"/>
              </a:solidFill>
              <a:latin typeface="+mn-lt"/>
              <a:ea typeface="+mn-ea"/>
              <a:cs typeface="+mj-cs"/>
            </a:endParaRPr>
          </a:p>
        </p:txBody>
      </p:sp>
      <p:sp>
        <p:nvSpPr>
          <p:cNvPr id="37897" name="Rectangle 9"/>
          <p:cNvSpPr>
            <a:spLocks noChangeArrowheads="1"/>
          </p:cNvSpPr>
          <p:nvPr/>
        </p:nvSpPr>
        <p:spPr bwMode="auto">
          <a:xfrm>
            <a:off x="6143625" y="3786188"/>
            <a:ext cx="2592388"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وما خفي كان أعظم:</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ext Box 4"/>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38917" name="Rectangle 5"/>
          <p:cNvSpPr>
            <a:spLocks noChangeArrowheads="1"/>
          </p:cNvSpPr>
          <p:nvPr/>
        </p:nvSpPr>
        <p:spPr bwMode="auto">
          <a:xfrm>
            <a:off x="6011863" y="1052513"/>
            <a:ext cx="2665412"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مسلسل زنا المحارم :</a:t>
            </a:r>
          </a:p>
        </p:txBody>
      </p:sp>
      <p:sp>
        <p:nvSpPr>
          <p:cNvPr id="38918" name="Rectangle 6"/>
          <p:cNvSpPr>
            <a:spLocks noChangeArrowheads="1"/>
          </p:cNvSpPr>
          <p:nvPr/>
        </p:nvSpPr>
        <p:spPr bwMode="auto">
          <a:xfrm>
            <a:off x="614363" y="1617663"/>
            <a:ext cx="8193087" cy="18161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يصف الدكتور </a:t>
            </a:r>
            <a:r>
              <a:rPr lang="ar-SA" sz="2800" b="1" dirty="0">
                <a:solidFill>
                  <a:schemeClr val="bg2">
                    <a:lumMod val="50000"/>
                  </a:schemeClr>
                </a:solidFill>
                <a:latin typeface="+mn-lt"/>
                <a:ea typeface="+mn-ea"/>
                <a:cs typeface="+mj-cs"/>
              </a:rPr>
              <a:t>”بيير </a:t>
            </a:r>
            <a:r>
              <a:rPr lang="ar-SA" sz="2800" b="1" dirty="0" err="1">
                <a:solidFill>
                  <a:schemeClr val="bg2">
                    <a:lumMod val="50000"/>
                  </a:schemeClr>
                </a:solidFill>
                <a:latin typeface="+mn-lt"/>
                <a:ea typeface="+mn-ea"/>
                <a:cs typeface="+mj-cs"/>
              </a:rPr>
              <a:t>سابورين</a:t>
            </a:r>
            <a:r>
              <a:rPr lang="ar-SA" sz="2800" b="1" dirty="0">
                <a:solidFill>
                  <a:schemeClr val="bg2">
                    <a:lumMod val="50000"/>
                  </a:schemeClr>
                </a:solidFill>
                <a:latin typeface="+mn-lt"/>
                <a:ea typeface="+mn-ea"/>
                <a:cs typeface="+mj-cs"/>
              </a:rPr>
              <a:t>“ </a:t>
            </a:r>
            <a:r>
              <a:rPr lang="ar-SA" sz="2800" b="1" dirty="0">
                <a:solidFill>
                  <a:srgbClr val="FF3399"/>
                </a:solidFill>
                <a:latin typeface="+mn-lt"/>
                <a:ea typeface="+mn-ea"/>
                <a:cs typeface="+mj-cs"/>
              </a:rPr>
              <a:t>الحالة في أمريكا فيقول:</a:t>
            </a:r>
          </a:p>
          <a:p>
            <a:pPr fontAlgn="auto">
              <a:spcBef>
                <a:spcPct val="50000"/>
              </a:spcBef>
              <a:spcAft>
                <a:spcPts val="0"/>
              </a:spcAft>
              <a:defRPr/>
            </a:pPr>
            <a:r>
              <a:rPr lang="ar-SA" sz="2800" b="1" dirty="0">
                <a:solidFill>
                  <a:srgbClr val="FF3399"/>
                </a:solidFill>
                <a:latin typeface="+mn-lt"/>
                <a:ea typeface="+mn-ea"/>
                <a:cs typeface="+mj-cs"/>
              </a:rPr>
              <a:t>وللأسف فإن </a:t>
            </a:r>
            <a:r>
              <a:rPr lang="ar-SA" sz="2800" b="1" dirty="0">
                <a:solidFill>
                  <a:schemeClr val="bg2">
                    <a:lumMod val="50000"/>
                  </a:schemeClr>
                </a:solidFill>
                <a:latin typeface="+mn-lt"/>
                <a:ea typeface="+mn-ea"/>
                <a:cs typeface="+mj-cs"/>
              </a:rPr>
              <a:t>اغتصاب المحارم </a:t>
            </a:r>
            <a:r>
              <a:rPr lang="ar-SA" sz="2800" b="1" dirty="0">
                <a:solidFill>
                  <a:srgbClr val="FF3399"/>
                </a:solidFill>
                <a:latin typeface="+mn-lt"/>
                <a:ea typeface="+mn-ea"/>
                <a:cs typeface="+mj-cs"/>
              </a:rPr>
              <a:t>ليس وقفا على هذا النوع من</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الآباء</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err="1">
                <a:solidFill>
                  <a:srgbClr val="FF3399"/>
                </a:solidFill>
                <a:latin typeface="+mn-lt"/>
                <a:ea typeface="+mn-ea"/>
                <a:cs typeface="+mj-cs"/>
              </a:rPr>
              <a:t>و</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الأجداد</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a:t>
            </a:r>
          </a:p>
          <a:p>
            <a:pPr fontAlgn="auto">
              <a:spcBef>
                <a:spcPct val="50000"/>
              </a:spcBef>
              <a:spcAft>
                <a:spcPts val="0"/>
              </a:spcAft>
              <a:defRPr/>
            </a:pPr>
            <a:r>
              <a:rPr lang="ar-SA" sz="2800" b="1" dirty="0">
                <a:solidFill>
                  <a:srgbClr val="FF3399"/>
                </a:solidFill>
                <a:latin typeface="+mn-lt"/>
                <a:ea typeface="+mn-ea"/>
                <a:cs typeface="+mj-cs"/>
              </a:rPr>
              <a:t>بل يشمل </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الخال</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err="1">
                <a:solidFill>
                  <a:srgbClr val="FF3399"/>
                </a:solidFill>
                <a:latin typeface="+mn-lt"/>
                <a:ea typeface="+mn-ea"/>
                <a:cs typeface="+mj-cs"/>
              </a:rPr>
              <a:t>و</a:t>
            </a:r>
            <a:r>
              <a:rPr lang="ar-SA" sz="2800" b="1" dirty="0">
                <a:solidFill>
                  <a:schemeClr val="bg2">
                    <a:lumMod val="50000"/>
                  </a:schemeClr>
                </a:solidFill>
                <a:latin typeface="+mn-lt"/>
                <a:ea typeface="+mn-ea"/>
                <a:cs typeface="+mj-cs"/>
              </a:rPr>
              <a:t> ”</a:t>
            </a:r>
            <a:r>
              <a:rPr lang="ar-SA" sz="2800" b="1" dirty="0">
                <a:solidFill>
                  <a:schemeClr val="bg2">
                    <a:lumMod val="25000"/>
                  </a:schemeClr>
                </a:solidFill>
                <a:latin typeface="+mn-lt"/>
                <a:ea typeface="+mn-ea"/>
                <a:cs typeface="+mj-cs"/>
              </a:rPr>
              <a:t>العم</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err="1">
                <a:solidFill>
                  <a:srgbClr val="FF3399"/>
                </a:solidFill>
                <a:latin typeface="+mn-lt"/>
                <a:ea typeface="+mn-ea"/>
                <a:cs typeface="+mj-cs"/>
              </a:rPr>
              <a:t>و</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الأخ</a:t>
            </a:r>
            <a:r>
              <a:rPr lang="ar-SA" sz="2800" b="1" dirty="0">
                <a:solidFill>
                  <a:schemeClr val="bg2">
                    <a:lumMod val="50000"/>
                  </a:schemeClr>
                </a:solidFill>
                <a:latin typeface="+mn-lt"/>
                <a:ea typeface="+mn-ea"/>
                <a:cs typeface="+mj-cs"/>
              </a:rPr>
              <a:t>“</a:t>
            </a:r>
            <a:r>
              <a:rPr lang="ar-SA" sz="2800" b="1" dirty="0">
                <a:solidFill>
                  <a:srgbClr val="FF3399"/>
                </a:solidFill>
                <a:latin typeface="+mn-lt"/>
                <a:ea typeface="+mn-ea"/>
                <a:cs typeface="+mj-cs"/>
              </a:rPr>
              <a:t> ...!!!!!</a:t>
            </a:r>
          </a:p>
        </p:txBody>
      </p:sp>
      <p:sp>
        <p:nvSpPr>
          <p:cNvPr id="38919" name="Rectangle 7"/>
          <p:cNvSpPr>
            <a:spLocks noChangeArrowheads="1"/>
          </p:cNvSpPr>
          <p:nvPr/>
        </p:nvSpPr>
        <p:spPr bwMode="auto">
          <a:xfrm>
            <a:off x="714375" y="4357688"/>
            <a:ext cx="8193088" cy="18161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ويرى الدكتور </a:t>
            </a:r>
            <a:r>
              <a:rPr lang="ar-SA" sz="2800" b="1" dirty="0">
                <a:solidFill>
                  <a:schemeClr val="bg2">
                    <a:lumMod val="50000"/>
                  </a:schemeClr>
                </a:solidFill>
                <a:latin typeface="+mn-lt"/>
                <a:ea typeface="+mn-ea"/>
                <a:cs typeface="+mj-cs"/>
              </a:rPr>
              <a:t>”</a:t>
            </a:r>
            <a:r>
              <a:rPr lang="ar-SA" sz="2800" b="1" dirty="0" err="1">
                <a:solidFill>
                  <a:schemeClr val="bg2">
                    <a:lumMod val="50000"/>
                  </a:schemeClr>
                </a:solidFill>
                <a:latin typeface="+mn-lt"/>
                <a:ea typeface="+mn-ea"/>
                <a:cs typeface="+mj-cs"/>
              </a:rPr>
              <a:t>سابورين</a:t>
            </a:r>
            <a:r>
              <a:rPr lang="ar-SA" sz="2800" b="1" dirty="0">
                <a:solidFill>
                  <a:schemeClr val="bg2">
                    <a:lumMod val="50000"/>
                  </a:schemeClr>
                </a:solidFill>
                <a:latin typeface="+mn-lt"/>
                <a:ea typeface="+mn-ea"/>
                <a:cs typeface="+mj-cs"/>
              </a:rPr>
              <a:t>“ </a:t>
            </a:r>
            <a:r>
              <a:rPr lang="ar-SA" sz="2800" b="1" dirty="0">
                <a:solidFill>
                  <a:srgbClr val="FF3399"/>
                </a:solidFill>
                <a:latin typeface="+mn-lt"/>
                <a:ea typeface="+mn-ea"/>
                <a:cs typeface="+mj-cs"/>
              </a:rPr>
              <a:t>أن على كل أم أمريكية لديها فتيات _ </a:t>
            </a:r>
          </a:p>
          <a:p>
            <a:pPr fontAlgn="auto">
              <a:spcBef>
                <a:spcPct val="50000"/>
              </a:spcBef>
              <a:spcAft>
                <a:spcPts val="0"/>
              </a:spcAft>
              <a:defRPr/>
            </a:pPr>
            <a:r>
              <a:rPr lang="ar-SA" sz="2800" b="1" dirty="0">
                <a:solidFill>
                  <a:schemeClr val="bg2">
                    <a:lumMod val="25000"/>
                  </a:schemeClr>
                </a:solidFill>
                <a:latin typeface="+mn-lt"/>
                <a:ea typeface="+mn-ea"/>
                <a:cs typeface="+mj-cs"/>
              </a:rPr>
              <a:t>مهما كان سنهن </a:t>
            </a:r>
            <a:r>
              <a:rPr lang="ar-SA" sz="2800" b="1" dirty="0">
                <a:solidFill>
                  <a:srgbClr val="FF3399"/>
                </a:solidFill>
                <a:latin typeface="+mn-lt"/>
                <a:ea typeface="+mn-ea"/>
                <a:cs typeface="+mj-cs"/>
              </a:rPr>
              <a:t>_ أن تبصرهن تدريجياً وبلطف باحتمال</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وقوع </a:t>
            </a:r>
          </a:p>
          <a:p>
            <a:pPr fontAlgn="auto">
              <a:spcBef>
                <a:spcPct val="50000"/>
              </a:spcBef>
              <a:spcAft>
                <a:spcPts val="0"/>
              </a:spcAft>
              <a:defRPr/>
            </a:pPr>
            <a:r>
              <a:rPr lang="ar-SA" sz="2800" b="1" dirty="0">
                <a:solidFill>
                  <a:schemeClr val="bg2">
                    <a:lumMod val="25000"/>
                  </a:schemeClr>
                </a:solidFill>
                <a:latin typeface="+mn-lt"/>
                <a:ea typeface="+mn-ea"/>
                <a:cs typeface="+mj-cs"/>
              </a:rPr>
              <a:t>هذا الاغتصاب</a:t>
            </a:r>
          </a:p>
        </p:txBody>
      </p:sp>
      <p:sp>
        <p:nvSpPr>
          <p:cNvPr id="38920" name="Rectangle 8"/>
          <p:cNvSpPr>
            <a:spLocks noChangeArrowheads="1"/>
          </p:cNvSpPr>
          <p:nvPr/>
        </p:nvSpPr>
        <p:spPr bwMode="auto">
          <a:xfrm>
            <a:off x="5143500" y="3929063"/>
            <a:ext cx="35290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من مهام الأمهات الأمريكيات:</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39941" name="Rectangle 5"/>
          <p:cNvSpPr>
            <a:spLocks noChangeArrowheads="1"/>
          </p:cNvSpPr>
          <p:nvPr/>
        </p:nvSpPr>
        <p:spPr bwMode="auto">
          <a:xfrm>
            <a:off x="6011863" y="1171575"/>
            <a:ext cx="2665412"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 مركز للضحايا :</a:t>
            </a:r>
          </a:p>
        </p:txBody>
      </p:sp>
      <p:sp>
        <p:nvSpPr>
          <p:cNvPr id="39942" name="Rectangle 6"/>
          <p:cNvSpPr>
            <a:spLocks noChangeArrowheads="1"/>
          </p:cNvSpPr>
          <p:nvPr/>
        </p:nvSpPr>
        <p:spPr bwMode="auto">
          <a:xfrm>
            <a:off x="555625" y="2146300"/>
            <a:ext cx="8193088"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أعلن</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مركز الضحايا الوطني </a:t>
            </a:r>
            <a:r>
              <a:rPr lang="ar-SA" sz="2800" b="1" dirty="0">
                <a:solidFill>
                  <a:srgbClr val="FF3399"/>
                </a:solidFill>
                <a:latin typeface="+mn-lt"/>
                <a:ea typeface="+mn-ea"/>
                <a:cs typeface="+mj-cs"/>
              </a:rPr>
              <a:t>الأمريكي والذي يناصر ضحايا جرائم العنف ما يلي:</a:t>
            </a:r>
          </a:p>
        </p:txBody>
      </p:sp>
      <p:sp>
        <p:nvSpPr>
          <p:cNvPr id="39943" name="Rectangle 7"/>
          <p:cNvSpPr>
            <a:spLocks noChangeArrowheads="1"/>
          </p:cNvSpPr>
          <p:nvPr/>
        </p:nvSpPr>
        <p:spPr bwMode="auto">
          <a:xfrm>
            <a:off x="395288" y="3906838"/>
            <a:ext cx="8410575" cy="18161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معدل</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في الولايات المتحدة </a:t>
            </a:r>
            <a:r>
              <a:rPr lang="ar-SA" sz="2800" b="1" dirty="0">
                <a:solidFill>
                  <a:schemeClr val="bg2">
                    <a:lumMod val="50000"/>
                  </a:schemeClr>
                </a:solidFill>
                <a:latin typeface="+mn-lt"/>
                <a:ea typeface="+mn-ea"/>
                <a:cs typeface="+mj-cs"/>
              </a:rPr>
              <a:t>(1.3) </a:t>
            </a:r>
            <a:r>
              <a:rPr lang="ar-SA" sz="2800" b="1" dirty="0">
                <a:solidFill>
                  <a:srgbClr val="FF3399"/>
                </a:solidFill>
                <a:latin typeface="+mn-lt"/>
                <a:ea typeface="+mn-ea"/>
                <a:cs typeface="+mj-cs"/>
              </a:rPr>
              <a:t>امرأة بالغة في الدقيقة</a:t>
            </a:r>
          </a:p>
          <a:p>
            <a:pPr fontAlgn="auto">
              <a:spcBef>
                <a:spcPct val="50000"/>
              </a:spcBef>
              <a:spcAft>
                <a:spcPts val="0"/>
              </a:spcAft>
              <a:defRPr/>
            </a:pPr>
            <a:r>
              <a:rPr lang="ar-SA" sz="2800" b="1" dirty="0">
                <a:solidFill>
                  <a:srgbClr val="FF3399"/>
                </a:solidFill>
                <a:latin typeface="+mn-lt"/>
                <a:ea typeface="+mn-ea"/>
                <a:cs typeface="+mj-cs"/>
              </a:rPr>
              <a:t> الواحدة... بمعنى </a:t>
            </a:r>
            <a:r>
              <a:rPr lang="ar-SA" sz="2800" b="1" dirty="0">
                <a:solidFill>
                  <a:schemeClr val="bg2">
                    <a:lumMod val="50000"/>
                  </a:schemeClr>
                </a:solidFill>
                <a:latin typeface="+mn-lt"/>
                <a:ea typeface="+mn-ea"/>
                <a:cs typeface="+mj-cs"/>
              </a:rPr>
              <a:t>(683.000) </a:t>
            </a:r>
            <a:r>
              <a:rPr lang="ar-SA" sz="2800" b="1" dirty="0">
                <a:solidFill>
                  <a:schemeClr val="bg2">
                    <a:lumMod val="25000"/>
                  </a:schemeClr>
                </a:solidFill>
                <a:latin typeface="+mn-lt"/>
                <a:ea typeface="+mn-ea"/>
                <a:cs typeface="+mj-cs"/>
              </a:rPr>
              <a:t>امرأة أمريكية تغتصب </a:t>
            </a:r>
            <a:r>
              <a:rPr lang="ar-SA" sz="2800" b="1" dirty="0">
                <a:solidFill>
                  <a:srgbClr val="FF3399"/>
                </a:solidFill>
                <a:latin typeface="+mn-lt"/>
                <a:ea typeface="+mn-ea"/>
                <a:cs typeface="+mj-cs"/>
              </a:rPr>
              <a:t>في </a:t>
            </a:r>
          </a:p>
          <a:p>
            <a:pPr fontAlgn="auto">
              <a:spcBef>
                <a:spcPct val="50000"/>
              </a:spcBef>
              <a:spcAft>
                <a:spcPts val="0"/>
              </a:spcAft>
              <a:defRPr/>
            </a:pPr>
            <a:r>
              <a:rPr lang="ar-SA" sz="2800" b="1" dirty="0">
                <a:solidFill>
                  <a:srgbClr val="FF3399"/>
                </a:solidFill>
                <a:latin typeface="+mn-lt"/>
                <a:ea typeface="+mn-ea"/>
                <a:cs typeface="+mj-cs"/>
              </a:rPr>
              <a:t>العام الواحد.</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ext Box 4"/>
          <p:cNvSpPr txBox="1">
            <a:spLocks noChangeArrowheads="1"/>
          </p:cNvSpPr>
          <p:nvPr/>
        </p:nvSpPr>
        <p:spPr bwMode="auto">
          <a:xfrm>
            <a:off x="2514600" y="152400"/>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41990" name="Rectangle 6"/>
          <p:cNvSpPr>
            <a:spLocks noChangeArrowheads="1"/>
          </p:cNvSpPr>
          <p:nvPr/>
        </p:nvSpPr>
        <p:spPr bwMode="auto">
          <a:xfrm>
            <a:off x="533400" y="1155700"/>
            <a:ext cx="8193088" cy="289242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تشير نتائج المسح الميداني للمركز أن:</a:t>
            </a:r>
          </a:p>
          <a:p>
            <a:pPr fontAlgn="auto">
              <a:spcBef>
                <a:spcPct val="50000"/>
              </a:spcBef>
              <a:spcAft>
                <a:spcPts val="0"/>
              </a:spcAft>
              <a:defRPr/>
            </a:pPr>
            <a:r>
              <a:rPr lang="ar-SA" sz="2800" b="1" dirty="0">
                <a:solidFill>
                  <a:schemeClr val="bg2">
                    <a:lumMod val="25000"/>
                  </a:schemeClr>
                </a:solidFill>
                <a:latin typeface="+mn-lt"/>
                <a:ea typeface="+mn-ea"/>
                <a:cs typeface="+mj-cs"/>
              </a:rPr>
              <a:t>( 61 % ) </a:t>
            </a:r>
            <a:r>
              <a:rPr lang="ar-SA" sz="2800" b="1" dirty="0">
                <a:solidFill>
                  <a:srgbClr val="FF3399"/>
                </a:solidFill>
                <a:latin typeface="+mn-lt"/>
                <a:ea typeface="+mn-ea"/>
                <a:cs typeface="+mj-cs"/>
              </a:rPr>
              <a:t>من حالات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تمت لفتيات </a:t>
            </a:r>
            <a:r>
              <a:rPr lang="ar-SA" sz="2800" b="1" dirty="0">
                <a:solidFill>
                  <a:schemeClr val="bg2">
                    <a:lumMod val="50000"/>
                  </a:schemeClr>
                </a:solidFill>
                <a:latin typeface="+mn-lt"/>
                <a:ea typeface="+mn-ea"/>
                <a:cs typeface="+mj-cs"/>
              </a:rPr>
              <a:t>دون سن الثامنة عشر.</a:t>
            </a:r>
          </a:p>
          <a:p>
            <a:pPr fontAlgn="auto">
              <a:spcBef>
                <a:spcPct val="50000"/>
              </a:spcBef>
              <a:spcAft>
                <a:spcPts val="0"/>
              </a:spcAft>
              <a:defRPr/>
            </a:pPr>
            <a:r>
              <a:rPr lang="ar-SA" sz="2800" b="1" dirty="0">
                <a:solidFill>
                  <a:schemeClr val="bg2">
                    <a:lumMod val="25000"/>
                  </a:schemeClr>
                </a:solidFill>
                <a:latin typeface="+mn-lt"/>
                <a:ea typeface="+mn-ea"/>
                <a:cs typeface="+mj-cs"/>
              </a:rPr>
              <a:t>( 29 % ) </a:t>
            </a:r>
            <a:r>
              <a:rPr lang="ar-SA" sz="2800" b="1" dirty="0">
                <a:solidFill>
                  <a:srgbClr val="FF3399"/>
                </a:solidFill>
                <a:latin typeface="+mn-lt"/>
                <a:ea typeface="+mn-ea"/>
                <a:cs typeface="+mj-cs"/>
              </a:rPr>
              <a:t>من كل حالات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تمت</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ضد أطفال دون سن الحادية عشر.</a:t>
            </a:r>
          </a:p>
          <a:p>
            <a:pPr fontAlgn="auto">
              <a:spcBef>
                <a:spcPct val="50000"/>
              </a:spcBef>
              <a:spcAft>
                <a:spcPts val="0"/>
              </a:spcAft>
              <a:defRPr/>
            </a:pPr>
            <a:r>
              <a:rPr lang="ar-SA" sz="2800" b="1" dirty="0">
                <a:solidFill>
                  <a:srgbClr val="FF3399"/>
                </a:solidFill>
                <a:latin typeface="+mn-lt"/>
                <a:ea typeface="+mn-ea"/>
                <a:cs typeface="+mj-cs"/>
              </a:rPr>
              <a:t>كما أظهرت الأرقام </a:t>
            </a:r>
            <a:r>
              <a:rPr lang="ar-SA" sz="2800" b="1" dirty="0">
                <a:solidFill>
                  <a:schemeClr val="bg2">
                    <a:lumMod val="25000"/>
                  </a:schemeClr>
                </a:solidFill>
                <a:latin typeface="+mn-lt"/>
                <a:ea typeface="+mn-ea"/>
                <a:cs typeface="+mj-cs"/>
              </a:rPr>
              <a:t>زيادة </a:t>
            </a:r>
            <a:r>
              <a:rPr lang="ar-SA" sz="2800" b="1" dirty="0">
                <a:solidFill>
                  <a:srgbClr val="FF3399"/>
                </a:solidFill>
                <a:latin typeface="+mn-lt"/>
                <a:ea typeface="+mn-ea"/>
                <a:cs typeface="+mj-cs"/>
              </a:rPr>
              <a:t>معدل</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عن العام الذي سبقه بنسبة </a:t>
            </a:r>
            <a:r>
              <a:rPr lang="ar-SA" sz="2800" b="1" dirty="0">
                <a:solidFill>
                  <a:schemeClr val="bg2">
                    <a:lumMod val="25000"/>
                  </a:schemeClr>
                </a:solidFill>
                <a:latin typeface="+mn-lt"/>
                <a:ea typeface="+mn-ea"/>
                <a:cs typeface="+mj-cs"/>
              </a:rPr>
              <a:t>( 59 % ) </a:t>
            </a:r>
            <a:r>
              <a:rPr lang="ar-SA" sz="2800" b="1" dirty="0">
                <a:solidFill>
                  <a:srgbClr val="FF3399"/>
                </a:solidFill>
                <a:latin typeface="+mn-lt"/>
                <a:ea typeface="+mn-ea"/>
                <a:cs typeface="+mj-cs"/>
              </a:rPr>
              <a:t>أي أن هناك ملايين الأمريكيات سيأتي الدور عليهن </a:t>
            </a:r>
            <a:r>
              <a:rPr lang="ar-SA" sz="2800" b="1" dirty="0">
                <a:solidFill>
                  <a:schemeClr val="bg2">
                    <a:lumMod val="25000"/>
                  </a:schemeClr>
                </a:solidFill>
                <a:latin typeface="+mn-lt"/>
                <a:ea typeface="+mn-ea"/>
                <a:cs typeface="+mj-cs"/>
              </a:rPr>
              <a:t>ليغتصبن.</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4"/>
          <p:cNvSpPr txBox="1">
            <a:spLocks noChangeArrowheads="1"/>
          </p:cNvSpPr>
          <p:nvPr/>
        </p:nvSpPr>
        <p:spPr bwMode="auto">
          <a:xfrm>
            <a:off x="2268538" y="188913"/>
            <a:ext cx="4895850"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اعترافات أمريكية:</a:t>
            </a:r>
            <a:endParaRPr lang="en-US" sz="4000" dirty="0">
              <a:solidFill>
                <a:schemeClr val="accent5">
                  <a:lumMod val="40000"/>
                  <a:lumOff val="60000"/>
                </a:schemeClr>
              </a:solidFill>
              <a:latin typeface="+mn-lt"/>
              <a:ea typeface="+mn-ea"/>
              <a:cs typeface="Andalus" pitchFamily="2" charset="-78"/>
            </a:endParaRPr>
          </a:p>
        </p:txBody>
      </p:sp>
      <p:sp>
        <p:nvSpPr>
          <p:cNvPr id="44037" name="Rectangle 5"/>
          <p:cNvSpPr>
            <a:spLocks noChangeArrowheads="1"/>
          </p:cNvSpPr>
          <p:nvPr/>
        </p:nvSpPr>
        <p:spPr bwMode="auto">
          <a:xfrm>
            <a:off x="3276600" y="1676400"/>
            <a:ext cx="53832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 التايمز ترى الحل في لباس المسلمات:</a:t>
            </a:r>
          </a:p>
        </p:txBody>
      </p:sp>
      <p:sp>
        <p:nvSpPr>
          <p:cNvPr id="44038" name="Rectangle 6"/>
          <p:cNvSpPr>
            <a:spLocks noChangeArrowheads="1"/>
          </p:cNvSpPr>
          <p:nvPr/>
        </p:nvSpPr>
        <p:spPr bwMode="auto">
          <a:xfrm>
            <a:off x="533400" y="2667000"/>
            <a:ext cx="8193088" cy="18923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طالب أحد الكتاب في مجلة </a:t>
            </a:r>
            <a:r>
              <a:rPr lang="ar-SA" sz="2600" b="1" dirty="0">
                <a:solidFill>
                  <a:schemeClr val="bg2">
                    <a:lumMod val="50000"/>
                  </a:schemeClr>
                </a:solidFill>
                <a:latin typeface="+mn-lt"/>
                <a:ea typeface="+mn-ea"/>
                <a:cs typeface="+mj-cs"/>
              </a:rPr>
              <a:t>” التايمز“ </a:t>
            </a:r>
            <a:r>
              <a:rPr lang="ar-SA" sz="2600" b="1" dirty="0">
                <a:solidFill>
                  <a:srgbClr val="FF3399"/>
                </a:solidFill>
                <a:latin typeface="+mn-lt"/>
                <a:ea typeface="+mn-ea"/>
                <a:cs typeface="+mj-cs"/>
              </a:rPr>
              <a:t>الأمريكية (11\11\1991م) حكومته بالتدخل وإقناع النساء الأمريكيات</a:t>
            </a:r>
            <a:r>
              <a:rPr lang="ar-SA" sz="2600" b="1" dirty="0">
                <a:solidFill>
                  <a:srgbClr val="FFFFCC"/>
                </a:solidFill>
                <a:latin typeface="+mn-lt"/>
                <a:ea typeface="+mn-ea"/>
                <a:cs typeface="+mj-cs"/>
              </a:rPr>
              <a:t> </a:t>
            </a:r>
            <a:r>
              <a:rPr lang="ar-SA" sz="2600" b="1" dirty="0">
                <a:solidFill>
                  <a:schemeClr val="bg2">
                    <a:lumMod val="25000"/>
                  </a:schemeClr>
                </a:solidFill>
                <a:latin typeface="+mn-lt"/>
                <a:ea typeface="+mn-ea"/>
                <a:cs typeface="+mj-cs"/>
              </a:rPr>
              <a:t>بارتداء</a:t>
            </a:r>
            <a:r>
              <a:rPr lang="ar-SA" sz="2600" b="1" dirty="0">
                <a:solidFill>
                  <a:srgbClr val="FF5050"/>
                </a:solidFill>
                <a:latin typeface="+mn-lt"/>
                <a:ea typeface="+mn-ea"/>
                <a:cs typeface="+mj-cs"/>
              </a:rPr>
              <a:t> </a:t>
            </a:r>
            <a:r>
              <a:rPr lang="ar-SA" sz="2600" b="1" dirty="0">
                <a:solidFill>
                  <a:schemeClr val="bg2">
                    <a:lumMod val="25000"/>
                  </a:schemeClr>
                </a:solidFill>
                <a:latin typeface="+mn-lt"/>
                <a:ea typeface="+mn-ea"/>
                <a:cs typeface="+mj-cs"/>
              </a:rPr>
              <a:t>ملابس محتشمة </a:t>
            </a:r>
            <a:r>
              <a:rPr lang="ar-SA" sz="2600" b="1" dirty="0">
                <a:solidFill>
                  <a:schemeClr val="bg2">
                    <a:lumMod val="50000"/>
                  </a:schemeClr>
                </a:solidFill>
                <a:latin typeface="+mn-lt"/>
                <a:ea typeface="+mn-ea"/>
                <a:cs typeface="+mj-cs"/>
              </a:rPr>
              <a:t>وخاصة تلك الملابس التي </a:t>
            </a:r>
            <a:r>
              <a:rPr lang="ar-SA" sz="2600" b="1" dirty="0" err="1">
                <a:solidFill>
                  <a:schemeClr val="bg2">
                    <a:lumMod val="50000"/>
                  </a:schemeClr>
                </a:solidFill>
                <a:latin typeface="+mn-lt"/>
                <a:ea typeface="+mn-ea"/>
                <a:cs typeface="+mj-cs"/>
              </a:rPr>
              <a:t>ترتديها</a:t>
            </a:r>
            <a:r>
              <a:rPr lang="ar-SA" sz="2600" b="1" dirty="0">
                <a:solidFill>
                  <a:schemeClr val="bg2">
                    <a:lumMod val="50000"/>
                  </a:schemeClr>
                </a:solidFill>
                <a:latin typeface="+mn-lt"/>
                <a:ea typeface="+mn-ea"/>
                <a:cs typeface="+mj-cs"/>
              </a:rPr>
              <a:t> المسلمات </a:t>
            </a:r>
            <a:r>
              <a:rPr lang="ar-SA" sz="2600" b="1" dirty="0">
                <a:solidFill>
                  <a:srgbClr val="FF3399"/>
                </a:solidFill>
                <a:latin typeface="+mn-lt"/>
                <a:ea typeface="+mn-ea"/>
                <a:cs typeface="+mj-cs"/>
              </a:rPr>
              <a:t>حيث جاءت هذه الدعوة من الكاتب إثر الضجة التي أثيرت </a:t>
            </a:r>
          </a:p>
          <a:p>
            <a:pPr fontAlgn="auto">
              <a:spcBef>
                <a:spcPct val="50000"/>
              </a:spcBef>
              <a:spcAft>
                <a:spcPts val="0"/>
              </a:spcAft>
              <a:defRPr/>
            </a:pPr>
            <a:r>
              <a:rPr lang="ar-SA" sz="2600" b="1" dirty="0">
                <a:solidFill>
                  <a:srgbClr val="FF3399"/>
                </a:solidFill>
                <a:latin typeface="+mn-lt"/>
                <a:ea typeface="+mn-ea"/>
                <a:cs typeface="+mj-cs"/>
              </a:rPr>
              <a:t>حول زيادة موجة الاعتداءات على السكرتيرات والمجندات.</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Text Box 4"/>
          <p:cNvSpPr txBox="1">
            <a:spLocks noChangeArrowheads="1"/>
          </p:cNvSpPr>
          <p:nvPr/>
        </p:nvSpPr>
        <p:spPr bwMode="auto">
          <a:xfrm>
            <a:off x="2268538" y="188913"/>
            <a:ext cx="4895850"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إحصائية:</a:t>
            </a:r>
            <a:endParaRPr lang="en-US" sz="4000" dirty="0">
              <a:solidFill>
                <a:schemeClr val="accent5">
                  <a:lumMod val="40000"/>
                  <a:lumOff val="60000"/>
                </a:schemeClr>
              </a:solidFill>
              <a:latin typeface="+mn-lt"/>
              <a:ea typeface="+mn-ea"/>
              <a:cs typeface="Andalus" pitchFamily="2" charset="-78"/>
            </a:endParaRPr>
          </a:p>
        </p:txBody>
      </p:sp>
      <p:sp>
        <p:nvSpPr>
          <p:cNvPr id="45061" name="Rectangle 5"/>
          <p:cNvSpPr>
            <a:spLocks noChangeArrowheads="1"/>
          </p:cNvSpPr>
          <p:nvPr/>
        </p:nvSpPr>
        <p:spPr bwMode="auto">
          <a:xfrm>
            <a:off x="1908175" y="1171575"/>
            <a:ext cx="6769100" cy="21240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400" b="1" u="sng" dirty="0">
                <a:solidFill>
                  <a:schemeClr val="bg2">
                    <a:lumMod val="25000"/>
                  </a:schemeClr>
                </a:solidFill>
                <a:latin typeface="+mn-lt"/>
                <a:ea typeface="+mn-ea"/>
                <a:cs typeface="+mj-cs"/>
              </a:rPr>
              <a:t>لكل من:</a:t>
            </a:r>
          </a:p>
          <a:p>
            <a:pPr fontAlgn="auto">
              <a:spcBef>
                <a:spcPct val="50000"/>
              </a:spcBef>
              <a:spcAft>
                <a:spcPts val="0"/>
              </a:spcAft>
              <a:defRPr/>
            </a:pPr>
            <a:r>
              <a:rPr lang="ar-SA" sz="2400" b="1" u="sng" dirty="0">
                <a:solidFill>
                  <a:srgbClr val="FF3399"/>
                </a:solidFill>
                <a:latin typeface="+mn-lt"/>
                <a:ea typeface="+mn-ea"/>
                <a:cs typeface="+mj-cs"/>
              </a:rPr>
              <a:t>الباحثين عن الحرية. </a:t>
            </a:r>
          </a:p>
          <a:p>
            <a:pPr fontAlgn="auto">
              <a:spcBef>
                <a:spcPct val="50000"/>
              </a:spcBef>
              <a:spcAft>
                <a:spcPts val="0"/>
              </a:spcAft>
              <a:defRPr/>
            </a:pPr>
            <a:r>
              <a:rPr lang="ar-SA" sz="2400" b="1" u="sng" dirty="0">
                <a:solidFill>
                  <a:srgbClr val="FF3399"/>
                </a:solidFill>
                <a:latin typeface="+mn-lt"/>
                <a:ea typeface="+mn-ea"/>
                <a:cs typeface="+mj-cs"/>
              </a:rPr>
              <a:t>المخدوعين بأمريكا.</a:t>
            </a:r>
          </a:p>
          <a:p>
            <a:pPr fontAlgn="auto">
              <a:spcBef>
                <a:spcPct val="50000"/>
              </a:spcBef>
              <a:spcAft>
                <a:spcPts val="0"/>
              </a:spcAft>
              <a:defRPr/>
            </a:pPr>
            <a:r>
              <a:rPr lang="ar-SA" sz="2400" b="1" u="sng" dirty="0">
                <a:solidFill>
                  <a:srgbClr val="FF3399"/>
                </a:solidFill>
                <a:latin typeface="+mn-lt"/>
                <a:ea typeface="+mn-ea"/>
                <a:cs typeface="+mj-cs"/>
              </a:rPr>
              <a:t>المنافحين عن حقوق المرأة  على الطريقة الأمريكية.</a:t>
            </a:r>
          </a:p>
        </p:txBody>
      </p:sp>
      <p:sp>
        <p:nvSpPr>
          <p:cNvPr id="45062" name="Rectangle 6"/>
          <p:cNvSpPr>
            <a:spLocks noChangeArrowheads="1"/>
          </p:cNvSpPr>
          <p:nvPr/>
        </p:nvSpPr>
        <p:spPr bwMode="auto">
          <a:xfrm>
            <a:off x="428625" y="3643313"/>
            <a:ext cx="8193088" cy="2462212"/>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chemeClr val="bg2">
                    <a:lumMod val="50000"/>
                  </a:schemeClr>
                </a:solidFill>
                <a:latin typeface="+mn-lt"/>
                <a:ea typeface="+mn-ea"/>
                <a:cs typeface="+mj-cs"/>
              </a:rPr>
              <a:t>إذا كانت أرقام تلك الإحصائيات ونتائج المسح في عام </a:t>
            </a:r>
            <a:r>
              <a:rPr lang="ar-SA" sz="2800" b="1" dirty="0">
                <a:solidFill>
                  <a:srgbClr val="FF3399"/>
                </a:solidFill>
                <a:latin typeface="+mn-lt"/>
                <a:ea typeface="+mn-ea"/>
                <a:cs typeface="+mj-cs"/>
              </a:rPr>
              <a:t>1991م</a:t>
            </a:r>
          </a:p>
          <a:p>
            <a:pPr fontAlgn="auto">
              <a:spcBef>
                <a:spcPct val="50000"/>
              </a:spcBef>
              <a:spcAft>
                <a:spcPts val="0"/>
              </a:spcAft>
              <a:defRPr/>
            </a:pPr>
            <a:r>
              <a:rPr lang="ar-SA" sz="2800" b="1" dirty="0">
                <a:solidFill>
                  <a:srgbClr val="FF3399"/>
                </a:solidFill>
                <a:latin typeface="+mn-lt"/>
                <a:ea typeface="+mn-ea"/>
                <a:cs typeface="+mj-cs"/>
              </a:rPr>
              <a:t> فقط.... فمعنى هذا:</a:t>
            </a:r>
          </a:p>
          <a:p>
            <a:pPr fontAlgn="auto">
              <a:spcBef>
                <a:spcPct val="50000"/>
              </a:spcBef>
              <a:spcAft>
                <a:spcPts val="0"/>
              </a:spcAft>
              <a:defRPr/>
            </a:pPr>
            <a:r>
              <a:rPr lang="ar-SA" sz="2800" b="1" dirty="0">
                <a:solidFill>
                  <a:schemeClr val="bg2">
                    <a:lumMod val="50000"/>
                  </a:schemeClr>
                </a:solidFill>
                <a:latin typeface="+mn-lt"/>
                <a:ea typeface="+mn-ea"/>
                <a:cs typeface="+mj-cs"/>
              </a:rPr>
              <a:t>أن الملايين من النساء الأمريكيات قد </a:t>
            </a:r>
            <a:r>
              <a:rPr lang="ar-SA" sz="2800" b="1" dirty="0">
                <a:solidFill>
                  <a:schemeClr val="bg2">
                    <a:lumMod val="25000"/>
                  </a:schemeClr>
                </a:solidFill>
                <a:latin typeface="+mn-lt"/>
                <a:ea typeface="+mn-ea"/>
                <a:cs typeface="+mj-cs"/>
              </a:rPr>
              <a:t>اغتصبن</a:t>
            </a:r>
            <a:r>
              <a:rPr lang="ar-SA" sz="2800" b="1" dirty="0">
                <a:solidFill>
                  <a:schemeClr val="bg2">
                    <a:lumMod val="50000"/>
                  </a:schemeClr>
                </a:solidFill>
                <a:latin typeface="+mn-lt"/>
                <a:ea typeface="+mn-ea"/>
                <a:cs typeface="+mj-cs"/>
              </a:rPr>
              <a:t>، وجرحت </a:t>
            </a:r>
          </a:p>
          <a:p>
            <a:pPr fontAlgn="auto">
              <a:spcBef>
                <a:spcPct val="50000"/>
              </a:spcBef>
              <a:spcAft>
                <a:spcPts val="0"/>
              </a:spcAft>
              <a:defRPr/>
            </a:pPr>
            <a:r>
              <a:rPr lang="ar-SA" sz="2800" b="1" dirty="0">
                <a:solidFill>
                  <a:schemeClr val="bg2">
                    <a:lumMod val="25000"/>
                  </a:schemeClr>
                </a:solidFill>
                <a:latin typeface="+mn-lt"/>
                <a:ea typeface="+mn-ea"/>
                <a:cs typeface="+mj-cs"/>
              </a:rPr>
              <a:t>مشاعرهن</a:t>
            </a:r>
            <a:r>
              <a:rPr lang="ar-SA" sz="2800" b="1" dirty="0">
                <a:solidFill>
                  <a:schemeClr val="bg2">
                    <a:lumMod val="50000"/>
                  </a:schemeClr>
                </a:solidFill>
                <a:latin typeface="+mn-lt"/>
                <a:ea typeface="+mn-ea"/>
                <a:cs typeface="+mj-cs"/>
              </a:rPr>
              <a:t>، واعتدي على </a:t>
            </a:r>
            <a:r>
              <a:rPr lang="ar-SA" sz="2800" b="1" dirty="0">
                <a:solidFill>
                  <a:schemeClr val="bg2">
                    <a:lumMod val="25000"/>
                  </a:schemeClr>
                </a:solidFill>
                <a:latin typeface="+mn-lt"/>
                <a:ea typeface="+mn-ea"/>
                <a:cs typeface="+mj-cs"/>
              </a:rPr>
              <a:t>أجسادهن</a:t>
            </a:r>
            <a:r>
              <a:rPr lang="ar-SA" sz="2800" b="1" dirty="0">
                <a:solidFill>
                  <a:schemeClr val="bg2">
                    <a:lumMod val="50000"/>
                  </a:schemeClr>
                </a:solidFill>
                <a:latin typeface="+mn-lt"/>
                <a:ea typeface="+mn-ea"/>
                <a:cs typeface="+mj-cs"/>
              </a:rPr>
              <a:t>، وامتهنت </a:t>
            </a:r>
            <a:r>
              <a:rPr lang="ar-SA" sz="2800" b="1" dirty="0">
                <a:solidFill>
                  <a:schemeClr val="bg2">
                    <a:lumMod val="25000"/>
                  </a:schemeClr>
                </a:solidFill>
                <a:latin typeface="+mn-lt"/>
                <a:ea typeface="+mn-ea"/>
                <a:cs typeface="+mj-cs"/>
              </a:rPr>
              <a:t>كرامتهن</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p:cNvSpPr txBox="1">
            <a:spLocks noChangeArrowheads="1"/>
          </p:cNvSpPr>
          <p:nvPr/>
        </p:nvSpPr>
        <p:spPr bwMode="auto">
          <a:xfrm>
            <a:off x="2268538" y="620713"/>
            <a:ext cx="4895850"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إلى جميع النساء المسلمات</a:t>
            </a:r>
            <a:endParaRPr lang="en-US" sz="4000" dirty="0">
              <a:solidFill>
                <a:schemeClr val="accent5">
                  <a:lumMod val="40000"/>
                  <a:lumOff val="60000"/>
                </a:schemeClr>
              </a:solidFill>
              <a:latin typeface="+mn-lt"/>
              <a:ea typeface="+mn-ea"/>
              <a:cs typeface="Andalus" pitchFamily="2" charset="-78"/>
            </a:endParaRPr>
          </a:p>
        </p:txBody>
      </p:sp>
      <p:sp>
        <p:nvSpPr>
          <p:cNvPr id="50181" name="Rectangle 5"/>
          <p:cNvSpPr>
            <a:spLocks noChangeArrowheads="1"/>
          </p:cNvSpPr>
          <p:nvPr/>
        </p:nvSpPr>
        <p:spPr bwMode="auto">
          <a:xfrm>
            <a:off x="468313" y="1989138"/>
            <a:ext cx="8193087" cy="3754437"/>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إلى جميع النساء المسلمات ...</a:t>
            </a:r>
          </a:p>
          <a:p>
            <a:pPr fontAlgn="auto">
              <a:spcBef>
                <a:spcPct val="50000"/>
              </a:spcBef>
              <a:spcAft>
                <a:spcPts val="0"/>
              </a:spcAft>
              <a:defRPr/>
            </a:pPr>
            <a:r>
              <a:rPr lang="ar-SA" sz="2800" b="1" dirty="0">
                <a:solidFill>
                  <a:srgbClr val="FF3399"/>
                </a:solidFill>
                <a:latin typeface="+mn-lt"/>
                <a:ea typeface="+mn-ea"/>
                <a:cs typeface="+mj-cs"/>
              </a:rPr>
              <a:t>إلى جميع الطاهرات العفيفات...</a:t>
            </a:r>
          </a:p>
          <a:p>
            <a:pPr fontAlgn="auto">
              <a:spcBef>
                <a:spcPct val="50000"/>
              </a:spcBef>
              <a:spcAft>
                <a:spcPts val="0"/>
              </a:spcAft>
              <a:defRPr/>
            </a:pPr>
            <a:r>
              <a:rPr lang="ar-SA" sz="2800" b="1" dirty="0">
                <a:solidFill>
                  <a:srgbClr val="FF3399"/>
                </a:solidFill>
                <a:latin typeface="+mn-lt"/>
                <a:ea typeface="+mn-ea"/>
                <a:cs typeface="+mj-cs"/>
              </a:rPr>
              <a:t>إلى جميع المجتمعات المسلمة الطاهرة...</a:t>
            </a:r>
          </a:p>
          <a:p>
            <a:pPr fontAlgn="auto">
              <a:spcBef>
                <a:spcPct val="50000"/>
              </a:spcBef>
              <a:spcAft>
                <a:spcPts val="0"/>
              </a:spcAft>
              <a:defRPr/>
            </a:pPr>
            <a:endParaRPr lang="en-GB" sz="2800" b="1" dirty="0">
              <a:solidFill>
                <a:srgbClr val="FF3399"/>
              </a:solidFill>
              <a:latin typeface="+mn-lt"/>
              <a:ea typeface="+mn-ea"/>
              <a:cs typeface="+mj-cs"/>
            </a:endParaRPr>
          </a:p>
          <a:p>
            <a:pPr fontAlgn="auto">
              <a:spcBef>
                <a:spcPct val="50000"/>
              </a:spcBef>
              <a:spcAft>
                <a:spcPts val="0"/>
              </a:spcAft>
              <a:defRPr/>
            </a:pPr>
            <a:r>
              <a:rPr lang="ar-SA" sz="2800" b="1" dirty="0">
                <a:solidFill>
                  <a:srgbClr val="FF3399"/>
                </a:solidFill>
                <a:latin typeface="+mn-lt"/>
                <a:ea typeface="+mn-ea"/>
                <a:cs typeface="+mj-cs"/>
              </a:rPr>
              <a:t>السعيد من وعظ بغيره...</a:t>
            </a:r>
          </a:p>
          <a:p>
            <a:pPr fontAlgn="auto">
              <a:spcBef>
                <a:spcPct val="50000"/>
              </a:spcBef>
              <a:spcAft>
                <a:spcPts val="0"/>
              </a:spcAft>
              <a:defRPr/>
            </a:pPr>
            <a:r>
              <a:rPr lang="ar-SA" sz="2800" b="1" dirty="0">
                <a:solidFill>
                  <a:srgbClr val="FF3399"/>
                </a:solidFill>
                <a:latin typeface="+mn-lt"/>
                <a:ea typeface="+mn-ea"/>
                <a:cs typeface="+mj-cs"/>
              </a:rPr>
              <a:t>فإنها لا تعمى الأبصار ولكن تعمى القلوب التي في الصدور.</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مكانة المرأة في الإسلام</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57200" y="2071688"/>
            <a:ext cx="8229600" cy="4054475"/>
          </a:xfrm>
        </p:spPr>
        <p:txBody>
          <a:bodyPr rtlCol="1">
            <a:normAutofit/>
          </a:bodyPr>
          <a:lstStyle/>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أقر الإسلام إنسانية المرأة وكرامتها.</a:t>
            </a:r>
          </a:p>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برأها مما ألصقه </a:t>
            </a:r>
            <a:r>
              <a:rPr lang="ar-SA" sz="2400" b="1" dirty="0" err="1" smtClean="0">
                <a:ea typeface="+mn-ea"/>
                <a:cs typeface="+mj-cs"/>
              </a:rPr>
              <a:t>بها</a:t>
            </a:r>
            <a:r>
              <a:rPr lang="ar-SA" sz="2400" b="1" dirty="0" smtClean="0">
                <a:ea typeface="+mn-ea"/>
                <a:cs typeface="+mj-cs"/>
              </a:rPr>
              <a:t> بعض أصحاب الديانات السابقة.</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حرم التشاؤم بولادتها.</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أمر الإسلام بإكرام المرأة في جميع مراحل حياتها.</a:t>
            </a:r>
          </a:p>
          <a:p>
            <a:pPr eaLnBrk="1" fontAlgn="auto" hangingPunct="1">
              <a:spcAft>
                <a:spcPts val="0"/>
              </a:spcAft>
              <a:defRPr/>
            </a:pPr>
            <a:endParaRPr lang="ar-SA" sz="2400" b="1" dirty="0" smtClean="0">
              <a:ea typeface="+mn-ea"/>
              <a:cs typeface="+mj-cs"/>
            </a:endParaRPr>
          </a:p>
        </p:txBody>
      </p:sp>
      <p:sp>
        <p:nvSpPr>
          <p:cNvPr id="4" name="موجة 3"/>
          <p:cNvSpPr/>
          <p:nvPr/>
        </p:nvSpPr>
        <p:spPr>
          <a:xfrm>
            <a:off x="5643570" y="1643050"/>
            <a:ext cx="2857520" cy="785818"/>
          </a:xfrm>
          <a:prstGeom prst="wave">
            <a:avLst/>
          </a:prstGeom>
        </p:spPr>
        <p:style>
          <a:lnRef idx="0">
            <a:schemeClr val="accent5"/>
          </a:lnRef>
          <a:fillRef idx="3">
            <a:schemeClr val="accent5"/>
          </a:fillRef>
          <a:effectRef idx="3">
            <a:schemeClr val="accent5"/>
          </a:effectRef>
          <a:fontRef idx="minor">
            <a:schemeClr val="lt1"/>
          </a:fontRef>
        </p:style>
        <p:txBody>
          <a:bodyPr rtlCol="1" anchor="ctr">
            <a:prstTxWarp prst="textWave1">
              <a:avLst/>
            </a:prstTxWarp>
          </a:bodyPr>
          <a:lstStyle/>
          <a:p>
            <a:pPr algn="ctr" fontAlgn="auto">
              <a:spcBef>
                <a:spcPts val="0"/>
              </a:spcBef>
              <a:spcAft>
                <a:spcPts val="0"/>
              </a:spcAft>
              <a:defRPr/>
            </a:pPr>
            <a:r>
              <a:rPr lang="ar-SA" sz="2000" b="1" dirty="0">
                <a:solidFill>
                  <a:schemeClr val="accent5">
                    <a:lumMod val="50000"/>
                  </a:schemeClr>
                </a:solidFill>
                <a:cs typeface="+mj-cs"/>
              </a:rPr>
              <a:t>مظاهر تكريم الإسلام للمرأة</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600" b="1" dirty="0" smtClean="0">
                <a:solidFill>
                  <a:schemeClr val="tx2">
                    <a:lumMod val="75000"/>
                  </a:schemeClr>
                </a:solidFill>
              </a:rPr>
              <a:t>تمهيد</a:t>
            </a:r>
            <a:endParaRPr lang="ar-SA" sz="3600" b="1" dirty="0">
              <a:solidFill>
                <a:schemeClr val="tx2">
                  <a:lumMod val="75000"/>
                </a:schemeClr>
              </a:solidFill>
            </a:endParaRPr>
          </a:p>
        </p:txBody>
      </p:sp>
      <p:sp>
        <p:nvSpPr>
          <p:cNvPr id="3" name="عنصر نائب للمحتوى 2"/>
          <p:cNvSpPr>
            <a:spLocks noGrp="1"/>
          </p:cNvSpPr>
          <p:nvPr>
            <p:ph idx="1"/>
          </p:nvPr>
        </p:nvSpPr>
        <p:spPr/>
        <p:txBody>
          <a:bodyPr rtlCol="1">
            <a:normAutofit fontScale="92500" lnSpcReduction="10000"/>
          </a:bodyPr>
          <a:lstStyle/>
          <a:p>
            <a:pPr eaLnBrk="1" fontAlgn="auto" hangingPunct="1">
              <a:spcAft>
                <a:spcPts val="0"/>
              </a:spcAft>
              <a:buFont typeface="Wingdings" panose="05000000000000000000" pitchFamily="2" charset="2"/>
              <a:buChar char="v"/>
              <a:defRPr/>
            </a:pPr>
            <a:r>
              <a:rPr lang="ar-SA" sz="2800" b="1" dirty="0" smtClean="0">
                <a:solidFill>
                  <a:schemeClr val="bg2">
                    <a:lumMod val="25000"/>
                  </a:schemeClr>
                </a:solidFill>
                <a:effectLst>
                  <a:glow rad="101600">
                    <a:schemeClr val="accent5">
                      <a:satMod val="175000"/>
                      <a:alpha val="40000"/>
                    </a:schemeClr>
                  </a:glow>
                </a:effectLst>
                <a:ea typeface="+mn-ea"/>
                <a:cs typeface="+mj-cs"/>
              </a:rPr>
              <a:t>خلق الله الإنسان من ذكر وأنثى ليحقق التكامل بين ركنين هامين هما ركنان أساسيان عُمر بهما ومن أجلهما هذا الكون </a:t>
            </a:r>
            <a:r>
              <a:rPr lang="ar-SA" sz="2800" b="1" dirty="0" smtClean="0">
                <a:solidFill>
                  <a:srgbClr val="00B050"/>
                </a:solidFill>
                <a:effectLst>
                  <a:glow rad="101600">
                    <a:schemeClr val="accent5">
                      <a:satMod val="175000"/>
                      <a:alpha val="40000"/>
                    </a:schemeClr>
                  </a:glow>
                </a:effectLst>
                <a:ea typeface="+mn-ea"/>
                <a:cs typeface="+mj-cs"/>
              </a:rPr>
              <a:t>(وإذ قال ربك للملائكة إني جاعل في الأرض خليفة) .</a:t>
            </a:r>
          </a:p>
          <a:p>
            <a:pPr eaLnBrk="1" fontAlgn="auto" hangingPunct="1">
              <a:spcAft>
                <a:spcPts val="0"/>
              </a:spcAft>
              <a:buFont typeface="Wingdings" panose="05000000000000000000" pitchFamily="2" charset="2"/>
              <a:buChar char="v"/>
              <a:defRPr/>
            </a:pPr>
            <a:r>
              <a:rPr lang="ar-SA" sz="2800" b="1" dirty="0" smtClean="0">
                <a:solidFill>
                  <a:schemeClr val="bg2">
                    <a:lumMod val="50000"/>
                  </a:schemeClr>
                </a:solidFill>
                <a:effectLst>
                  <a:glow rad="101600">
                    <a:schemeClr val="accent5">
                      <a:satMod val="175000"/>
                      <a:alpha val="40000"/>
                    </a:schemeClr>
                  </a:glow>
                </a:effectLst>
                <a:ea typeface="+mn-ea"/>
                <a:cs typeface="+mj-cs"/>
              </a:rPr>
              <a:t>هذا التكامل لم يجعل الإنسان في عزلة عن المخلوقات الأخرى في الكون، بل جعل هناك اتزان وانسجام بينهما وبين سائر المخلوقات </a:t>
            </a:r>
            <a:r>
              <a:rPr lang="ar-SA" sz="2800" b="1" dirty="0" smtClean="0">
                <a:solidFill>
                  <a:srgbClr val="00B050"/>
                </a:solidFill>
                <a:effectLst>
                  <a:glow rad="101600">
                    <a:schemeClr val="accent5">
                      <a:satMod val="175000"/>
                      <a:alpha val="40000"/>
                    </a:schemeClr>
                  </a:glow>
                </a:effectLst>
                <a:ea typeface="+mn-ea"/>
                <a:cs typeface="+mj-cs"/>
              </a:rPr>
              <a:t>(والأرض مددناها وألقينا فيه رواسي وأنبتنا فيها من كل زوج بهيج) .</a:t>
            </a:r>
          </a:p>
          <a:p>
            <a:pPr eaLnBrk="1" fontAlgn="auto" hangingPunct="1">
              <a:spcAft>
                <a:spcPts val="0"/>
              </a:spcAft>
              <a:buFont typeface="Wingdings" panose="05000000000000000000" pitchFamily="2" charset="2"/>
              <a:buChar char="v"/>
              <a:defRPr/>
            </a:pPr>
            <a:r>
              <a:rPr lang="ar-SA" sz="2800" b="1" dirty="0">
                <a:solidFill>
                  <a:schemeClr val="bg2">
                    <a:lumMod val="50000"/>
                  </a:schemeClr>
                </a:solidFill>
                <a:effectLst>
                  <a:glow rad="101600">
                    <a:schemeClr val="accent5">
                      <a:satMod val="175000"/>
                      <a:alpha val="40000"/>
                    </a:schemeClr>
                  </a:glow>
                </a:effectLst>
                <a:ea typeface="+mn-ea"/>
                <a:cs typeface="+mj-cs"/>
              </a:rPr>
              <a:t>فهذه الثنائية الرائعة تمتدُّ، وتعمُّ وتشمل الوجودَ المادي، </a:t>
            </a:r>
            <a:r>
              <a:rPr lang="ar-SA" sz="2800" b="1" dirty="0" smtClean="0">
                <a:solidFill>
                  <a:schemeClr val="bg2">
                    <a:lumMod val="50000"/>
                  </a:schemeClr>
                </a:solidFill>
                <a:effectLst>
                  <a:glow rad="101600">
                    <a:schemeClr val="accent5">
                      <a:satMod val="175000"/>
                      <a:alpha val="40000"/>
                    </a:schemeClr>
                  </a:glow>
                </a:effectLst>
                <a:ea typeface="+mn-ea"/>
                <a:cs typeface="+mj-cs"/>
              </a:rPr>
              <a:t>والوظائفَ</a:t>
            </a:r>
          </a:p>
          <a:p>
            <a:pPr marL="0" indent="0" eaLnBrk="1" fontAlgn="auto" hangingPunct="1">
              <a:spcAft>
                <a:spcPts val="0"/>
              </a:spcAft>
              <a:buNone/>
              <a:defRPr/>
            </a:pPr>
            <a:r>
              <a:rPr lang="ar-SA" sz="2800" b="1" dirty="0" smtClean="0">
                <a:solidFill>
                  <a:schemeClr val="bg2">
                    <a:lumMod val="50000"/>
                  </a:schemeClr>
                </a:solidFill>
                <a:effectLst>
                  <a:glow rad="101600">
                    <a:schemeClr val="accent5">
                      <a:satMod val="175000"/>
                      <a:alpha val="40000"/>
                    </a:schemeClr>
                  </a:glow>
                </a:effectLst>
                <a:ea typeface="+mn-ea"/>
                <a:cs typeface="+mj-cs"/>
              </a:rPr>
              <a:t> </a:t>
            </a:r>
            <a:r>
              <a:rPr lang="ar-SA" sz="2800" b="1" dirty="0">
                <a:solidFill>
                  <a:schemeClr val="bg2">
                    <a:lumMod val="50000"/>
                  </a:schemeClr>
                </a:solidFill>
                <a:effectLst>
                  <a:glow rad="101600">
                    <a:schemeClr val="accent5">
                      <a:satMod val="175000"/>
                      <a:alpha val="40000"/>
                    </a:schemeClr>
                  </a:glow>
                </a:effectLst>
                <a:ea typeface="+mn-ea"/>
                <a:cs typeface="+mj-cs"/>
              </a:rPr>
              <a:t>الفسيولوجية، والبيولوجية والفيزيائية للمخلوقات؛ وصولاً إلى أرْقى </a:t>
            </a:r>
            <a:endParaRPr lang="ar-SA" sz="2800" b="1" dirty="0" smtClean="0">
              <a:solidFill>
                <a:schemeClr val="bg2">
                  <a:lumMod val="50000"/>
                </a:schemeClr>
              </a:solidFill>
              <a:effectLst>
                <a:glow rad="101600">
                  <a:schemeClr val="accent5">
                    <a:satMod val="175000"/>
                    <a:alpha val="40000"/>
                  </a:schemeClr>
                </a:glow>
              </a:effectLst>
              <a:ea typeface="+mn-ea"/>
              <a:cs typeface="+mj-cs"/>
            </a:endParaRPr>
          </a:p>
          <a:p>
            <a:pPr marL="0" indent="0" eaLnBrk="1" fontAlgn="auto" hangingPunct="1">
              <a:spcAft>
                <a:spcPts val="0"/>
              </a:spcAft>
              <a:buNone/>
              <a:defRPr/>
            </a:pPr>
            <a:r>
              <a:rPr lang="ar-SA" sz="2800" b="1" dirty="0" smtClean="0">
                <a:solidFill>
                  <a:schemeClr val="bg2">
                    <a:lumMod val="50000"/>
                  </a:schemeClr>
                </a:solidFill>
                <a:effectLst>
                  <a:glow rad="101600">
                    <a:schemeClr val="accent5">
                      <a:satMod val="175000"/>
                      <a:alpha val="40000"/>
                    </a:schemeClr>
                  </a:glow>
                </a:effectLst>
                <a:ea typeface="+mn-ea"/>
                <a:cs typeface="+mj-cs"/>
              </a:rPr>
              <a:t> شكل </a:t>
            </a:r>
            <a:r>
              <a:rPr lang="ar-SA" sz="2800" b="1" dirty="0">
                <a:solidFill>
                  <a:schemeClr val="bg2">
                    <a:lumMod val="50000"/>
                  </a:schemeClr>
                </a:solidFill>
                <a:effectLst>
                  <a:glow rad="101600">
                    <a:schemeClr val="accent5">
                      <a:satMod val="175000"/>
                      <a:alpha val="40000"/>
                    </a:schemeClr>
                  </a:glow>
                </a:effectLst>
                <a:ea typeface="+mn-ea"/>
                <a:cs typeface="+mj-cs"/>
              </a:rPr>
              <a:t>من أشكال الوجود في هذا الكون، والذي يتربَّع عليه الإنسان </a:t>
            </a:r>
            <a:endParaRPr lang="ar-SA" sz="2800" b="1" dirty="0" smtClean="0">
              <a:solidFill>
                <a:schemeClr val="bg2">
                  <a:lumMod val="50000"/>
                </a:schemeClr>
              </a:solidFill>
              <a:effectLst>
                <a:glow rad="101600">
                  <a:schemeClr val="accent5">
                    <a:satMod val="175000"/>
                    <a:alpha val="40000"/>
                  </a:schemeClr>
                </a:glow>
              </a:effectLst>
              <a:ea typeface="+mn-ea"/>
              <a:cs typeface="+mj-cs"/>
            </a:endParaRPr>
          </a:p>
          <a:p>
            <a:pPr marL="0" indent="0" eaLnBrk="1" fontAlgn="auto" hangingPunct="1">
              <a:spcAft>
                <a:spcPts val="0"/>
              </a:spcAft>
              <a:buNone/>
              <a:defRPr/>
            </a:pPr>
            <a:r>
              <a:rPr lang="ar-SA" sz="2800" b="1" dirty="0" smtClean="0">
                <a:solidFill>
                  <a:schemeClr val="bg2">
                    <a:lumMod val="50000"/>
                  </a:schemeClr>
                </a:solidFill>
                <a:effectLst>
                  <a:glow rad="101600">
                    <a:schemeClr val="accent5">
                      <a:satMod val="175000"/>
                      <a:alpha val="40000"/>
                    </a:schemeClr>
                  </a:glow>
                </a:effectLst>
                <a:ea typeface="+mn-ea"/>
                <a:cs typeface="+mj-cs"/>
              </a:rPr>
              <a:t> بمنظوماته </a:t>
            </a:r>
            <a:r>
              <a:rPr lang="ar-SA" sz="2800" b="1" dirty="0">
                <a:solidFill>
                  <a:schemeClr val="bg2">
                    <a:lumMod val="50000"/>
                  </a:schemeClr>
                </a:solidFill>
                <a:effectLst>
                  <a:glow rad="101600">
                    <a:schemeClr val="accent5">
                      <a:satMod val="175000"/>
                      <a:alpha val="40000"/>
                    </a:schemeClr>
                  </a:glow>
                </a:effectLst>
                <a:ea typeface="+mn-ea"/>
                <a:cs typeface="+mj-cs"/>
              </a:rPr>
              <a:t>القِيميَّة والاجتماعية والثقافية، والتي تلقَّاها من ربِّ العالمين </a:t>
            </a:r>
            <a:endParaRPr lang="ar-SA" sz="2800" b="1" dirty="0" smtClean="0">
              <a:solidFill>
                <a:schemeClr val="bg2">
                  <a:lumMod val="50000"/>
                </a:schemeClr>
              </a:solidFill>
              <a:effectLst>
                <a:glow rad="101600">
                  <a:schemeClr val="accent5">
                    <a:satMod val="175000"/>
                    <a:alpha val="40000"/>
                  </a:schemeClr>
                </a:glow>
              </a:effectLst>
              <a:ea typeface="+mn-ea"/>
              <a:cs typeface="+mj-cs"/>
            </a:endParaRPr>
          </a:p>
          <a:p>
            <a:pPr marL="0" indent="0" eaLnBrk="1" fontAlgn="auto" hangingPunct="1">
              <a:spcAft>
                <a:spcPts val="0"/>
              </a:spcAft>
              <a:buNone/>
              <a:defRPr/>
            </a:pPr>
            <a:r>
              <a:rPr lang="ar-SA" sz="2800" b="1" dirty="0" smtClean="0">
                <a:solidFill>
                  <a:srgbClr val="00B050"/>
                </a:solidFill>
                <a:effectLst>
                  <a:glow rad="101600">
                    <a:schemeClr val="accent5">
                      <a:satMod val="175000"/>
                      <a:alpha val="40000"/>
                    </a:schemeClr>
                  </a:glow>
                </a:effectLst>
                <a:ea typeface="+mn-ea"/>
                <a:cs typeface="+mj-cs"/>
              </a:rPr>
              <a:t>(وعلم آدم الأسماء كلها ثم عرضهم على الملائكة).</a:t>
            </a:r>
            <a:endParaRPr lang="ar-SA" sz="2800" b="1" dirty="0" smtClean="0">
              <a:solidFill>
                <a:srgbClr val="00B050"/>
              </a:solidFill>
              <a:effectLst>
                <a:glow rad="101600">
                  <a:schemeClr val="accent5">
                    <a:satMod val="175000"/>
                    <a:alpha val="40000"/>
                  </a:schemeClr>
                </a:glow>
              </a:effectLst>
              <a:ea typeface="+mn-ea"/>
              <a:cs typeface="+mj-cs"/>
            </a:endParaRPr>
          </a:p>
          <a:p>
            <a:pPr marL="0" indent="0" eaLnBrk="1" fontAlgn="auto" hangingPunct="1">
              <a:spcAft>
                <a:spcPts val="0"/>
              </a:spcAft>
              <a:buNone/>
              <a:defRPr/>
            </a:pPr>
            <a:endParaRPr lang="ar-SA" sz="2800" b="1" dirty="0">
              <a:solidFill>
                <a:schemeClr val="tx2"/>
              </a:solidFill>
              <a:effectLst>
                <a:glow rad="101600">
                  <a:schemeClr val="accent5">
                    <a:satMod val="175000"/>
                    <a:alpha val="40000"/>
                  </a:schemeClr>
                </a:glow>
              </a:effectLst>
              <a:ea typeface="+mn-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Autofit/>
          </a:bodyPr>
          <a:lstStyle/>
          <a:p>
            <a:pPr eaLnBrk="1" fontAlgn="auto" hangingPunct="1">
              <a:spcAft>
                <a:spcPts val="0"/>
              </a:spcAft>
              <a:defRPr/>
            </a:pPr>
            <a:r>
              <a:rPr lang="ar-SA" sz="3200" b="1" dirty="0" smtClean="0">
                <a:solidFill>
                  <a:schemeClr val="tx2">
                    <a:lumMod val="75000"/>
                  </a:schemeClr>
                </a:solidFill>
              </a:rPr>
              <a:t>مظاهر تكريم الإسلام للمرأة</a:t>
            </a:r>
            <a:endParaRPr lang="ar-SA" sz="3200" b="1" dirty="0">
              <a:solidFill>
                <a:schemeClr val="bg2">
                  <a:lumMod val="90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r>
              <a:rPr lang="ar-SA" sz="2400" b="1" dirty="0" smtClean="0">
                <a:ea typeface="+mn-ea"/>
                <a:cs typeface="+mj-cs"/>
              </a:rPr>
              <a:t> جعل الإسلام المرأة أهلا للتكليف.</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 أعطاها الإسلام حقوقا مالية بعد أن كانت محرومة منها.</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 جعل لها الحق في المشاورة وإبداء الرأي.</a:t>
            </a:r>
            <a:endParaRPr lang="ar-SA" sz="2400" b="1" dirty="0">
              <a:ea typeface="+mn-ea"/>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إنصاف الإسلام للمرأة</a:t>
            </a:r>
            <a:endParaRPr lang="ar-SA" sz="3200" dirty="0"/>
          </a:p>
        </p:txBody>
      </p:sp>
      <p:sp>
        <p:nvSpPr>
          <p:cNvPr id="3" name="عنصر نائب للمحتوى 2"/>
          <p:cNvSpPr>
            <a:spLocks noGrp="1"/>
          </p:cNvSpPr>
          <p:nvPr>
            <p:ph idx="1"/>
          </p:nvPr>
        </p:nvSpPr>
        <p:spPr>
          <a:xfrm>
            <a:off x="500034" y="1214422"/>
            <a:ext cx="8229600" cy="6429420"/>
          </a:xfrm>
        </p:spPr>
        <p:txBody>
          <a:bodyPr rtlCol="1">
            <a:noAutofit/>
          </a:bodyPr>
          <a:lstStyle/>
          <a:p>
            <a:pPr eaLnBrk="1" fontAlgn="auto" hangingPunct="1">
              <a:spcAft>
                <a:spcPts val="0"/>
              </a:spcAft>
              <a:buFont typeface="Wingdings" pitchFamily="2" charset="2"/>
              <a:buChar char="v"/>
              <a:defRPr/>
            </a:pPr>
            <a:r>
              <a:rPr lang="ar-SA" sz="2600" b="1" dirty="0" smtClean="0">
                <a:solidFill>
                  <a:schemeClr val="bg2">
                    <a:lumMod val="25000"/>
                  </a:schemeClr>
                </a:solidFill>
                <a:effectLst>
                  <a:glow rad="101600">
                    <a:schemeClr val="accent5">
                      <a:satMod val="175000"/>
                      <a:alpha val="40000"/>
                    </a:schemeClr>
                  </a:glow>
                </a:effectLst>
                <a:ea typeface="+mn-ea"/>
                <a:cs typeface="+mj-cs"/>
              </a:rPr>
              <a:t>الحاقدين من أعداء المسلمين وإنصاف الإسلام للمرأة</a:t>
            </a:r>
          </a:p>
          <a:p>
            <a:pPr eaLnBrk="1" fontAlgn="auto" hangingPunct="1">
              <a:spcAft>
                <a:spcPts val="0"/>
              </a:spcAft>
              <a:buFont typeface="Arial" pitchFamily="34" charset="0"/>
              <a:buNone/>
              <a:defRPr/>
            </a:pPr>
            <a:endParaRPr lang="ar-SA" sz="2600" b="1" dirty="0" smtClean="0">
              <a:solidFill>
                <a:schemeClr val="bg2">
                  <a:lumMod val="25000"/>
                </a:schemeClr>
              </a:solidFill>
              <a:effectLst>
                <a:glow rad="101600">
                  <a:schemeClr val="accent5">
                    <a:satMod val="175000"/>
                    <a:alpha val="40000"/>
                  </a:schemeClr>
                </a:glow>
              </a:effectLst>
              <a:ea typeface="+mn-ea"/>
              <a:cs typeface="+mj-cs"/>
            </a:endParaRPr>
          </a:p>
          <a:p>
            <a:pPr eaLnBrk="1" fontAlgn="auto" hangingPunct="1">
              <a:spcAft>
                <a:spcPts val="0"/>
              </a:spcAft>
              <a:buFont typeface="Wingdings" pitchFamily="2" charset="2"/>
              <a:buChar char="v"/>
              <a:defRPr/>
            </a:pPr>
            <a:r>
              <a:rPr lang="ar-SA" sz="2600" b="1" dirty="0" smtClean="0">
                <a:solidFill>
                  <a:schemeClr val="bg2">
                    <a:lumMod val="25000"/>
                  </a:schemeClr>
                </a:solidFill>
                <a:effectLst>
                  <a:glow rad="101600">
                    <a:schemeClr val="accent5">
                      <a:satMod val="175000"/>
                      <a:alpha val="40000"/>
                    </a:schemeClr>
                  </a:glow>
                </a:effectLst>
                <a:ea typeface="+mn-ea"/>
                <a:cs typeface="+mj-cs"/>
              </a:rPr>
              <a:t>بعض الشبه التي ادعاها من يزعم بأن حقوق النساء مضيعة في الإسلام والرد على تلك الشبه </a:t>
            </a:r>
          </a:p>
          <a:p>
            <a:pPr eaLnBrk="1" fontAlgn="auto" hangingPunct="1">
              <a:spcAft>
                <a:spcPts val="0"/>
              </a:spcAft>
              <a:buFont typeface="Arial" pitchFamily="34" charset="0"/>
              <a:buNone/>
              <a:defRPr/>
            </a:pPr>
            <a:endParaRPr lang="ar-SA" sz="2600" b="1" dirty="0" smtClean="0">
              <a:solidFill>
                <a:schemeClr val="bg2">
                  <a:lumMod val="25000"/>
                </a:schemeClr>
              </a:solidFill>
              <a:effectLst>
                <a:glow rad="101600">
                  <a:schemeClr val="accent5">
                    <a:satMod val="175000"/>
                    <a:alpha val="40000"/>
                  </a:schemeClr>
                </a:glow>
              </a:effectLst>
              <a:ea typeface="+mn-ea"/>
              <a:cs typeface="+mj-cs"/>
            </a:endParaRPr>
          </a:p>
          <a:p>
            <a:pPr eaLnBrk="1" fontAlgn="auto" hangingPunct="1">
              <a:spcAft>
                <a:spcPts val="0"/>
              </a:spcAft>
              <a:buFont typeface="Arial" pitchFamily="34" charset="0"/>
              <a:buNone/>
              <a:defRPr/>
            </a:pPr>
            <a:endParaRPr lang="ar-SA" sz="2600" b="1" dirty="0" smtClean="0">
              <a:solidFill>
                <a:schemeClr val="bg2">
                  <a:lumMod val="25000"/>
                </a:schemeClr>
              </a:solidFill>
              <a:effectLst>
                <a:glow rad="101600">
                  <a:schemeClr val="accent5">
                    <a:satMod val="175000"/>
                    <a:alpha val="40000"/>
                  </a:schemeClr>
                </a:glow>
              </a:effectLst>
              <a:ea typeface="+mn-ea"/>
              <a:cs typeface="+mj-cs"/>
            </a:endParaRP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قالوا: إن المرأة في الإسلام لم تمارس ما يمارسه الرجل من الأعمال </a:t>
            </a: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والوظائف، وبهذا يصبح نصف المجتمع عاطلًا عن العمل، وتحل</a:t>
            </a: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 البطالة بالأمة.</a:t>
            </a:r>
          </a:p>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endParaRPr lang="ar-SA" sz="2400" b="1" dirty="0">
              <a:ea typeface="+mn-ea"/>
              <a:cs typeface="+mj-cs"/>
            </a:endParaRPr>
          </a:p>
        </p:txBody>
      </p:sp>
      <p:sp>
        <p:nvSpPr>
          <p:cNvPr id="5" name="مستطيل ذو زوايا قطرية مستديرة 4"/>
          <p:cNvSpPr/>
          <p:nvPr/>
        </p:nvSpPr>
        <p:spPr>
          <a:xfrm>
            <a:off x="6572250" y="314325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عمل المرأة</a:t>
            </a:r>
          </a:p>
        </p:txBody>
      </p:sp>
      <p:pic>
        <p:nvPicPr>
          <p:cNvPr id="6" name="صورة 5" descr="data_entry_job.gif"/>
          <p:cNvPicPr>
            <a:picLocks noChangeAspect="1"/>
          </p:cNvPicPr>
          <p:nvPr/>
        </p:nvPicPr>
        <p:blipFill>
          <a:blip r:embed="rId3" cstate="print"/>
          <a:stretch>
            <a:fillRect/>
          </a:stretch>
        </p:blipFill>
        <p:spPr>
          <a:xfrm>
            <a:off x="4857750" y="2928938"/>
            <a:ext cx="1357313" cy="1016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Wingdings" pitchFamily="2" charset="2"/>
              <a:buChar char="Ø"/>
              <a:defRPr/>
            </a:pPr>
            <a:r>
              <a:rPr lang="ar-SA" sz="2800" b="1" dirty="0" smtClean="0">
                <a:solidFill>
                  <a:schemeClr val="tx2">
                    <a:lumMod val="50000"/>
                  </a:schemeClr>
                </a:solidFill>
                <a:effectLst>
                  <a:glow rad="63500">
                    <a:schemeClr val="accent5">
                      <a:satMod val="175000"/>
                      <a:alpha val="40000"/>
                    </a:schemeClr>
                  </a:glow>
                </a:effectLst>
                <a:ea typeface="+mn-ea"/>
                <a:cs typeface="+mj-cs"/>
              </a:rPr>
              <a:t>الرد:</a:t>
            </a:r>
          </a:p>
          <a:p>
            <a:pPr eaLnBrk="1" fontAlgn="auto" hangingPunct="1">
              <a:spcAft>
                <a:spcPts val="0"/>
              </a:spcAft>
              <a:buFont typeface="Arial" pitchFamily="34" charset="0"/>
              <a:buNone/>
              <a:defRPr/>
            </a:pPr>
            <a:r>
              <a:rPr lang="ar-SA" sz="2000" b="1" dirty="0" smtClean="0">
                <a:solidFill>
                  <a:schemeClr val="accent5">
                    <a:lumMod val="75000"/>
                  </a:schemeClr>
                </a:solidFill>
                <a:ea typeface="+mn-ea"/>
                <a:cs typeface="+mj-cs"/>
              </a:rPr>
              <a:t>أ</a:t>
            </a:r>
            <a:r>
              <a:rPr lang="ar-SA" sz="2400" b="1" dirty="0" smtClean="0">
                <a:solidFill>
                  <a:schemeClr val="accent5">
                    <a:lumMod val="75000"/>
                  </a:schemeClr>
                </a:solidFill>
                <a:ea typeface="+mn-ea"/>
                <a:cs typeface="+mj-cs"/>
              </a:rPr>
              <a:t>. إن الإسلام لا يمنع عمل المرأة من حيث المبدأ في المجالات التي تدعو</a:t>
            </a:r>
          </a:p>
          <a:p>
            <a:pPr eaLnBrk="1" fontAlgn="auto" hangingPunct="1">
              <a:spcAft>
                <a:spcPts val="0"/>
              </a:spcAft>
              <a:buFont typeface="Arial" pitchFamily="34" charset="0"/>
              <a:buNone/>
              <a:defRPr/>
            </a:pPr>
            <a:r>
              <a:rPr lang="ar-SA" sz="2400" b="1" dirty="0" smtClean="0">
                <a:solidFill>
                  <a:schemeClr val="accent5">
                    <a:lumMod val="75000"/>
                  </a:schemeClr>
                </a:solidFill>
                <a:ea typeface="+mn-ea"/>
                <a:cs typeface="+mj-cs"/>
              </a:rPr>
              <a:t> الحاجة إليها.</a:t>
            </a:r>
          </a:p>
          <a:p>
            <a:pPr eaLnBrk="1" fontAlgn="auto" hangingPunct="1">
              <a:spcAft>
                <a:spcPts val="0"/>
              </a:spcAft>
              <a:defRPr/>
            </a:pPr>
            <a:r>
              <a:rPr lang="ar-SA" sz="2000" b="1" dirty="0" smtClean="0">
                <a:ea typeface="+mn-ea"/>
                <a:cs typeface="+mj-cs"/>
              </a:rPr>
              <a:t>مثل: التدريس والتطبيب</a:t>
            </a:r>
          </a:p>
          <a:p>
            <a:pPr eaLnBrk="1" fontAlgn="auto" hangingPunct="1">
              <a:spcAft>
                <a:spcPts val="0"/>
              </a:spcAft>
              <a:buFont typeface="Arial" pitchFamily="34" charset="0"/>
              <a:buNone/>
              <a:defRPr/>
            </a:pPr>
            <a:endParaRPr lang="ar-SA" sz="2000" b="1" dirty="0" smtClean="0">
              <a:solidFill>
                <a:schemeClr val="bg2">
                  <a:lumMod val="25000"/>
                </a:schemeClr>
              </a:solidFill>
              <a:effectLst>
                <a:glow rad="63500">
                  <a:schemeClr val="accent5">
                    <a:satMod val="175000"/>
                    <a:alpha val="40000"/>
                  </a:schemeClr>
                </a:glow>
              </a:effectLst>
              <a:ea typeface="+mn-ea"/>
              <a:cs typeface="+mj-cs"/>
            </a:endParaRPr>
          </a:p>
          <a:p>
            <a:pPr eaLnBrk="1" fontAlgn="auto" hangingPunct="1">
              <a:spcAft>
                <a:spcPts val="0"/>
              </a:spcAft>
              <a:buFont typeface="Wingdings" pitchFamily="2" charset="2"/>
              <a:buChar char="Ø"/>
              <a:defRPr/>
            </a:pPr>
            <a:r>
              <a:rPr lang="ar-SA" sz="2800" b="1" dirty="0" smtClean="0">
                <a:solidFill>
                  <a:schemeClr val="bg2">
                    <a:lumMod val="25000"/>
                  </a:schemeClr>
                </a:solidFill>
                <a:effectLst>
                  <a:glow rad="63500">
                    <a:schemeClr val="accent5">
                      <a:satMod val="175000"/>
                      <a:alpha val="40000"/>
                    </a:schemeClr>
                  </a:glow>
                </a:effectLst>
                <a:ea typeface="+mn-ea"/>
                <a:cs typeface="+mj-cs"/>
              </a:rPr>
              <a:t>شروط عمل المرأة:</a:t>
            </a:r>
          </a:p>
          <a:p>
            <a:pPr eaLnBrk="1" fontAlgn="auto" hangingPunct="1">
              <a:spcAft>
                <a:spcPts val="0"/>
              </a:spcAft>
              <a:defRPr/>
            </a:pPr>
            <a:r>
              <a:rPr lang="ar-SA" sz="2000" b="1" dirty="0" smtClean="0">
                <a:ea typeface="+mn-ea"/>
                <a:cs typeface="+mj-cs"/>
              </a:rPr>
              <a:t>الحجاب الشرعي.                     </a:t>
            </a:r>
          </a:p>
          <a:p>
            <a:pPr eaLnBrk="1" fontAlgn="auto" hangingPunct="1">
              <a:spcAft>
                <a:spcPts val="0"/>
              </a:spcAft>
              <a:defRPr/>
            </a:pPr>
            <a:r>
              <a:rPr lang="ar-SA" sz="2000" b="1" dirty="0" smtClean="0">
                <a:ea typeface="+mn-ea"/>
                <a:cs typeface="+mj-cs"/>
              </a:rPr>
              <a:t>موافقة الزوج أو ولي الأمر.</a:t>
            </a:r>
          </a:p>
          <a:p>
            <a:pPr eaLnBrk="1" fontAlgn="auto" hangingPunct="1">
              <a:spcAft>
                <a:spcPts val="0"/>
              </a:spcAft>
              <a:defRPr/>
            </a:pPr>
            <a:r>
              <a:rPr lang="ar-SA" sz="2000" b="1" dirty="0" smtClean="0">
                <a:ea typeface="+mn-ea"/>
                <a:cs typeface="+mj-cs"/>
              </a:rPr>
              <a:t>تجنب الاختلاط والخلوة.             </a:t>
            </a:r>
          </a:p>
          <a:p>
            <a:pPr eaLnBrk="1" fontAlgn="auto" hangingPunct="1">
              <a:spcAft>
                <a:spcPts val="0"/>
              </a:spcAft>
              <a:defRPr/>
            </a:pPr>
            <a:r>
              <a:rPr lang="ar-SA" sz="2000" b="1" dirty="0" smtClean="0">
                <a:ea typeface="+mn-ea"/>
                <a:cs typeface="+mj-cs"/>
              </a:rPr>
              <a:t>ألا يستغرق العمل جهدها ووقتها.</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 إن دعوى منع المرأة من العمل وتعطيل نصف المجتمع، مغالطة ومكابرة:</a:t>
            </a:r>
          </a:p>
          <a:p>
            <a:pPr eaLnBrk="1" fontAlgn="auto" hangingPunct="1">
              <a:spcAft>
                <a:spcPts val="0"/>
              </a:spcAft>
              <a:defRPr/>
            </a:pPr>
            <a:r>
              <a:rPr lang="ar-SA" sz="2400" b="1" dirty="0" smtClean="0">
                <a:ea typeface="+mn-ea"/>
                <a:cs typeface="+mj-cs"/>
              </a:rPr>
              <a:t>لأن المرأة تعمل في بيتها، تربي أطفالها وتخدم زوجها، وهذه مسئولية عظيمة.</a:t>
            </a:r>
          </a:p>
          <a:p>
            <a:pPr eaLnBrk="1" fontAlgn="auto" hangingPunct="1">
              <a:spcAft>
                <a:spcPts val="0"/>
              </a:spcAft>
              <a:defRPr/>
            </a:pPr>
            <a:r>
              <a:rPr lang="ar-SA" sz="2400" b="1" dirty="0" smtClean="0">
                <a:ea typeface="+mn-ea"/>
                <a:cs typeface="+mj-cs"/>
              </a:rPr>
              <a:t>لأن ما قالوه إنما ينطبق على مجتمع لا تحظى فيه المرأة بالرعاية، ولا يتحمل مسئولية الإنفاق عليها الأب أو الزوج أو الابن، ولا ينطبق على المجتمع المسلم.</a:t>
            </a:r>
          </a:p>
          <a:p>
            <a:pPr eaLnBrk="1" fontAlgn="auto" hangingPunct="1">
              <a:spcAft>
                <a:spcPts val="0"/>
              </a:spcAft>
              <a:defRPr/>
            </a:pPr>
            <a:endParaRPr lang="ar-SA" sz="2400" dirty="0">
              <a:solidFill>
                <a:schemeClr val="accent5">
                  <a:lumMod val="75000"/>
                </a:schemeClr>
              </a:solidFill>
              <a:ea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r>
              <a:rPr lang="ar-SA" sz="2600" b="1" dirty="0" smtClean="0">
                <a:solidFill>
                  <a:schemeClr val="accent5">
                    <a:lumMod val="75000"/>
                  </a:schemeClr>
                </a:solidFill>
                <a:ea typeface="+mn-ea"/>
                <a:cs typeface="+mj-cs"/>
              </a:rPr>
              <a:t>ج. إن المطالبة بعمل المرأة في الأعمال التي لا تناسب طبيعتها غير جائز شرعا ولا يجر نفعا.</a:t>
            </a:r>
          </a:p>
          <a:p>
            <a:pPr eaLnBrk="1" fontAlgn="auto" hangingPunct="1">
              <a:spcAft>
                <a:spcPts val="0"/>
              </a:spcAft>
              <a:defRPr/>
            </a:pPr>
            <a:r>
              <a:rPr lang="ar-SA" sz="2400" b="1" dirty="0" smtClean="0">
                <a:ea typeface="+mn-ea"/>
                <a:cs typeface="+mj-cs"/>
              </a:rPr>
              <a:t>مثل: القضاء والولاية العامة.</a:t>
            </a:r>
          </a:p>
          <a:p>
            <a:pPr eaLnBrk="1" fontAlgn="auto" hangingPunct="1">
              <a:spcAft>
                <a:spcPts val="0"/>
              </a:spcAft>
              <a:defRPr/>
            </a:pPr>
            <a:r>
              <a:rPr lang="ar-SA" sz="2400" b="1" dirty="0" smtClean="0">
                <a:solidFill>
                  <a:schemeClr val="tx2">
                    <a:lumMod val="75000"/>
                  </a:schemeClr>
                </a:solidFill>
                <a:ea typeface="+mn-ea"/>
                <a:cs typeface="+mj-cs"/>
              </a:rPr>
              <a:t>عدم شرعيته: </a:t>
            </a:r>
            <a:r>
              <a:rPr lang="ar-SA" sz="2400" b="1" dirty="0" smtClean="0">
                <a:ea typeface="+mn-ea"/>
                <a:cs typeface="+mj-cs"/>
              </a:rPr>
              <a:t>”لن يفلح قوم ولوا أمرهم امرأة“</a:t>
            </a:r>
          </a:p>
          <a:p>
            <a:pPr eaLnBrk="1" fontAlgn="auto" hangingPunct="1">
              <a:spcAft>
                <a:spcPts val="0"/>
              </a:spcAft>
              <a:defRPr/>
            </a:pPr>
            <a:r>
              <a:rPr lang="ar-SA" sz="2400" b="1" dirty="0" smtClean="0">
                <a:solidFill>
                  <a:schemeClr val="tx2">
                    <a:lumMod val="75000"/>
                  </a:schemeClr>
                </a:solidFill>
                <a:ea typeface="+mn-ea"/>
                <a:cs typeface="+mj-cs"/>
              </a:rPr>
              <a:t>عدم نفعه:</a:t>
            </a:r>
          </a:p>
          <a:p>
            <a:pPr eaLnBrk="1" fontAlgn="auto" hangingPunct="1">
              <a:spcAft>
                <a:spcPts val="0"/>
              </a:spcAft>
              <a:buFont typeface="Arial" pitchFamily="34" charset="0"/>
              <a:buNone/>
              <a:defRPr/>
            </a:pPr>
            <a:r>
              <a:rPr lang="ar-SA" sz="2000" b="1" dirty="0" smtClean="0">
                <a:ea typeface="+mn-ea"/>
                <a:cs typeface="+mj-cs"/>
              </a:rPr>
              <a:t>1\ فيه شقاء المرأة وتعاستها</a:t>
            </a:r>
          </a:p>
          <a:p>
            <a:pPr eaLnBrk="1" fontAlgn="auto" hangingPunct="1">
              <a:spcAft>
                <a:spcPts val="0"/>
              </a:spcAft>
              <a:buFont typeface="Arial" pitchFamily="34" charset="0"/>
              <a:buNone/>
              <a:defRPr/>
            </a:pPr>
            <a:r>
              <a:rPr lang="ar-SA" sz="2000" b="1" dirty="0" smtClean="0">
                <a:ea typeface="+mn-ea"/>
                <a:cs typeface="+mj-cs"/>
              </a:rPr>
              <a:t>2\فيه فساد تربية الأولاد</a:t>
            </a:r>
          </a:p>
          <a:p>
            <a:pPr eaLnBrk="1" fontAlgn="auto" hangingPunct="1">
              <a:spcAft>
                <a:spcPts val="0"/>
              </a:spcAft>
              <a:buFont typeface="Arial" pitchFamily="34" charset="0"/>
              <a:buNone/>
              <a:defRPr/>
            </a:pPr>
            <a:r>
              <a:rPr lang="ar-SA" sz="2000" b="1" dirty="0" smtClean="0">
                <a:ea typeface="+mn-ea"/>
                <a:cs typeface="+mj-cs"/>
              </a:rPr>
              <a:t>3\ فيه مزاحمة الرجال</a:t>
            </a:r>
          </a:p>
          <a:p>
            <a:pPr eaLnBrk="1" fontAlgn="auto" hangingPunct="1">
              <a:spcAft>
                <a:spcPts val="0"/>
              </a:spcAft>
              <a:buFont typeface="Arial" pitchFamily="34" charset="0"/>
              <a:buNone/>
              <a:defRPr/>
            </a:pPr>
            <a:r>
              <a:rPr lang="ar-SA" sz="2000" b="1" dirty="0" smtClean="0">
                <a:ea typeface="+mn-ea"/>
                <a:cs typeface="+mj-cs"/>
              </a:rPr>
              <a:t>4\ فيه تفكك الأسرة وكثرة الطلاق</a:t>
            </a:r>
            <a:endParaRPr lang="ar-SA" sz="2000" b="1" dirty="0">
              <a:ea typeface="+mn-ea"/>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د. كيان المرأة النفسي والجسدي يخالف تكوين الرجل:</a:t>
            </a:r>
          </a:p>
          <a:p>
            <a:pPr eaLnBrk="1" fontAlgn="auto" hangingPunct="1">
              <a:spcAft>
                <a:spcPts val="0"/>
              </a:spcAft>
              <a:defRPr/>
            </a:pPr>
            <a:r>
              <a:rPr lang="ar-SA" sz="2400" b="1" dirty="0" smtClean="0">
                <a:ea typeface="+mn-ea"/>
                <a:cs typeface="+mj-cs"/>
              </a:rPr>
              <a:t>لأن المرأة يعتريها حيض وحمل، ونفاس ورضاع، وما يرافق ذلك من آلام وحالات نفسية.</a:t>
            </a:r>
          </a:p>
          <a:p>
            <a:pPr eaLnBrk="1" fontAlgn="auto" hangingPunct="1">
              <a:spcAft>
                <a:spcPts val="0"/>
              </a:spcAft>
              <a:defRPr/>
            </a:pPr>
            <a:r>
              <a:rPr lang="ar-SA" sz="2400" b="1" dirty="0" smtClean="0">
                <a:ea typeface="+mn-ea"/>
                <a:cs typeface="+mj-cs"/>
              </a:rPr>
              <a:t>لكل من الرجل والمرأة عمل يناسب طبيعته. </a:t>
            </a:r>
          </a:p>
          <a:p>
            <a:pPr eaLnBrk="1" fontAlgn="auto" hangingPunct="1">
              <a:spcAft>
                <a:spcPts val="0"/>
              </a:spcAft>
              <a:defRPr/>
            </a:pPr>
            <a:r>
              <a:rPr lang="ar-SA" sz="2400" b="1" dirty="0" smtClean="0">
                <a:ea typeface="+mn-ea"/>
                <a:cs typeface="+mj-cs"/>
              </a:rPr>
              <a:t>قال تعالى: (( وليس الذكر كالأنثى)).</a:t>
            </a:r>
            <a:endParaRPr lang="ar-SA" sz="2400" b="1" dirty="0">
              <a:ea typeface="+mn-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نتائج تجربة عمل المرأة خارج بيتها عند بعض الدول</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endParaRPr lang="ar-SA" sz="2400" b="1" dirty="0" smtClean="0">
              <a:ea typeface="+mn-ea"/>
              <a:cs typeface="+mj-cs"/>
            </a:endParaRPr>
          </a:p>
        </p:txBody>
      </p:sp>
      <p:sp>
        <p:nvSpPr>
          <p:cNvPr id="4" name="مربع نص 3"/>
          <p:cNvSpPr txBox="1"/>
          <p:nvPr/>
        </p:nvSpPr>
        <p:spPr>
          <a:xfrm>
            <a:off x="3071813" y="3357563"/>
            <a:ext cx="5643562" cy="1938337"/>
          </a:xfrm>
          <a:prstGeom prst="rect">
            <a:avLst/>
          </a:prstGeom>
          <a:solidFill>
            <a:schemeClr val="tx2">
              <a:lumMod val="20000"/>
              <a:lumOff val="80000"/>
            </a:schemeClr>
          </a:solidFill>
          <a:ln>
            <a:solidFill>
              <a:schemeClr val="tx2">
                <a:lumMod val="75000"/>
              </a:schemeClr>
            </a:solidFill>
          </a:ln>
        </p:spPr>
        <p:txBody>
          <a:bodyPr rtlCol="1">
            <a:spAutoFit/>
          </a:bodyPr>
          <a:lstStyle/>
          <a:p>
            <a:pPr fontAlgn="auto">
              <a:spcBef>
                <a:spcPts val="0"/>
              </a:spcBef>
              <a:spcAft>
                <a:spcPts val="0"/>
              </a:spcAft>
              <a:defRPr/>
            </a:pPr>
            <a:r>
              <a:rPr lang="ar-SA" sz="2400" b="1" dirty="0">
                <a:solidFill>
                  <a:schemeClr val="accent5">
                    <a:lumMod val="75000"/>
                  </a:schemeClr>
                </a:solidFill>
                <a:latin typeface="+mn-lt"/>
                <a:ea typeface="+mn-ea"/>
                <a:cs typeface="+mj-cs"/>
              </a:rPr>
              <a:t>رأي النساء العاملات في العمل بالولايات المتحدة الأمريكية</a:t>
            </a:r>
          </a:p>
          <a:p>
            <a:pPr fontAlgn="auto">
              <a:spcBef>
                <a:spcPts val="0"/>
              </a:spcBef>
              <a:spcAft>
                <a:spcPts val="0"/>
              </a:spcAft>
              <a:defRPr/>
            </a:pPr>
            <a:r>
              <a:rPr lang="ar-SA" sz="2400" b="1" dirty="0">
                <a:latin typeface="+mn-lt"/>
                <a:ea typeface="+mn-ea"/>
                <a:cs typeface="+mj-cs"/>
              </a:rPr>
              <a:t>إن المرأة متعبة الآن، ويفضل 65% من نساء أمريكا العودة إلى منازلهن، كانت المرأة تتوهم أنها بلغت أمنية العمل، أما اليوم- وقد أدمت عثرات الطريق قدمها واستنزفت الجهود قواها- فإنها تود الرجوع إلى عشها، والتفرغ لأحضان </a:t>
            </a:r>
            <a:r>
              <a:rPr lang="ar-SA" sz="2400" b="1" dirty="0" err="1">
                <a:latin typeface="+mn-lt"/>
                <a:ea typeface="+mn-ea"/>
                <a:cs typeface="+mj-cs"/>
              </a:rPr>
              <a:t>فراخها</a:t>
            </a:r>
            <a:r>
              <a:rPr lang="ar-SA" sz="2400" b="1" dirty="0">
                <a:latin typeface="+mn-lt"/>
                <a:ea typeface="+mn-ea"/>
                <a:cs typeface="+mj-cs"/>
              </a:rPr>
              <a:t>.</a:t>
            </a:r>
          </a:p>
        </p:txBody>
      </p:sp>
      <p:sp>
        <p:nvSpPr>
          <p:cNvPr id="5" name="مربع نص 4"/>
          <p:cNvSpPr txBox="1"/>
          <p:nvPr/>
        </p:nvSpPr>
        <p:spPr>
          <a:xfrm>
            <a:off x="3000375" y="2000250"/>
            <a:ext cx="5715000" cy="1200150"/>
          </a:xfrm>
          <a:prstGeom prst="rect">
            <a:avLst/>
          </a:prstGeom>
          <a:solidFill>
            <a:schemeClr val="bg1">
              <a:lumMod val="85000"/>
            </a:schemeClr>
          </a:solidFill>
          <a:ln>
            <a:solidFill>
              <a:schemeClr val="bg1">
                <a:lumMod val="50000"/>
              </a:schemeClr>
            </a:solidFill>
          </a:ln>
        </p:spPr>
        <p:txBody>
          <a:bodyPr rtlCol="1">
            <a:spAutoFit/>
          </a:bodyPr>
          <a:lstStyle/>
          <a:p>
            <a:pPr fontAlgn="auto">
              <a:spcBef>
                <a:spcPts val="0"/>
              </a:spcBef>
              <a:spcAft>
                <a:spcPts val="0"/>
              </a:spcAft>
              <a:defRPr/>
            </a:pPr>
            <a:r>
              <a:rPr lang="ar-SA" sz="2400" b="1" dirty="0">
                <a:latin typeface="+mn-lt"/>
                <a:ea typeface="+mn-ea"/>
                <a:cs typeface="+mj-cs"/>
              </a:rPr>
              <a:t>الفيلسوف ”</a:t>
            </a:r>
            <a:r>
              <a:rPr lang="ar-SA" sz="2400" b="1" dirty="0" err="1">
                <a:latin typeface="+mn-lt"/>
                <a:ea typeface="+mn-ea"/>
                <a:cs typeface="+mj-cs"/>
              </a:rPr>
              <a:t>برانزاندرسل</a:t>
            </a:r>
            <a:r>
              <a:rPr lang="ar-SA" sz="2400" b="1" dirty="0">
                <a:latin typeface="+mn-lt"/>
                <a:ea typeface="+mn-ea"/>
                <a:cs typeface="+mj-cs"/>
              </a:rPr>
              <a:t>“: ”إن الأسرة انحلت باستخدام المرأة في الأعمال العامة، وأظهر الاختبار أن المرأة تتمرد على تقاليد الأخلاق المألوفة، وتأبى أن تظل أمينة لرجل واحد إذا تحررت اقتصاديا“</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600" b="1" dirty="0" smtClean="0">
              <a:solidFill>
                <a:schemeClr val="accent1">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زعم بعض المتقصين للإسلام أن الإسلام أساء إلى المرأة وظلمها حين جعل حصتها في الميراث نصف حصة الرجل!</a:t>
            </a:r>
          </a:p>
          <a:p>
            <a:pPr eaLnBrk="1" fontAlgn="auto" hangingPunct="1">
              <a:spcAft>
                <a:spcPts val="0"/>
              </a:spcAft>
              <a:buFont typeface="Wingdings" pitchFamily="2" charset="2"/>
              <a:buChar char="Ø"/>
              <a:defRPr/>
            </a:pPr>
            <a:r>
              <a:rPr lang="ar-SA" sz="2400" b="1" dirty="0" smtClean="0">
                <a:solidFill>
                  <a:schemeClr val="bg2">
                    <a:lumMod val="25000"/>
                  </a:schemeClr>
                </a:solidFill>
                <a:effectLst>
                  <a:glow rad="63500">
                    <a:schemeClr val="accent5">
                      <a:satMod val="175000"/>
                      <a:alpha val="40000"/>
                    </a:schemeClr>
                  </a:glow>
                </a:effectLst>
                <a:ea typeface="+mn-ea"/>
                <a:cs typeface="+mj-cs"/>
              </a:rPr>
              <a:t>الجواب على هذا:</a:t>
            </a:r>
          </a:p>
          <a:p>
            <a:pPr eaLnBrk="1" fontAlgn="auto" hangingPunct="1">
              <a:spcAft>
                <a:spcPts val="0"/>
              </a:spcAft>
              <a:buFont typeface="Arial" pitchFamily="34" charset="0"/>
              <a:buNone/>
              <a:defRPr/>
            </a:pPr>
            <a:r>
              <a:rPr lang="ar-SA" sz="2400" b="1" dirty="0" smtClean="0">
                <a:solidFill>
                  <a:schemeClr val="accent5">
                    <a:lumMod val="75000"/>
                  </a:schemeClr>
                </a:solidFill>
                <a:ea typeface="+mn-ea"/>
                <a:cs typeface="+mj-cs"/>
              </a:rPr>
              <a:t>أن الإسلام ارتفع بنظام الإرث عما كان معمولا </a:t>
            </a:r>
            <a:r>
              <a:rPr lang="ar-SA" sz="2400" b="1" dirty="0" err="1" smtClean="0">
                <a:solidFill>
                  <a:schemeClr val="accent5">
                    <a:lumMod val="75000"/>
                  </a:schemeClr>
                </a:solidFill>
                <a:ea typeface="+mn-ea"/>
                <a:cs typeface="+mj-cs"/>
              </a:rPr>
              <a:t>به</a:t>
            </a:r>
            <a:r>
              <a:rPr lang="ar-SA" sz="2400" b="1" dirty="0" smtClean="0">
                <a:solidFill>
                  <a:schemeClr val="accent5">
                    <a:lumMod val="75000"/>
                  </a:schemeClr>
                </a:solidFill>
                <a:ea typeface="+mn-ea"/>
                <a:cs typeface="+mj-cs"/>
              </a:rPr>
              <a:t> عند عرب الجاهلية </a:t>
            </a:r>
          </a:p>
          <a:p>
            <a:pPr eaLnBrk="1" fontAlgn="auto" hangingPunct="1">
              <a:spcAft>
                <a:spcPts val="0"/>
              </a:spcAft>
              <a:buFont typeface="Arial" pitchFamily="34" charset="0"/>
              <a:buNone/>
              <a:defRPr/>
            </a:pPr>
            <a:r>
              <a:rPr lang="ar-SA" sz="2400" b="1" dirty="0" smtClean="0">
                <a:solidFill>
                  <a:schemeClr val="accent5">
                    <a:lumMod val="75000"/>
                  </a:schemeClr>
                </a:solidFill>
                <a:ea typeface="+mn-ea"/>
                <a:cs typeface="+mj-cs"/>
              </a:rPr>
              <a:t>وعند غيرهم وراعي في توزيع الإرث المبدأين التاليين:</a:t>
            </a:r>
          </a:p>
          <a:p>
            <a:pPr eaLnBrk="1" fontAlgn="auto" hangingPunct="1">
              <a:spcAft>
                <a:spcPts val="0"/>
              </a:spcAft>
              <a:buFont typeface="Arial" pitchFamily="34" charset="0"/>
              <a:buNone/>
              <a:defRPr/>
            </a:pPr>
            <a:r>
              <a:rPr lang="ar-SA" sz="2400" b="1" dirty="0" smtClean="0">
                <a:ea typeface="+mn-ea"/>
                <a:cs typeface="+mj-cs"/>
              </a:rPr>
              <a:t>أولا: حصر الإرث في قريب المتوفى الذي يرتبط </a:t>
            </a:r>
            <a:r>
              <a:rPr lang="ar-SA" sz="2400" b="1" dirty="0" err="1" smtClean="0">
                <a:ea typeface="+mn-ea"/>
                <a:cs typeface="+mj-cs"/>
              </a:rPr>
              <a:t>به</a:t>
            </a:r>
            <a:r>
              <a:rPr lang="ar-SA" sz="2400" b="1" dirty="0" smtClean="0">
                <a:ea typeface="+mn-ea"/>
                <a:cs typeface="+mj-cs"/>
              </a:rPr>
              <a:t> نشي أو زوج.</a:t>
            </a:r>
          </a:p>
          <a:p>
            <a:pPr eaLnBrk="1" fontAlgn="auto" hangingPunct="1">
              <a:spcAft>
                <a:spcPts val="0"/>
              </a:spcAft>
              <a:buFont typeface="Arial" pitchFamily="34" charset="0"/>
              <a:buNone/>
              <a:defRPr/>
            </a:pPr>
            <a:r>
              <a:rPr lang="ar-SA" sz="2400" b="1" dirty="0" smtClean="0">
                <a:ea typeface="+mn-ea"/>
                <a:cs typeface="+mj-cs"/>
              </a:rPr>
              <a:t>ثانيا: مراعاة مقدار حاجة الوارث عموما إلى المال ولو بعد حين.</a:t>
            </a:r>
            <a:endParaRPr lang="ar-SA" sz="2400" b="1" dirty="0">
              <a:ea typeface="+mn-ea"/>
              <a:cs typeface="+mj-cs"/>
            </a:endParaRPr>
          </a:p>
        </p:txBody>
      </p:sp>
      <p:sp>
        <p:nvSpPr>
          <p:cNvPr id="4" name="مستطيل ذو زوايا قطرية مستديرة 3"/>
          <p:cNvSpPr/>
          <p:nvPr/>
        </p:nvSpPr>
        <p:spPr>
          <a:xfrm>
            <a:off x="6572250" y="1500188"/>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إرث المرأة</a:t>
            </a:r>
          </a:p>
        </p:txBody>
      </p:sp>
      <p:pic>
        <p:nvPicPr>
          <p:cNvPr id="5" name="صورة 4" descr="_1_~1.JPG"/>
          <p:cNvPicPr>
            <a:picLocks noChangeAspect="1"/>
          </p:cNvPicPr>
          <p:nvPr/>
        </p:nvPicPr>
        <p:blipFill>
          <a:blip r:embed="rId2" cstate="print"/>
          <a:stretch>
            <a:fillRect/>
          </a:stretch>
        </p:blipFill>
        <p:spPr>
          <a:xfrm>
            <a:off x="4357688" y="2500313"/>
            <a:ext cx="1308100" cy="874712"/>
          </a:xfrm>
          <a:prstGeom prst="rect">
            <a:avLst/>
          </a:prstGeom>
          <a:ln w="38100" cap="sq">
            <a:solidFill>
              <a:schemeClr val="accent1">
                <a:lumMod val="40000"/>
                <a:lumOff val="60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إرث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r>
              <a:rPr lang="ar-SA" sz="2800" b="1" dirty="0" smtClean="0">
                <a:solidFill>
                  <a:schemeClr val="accent5">
                    <a:lumMod val="75000"/>
                  </a:schemeClr>
                </a:solidFill>
                <a:ea typeface="+mn-ea"/>
                <a:cs typeface="+mj-cs"/>
              </a:rPr>
              <a:t>حالات ترث فيها الأنثى مثل الذكر:</a:t>
            </a:r>
          </a:p>
          <a:p>
            <a:pPr eaLnBrk="1" fontAlgn="auto" hangingPunct="1">
              <a:spcAft>
                <a:spcPts val="0"/>
              </a:spcAft>
              <a:buFont typeface="Arial" pitchFamily="34" charset="0"/>
              <a:buNone/>
              <a:defRPr/>
            </a:pPr>
            <a:r>
              <a:rPr lang="ar-SA" sz="2400" b="1" dirty="0" smtClean="0">
                <a:ea typeface="+mn-ea"/>
                <a:cs typeface="+mj-cs"/>
              </a:rPr>
              <a:t>كما لو توفي رجل وترك أبا، وأما، وأولادا، فللأب السدس، وللأم السدس، وللأولاد الباقي.</a:t>
            </a:r>
          </a:p>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r>
              <a:rPr lang="ar-SA" sz="2800" b="1" dirty="0" smtClean="0">
                <a:solidFill>
                  <a:schemeClr val="accent5">
                    <a:lumMod val="75000"/>
                  </a:schemeClr>
                </a:solidFill>
                <a:ea typeface="+mn-ea"/>
                <a:cs typeface="+mj-cs"/>
              </a:rPr>
              <a:t>حالات ترث فيها الأنثى أكثر من الذكر:</a:t>
            </a:r>
          </a:p>
          <a:p>
            <a:pPr eaLnBrk="1" fontAlgn="auto" hangingPunct="1">
              <a:spcAft>
                <a:spcPts val="0"/>
              </a:spcAft>
              <a:buFont typeface="Arial" pitchFamily="34" charset="0"/>
              <a:buNone/>
              <a:defRPr/>
            </a:pPr>
            <a:r>
              <a:rPr lang="ar-SA" sz="2400" b="1" dirty="0" smtClean="0">
                <a:ea typeface="+mn-ea"/>
                <a:cs typeface="+mj-cs"/>
              </a:rPr>
              <a:t>كما لو ماتت أرملة، وتركت زوجا، وبنتا، وعما، فللزوج الربع، وللبنت </a:t>
            </a:r>
          </a:p>
          <a:p>
            <a:pPr eaLnBrk="1" fontAlgn="auto" hangingPunct="1">
              <a:spcAft>
                <a:spcPts val="0"/>
              </a:spcAft>
              <a:buFont typeface="Arial" pitchFamily="34" charset="0"/>
              <a:buNone/>
              <a:defRPr/>
            </a:pPr>
            <a:r>
              <a:rPr lang="ar-SA" sz="2400" b="1" dirty="0" smtClean="0">
                <a:ea typeface="+mn-ea"/>
                <a:cs typeface="+mj-cs"/>
              </a:rPr>
              <a:t>النصف وللعم الباقي.</a:t>
            </a:r>
          </a:p>
          <a:p>
            <a:pPr eaLnBrk="1" fontAlgn="auto" hangingPunct="1">
              <a:spcAft>
                <a:spcPts val="0"/>
              </a:spcAft>
              <a:defRPr/>
            </a:pPr>
            <a:endParaRPr lang="ar-SA" sz="2400" b="1" dirty="0">
              <a:ea typeface="+mn-ea"/>
              <a:cs typeface="+mj-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مفاد الشبهة: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أن الإسلام انتقص المرأة وعاملها دون الرجل فجعل شهادتها على النصف من شهادة الرجل وفي هذا هدر لإنسانيتها وكرامتها.</a:t>
            </a: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الرد:</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أ. موضوع الشهادة لا علاقة له بالإنسانية والكرامة، فالإسلام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سوى بين الرجل والمرأة في هذا الجانب.</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ذو زوايا قطرية مستديرة 3"/>
          <p:cNvSpPr/>
          <p:nvPr/>
        </p:nvSpPr>
        <p:spPr>
          <a:xfrm>
            <a:off x="6572250" y="171450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شهادة المرأة</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Autofit/>
          </a:bodyPr>
          <a:lstStyle/>
          <a:p>
            <a:pPr eaLnBrk="1" fontAlgn="auto" hangingPunct="1">
              <a:spcAft>
                <a:spcPts val="0"/>
              </a:spcAft>
              <a:defRPr/>
            </a:pPr>
            <a:r>
              <a:rPr lang="ar-SA" sz="3200" b="1" dirty="0" smtClean="0">
                <a:solidFill>
                  <a:schemeClr val="tx2">
                    <a:lumMod val="75000"/>
                  </a:schemeClr>
                </a:solidFill>
              </a:rPr>
              <a:t>أهمية الأسرة وتكوينها خلال الزواج الشرعي دون غيره</a:t>
            </a:r>
            <a:br>
              <a:rPr lang="ar-SA" sz="3200" b="1" dirty="0" smtClean="0">
                <a:solidFill>
                  <a:schemeClr val="tx2">
                    <a:lumMod val="75000"/>
                  </a:schemeClr>
                </a:solidFill>
              </a:rPr>
            </a:br>
            <a:endParaRPr lang="ar-SA" sz="3200" b="1" dirty="0">
              <a:solidFill>
                <a:schemeClr val="tx2">
                  <a:lumMod val="75000"/>
                </a:schemeClr>
              </a:solidFill>
            </a:endParaRPr>
          </a:p>
        </p:txBody>
      </p:sp>
      <p:sp>
        <p:nvSpPr>
          <p:cNvPr id="3" name="عنصر نائب للمحتوى 2"/>
          <p:cNvSpPr>
            <a:spLocks noGrp="1"/>
          </p:cNvSpPr>
          <p:nvPr>
            <p:ph idx="1"/>
          </p:nvPr>
        </p:nvSpPr>
        <p:spPr>
          <a:xfrm>
            <a:off x="457200" y="1628800"/>
            <a:ext cx="8186766" cy="4497363"/>
          </a:xfrm>
        </p:spPr>
        <p:txBody>
          <a:bodyPr rtlCol="1">
            <a:normAutofit/>
          </a:bodyPr>
          <a:lstStyle/>
          <a:p>
            <a:pPr eaLnBrk="1" fontAlgn="auto" hangingPunct="1">
              <a:spcAft>
                <a:spcPts val="0"/>
              </a:spcAft>
              <a:buFont typeface="Arial" pitchFamily="34" charset="0"/>
              <a:buNone/>
              <a:defRPr/>
            </a:pPr>
            <a:endParaRPr lang="ar-SA" sz="2800" b="1" dirty="0">
              <a:solidFill>
                <a:schemeClr val="bg2">
                  <a:lumMod val="50000"/>
                </a:schemeClr>
              </a:solidFill>
              <a:effectLst>
                <a:glow rad="63500">
                  <a:schemeClr val="tx2">
                    <a:lumMod val="60000"/>
                    <a:lumOff val="40000"/>
                    <a:alpha val="40000"/>
                  </a:schemeClr>
                </a:glow>
              </a:effectLst>
              <a:ea typeface="+mn-ea"/>
              <a:cs typeface="+mj-cs"/>
            </a:endParaRPr>
          </a:p>
          <a:p>
            <a:pPr eaLnBrk="1" fontAlgn="auto" hangingPunct="1">
              <a:spcAft>
                <a:spcPts val="0"/>
              </a:spcAft>
              <a:buFont typeface="Arial" pitchFamily="34" charset="0"/>
              <a:buNone/>
              <a:defRPr/>
            </a:pPr>
            <a:endParaRPr lang="ar-SA" sz="2800" b="1" dirty="0" smtClean="0">
              <a:ea typeface="+mn-ea"/>
              <a:cs typeface="+mj-cs"/>
            </a:endParaRPr>
          </a:p>
          <a:p>
            <a:pPr eaLnBrk="1" fontAlgn="auto" hangingPunct="1">
              <a:spcAft>
                <a:spcPts val="0"/>
              </a:spcAft>
              <a:defRPr/>
            </a:pPr>
            <a:r>
              <a:rPr lang="ar-SA" sz="2400" b="1" dirty="0" smtClean="0">
                <a:ea typeface="+mn-ea"/>
                <a:cs typeface="+mj-cs"/>
              </a:rPr>
              <a:t>تحقيق النمو الجسدي والعاطفي.</a:t>
            </a:r>
          </a:p>
          <a:p>
            <a:pPr eaLnBrk="1" fontAlgn="auto" hangingPunct="1">
              <a:spcAft>
                <a:spcPts val="0"/>
              </a:spcAft>
              <a:defRPr/>
            </a:pPr>
            <a:r>
              <a:rPr lang="ar-SA" sz="2400" b="1" dirty="0" smtClean="0">
                <a:ea typeface="+mn-ea"/>
                <a:cs typeface="+mj-cs"/>
              </a:rPr>
              <a:t>تحقيق السكن النفسي والطمأنينة.</a:t>
            </a:r>
          </a:p>
          <a:p>
            <a:pPr eaLnBrk="1" fontAlgn="auto" hangingPunct="1">
              <a:spcAft>
                <a:spcPts val="0"/>
              </a:spcAft>
              <a:defRPr/>
            </a:pPr>
            <a:r>
              <a:rPr lang="ar-SA" sz="2400" b="1" dirty="0" smtClean="0">
                <a:ea typeface="+mn-ea"/>
                <a:cs typeface="+mj-cs"/>
              </a:rPr>
              <a:t>الأسرة هي الطريق الوحيد لإنجاب الأولاد الشرعيين.</a:t>
            </a:r>
          </a:p>
          <a:p>
            <a:pPr eaLnBrk="1" fontAlgn="auto" hangingPunct="1">
              <a:spcAft>
                <a:spcPts val="0"/>
              </a:spcAft>
              <a:defRPr/>
            </a:pPr>
            <a:r>
              <a:rPr lang="ar-SA" sz="2400" b="1" dirty="0" smtClean="0">
                <a:ea typeface="+mn-ea"/>
                <a:cs typeface="+mj-cs"/>
              </a:rPr>
              <a:t>تعد الأسرة مؤسسة للتدريب على تحمل المسئوليات.</a:t>
            </a:r>
          </a:p>
          <a:p>
            <a:pPr eaLnBrk="1" fontAlgn="auto" hangingPunct="1">
              <a:spcAft>
                <a:spcPts val="0"/>
              </a:spcAft>
              <a:defRPr/>
            </a:pPr>
            <a:r>
              <a:rPr lang="ar-SA" sz="2400" b="1" dirty="0" smtClean="0">
                <a:ea typeface="+mn-ea"/>
                <a:cs typeface="+mj-cs"/>
              </a:rPr>
              <a:t>تعد الأسرة هي اللبنة لبناء المجتمع.</a:t>
            </a:r>
          </a:p>
          <a:p>
            <a:pPr eaLnBrk="1" fontAlgn="auto" hangingPunct="1">
              <a:spcAft>
                <a:spcPts val="0"/>
              </a:spcAft>
              <a:buFont typeface="Arial" pitchFamily="34" charset="0"/>
              <a:buNone/>
              <a:defRPr/>
            </a:pPr>
            <a:endParaRPr lang="ar-SA" sz="2800" b="1" dirty="0">
              <a:ea typeface="+mn-ea"/>
              <a:cs typeface="+mj-cs"/>
            </a:endParaRPr>
          </a:p>
        </p:txBody>
      </p:sp>
      <p:sp>
        <p:nvSpPr>
          <p:cNvPr id="5" name="مستطيل ذو زوايا قطرية مستديرة 4"/>
          <p:cNvSpPr/>
          <p:nvPr/>
        </p:nvSpPr>
        <p:spPr>
          <a:xfrm>
            <a:off x="4211960" y="1429718"/>
            <a:ext cx="4286280" cy="714380"/>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fontAlgn="auto">
              <a:spcBef>
                <a:spcPts val="0"/>
              </a:spcBef>
              <a:spcAft>
                <a:spcPts val="0"/>
              </a:spcAft>
              <a:defRPr/>
            </a:pPr>
            <a:endParaRPr lang="ar-SA" sz="2600" b="1" dirty="0">
              <a:solidFill>
                <a:schemeClr val="tx2">
                  <a:lumMod val="20000"/>
                  <a:lumOff val="80000"/>
                </a:schemeClr>
              </a:solidFill>
              <a:cs typeface="+mj-cs"/>
            </a:endParaRPr>
          </a:p>
          <a:p>
            <a:pPr algn="ctr" fontAlgn="auto">
              <a:spcBef>
                <a:spcPts val="0"/>
              </a:spcBef>
              <a:spcAft>
                <a:spcPts val="0"/>
              </a:spcAft>
              <a:defRPr/>
            </a:pPr>
            <a:r>
              <a:rPr lang="ar-SA" sz="2600" b="1" dirty="0">
                <a:solidFill>
                  <a:schemeClr val="tx2">
                    <a:lumMod val="20000"/>
                    <a:lumOff val="80000"/>
                  </a:schemeClr>
                </a:solidFill>
                <a:cs typeface="+mj-cs"/>
              </a:rPr>
              <a:t>تبرز أهمية الأسرة ومكانتها من خلال ما يأتي:</a:t>
            </a:r>
          </a:p>
          <a:p>
            <a:pPr algn="ctr" fontAlgn="auto">
              <a:spcBef>
                <a:spcPts val="0"/>
              </a:spcBef>
              <a:spcAft>
                <a:spcPts val="0"/>
              </a:spcAft>
              <a:defRPr/>
            </a:pPr>
            <a:endParaRPr lang="ar-SA" sz="2600" b="1" dirty="0">
              <a:solidFill>
                <a:schemeClr val="tx2">
                  <a:lumMod val="20000"/>
                  <a:lumOff val="80000"/>
                </a:schemeClr>
              </a:solidFill>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شهادة المرأة</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1357313"/>
            <a:ext cx="8229600" cy="4525962"/>
          </a:xfrm>
        </p:spPr>
        <p:txBody>
          <a:bodyPr rtlCol="1">
            <a:normAutofit fontScale="92500" lnSpcReduction="10000"/>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 إن موضوع الشهادة خاص بالأمور المالية، وإثبات الحقوق، والجنايات، وهذا كله ليس من اختصاص المرأة.</a:t>
            </a:r>
          </a:p>
          <a:p>
            <a:pPr eaLnBrk="1" fontAlgn="auto" hangingPunct="1">
              <a:spcAft>
                <a:spcPts val="0"/>
              </a:spcAft>
              <a:buFont typeface="Arial" pitchFamily="34" charset="0"/>
              <a:buNone/>
              <a:defRPr/>
            </a:pPr>
            <a:r>
              <a:rPr lang="ar-SA" sz="2000" b="1" dirty="0" smtClean="0">
                <a:ea typeface="+mn-ea"/>
                <a:cs typeface="+mj-cs"/>
              </a:rPr>
              <a:t>لذلك جاء التعليل: (( أن تضل إحداهما فتذكر إحداهما الأخرى)).</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ج. كما أن المرأة عاطفية بطبعها، فقد تتأثر بالموقف أو تتأثر بالمشهود له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أو عليه.</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د. ومما يدل على أن شهادتها لا علاقة لها بالإنسانية ولا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بالانتقاص من كرامتها وقدرها، هو أن الإسلام قبل شهادتها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وحدها فيما يخص النساء.</a:t>
            </a:r>
          </a:p>
          <a:p>
            <a:pPr eaLnBrk="1" fontAlgn="auto" hangingPunct="1">
              <a:spcAft>
                <a:spcPts val="0"/>
              </a:spcAft>
              <a:buFont typeface="Arial" pitchFamily="34" charset="0"/>
              <a:buNone/>
              <a:defRPr/>
            </a:pPr>
            <a:r>
              <a:rPr lang="ar-SA" sz="2200" b="1" dirty="0" smtClean="0">
                <a:ea typeface="+mn-ea"/>
                <a:cs typeface="+mj-cs"/>
              </a:rPr>
              <a:t>مثل: إثبات الولادة، وفي </a:t>
            </a:r>
            <a:r>
              <a:rPr lang="ar-SA" sz="2200" b="1" dirty="0" err="1" smtClean="0">
                <a:ea typeface="+mn-ea"/>
                <a:cs typeface="+mj-cs"/>
              </a:rPr>
              <a:t>الثيوبة</a:t>
            </a:r>
            <a:r>
              <a:rPr lang="ar-SA" sz="2200" b="1" dirty="0" smtClean="0">
                <a:ea typeface="+mn-ea"/>
                <a:cs typeface="+mj-cs"/>
              </a:rPr>
              <a:t> والبكارة، وفي الرضاع ونحوها.</a:t>
            </a:r>
          </a:p>
          <a:p>
            <a:pPr eaLnBrk="1" fontAlgn="auto" hangingPunct="1">
              <a:spcAft>
                <a:spcPts val="0"/>
              </a:spcAft>
              <a:defRPr/>
            </a:pPr>
            <a:endParaRPr lang="ar-SA" sz="2400" b="1" dirty="0">
              <a:ea typeface="+mn-ea"/>
              <a:cs typeface="+mj-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قال أصحاب الشبهة: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تقولون إن الإسلام سوى بين الرجل والمرأة، في حين نرى أن دية المرأة على النصف من دية الرجل، فهذا فيه تناقض من جهة، كما أن فيه إهدارًا لمنزلة المرأة </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وكرامتها من جهة أخرى.</a:t>
            </a: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الرد:</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أ. قد سوى الإسلام بين الرجل والمرأة في الكرامة والإنسانية</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ذو زوايا قطرية مستديرة 3"/>
          <p:cNvSpPr/>
          <p:nvPr/>
        </p:nvSpPr>
        <p:spPr>
          <a:xfrm>
            <a:off x="6572250" y="171450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الدية</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الدية</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1357313"/>
            <a:ext cx="8229600" cy="4525962"/>
          </a:xfrm>
        </p:spPr>
        <p:txBody>
          <a:bodyPr rtlCol="1">
            <a:normAutofit/>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 في حال قتل الخطأ ونحوه، أو تنازل ولي المقتول عمدًا عن القصاص، وقبوله الدية، فتكون حينئذ دية المرأة على النصف من دية الرجل، لا لأن إنسانيتها غير إنسانية الرجل.</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ج. تكون دية المرأة أحيانا مساوية لدية الرجل، وعلى كل حال فإن الدية وتنصيفها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لا علاقة له بإنسانية المرأة، ولا ينتقص من كرامتها.</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defRPr/>
            </a:pPr>
            <a:endParaRPr lang="ar-SA" sz="2400" b="1" dirty="0">
              <a:ea typeface="+mn-ea"/>
              <a:cs typeface="+mj-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تتلخص هذه الشبهة بما يأتي:</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أ. التعدد عرف عند المسلمين، وهو مجرد استجابة للنزوات والشهوات.</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ب. في التعدد امتهان للمرأة، وتسلط عليها، وهذا مناف للمساواة.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ج. التعدد يؤدي إلى الخصام والشقاق بين أفراد الأسرة الواحدة.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د. التعدد يؤدي إلى كثرة النسل، مما يصعب معه التربية والتعليم،</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كما يؤدي إلى البطالة، وكثرة الانحراف في الأمة.</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ذو زوايا قطرية مستديرة 3"/>
          <p:cNvSpPr/>
          <p:nvPr/>
        </p:nvSpPr>
        <p:spPr>
          <a:xfrm>
            <a:off x="6572250" y="171450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تعدد الزوجات</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solidFill>
                  <a:schemeClr val="tx2">
                    <a:lumMod val="75000"/>
                  </a:schemeClr>
                </a:solidFill>
                <a:ea typeface="+mn-ea"/>
                <a:cs typeface="+mj-cs"/>
              </a:rPr>
              <a:t>أباح الإسلام التعدد لمن رغب فيه وقدر عليه، ولا يجوز منعه بشكل عام أو التشكيك فيه أو التنفير عنه.</a:t>
            </a:r>
          </a:p>
          <a:p>
            <a:pPr eaLnBrk="1" fontAlgn="auto" hangingPunct="1">
              <a:spcAft>
                <a:spcPts val="0"/>
              </a:spcAft>
              <a:buFont typeface="Arial" pitchFamily="34" charset="0"/>
              <a:buNone/>
              <a:defRPr/>
            </a:pPr>
            <a:r>
              <a:rPr lang="ar-SA" sz="2400" b="1" dirty="0" smtClean="0">
                <a:ea typeface="+mn-ea"/>
                <a:cs typeface="+mj-cs"/>
              </a:rPr>
              <a:t>(( فانكحوا ما طاب لكم من النساء مثنى وثلاث..)).</a:t>
            </a:r>
          </a:p>
          <a:p>
            <a:pPr eaLnBrk="1" fontAlgn="auto" hangingPunct="1">
              <a:spcAft>
                <a:spcPts val="0"/>
              </a:spcAft>
              <a:defRPr/>
            </a:pPr>
            <a:r>
              <a:rPr lang="ar-SA" sz="2400" b="1" dirty="0" smtClean="0">
                <a:solidFill>
                  <a:schemeClr val="tx2">
                    <a:lumMod val="75000"/>
                  </a:schemeClr>
                </a:solidFill>
                <a:ea typeface="+mn-ea"/>
                <a:cs typeface="+mj-cs"/>
              </a:rPr>
              <a:t>أن الله تعالى أحكم شرعة التعدد ونظامه إحكامًا متقنًا.</a:t>
            </a:r>
          </a:p>
          <a:p>
            <a:pPr eaLnBrk="1" fontAlgn="auto" hangingPunct="1">
              <a:spcAft>
                <a:spcPts val="0"/>
              </a:spcAft>
              <a:defRPr/>
            </a:pPr>
            <a:r>
              <a:rPr lang="ar-SA" sz="2400" b="1" dirty="0" smtClean="0">
                <a:solidFill>
                  <a:schemeClr val="tx2">
                    <a:lumMod val="75000"/>
                  </a:schemeClr>
                </a:solidFill>
                <a:ea typeface="+mn-ea"/>
                <a:cs typeface="+mj-cs"/>
              </a:rPr>
              <a:t>يجب على من يعدد العدل بين الأزواج فيما يملك.</a:t>
            </a:r>
          </a:p>
          <a:p>
            <a:pPr eaLnBrk="1" fontAlgn="auto" hangingPunct="1">
              <a:spcAft>
                <a:spcPts val="0"/>
              </a:spcAft>
              <a:defRPr/>
            </a:pPr>
            <a:r>
              <a:rPr lang="ar-SA" sz="2400" b="1" dirty="0" smtClean="0">
                <a:solidFill>
                  <a:schemeClr val="tx2">
                    <a:lumMod val="75000"/>
                  </a:schemeClr>
                </a:solidFill>
                <a:ea typeface="+mn-ea"/>
                <a:cs typeface="+mj-cs"/>
              </a:rPr>
              <a:t>إن زواج النبي محمد صلى الله عليه وسلم بزوجاته الطاهرات</a:t>
            </a:r>
          </a:p>
          <a:p>
            <a:pPr eaLnBrk="1" fontAlgn="auto" hangingPunct="1">
              <a:spcAft>
                <a:spcPts val="0"/>
              </a:spcAft>
              <a:buFont typeface="Arial" pitchFamily="34" charset="0"/>
              <a:buNone/>
              <a:defRPr/>
            </a:pPr>
            <a:r>
              <a:rPr lang="ar-SA" sz="2400" b="1" dirty="0" smtClean="0">
                <a:solidFill>
                  <a:schemeClr val="tx2">
                    <a:lumMod val="75000"/>
                  </a:schemeClr>
                </a:solidFill>
                <a:ea typeface="+mn-ea"/>
                <a:cs typeface="+mj-cs"/>
              </a:rPr>
              <a:t> كان مضرب المثل.</a:t>
            </a:r>
            <a:endParaRPr lang="ar-SA" sz="2400" b="1" dirty="0" smtClean="0">
              <a:solidFill>
                <a:schemeClr val="tx2">
                  <a:lumMod val="75000"/>
                </a:schemeClr>
              </a:solidFill>
              <a:ea typeface="+mn-ea"/>
              <a:cs typeface="Zokrofi" pitchFamily="2" charset="-78"/>
            </a:endParaRPr>
          </a:p>
        </p:txBody>
      </p:sp>
      <p:sp>
        <p:nvSpPr>
          <p:cNvPr id="4" name="تمرير أفقي 3"/>
          <p:cNvSpPr/>
          <p:nvPr/>
        </p:nvSpPr>
        <p:spPr>
          <a:xfrm>
            <a:off x="5786438" y="1571625"/>
            <a:ext cx="2786062" cy="714375"/>
          </a:xfrm>
          <a:prstGeom prst="horizontalScroll">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25000"/>
                  </a:schemeClr>
                </a:solidFill>
                <a:cs typeface="+mj-cs"/>
              </a:rPr>
              <a:t>حقائق</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dirty="0"/>
          </a:p>
        </p:txBody>
      </p:sp>
      <p:sp>
        <p:nvSpPr>
          <p:cNvPr id="48131" name="عنصر نائب للمحتوى 2"/>
          <p:cNvSpPr>
            <a:spLocks noGrp="1"/>
          </p:cNvSpPr>
          <p:nvPr>
            <p:ph idx="1"/>
          </p:nvPr>
        </p:nvSpPr>
        <p:spPr/>
        <p:txBody>
          <a:bodyPr/>
          <a:lstStyle/>
          <a:p>
            <a:pPr eaLnBrk="1" hangingPunct="1"/>
            <a:endParaRPr lang="ar-SA" smtClean="0"/>
          </a:p>
        </p:txBody>
      </p:sp>
      <p:graphicFrame>
        <p:nvGraphicFramePr>
          <p:cNvPr id="4" name="رسم تخطيطي 3"/>
          <p:cNvGraphicFramePr/>
          <p:nvPr/>
        </p:nvGraphicFramePr>
        <p:xfrm>
          <a:off x="1000100" y="785794"/>
          <a:ext cx="7739074" cy="3429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الرد على الشبهة:</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ليس صحيحا فالتعدد موجود قبل الإسلام.</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بل في التعدد إكرام للمرأة وحفظ لمصالحها.</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5" name="مستطيل مستدير الزوايا 4"/>
          <p:cNvSpPr/>
          <p:nvPr/>
        </p:nvSpPr>
        <p:spPr>
          <a:xfrm>
            <a:off x="3714750" y="2286000"/>
            <a:ext cx="4786313"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أ. قولهم: إن الإسلام هو أول من جاء بالتعدد..</a:t>
            </a:r>
          </a:p>
        </p:txBody>
      </p:sp>
      <p:sp>
        <p:nvSpPr>
          <p:cNvPr id="6" name="مستطيل مستدير الزوايا 5"/>
          <p:cNvSpPr/>
          <p:nvPr/>
        </p:nvSpPr>
        <p:spPr>
          <a:xfrm>
            <a:off x="3714750" y="3786188"/>
            <a:ext cx="4786313"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ب. قولهم: التعدد امتهان للمرأة وتسلط عليها..</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ذلك الأمر لا يمنع التعدد ولا يعطله.</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ما قالوه ممكن أن ينطبق على مجتمع لا تحكمه الشريعة الإسلامية.</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مستدير الزوايا 3"/>
          <p:cNvSpPr/>
          <p:nvPr/>
        </p:nvSpPr>
        <p:spPr>
          <a:xfrm>
            <a:off x="2286000" y="1714500"/>
            <a:ext cx="635793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ج. قولهم: إن التعدد ينشأ عنه المشاكل والأحقاد بين أفراد الأسرة..</a:t>
            </a:r>
          </a:p>
        </p:txBody>
      </p:sp>
      <p:sp>
        <p:nvSpPr>
          <p:cNvPr id="5" name="مستطيل مستدير الزوايا 4"/>
          <p:cNvSpPr/>
          <p:nvPr/>
        </p:nvSpPr>
        <p:spPr>
          <a:xfrm>
            <a:off x="2928938" y="3571875"/>
            <a:ext cx="5715000"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د. قولهم: التعدد يؤدي إلى كثرة النسل مما يصعب معه التربية والتعليم..</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fontScale="90000"/>
          </a:bodyPr>
          <a:lstStyle/>
          <a:p>
            <a:pPr eaLnBrk="1" fontAlgn="auto" hangingPunct="1">
              <a:spcAft>
                <a:spcPts val="0"/>
              </a:spcAft>
              <a:defRPr/>
            </a:pPr>
            <a:r>
              <a:rPr lang="ar-SA" sz="3600" b="1" dirty="0" smtClean="0">
                <a:solidFill>
                  <a:schemeClr val="tx2">
                    <a:lumMod val="75000"/>
                  </a:schemeClr>
                </a:solidFill>
              </a:rPr>
              <a:t>المكانة التي حظيت </a:t>
            </a:r>
            <a:r>
              <a:rPr lang="ar-SA" sz="3600" b="1" dirty="0" err="1" smtClean="0">
                <a:solidFill>
                  <a:schemeClr val="tx2">
                    <a:lumMod val="75000"/>
                  </a:schemeClr>
                </a:solidFill>
              </a:rPr>
              <a:t>بها</a:t>
            </a:r>
            <a:r>
              <a:rPr lang="ar-SA" sz="3600" b="1" dirty="0" smtClean="0">
                <a:solidFill>
                  <a:schemeClr val="tx2">
                    <a:lumMod val="75000"/>
                  </a:schemeClr>
                </a:solidFill>
              </a:rPr>
              <a:t> المرأة في الإسلام، مقارنة بالمجتمعات والأنظمة القديمة والحديثة</a:t>
            </a:r>
            <a:endParaRPr lang="ar-SA" sz="3600" b="1" dirty="0">
              <a:solidFill>
                <a:schemeClr val="tx2">
                  <a:lumMod val="75000"/>
                </a:schemeClr>
              </a:solidFill>
            </a:endParaRPr>
          </a:p>
        </p:txBody>
      </p:sp>
      <p:sp>
        <p:nvSpPr>
          <p:cNvPr id="4" name="مخطط انسيابي: تحضير 3"/>
          <p:cNvSpPr/>
          <p:nvPr/>
        </p:nvSpPr>
        <p:spPr>
          <a:xfrm>
            <a:off x="5143500" y="1785938"/>
            <a:ext cx="3714750" cy="857250"/>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sz="2600" dirty="0">
              <a:effectLst>
                <a:outerShdw blurRad="50800" dist="38100" dir="10800000" algn="r" rotWithShape="0">
                  <a:prstClr val="black">
                    <a:alpha val="40000"/>
                  </a:prstClr>
                </a:outerShdw>
                <a:reflection blurRad="6350" stA="60000" endA="900" endPos="58000" dir="5400000" sy="-100000" algn="bl" rotWithShape="0"/>
              </a:effectLst>
              <a:cs typeface="+mj-cs"/>
            </a:endParaRPr>
          </a:p>
          <a:p>
            <a:pPr algn="ctr" fontAlgn="auto">
              <a:spcBef>
                <a:spcPts val="0"/>
              </a:spcBef>
              <a:spcAft>
                <a:spcPts val="0"/>
              </a:spcAft>
              <a:defRPr/>
            </a:pPr>
            <a:r>
              <a:rPr lang="ar-SA" sz="2600" dirty="0">
                <a:effectLst>
                  <a:outerShdw blurRad="50800" dist="38100" dir="10800000" algn="r" rotWithShape="0">
                    <a:prstClr val="black">
                      <a:alpha val="40000"/>
                    </a:prstClr>
                  </a:outerShdw>
                  <a:reflection blurRad="6350" stA="60000" endA="900" endPos="58000" dir="5400000" sy="-100000" algn="bl" rotWithShape="0"/>
                </a:effectLst>
                <a:cs typeface="+mj-cs"/>
              </a:rPr>
              <a:t>المرأة عند غير المسلمين</a:t>
            </a:r>
          </a:p>
          <a:p>
            <a:pPr algn="ctr" fontAlgn="auto">
              <a:spcBef>
                <a:spcPts val="0"/>
              </a:spcBef>
              <a:spcAft>
                <a:spcPts val="0"/>
              </a:spcAft>
              <a:defRPr/>
            </a:pPr>
            <a:endParaRPr lang="ar-SA" sz="2600" dirty="0">
              <a:effectLst>
                <a:outerShdw blurRad="50800" dist="38100" dir="10800000" algn="r" rotWithShape="0">
                  <a:prstClr val="black">
                    <a:alpha val="40000"/>
                  </a:prstClr>
                </a:outerShdw>
                <a:reflection blurRad="6350" stA="60000" endA="900" endPos="58000" dir="5400000" sy="-100000" algn="bl" rotWithShape="0"/>
              </a:effectLst>
              <a:cs typeface="+mj-cs"/>
            </a:endParaRPr>
          </a:p>
        </p:txBody>
      </p:sp>
      <p:sp>
        <p:nvSpPr>
          <p:cNvPr id="5" name="وسيلة شرح مع سهم إلى اليسار 4"/>
          <p:cNvSpPr/>
          <p:nvPr/>
        </p:nvSpPr>
        <p:spPr>
          <a:xfrm>
            <a:off x="6215063" y="3143250"/>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endParaRPr lang="ar-SA" sz="2400" b="1" dirty="0">
              <a:solidFill>
                <a:schemeClr val="tx2">
                  <a:lumMod val="50000"/>
                </a:schemeClr>
              </a:solidFill>
              <a:cs typeface="+mj-cs"/>
            </a:endParaRPr>
          </a:p>
          <a:p>
            <a:pPr algn="ctr" fontAlgn="auto">
              <a:spcBef>
                <a:spcPts val="0"/>
              </a:spcBef>
              <a:spcAft>
                <a:spcPts val="0"/>
              </a:spcAft>
              <a:defRPr/>
            </a:pPr>
            <a:r>
              <a:rPr lang="ar-SA" sz="2400" b="1" dirty="0">
                <a:solidFill>
                  <a:schemeClr val="tx2">
                    <a:lumMod val="50000"/>
                  </a:schemeClr>
                </a:solidFill>
                <a:cs typeface="+mj-cs"/>
              </a:rPr>
              <a:t>اليونانيون</a:t>
            </a:r>
          </a:p>
          <a:p>
            <a:pPr algn="ctr" fontAlgn="auto">
              <a:spcBef>
                <a:spcPts val="0"/>
              </a:spcBef>
              <a:spcAft>
                <a:spcPts val="0"/>
              </a:spcAft>
              <a:defRPr/>
            </a:pPr>
            <a:endParaRPr lang="ar-SA" sz="2400" b="1" dirty="0">
              <a:solidFill>
                <a:schemeClr val="tx2">
                  <a:lumMod val="50000"/>
                </a:schemeClr>
              </a:solidFill>
              <a:cs typeface="+mj-cs"/>
            </a:endParaRPr>
          </a:p>
        </p:txBody>
      </p:sp>
      <p:sp>
        <p:nvSpPr>
          <p:cNvPr id="8" name="مربع نص 7"/>
          <p:cNvSpPr txBox="1"/>
          <p:nvPr/>
        </p:nvSpPr>
        <p:spPr>
          <a:xfrm>
            <a:off x="2000250" y="3071813"/>
            <a:ext cx="4000500" cy="1631950"/>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000" b="1" i="1" dirty="0">
                <a:latin typeface="+mn-lt"/>
                <a:ea typeface="+mn-ea"/>
                <a:cs typeface="+mj-cs"/>
              </a:rPr>
              <a:t>المرأة مسلوبة الحرية، والحقوق الإنسانية والاجتماعية.</a:t>
            </a:r>
          </a:p>
          <a:p>
            <a:pPr fontAlgn="auto">
              <a:spcBef>
                <a:spcPts val="0"/>
              </a:spcBef>
              <a:spcAft>
                <a:spcPts val="0"/>
              </a:spcAft>
              <a:buFont typeface="Arial" pitchFamily="34" charset="0"/>
              <a:buChar char="•"/>
              <a:defRPr/>
            </a:pPr>
            <a:r>
              <a:rPr lang="ar-SA" sz="2000" b="1" i="1" dirty="0">
                <a:latin typeface="+mn-lt"/>
                <a:ea typeface="+mn-ea"/>
                <a:cs typeface="+mj-cs"/>
              </a:rPr>
              <a:t>كانت تباع وتشترى.</a:t>
            </a:r>
          </a:p>
          <a:p>
            <a:pPr fontAlgn="auto">
              <a:spcBef>
                <a:spcPts val="0"/>
              </a:spcBef>
              <a:spcAft>
                <a:spcPts val="0"/>
              </a:spcAft>
              <a:buFont typeface="Arial" pitchFamily="34" charset="0"/>
              <a:buChar char="•"/>
              <a:defRPr/>
            </a:pPr>
            <a:r>
              <a:rPr lang="ar-SA" sz="2000" b="1" i="1" dirty="0">
                <a:latin typeface="+mn-lt"/>
                <a:ea typeface="+mn-ea"/>
                <a:cs typeface="+mj-cs"/>
              </a:rPr>
              <a:t>لا تحظى باحترام.</a:t>
            </a:r>
          </a:p>
          <a:p>
            <a:pPr fontAlgn="auto">
              <a:spcBef>
                <a:spcPts val="0"/>
              </a:spcBef>
              <a:spcAft>
                <a:spcPts val="0"/>
              </a:spcAft>
              <a:buFont typeface="Arial" pitchFamily="34" charset="0"/>
              <a:buChar char="•"/>
              <a:defRPr/>
            </a:pPr>
            <a:r>
              <a:rPr lang="ar-SA" sz="2000" b="1" i="1" dirty="0">
                <a:latin typeface="+mn-lt"/>
                <a:ea typeface="+mn-ea"/>
                <a:cs typeface="+mj-cs"/>
              </a:rPr>
              <a:t>ابتذلت واختلطت بالرجال مؤخرًا.</a:t>
            </a:r>
          </a:p>
          <a:p>
            <a:pPr fontAlgn="auto">
              <a:spcBef>
                <a:spcPts val="0"/>
              </a:spcBef>
              <a:spcAft>
                <a:spcPts val="0"/>
              </a:spcAft>
              <a:defRPr/>
            </a:pPr>
            <a:endParaRPr lang="ar-SA" sz="2000" b="1" i="1" dirty="0">
              <a:latin typeface="+mn-lt"/>
              <a:ea typeface="+mn-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dirty="0"/>
          </a:p>
        </p:txBody>
      </p:sp>
      <p:sp>
        <p:nvSpPr>
          <p:cNvPr id="4" name="وسيلة شرح مع سهم إلى اليسار 3"/>
          <p:cNvSpPr/>
          <p:nvPr/>
        </p:nvSpPr>
        <p:spPr>
          <a:xfrm>
            <a:off x="6215063" y="2571750"/>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endParaRPr lang="ar-SA" sz="2400" b="1" dirty="0">
              <a:solidFill>
                <a:schemeClr val="tx2">
                  <a:lumMod val="50000"/>
                </a:schemeClr>
              </a:solidFill>
              <a:cs typeface="+mj-cs"/>
            </a:endParaRPr>
          </a:p>
          <a:p>
            <a:pPr algn="ctr" fontAlgn="auto">
              <a:spcBef>
                <a:spcPts val="0"/>
              </a:spcBef>
              <a:spcAft>
                <a:spcPts val="0"/>
              </a:spcAft>
              <a:defRPr/>
            </a:pPr>
            <a:r>
              <a:rPr lang="ar-SA" sz="2400" b="1" dirty="0">
                <a:solidFill>
                  <a:schemeClr val="tx2">
                    <a:lumMod val="50000"/>
                  </a:schemeClr>
                </a:solidFill>
                <a:cs typeface="+mj-cs"/>
              </a:rPr>
              <a:t>الرومانيون</a:t>
            </a:r>
          </a:p>
          <a:p>
            <a:pPr algn="ctr" fontAlgn="auto">
              <a:spcBef>
                <a:spcPts val="0"/>
              </a:spcBef>
              <a:spcAft>
                <a:spcPts val="0"/>
              </a:spcAft>
              <a:defRPr/>
            </a:pPr>
            <a:endParaRPr lang="ar-SA" sz="2400" b="1" dirty="0">
              <a:solidFill>
                <a:schemeClr val="tx2">
                  <a:lumMod val="50000"/>
                </a:schemeClr>
              </a:solidFill>
              <a:cs typeface="+mj-cs"/>
            </a:endParaRPr>
          </a:p>
        </p:txBody>
      </p:sp>
      <p:sp>
        <p:nvSpPr>
          <p:cNvPr id="6" name="مربع نص 5"/>
          <p:cNvSpPr txBox="1"/>
          <p:nvPr/>
        </p:nvSpPr>
        <p:spPr>
          <a:xfrm>
            <a:off x="2286000" y="2428875"/>
            <a:ext cx="3786188" cy="2308225"/>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كانت معدومة الأهلية تمامًا كالصغير والمجنون.</a:t>
            </a:r>
          </a:p>
          <a:p>
            <a:pPr fontAlgn="auto">
              <a:spcBef>
                <a:spcPts val="0"/>
              </a:spcBef>
              <a:spcAft>
                <a:spcPts val="0"/>
              </a:spcAft>
              <a:buFont typeface="Arial" pitchFamily="34" charset="0"/>
              <a:buChar char="•"/>
              <a:defRPr/>
            </a:pPr>
            <a:r>
              <a:rPr lang="ar-SA" sz="2400" b="1" i="1" dirty="0">
                <a:latin typeface="+mn-lt"/>
                <a:ea typeface="+mn-ea"/>
                <a:cs typeface="+mj-cs"/>
              </a:rPr>
              <a:t>عندما تتزوج تدخل في سيادة زوجها.</a:t>
            </a:r>
          </a:p>
          <a:p>
            <a:pPr fontAlgn="auto">
              <a:spcBef>
                <a:spcPts val="0"/>
              </a:spcBef>
              <a:spcAft>
                <a:spcPts val="0"/>
              </a:spcAft>
              <a:buFont typeface="Arial" pitchFamily="34" charset="0"/>
              <a:buChar char="•"/>
              <a:defRPr/>
            </a:pPr>
            <a:r>
              <a:rPr lang="ar-SA" sz="2400" b="1" i="1" dirty="0">
                <a:latin typeface="+mn-lt"/>
                <a:ea typeface="+mn-ea"/>
                <a:cs typeface="+mj-cs"/>
              </a:rPr>
              <a:t>تغير وضعها فخرجت لمجالس اللهو والطرب، وشرب الخمور.</a:t>
            </a:r>
          </a:p>
          <a:p>
            <a:pPr fontAlgn="auto">
              <a:spcBef>
                <a:spcPts val="0"/>
              </a:spcBef>
              <a:spcAft>
                <a:spcPts val="0"/>
              </a:spcAft>
              <a:buFont typeface="Arial" pitchFamily="34" charset="0"/>
              <a:buChar char="•"/>
              <a:defRPr/>
            </a:pPr>
            <a:endParaRPr lang="ar-SA" sz="2400" dirty="0">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b="1" dirty="0">
              <a:solidFill>
                <a:schemeClr val="tx2">
                  <a:lumMod val="75000"/>
                </a:schemeClr>
              </a:solidFill>
            </a:endParaRPr>
          </a:p>
        </p:txBody>
      </p:sp>
      <p:sp>
        <p:nvSpPr>
          <p:cNvPr id="5" name="وسيلة شرح مع سهم إلى اليسار 4"/>
          <p:cNvSpPr/>
          <p:nvPr/>
        </p:nvSpPr>
        <p:spPr>
          <a:xfrm>
            <a:off x="6215063" y="2643188"/>
            <a:ext cx="2286000" cy="785812"/>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المرأة في الحضارة الهندية</a:t>
            </a:r>
          </a:p>
        </p:txBody>
      </p:sp>
      <p:sp>
        <p:nvSpPr>
          <p:cNvPr id="8" name="مربع نص 7"/>
          <p:cNvSpPr txBox="1"/>
          <p:nvPr/>
        </p:nvSpPr>
        <p:spPr>
          <a:xfrm>
            <a:off x="2000250" y="2500313"/>
            <a:ext cx="4000500" cy="1938337"/>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المرأة عندهم قاصرة.</a:t>
            </a:r>
          </a:p>
          <a:p>
            <a:pPr fontAlgn="auto">
              <a:spcBef>
                <a:spcPts val="0"/>
              </a:spcBef>
              <a:spcAft>
                <a:spcPts val="0"/>
              </a:spcAft>
              <a:buFont typeface="Arial" pitchFamily="34" charset="0"/>
              <a:buChar char="•"/>
              <a:defRPr/>
            </a:pPr>
            <a:r>
              <a:rPr lang="ar-SA" sz="2400" b="1" i="1" dirty="0">
                <a:latin typeface="+mn-lt"/>
                <a:ea typeface="+mn-ea"/>
                <a:cs typeface="+mj-cs"/>
              </a:rPr>
              <a:t>مصدر شؤم.</a:t>
            </a:r>
          </a:p>
          <a:p>
            <a:pPr fontAlgn="auto">
              <a:spcBef>
                <a:spcPts val="0"/>
              </a:spcBef>
              <a:spcAft>
                <a:spcPts val="0"/>
              </a:spcAft>
              <a:buFont typeface="Arial" pitchFamily="34" charset="0"/>
              <a:buChar char="•"/>
              <a:defRPr/>
            </a:pPr>
            <a:r>
              <a:rPr lang="ar-SA" sz="2400" b="1" i="1" dirty="0">
                <a:latin typeface="+mn-lt"/>
                <a:ea typeface="+mn-ea"/>
                <a:cs typeface="+mj-cs"/>
              </a:rPr>
              <a:t>مدنسة لكل شيء.</a:t>
            </a:r>
          </a:p>
          <a:p>
            <a:pPr fontAlgn="auto">
              <a:spcBef>
                <a:spcPts val="0"/>
              </a:spcBef>
              <a:spcAft>
                <a:spcPts val="0"/>
              </a:spcAft>
              <a:buFont typeface="Arial" pitchFamily="34" charset="0"/>
              <a:buChar char="•"/>
              <a:defRPr/>
            </a:pPr>
            <a:r>
              <a:rPr lang="ar-SA" sz="2400" b="1" i="1" dirty="0">
                <a:latin typeface="+mn-lt"/>
                <a:ea typeface="+mn-ea"/>
                <a:cs typeface="+mj-cs"/>
              </a:rPr>
              <a:t>لابد لها من حرق نفسها عند موت زوجها.</a:t>
            </a:r>
          </a:p>
          <a:p>
            <a:pPr fontAlgn="auto">
              <a:spcBef>
                <a:spcPts val="0"/>
              </a:spcBef>
              <a:spcAft>
                <a:spcPts val="0"/>
              </a:spcAft>
              <a:defRPr/>
            </a:pPr>
            <a:endParaRPr lang="ar-SA" sz="2400" b="1" i="1" dirty="0">
              <a:latin typeface="+mn-lt"/>
              <a:ea typeface="+mn-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dirty="0"/>
          </a:p>
        </p:txBody>
      </p:sp>
      <p:sp>
        <p:nvSpPr>
          <p:cNvPr id="4" name="وسيلة شرح مع سهم إلى اليسار 3"/>
          <p:cNvSpPr/>
          <p:nvPr/>
        </p:nvSpPr>
        <p:spPr>
          <a:xfrm>
            <a:off x="6215063" y="2571750"/>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اليهود</a:t>
            </a:r>
          </a:p>
        </p:txBody>
      </p:sp>
      <p:sp>
        <p:nvSpPr>
          <p:cNvPr id="5" name="مربع نص 4"/>
          <p:cNvSpPr txBox="1"/>
          <p:nvPr/>
        </p:nvSpPr>
        <p:spPr>
          <a:xfrm>
            <a:off x="2286000" y="2000250"/>
            <a:ext cx="3786188" cy="3046413"/>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المرأة لعنة.</a:t>
            </a:r>
          </a:p>
          <a:p>
            <a:pPr fontAlgn="auto">
              <a:spcBef>
                <a:spcPts val="0"/>
              </a:spcBef>
              <a:spcAft>
                <a:spcPts val="0"/>
              </a:spcAft>
              <a:buFont typeface="Arial" pitchFamily="34" charset="0"/>
              <a:buChar char="•"/>
              <a:defRPr/>
            </a:pPr>
            <a:r>
              <a:rPr lang="ar-SA" sz="2400" b="1" i="1" dirty="0">
                <a:latin typeface="+mn-lt"/>
                <a:ea typeface="+mn-ea"/>
                <a:cs typeface="+mj-cs"/>
              </a:rPr>
              <a:t>بمرتبة الخادم.</a:t>
            </a:r>
          </a:p>
          <a:p>
            <a:pPr fontAlgn="auto">
              <a:spcBef>
                <a:spcPts val="0"/>
              </a:spcBef>
              <a:spcAft>
                <a:spcPts val="0"/>
              </a:spcAft>
              <a:buFont typeface="Arial" pitchFamily="34" charset="0"/>
              <a:buChar char="•"/>
              <a:defRPr/>
            </a:pPr>
            <a:r>
              <a:rPr lang="ar-SA" sz="2400" b="1" i="1" dirty="0">
                <a:latin typeface="+mn-lt"/>
                <a:ea typeface="+mn-ea"/>
                <a:cs typeface="+mj-cs"/>
              </a:rPr>
              <a:t>لأبيها الحق في بيعها قاصرة.</a:t>
            </a:r>
          </a:p>
          <a:p>
            <a:pPr fontAlgn="auto">
              <a:spcBef>
                <a:spcPts val="0"/>
              </a:spcBef>
              <a:spcAft>
                <a:spcPts val="0"/>
              </a:spcAft>
              <a:buFont typeface="Arial" pitchFamily="34" charset="0"/>
              <a:buChar char="•"/>
              <a:defRPr/>
            </a:pPr>
            <a:r>
              <a:rPr lang="ar-SA" sz="2400" b="1" i="1" dirty="0">
                <a:latin typeface="+mn-lt"/>
                <a:ea typeface="+mn-ea"/>
                <a:cs typeface="+mj-cs"/>
              </a:rPr>
              <a:t>محرومة من الميراث.</a:t>
            </a:r>
          </a:p>
          <a:p>
            <a:pPr fontAlgn="auto">
              <a:spcBef>
                <a:spcPts val="0"/>
              </a:spcBef>
              <a:spcAft>
                <a:spcPts val="0"/>
              </a:spcAft>
              <a:buFont typeface="Arial" pitchFamily="34" charset="0"/>
              <a:buChar char="•"/>
              <a:defRPr/>
            </a:pPr>
            <a:r>
              <a:rPr lang="ar-SA" sz="2400" b="1" i="1" dirty="0">
                <a:latin typeface="+mn-lt"/>
                <a:ea typeface="+mn-ea"/>
                <a:cs typeface="+mj-cs"/>
              </a:rPr>
              <a:t>تغير الحال فأصبحت عندهم من الأسلحة التي يستخدمونها في غزو قلوب الشباب وإفسادهم، والسيطرة على العالم.</a:t>
            </a:r>
          </a:p>
          <a:p>
            <a:pPr fontAlgn="auto">
              <a:spcBef>
                <a:spcPts val="0"/>
              </a:spcBef>
              <a:spcAft>
                <a:spcPts val="0"/>
              </a:spcAft>
              <a:buFont typeface="Arial" pitchFamily="34" charset="0"/>
              <a:buChar char="•"/>
              <a:defRPr/>
            </a:pPr>
            <a:endParaRPr lang="ar-SA" sz="2400" dirty="0">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b="1" dirty="0">
              <a:solidFill>
                <a:schemeClr val="tx2">
                  <a:lumMod val="75000"/>
                </a:schemeClr>
              </a:solidFill>
            </a:endParaRPr>
          </a:p>
        </p:txBody>
      </p:sp>
      <p:sp>
        <p:nvSpPr>
          <p:cNvPr id="5" name="وسيلة شرح مع سهم إلى اليسار 4"/>
          <p:cNvSpPr/>
          <p:nvPr/>
        </p:nvSpPr>
        <p:spPr>
          <a:xfrm>
            <a:off x="6215063" y="1857375"/>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النصارى</a:t>
            </a:r>
          </a:p>
        </p:txBody>
      </p:sp>
      <p:sp>
        <p:nvSpPr>
          <p:cNvPr id="8" name="مربع نص 7"/>
          <p:cNvSpPr txBox="1"/>
          <p:nvPr/>
        </p:nvSpPr>
        <p:spPr>
          <a:xfrm>
            <a:off x="2000250" y="1785938"/>
            <a:ext cx="4000500" cy="1631950"/>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000" b="1" i="1" dirty="0">
                <a:latin typeface="+mn-lt"/>
                <a:ea typeface="+mn-ea"/>
                <a:cs typeface="+mj-cs"/>
              </a:rPr>
              <a:t>نظرة سوداوية للمرأة.</a:t>
            </a:r>
          </a:p>
          <a:p>
            <a:pPr fontAlgn="auto">
              <a:spcBef>
                <a:spcPts val="0"/>
              </a:spcBef>
              <a:spcAft>
                <a:spcPts val="0"/>
              </a:spcAft>
              <a:buFont typeface="Arial" pitchFamily="34" charset="0"/>
              <a:buChar char="•"/>
              <a:defRPr/>
            </a:pPr>
            <a:r>
              <a:rPr lang="ar-SA" sz="2000" b="1" i="1" dirty="0">
                <a:latin typeface="+mn-lt"/>
                <a:ea typeface="+mn-ea"/>
                <a:cs typeface="+mj-cs"/>
              </a:rPr>
              <a:t>يشككون في إنسانيتها.</a:t>
            </a:r>
          </a:p>
          <a:p>
            <a:pPr fontAlgn="auto">
              <a:spcBef>
                <a:spcPts val="0"/>
              </a:spcBef>
              <a:spcAft>
                <a:spcPts val="0"/>
              </a:spcAft>
              <a:buFont typeface="Arial" pitchFamily="34" charset="0"/>
              <a:buChar char="•"/>
              <a:defRPr/>
            </a:pPr>
            <a:r>
              <a:rPr lang="ar-SA" sz="2000" b="1" i="1" dirty="0">
                <a:latin typeface="+mn-lt"/>
                <a:ea typeface="+mn-ea"/>
                <a:cs typeface="+mj-cs"/>
              </a:rPr>
              <a:t>ليس لها الحق في التملك، ويباح بيعها أحيانا.</a:t>
            </a:r>
          </a:p>
          <a:p>
            <a:pPr fontAlgn="auto">
              <a:spcBef>
                <a:spcPts val="0"/>
              </a:spcBef>
              <a:spcAft>
                <a:spcPts val="0"/>
              </a:spcAft>
              <a:buFont typeface="Arial" pitchFamily="34" charset="0"/>
              <a:buChar char="•"/>
              <a:defRPr/>
            </a:pPr>
            <a:r>
              <a:rPr lang="ar-SA" sz="2000" b="1" i="1" dirty="0">
                <a:latin typeface="+mn-lt"/>
                <a:ea typeface="+mn-ea"/>
                <a:cs typeface="+mj-cs"/>
              </a:rPr>
              <a:t>لابد لها من حرق نفسها عند موت زوجها.</a:t>
            </a:r>
          </a:p>
          <a:p>
            <a:pPr fontAlgn="auto">
              <a:spcBef>
                <a:spcPts val="0"/>
              </a:spcBef>
              <a:spcAft>
                <a:spcPts val="0"/>
              </a:spcAft>
              <a:defRPr/>
            </a:pPr>
            <a:endParaRPr lang="ar-SA" sz="2000" b="1" i="1" dirty="0">
              <a:latin typeface="+mn-lt"/>
              <a:ea typeface="+mn-ea"/>
              <a:cs typeface="+mj-cs"/>
            </a:endParaRPr>
          </a:p>
        </p:txBody>
      </p:sp>
      <p:sp>
        <p:nvSpPr>
          <p:cNvPr id="7" name="مستطيل مستدير الزوايا 6"/>
          <p:cNvSpPr/>
          <p:nvPr/>
        </p:nvSpPr>
        <p:spPr>
          <a:xfrm>
            <a:off x="3000364" y="3714752"/>
            <a:ext cx="3714776" cy="785818"/>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bg2">
                    <a:lumMod val="90000"/>
                  </a:schemeClr>
                </a:solidFill>
                <a:cs typeface="+mj-cs"/>
              </a:rPr>
              <a:t>المرأة ونظريات النظام الاجتماعي في القرن العشرين</a:t>
            </a:r>
          </a:p>
        </p:txBody>
      </p:sp>
      <p:sp>
        <p:nvSpPr>
          <p:cNvPr id="9" name="مربع نص 8"/>
          <p:cNvSpPr txBox="1"/>
          <p:nvPr/>
        </p:nvSpPr>
        <p:spPr>
          <a:xfrm>
            <a:off x="3000375" y="4500563"/>
            <a:ext cx="3714750" cy="1200150"/>
          </a:xfrm>
          <a:prstGeom prst="rect">
            <a:avLst/>
          </a:prstGeom>
          <a:noFill/>
          <a:ln w="28575" cap="flat" cmpd="thinThick">
            <a:solidFill>
              <a:schemeClr val="accent1"/>
            </a:solidFill>
            <a:prstDash val="sysDash"/>
          </a:ln>
        </p:spPr>
        <p:txBody>
          <a:bodyPr rtlCol="1">
            <a:spAutoFit/>
          </a:bodyPr>
          <a:lstStyle/>
          <a:p>
            <a:pPr fontAlgn="auto">
              <a:spcBef>
                <a:spcPts val="0"/>
              </a:spcBef>
              <a:spcAft>
                <a:spcPts val="0"/>
              </a:spcAft>
              <a:defRPr/>
            </a:pPr>
            <a:r>
              <a:rPr lang="ar-SA" sz="2400" b="1" dirty="0">
                <a:solidFill>
                  <a:schemeClr val="tx2"/>
                </a:solidFill>
                <a:latin typeface="+mn-lt"/>
                <a:ea typeface="+mn-ea"/>
                <a:cs typeface="+mj-cs"/>
              </a:rPr>
              <a:t>1\ المساواة بين الرجال والنساء.</a:t>
            </a:r>
          </a:p>
          <a:p>
            <a:pPr fontAlgn="auto">
              <a:spcBef>
                <a:spcPts val="0"/>
              </a:spcBef>
              <a:spcAft>
                <a:spcPts val="0"/>
              </a:spcAft>
              <a:defRPr/>
            </a:pPr>
            <a:r>
              <a:rPr lang="ar-SA" sz="2400" b="1" dirty="0">
                <a:solidFill>
                  <a:schemeClr val="tx2"/>
                </a:solidFill>
                <a:latin typeface="+mn-lt"/>
                <a:ea typeface="+mn-ea"/>
                <a:cs typeface="+mj-cs"/>
              </a:rPr>
              <a:t>2\ استقلال النساء بشئون معاشهم.</a:t>
            </a:r>
          </a:p>
          <a:p>
            <a:pPr fontAlgn="auto">
              <a:spcBef>
                <a:spcPts val="0"/>
              </a:spcBef>
              <a:spcAft>
                <a:spcPts val="0"/>
              </a:spcAft>
              <a:defRPr/>
            </a:pPr>
            <a:r>
              <a:rPr lang="ar-SA" sz="2400" b="1" dirty="0">
                <a:solidFill>
                  <a:schemeClr val="tx2"/>
                </a:solidFill>
                <a:latin typeface="+mn-lt"/>
                <a:ea typeface="+mn-ea"/>
                <a:cs typeface="+mj-cs"/>
              </a:rPr>
              <a:t>3\ الاختلاط المطلق بين الرجال والنساء.</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مخصص 1">
      <a:dk1>
        <a:sysClr val="windowText" lastClr="000000"/>
      </a:dk1>
      <a:lt1>
        <a:sysClr val="window" lastClr="FFFFFF"/>
      </a:lt1>
      <a:dk2>
        <a:srgbClr val="B13F9A"/>
      </a:dk2>
      <a:lt2>
        <a:srgbClr val="F4E7ED"/>
      </a:lt2>
      <a:accent1>
        <a:srgbClr val="512539"/>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3218</TotalTime>
  <Words>2448</Words>
  <Application>Microsoft Office PowerPoint</Application>
  <PresentationFormat>عرض على الشاشة (3:4)‏</PresentationFormat>
  <Paragraphs>339</Paragraphs>
  <Slides>47</Slides>
  <Notes>2</Notes>
  <HiddenSlides>0</HiddenSlides>
  <MMClips>1</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47</vt:i4>
      </vt:variant>
    </vt:vector>
  </HeadingPairs>
  <TitlesOfParts>
    <vt:vector size="57" baseType="lpstr">
      <vt:lpstr>Andalus</vt:lpstr>
      <vt:lpstr>Arial</vt:lpstr>
      <vt:lpstr>Calibri</vt:lpstr>
      <vt:lpstr>Constantia</vt:lpstr>
      <vt:lpstr>Majalla UI</vt:lpstr>
      <vt:lpstr>Sakkal Majalla</vt:lpstr>
      <vt:lpstr>Traditional Arabic</vt:lpstr>
      <vt:lpstr>Wingdings</vt:lpstr>
      <vt:lpstr>Zokrofi</vt:lpstr>
      <vt:lpstr>سمة Office</vt:lpstr>
      <vt:lpstr>مقرر فقه الأسرة (133 سلم)</vt:lpstr>
      <vt:lpstr>عرض تقديمي في PowerPoint</vt:lpstr>
      <vt:lpstr>تمهيد</vt:lpstr>
      <vt:lpstr>أهمية الأسرة وتكوينها خلال الزواج الشرعي دون غيره </vt:lpstr>
      <vt:lpstr>المكانة التي حظيت بها المرأة في الإسلام، مقارنة بالمجتمعات والأنظمة القديمة والحديثة</vt:lpstr>
      <vt:lpstr>المرأة عند غير المسلمين</vt:lpstr>
      <vt:lpstr>المرأة عند غير المسلمين</vt:lpstr>
      <vt:lpstr>المرأة عند غير المسلمين</vt:lpstr>
      <vt:lpstr>المرأة عند غير المسلمين</vt:lpstr>
      <vt:lpstr>عرض تقديمي في PowerPoint</vt:lpstr>
      <vt:lpstr>المرأة ونظريات النظام الاجتماعي في القرن العشرين</vt:lpstr>
      <vt:lpstr>المرأة والأسرة في المؤتمرات الدولية</vt:lpstr>
      <vt:lpstr>الجندر (مساواة المرأة بالرجل)</vt:lpstr>
      <vt:lpstr>السيداو ( اتفاقية القضاء على جميع أشكال التمييز ضد المرأة )</vt:lpstr>
      <vt:lpstr>كيف نواجه هذه المخططات؟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مكانة المرأة في الإسلام</vt:lpstr>
      <vt:lpstr>مظاهر تكريم الإسلام للمرأة</vt:lpstr>
      <vt:lpstr>إنصاف الإسلام للمرأة</vt:lpstr>
      <vt:lpstr>عمل المرأة</vt:lpstr>
      <vt:lpstr>عمل المرأة</vt:lpstr>
      <vt:lpstr>عمل المرأة</vt:lpstr>
      <vt:lpstr>عمل المرأة</vt:lpstr>
      <vt:lpstr>نتائج تجربة عمل المرأة خارج بيتها عند بعض الدول</vt:lpstr>
      <vt:lpstr>الشبه التي ادعاها أعداء المسلمين </vt:lpstr>
      <vt:lpstr>إرث المرأة</vt:lpstr>
      <vt:lpstr>الشبه التي ادعاها أعداء المسلمين </vt:lpstr>
      <vt:lpstr>شهادة المرأة</vt:lpstr>
      <vt:lpstr>الشبه التي ادعاها أعداء المسلمين </vt:lpstr>
      <vt:lpstr>الدية</vt:lpstr>
      <vt:lpstr>الشبه التي ادعاها أعداء المسلمين </vt:lpstr>
      <vt:lpstr>تعدد الزوجات</vt:lpstr>
      <vt:lpstr>تعدد الزوجات</vt:lpstr>
      <vt:lpstr>تعدد الزوجات</vt:lpstr>
      <vt:lpstr>تعدد الزوجات</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ساره</dc:creator>
  <cp:lastModifiedBy>مشاعل الحارثي</cp:lastModifiedBy>
  <cp:revision>228</cp:revision>
  <dcterms:modified xsi:type="dcterms:W3CDTF">2013-09-13T20:32:19Z</dcterms:modified>
</cp:coreProperties>
</file>