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63" d="100"/>
          <a:sy n="63" d="100"/>
        </p:scale>
        <p:origin x="-1512"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spTree>
      <p:nvGrpSpPr>
        <p:cNvPr id="1" name=""/>
        <p:cNvGrpSpPr/>
        <p:nvPr/>
      </p:nvGrpSpPr>
      <p:grpSpPr>
        <a:xfrm>
          <a:off x="0" y="0"/>
          <a:ext cx="0" cy="0"/>
          <a:chOff x="0" y="0"/>
          <a:chExt cx="0" cy="0"/>
        </a:xfrm>
      </p:grpSpPr>
      <p:sp>
        <p:nvSpPr>
          <p:cNvPr id="2" name="عنوان 1"/>
          <p:cNvSpPr>
            <a:spLocks noGrp="1"/>
          </p:cNvSpPr>
          <p:nvPr>
            <p:ph type="ctrTitle"/>
          </p:nvPr>
        </p:nvSpPr>
        <p:spPr>
          <a:xfrm>
            <a:off x="685800" y="2130425"/>
            <a:ext cx="7772400" cy="1470025"/>
          </a:xfrm>
        </p:spPr>
        <p:txBody>
          <a:bodyPr/>
          <a:lstStyle/>
          <a:p>
            <a:r>
              <a:rPr lang="ar-SA" smtClean="0"/>
              <a:t>انقر لتحرير نمط العنوان الرئيسي</a:t>
            </a:r>
            <a:endParaRPr lang="ar-SA"/>
          </a:p>
        </p:txBody>
      </p:sp>
      <p:sp>
        <p:nvSpPr>
          <p:cNvPr id="3" name="عنوان فرعي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ar-SA" smtClean="0"/>
              <a:t>انقر لتحرير نمط العنوان الثانوي الرئيسي</a:t>
            </a:r>
            <a:endParaRPr lang="ar-SA"/>
          </a:p>
        </p:txBody>
      </p:sp>
      <p:sp>
        <p:nvSpPr>
          <p:cNvPr id="4" name="عنصر نائب للتاريخ 3"/>
          <p:cNvSpPr>
            <a:spLocks noGrp="1"/>
          </p:cNvSpPr>
          <p:nvPr>
            <p:ph type="dt" sz="half" idx="10"/>
          </p:nvPr>
        </p:nvSpPr>
        <p:spPr/>
        <p:txBody>
          <a:bodyPr/>
          <a:lstStyle/>
          <a:p>
            <a:fld id="{8C8B7F5F-8153-4F4D-994B-253482CBB407}" type="datetimeFigureOut">
              <a:rPr lang="ar-SA" smtClean="0"/>
              <a:pPr/>
              <a:t>28/10/1433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26EA9259-7DB3-470C-A366-5E28F9A1B91C}"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8C8B7F5F-8153-4F4D-994B-253482CBB407}" type="datetimeFigureOut">
              <a:rPr lang="ar-SA" smtClean="0"/>
              <a:pPr/>
              <a:t>28/10/1433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26EA9259-7DB3-470C-A366-5E28F9A1B91C}"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629400" y="274638"/>
            <a:ext cx="2057400" cy="5851525"/>
          </a:xfrm>
        </p:spPr>
        <p:txBody>
          <a:bodyPr vert="eaVert"/>
          <a:lstStyle/>
          <a:p>
            <a:r>
              <a:rPr lang="ar-SA" smtClean="0"/>
              <a:t>انقر لتحرير نمط العنوان الرئيسي</a:t>
            </a:r>
            <a:endParaRPr lang="ar-SA"/>
          </a:p>
        </p:txBody>
      </p:sp>
      <p:sp>
        <p:nvSpPr>
          <p:cNvPr id="3" name="عنصر نائب للعنوان العمودي 2"/>
          <p:cNvSpPr>
            <a:spLocks noGrp="1"/>
          </p:cNvSpPr>
          <p:nvPr>
            <p:ph type="body" orient="vert" idx="1"/>
          </p:nvPr>
        </p:nvSpPr>
        <p:spPr>
          <a:xfrm>
            <a:off x="457200" y="274638"/>
            <a:ext cx="6019800" cy="5851525"/>
          </a:xfrm>
        </p:spPr>
        <p:txBody>
          <a:bodyPr vert="eaVert"/>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8C8B7F5F-8153-4F4D-994B-253482CBB407}" type="datetimeFigureOut">
              <a:rPr lang="ar-SA" smtClean="0"/>
              <a:pPr/>
              <a:t>28/10/1433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26EA9259-7DB3-470C-A366-5E28F9A1B91C}"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idx="1"/>
          </p:nvPr>
        </p:nvSpPr>
        <p:spPr/>
        <p:txBody>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10"/>
          </p:nvPr>
        </p:nvSpPr>
        <p:spPr/>
        <p:txBody>
          <a:bodyPr/>
          <a:lstStyle/>
          <a:p>
            <a:fld id="{8C8B7F5F-8153-4F4D-994B-253482CBB407}" type="datetimeFigureOut">
              <a:rPr lang="ar-SA" smtClean="0"/>
              <a:pPr/>
              <a:t>28/10/1433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26EA9259-7DB3-470C-A366-5E28F9A1B91C}"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spTree>
      <p:nvGrpSpPr>
        <p:cNvPr id="1" name=""/>
        <p:cNvGrpSpPr/>
        <p:nvPr/>
      </p:nvGrpSpPr>
      <p:grpSpPr>
        <a:xfrm>
          <a:off x="0" y="0"/>
          <a:ext cx="0" cy="0"/>
          <a:chOff x="0" y="0"/>
          <a:chExt cx="0" cy="0"/>
        </a:xfrm>
      </p:grpSpPr>
      <p:sp>
        <p:nvSpPr>
          <p:cNvPr id="2" name="عنوان 1"/>
          <p:cNvSpPr>
            <a:spLocks noGrp="1"/>
          </p:cNvSpPr>
          <p:nvPr>
            <p:ph type="title"/>
          </p:nvPr>
        </p:nvSpPr>
        <p:spPr>
          <a:xfrm>
            <a:off x="722313" y="4406900"/>
            <a:ext cx="7772400" cy="1362075"/>
          </a:xfrm>
        </p:spPr>
        <p:txBody>
          <a:bodyPr anchor="t"/>
          <a:lstStyle>
            <a:lvl1pPr algn="r">
              <a:defRPr sz="4000" b="1" cap="all"/>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smtClean="0"/>
              <a:t>انقر لتحرير أنماط النص الرئيسي</a:t>
            </a:r>
          </a:p>
        </p:txBody>
      </p:sp>
      <p:sp>
        <p:nvSpPr>
          <p:cNvPr id="4" name="عنصر نائب للتاريخ 3"/>
          <p:cNvSpPr>
            <a:spLocks noGrp="1"/>
          </p:cNvSpPr>
          <p:nvPr>
            <p:ph type="dt" sz="half" idx="10"/>
          </p:nvPr>
        </p:nvSpPr>
        <p:spPr/>
        <p:txBody>
          <a:bodyPr/>
          <a:lstStyle/>
          <a:p>
            <a:fld id="{8C8B7F5F-8153-4F4D-994B-253482CBB407}" type="datetimeFigureOut">
              <a:rPr lang="ar-SA" smtClean="0"/>
              <a:pPr/>
              <a:t>28/10/1433</a:t>
            </a:fld>
            <a:endParaRPr lang="ar-SA"/>
          </a:p>
        </p:txBody>
      </p:sp>
      <p:sp>
        <p:nvSpPr>
          <p:cNvPr id="5" name="عنصر نائب للتذييل 4"/>
          <p:cNvSpPr>
            <a:spLocks noGrp="1"/>
          </p:cNvSpPr>
          <p:nvPr>
            <p:ph type="ftr" sz="quarter" idx="11"/>
          </p:nvPr>
        </p:nvSpPr>
        <p:spPr/>
        <p:txBody>
          <a:bodyPr/>
          <a:lstStyle/>
          <a:p>
            <a:endParaRPr lang="ar-SA"/>
          </a:p>
        </p:txBody>
      </p:sp>
      <p:sp>
        <p:nvSpPr>
          <p:cNvPr id="6" name="عنصر نائب لرقم الشريحة 5"/>
          <p:cNvSpPr>
            <a:spLocks noGrp="1"/>
          </p:cNvSpPr>
          <p:nvPr>
            <p:ph type="sldNum" sz="quarter" idx="12"/>
          </p:nvPr>
        </p:nvSpPr>
        <p:spPr/>
        <p:txBody>
          <a:bodyPr/>
          <a:lstStyle/>
          <a:p>
            <a:fld id="{26EA9259-7DB3-470C-A366-5E28F9A1B91C}"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محتوى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محتوى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تاريخ 4"/>
          <p:cNvSpPr>
            <a:spLocks noGrp="1"/>
          </p:cNvSpPr>
          <p:nvPr>
            <p:ph type="dt" sz="half" idx="10"/>
          </p:nvPr>
        </p:nvSpPr>
        <p:spPr/>
        <p:txBody>
          <a:bodyPr/>
          <a:lstStyle/>
          <a:p>
            <a:fld id="{8C8B7F5F-8153-4F4D-994B-253482CBB407}" type="datetimeFigureOut">
              <a:rPr lang="ar-SA" smtClean="0"/>
              <a:pPr/>
              <a:t>28/10/1433</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26EA9259-7DB3-470C-A366-5E28F9A1B91C}"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lvl1pPr>
              <a:defRPr/>
            </a:lvl1p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4" name="عنصر نائب للمحتوى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5" name="عنصر نائب للنص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smtClean="0"/>
              <a:t>انقر لتحرير أنماط النص الرئيسي</a:t>
            </a:r>
          </a:p>
        </p:txBody>
      </p:sp>
      <p:sp>
        <p:nvSpPr>
          <p:cNvPr id="6" name="عنصر نائب للمحتوى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7" name="عنصر نائب للتاريخ 6"/>
          <p:cNvSpPr>
            <a:spLocks noGrp="1"/>
          </p:cNvSpPr>
          <p:nvPr>
            <p:ph type="dt" sz="half" idx="10"/>
          </p:nvPr>
        </p:nvSpPr>
        <p:spPr/>
        <p:txBody>
          <a:bodyPr/>
          <a:lstStyle/>
          <a:p>
            <a:fld id="{8C8B7F5F-8153-4F4D-994B-253482CBB407}" type="datetimeFigureOut">
              <a:rPr lang="ar-SA" smtClean="0"/>
              <a:pPr/>
              <a:t>28/10/1433</a:t>
            </a:fld>
            <a:endParaRPr lang="ar-SA"/>
          </a:p>
        </p:txBody>
      </p:sp>
      <p:sp>
        <p:nvSpPr>
          <p:cNvPr id="8" name="عنصر نائب للتذييل 7"/>
          <p:cNvSpPr>
            <a:spLocks noGrp="1"/>
          </p:cNvSpPr>
          <p:nvPr>
            <p:ph type="ftr" sz="quarter" idx="11"/>
          </p:nvPr>
        </p:nvSpPr>
        <p:spPr/>
        <p:txBody>
          <a:bodyPr/>
          <a:lstStyle/>
          <a:p>
            <a:endParaRPr lang="ar-SA"/>
          </a:p>
        </p:txBody>
      </p:sp>
      <p:sp>
        <p:nvSpPr>
          <p:cNvPr id="9" name="عنصر نائب لرقم الشريحة 8"/>
          <p:cNvSpPr>
            <a:spLocks noGrp="1"/>
          </p:cNvSpPr>
          <p:nvPr>
            <p:ph type="sldNum" sz="quarter" idx="12"/>
          </p:nvPr>
        </p:nvSpPr>
        <p:spPr/>
        <p:txBody>
          <a:bodyPr/>
          <a:lstStyle/>
          <a:p>
            <a:fld id="{26EA9259-7DB3-470C-A366-5E28F9A1B91C}"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smtClean="0"/>
              <a:t>انقر لتحرير نمط العنوان الرئيسي</a:t>
            </a:r>
            <a:endParaRPr lang="ar-SA"/>
          </a:p>
        </p:txBody>
      </p:sp>
      <p:sp>
        <p:nvSpPr>
          <p:cNvPr id="3" name="عنصر نائب للتاريخ 2"/>
          <p:cNvSpPr>
            <a:spLocks noGrp="1"/>
          </p:cNvSpPr>
          <p:nvPr>
            <p:ph type="dt" sz="half" idx="10"/>
          </p:nvPr>
        </p:nvSpPr>
        <p:spPr/>
        <p:txBody>
          <a:bodyPr/>
          <a:lstStyle/>
          <a:p>
            <a:fld id="{8C8B7F5F-8153-4F4D-994B-253482CBB407}" type="datetimeFigureOut">
              <a:rPr lang="ar-SA" smtClean="0"/>
              <a:pPr/>
              <a:t>28/10/1433</a:t>
            </a:fld>
            <a:endParaRPr lang="ar-SA"/>
          </a:p>
        </p:txBody>
      </p:sp>
      <p:sp>
        <p:nvSpPr>
          <p:cNvPr id="4" name="عنصر نائب للتذييل 3"/>
          <p:cNvSpPr>
            <a:spLocks noGrp="1"/>
          </p:cNvSpPr>
          <p:nvPr>
            <p:ph type="ftr" sz="quarter" idx="11"/>
          </p:nvPr>
        </p:nvSpPr>
        <p:spPr/>
        <p:txBody>
          <a:bodyPr/>
          <a:lstStyle/>
          <a:p>
            <a:endParaRPr lang="ar-SA"/>
          </a:p>
        </p:txBody>
      </p:sp>
      <p:sp>
        <p:nvSpPr>
          <p:cNvPr id="5" name="عنصر نائب لرقم الشريحة 4"/>
          <p:cNvSpPr>
            <a:spLocks noGrp="1"/>
          </p:cNvSpPr>
          <p:nvPr>
            <p:ph type="sldNum" sz="quarter" idx="12"/>
          </p:nvPr>
        </p:nvSpPr>
        <p:spPr/>
        <p:txBody>
          <a:bodyPr/>
          <a:lstStyle/>
          <a:p>
            <a:fld id="{26EA9259-7DB3-470C-A366-5E28F9A1B91C}"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p>
            <a:fld id="{8C8B7F5F-8153-4F4D-994B-253482CBB407}" type="datetimeFigureOut">
              <a:rPr lang="ar-SA" smtClean="0"/>
              <a:pPr/>
              <a:t>28/10/1433</a:t>
            </a:fld>
            <a:endParaRPr lang="ar-SA"/>
          </a:p>
        </p:txBody>
      </p:sp>
      <p:sp>
        <p:nvSpPr>
          <p:cNvPr id="3" name="عنصر نائب للتذييل 2"/>
          <p:cNvSpPr>
            <a:spLocks noGrp="1"/>
          </p:cNvSpPr>
          <p:nvPr>
            <p:ph type="ftr" sz="quarter" idx="11"/>
          </p:nvPr>
        </p:nvSpPr>
        <p:spPr/>
        <p:txBody>
          <a:bodyPr/>
          <a:lstStyle/>
          <a:p>
            <a:endParaRPr lang="ar-SA"/>
          </a:p>
        </p:txBody>
      </p:sp>
      <p:sp>
        <p:nvSpPr>
          <p:cNvPr id="4" name="عنصر نائب لرقم الشريحة 3"/>
          <p:cNvSpPr>
            <a:spLocks noGrp="1"/>
          </p:cNvSpPr>
          <p:nvPr>
            <p:ph type="sldNum" sz="quarter" idx="12"/>
          </p:nvPr>
        </p:nvSpPr>
        <p:spPr/>
        <p:txBody>
          <a:bodyPr/>
          <a:lstStyle/>
          <a:p>
            <a:fld id="{26EA9259-7DB3-470C-A366-5E28F9A1B91C}"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73050"/>
            <a:ext cx="3008313" cy="1162050"/>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محتوى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نص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8C8B7F5F-8153-4F4D-994B-253482CBB407}" type="datetimeFigureOut">
              <a:rPr lang="ar-SA" smtClean="0"/>
              <a:pPr/>
              <a:t>28/10/1433</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26EA9259-7DB3-470C-A366-5E28F9A1B91C}"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صورة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1792288" y="4800600"/>
            <a:ext cx="5486400" cy="566738"/>
          </a:xfrm>
        </p:spPr>
        <p:txBody>
          <a:bodyPr anchor="b"/>
          <a:lstStyle>
            <a:lvl1pPr algn="r">
              <a:defRPr sz="2000" b="1"/>
            </a:lvl1pPr>
          </a:lstStyle>
          <a:p>
            <a:r>
              <a:rPr lang="ar-SA" smtClean="0"/>
              <a:t>انقر لتحرير نمط العنوان الرئيسي</a:t>
            </a:r>
            <a:endParaRPr lang="ar-SA"/>
          </a:p>
        </p:txBody>
      </p:sp>
      <p:sp>
        <p:nvSpPr>
          <p:cNvPr id="3" name="عنصر نائب للصورة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عنصر نائب للنص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smtClean="0"/>
              <a:t>انقر لتحرير أنماط النص الرئيسي</a:t>
            </a:r>
          </a:p>
        </p:txBody>
      </p:sp>
      <p:sp>
        <p:nvSpPr>
          <p:cNvPr id="5" name="عنصر نائب للتاريخ 4"/>
          <p:cNvSpPr>
            <a:spLocks noGrp="1"/>
          </p:cNvSpPr>
          <p:nvPr>
            <p:ph type="dt" sz="half" idx="10"/>
          </p:nvPr>
        </p:nvSpPr>
        <p:spPr/>
        <p:txBody>
          <a:bodyPr/>
          <a:lstStyle/>
          <a:p>
            <a:fld id="{8C8B7F5F-8153-4F4D-994B-253482CBB407}" type="datetimeFigureOut">
              <a:rPr lang="ar-SA" smtClean="0"/>
              <a:pPr/>
              <a:t>28/10/1433</a:t>
            </a:fld>
            <a:endParaRPr lang="ar-SA"/>
          </a:p>
        </p:txBody>
      </p:sp>
      <p:sp>
        <p:nvSpPr>
          <p:cNvPr id="6" name="عنصر نائب للتذييل 5"/>
          <p:cNvSpPr>
            <a:spLocks noGrp="1"/>
          </p:cNvSpPr>
          <p:nvPr>
            <p:ph type="ftr" sz="quarter" idx="11"/>
          </p:nvPr>
        </p:nvSpPr>
        <p:spPr/>
        <p:txBody>
          <a:bodyPr/>
          <a:lstStyle/>
          <a:p>
            <a:endParaRPr lang="ar-SA"/>
          </a:p>
        </p:txBody>
      </p:sp>
      <p:sp>
        <p:nvSpPr>
          <p:cNvPr id="7" name="عنصر نائب لرقم الشريحة 6"/>
          <p:cNvSpPr>
            <a:spLocks noGrp="1"/>
          </p:cNvSpPr>
          <p:nvPr>
            <p:ph type="sldNum" sz="quarter" idx="12"/>
          </p:nvPr>
        </p:nvSpPr>
        <p:spPr/>
        <p:txBody>
          <a:bodyPr/>
          <a:lstStyle/>
          <a:p>
            <a:fld id="{26EA9259-7DB3-470C-A366-5E28F9A1B91C}"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t="-50000" b="-50000"/>
          </a:stretch>
        </a:blipFill>
        <a:effectLst/>
      </p:bgPr>
    </p:bg>
    <p:spTree>
      <p:nvGrpSpPr>
        <p:cNvPr id="1" name=""/>
        <p:cNvGrpSpPr/>
        <p:nvPr/>
      </p:nvGrpSpPr>
      <p:grpSpPr>
        <a:xfrm>
          <a:off x="0" y="0"/>
          <a:ext cx="0" cy="0"/>
          <a:chOff x="0" y="0"/>
          <a:chExt cx="0" cy="0"/>
        </a:xfrm>
      </p:grpSpPr>
      <p:sp>
        <p:nvSpPr>
          <p:cNvPr id="2" name="عنصر نائب للعنوان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ar-SA" smtClean="0"/>
              <a:t>انقر لتحرير نمط العنوان الرئيسي</a:t>
            </a:r>
            <a:endParaRPr lang="ar-SA"/>
          </a:p>
        </p:txBody>
      </p:sp>
      <p:sp>
        <p:nvSpPr>
          <p:cNvPr id="3" name="عنصر نائب للنص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4" name="عنصر نائب للتاريخ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8C8B7F5F-8153-4F4D-994B-253482CBB407}" type="datetimeFigureOut">
              <a:rPr lang="ar-SA" smtClean="0"/>
              <a:pPr/>
              <a:t>28/10/1433</a:t>
            </a:fld>
            <a:endParaRPr lang="ar-SA"/>
          </a:p>
        </p:txBody>
      </p:sp>
      <p:sp>
        <p:nvSpPr>
          <p:cNvPr id="5" name="عنصر نائب للتذييل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SA"/>
          </a:p>
        </p:txBody>
      </p:sp>
      <p:sp>
        <p:nvSpPr>
          <p:cNvPr id="6" name="عنصر نائب لرقم الشريحة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26EA9259-7DB3-470C-A366-5E28F9A1B91C}"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srcRect/>
          <a:stretch>
            <a:fillRect t="-50000" b="-50000"/>
          </a:stretch>
        </a:blipFill>
        <a:effectLst/>
      </p:bgPr>
    </p:bg>
    <p:spTree>
      <p:nvGrpSpPr>
        <p:cNvPr id="1" name=""/>
        <p:cNvGrpSpPr/>
        <p:nvPr/>
      </p:nvGrpSpPr>
      <p:grpSpPr>
        <a:xfrm>
          <a:off x="0" y="0"/>
          <a:ext cx="0" cy="0"/>
          <a:chOff x="0" y="0"/>
          <a:chExt cx="0" cy="0"/>
        </a:xfrm>
      </p:grpSpPr>
      <p:pic>
        <p:nvPicPr>
          <p:cNvPr id="4" name="صورة 3" descr="West-Bank-Checkpoint-wide-horizontal_thumb[1].jpg"/>
          <p:cNvPicPr>
            <a:picLocks noChangeAspect="1"/>
          </p:cNvPicPr>
          <p:nvPr/>
        </p:nvPicPr>
        <p:blipFill>
          <a:blip r:embed="rId3"/>
          <a:stretch>
            <a:fillRect/>
          </a:stretch>
        </p:blipFill>
        <p:spPr>
          <a:xfrm>
            <a:off x="0" y="1285860"/>
            <a:ext cx="4550955" cy="5286412"/>
          </a:xfrm>
          <a:prstGeom prst="flowChartConnector">
            <a:avLst/>
          </a:prstGeom>
          <a:ln>
            <a:noFill/>
          </a:ln>
          <a:effectLst>
            <a:softEdge rad="112500"/>
          </a:effectLst>
        </p:spPr>
      </p:pic>
      <p:sp>
        <p:nvSpPr>
          <p:cNvPr id="2" name="عنوان 1"/>
          <p:cNvSpPr>
            <a:spLocks noGrp="1"/>
          </p:cNvSpPr>
          <p:nvPr>
            <p:ph type="title"/>
          </p:nvPr>
        </p:nvSpPr>
        <p:spPr>
          <a:xfrm>
            <a:off x="285720" y="0"/>
            <a:ext cx="8286808" cy="1142984"/>
          </a:xfrm>
        </p:spPr>
        <p:txBody>
          <a:bodyPr/>
          <a:lstStyle/>
          <a:p>
            <a:r>
              <a:rPr lang="ar-SA" b="1" dirty="0" smtClean="0">
                <a:solidFill>
                  <a:schemeClr val="bg1">
                    <a:lumMod val="95000"/>
                  </a:schemeClr>
                </a:solidFill>
                <a:latin typeface="Arabic Typesetting" pitchFamily="66" charset="-78"/>
                <a:cs typeface="Bold Italic Art" pitchFamily="2" charset="-78"/>
              </a:rPr>
              <a:t>بسم الله الرحمن الرحيم</a:t>
            </a:r>
            <a:endParaRPr lang="ar-SA" dirty="0">
              <a:solidFill>
                <a:schemeClr val="bg1">
                  <a:lumMod val="95000"/>
                </a:schemeClr>
              </a:solidFill>
              <a:latin typeface="Arabic Typesetting" pitchFamily="66" charset="-78"/>
              <a:cs typeface="Bold Italic Art" pitchFamily="2" charset="-78"/>
            </a:endParaRPr>
          </a:p>
        </p:txBody>
      </p:sp>
      <p:sp>
        <p:nvSpPr>
          <p:cNvPr id="3" name="عنصر نائب للمحتوى 2"/>
          <p:cNvSpPr>
            <a:spLocks noGrp="1"/>
          </p:cNvSpPr>
          <p:nvPr>
            <p:ph idx="1"/>
          </p:nvPr>
        </p:nvSpPr>
        <p:spPr>
          <a:xfrm>
            <a:off x="3571868" y="785794"/>
            <a:ext cx="5429288" cy="6072206"/>
          </a:xfrm>
        </p:spPr>
        <p:txBody>
          <a:bodyPr>
            <a:noAutofit/>
          </a:bodyPr>
          <a:lstStyle/>
          <a:p>
            <a:pPr>
              <a:buNone/>
            </a:pPr>
            <a:r>
              <a:rPr lang="ar-SA" sz="2400" b="1" dirty="0">
                <a:solidFill>
                  <a:schemeClr val="bg1"/>
                </a:solidFill>
              </a:rPr>
              <a:t/>
            </a:r>
            <a:br>
              <a:rPr lang="ar-SA" sz="2400" b="1" dirty="0">
                <a:solidFill>
                  <a:schemeClr val="bg1"/>
                </a:solidFill>
              </a:rPr>
            </a:br>
            <a:r>
              <a:rPr lang="ar-SA" sz="2400" b="1" dirty="0">
                <a:solidFill>
                  <a:schemeClr val="bg1"/>
                </a:solidFill>
              </a:rPr>
              <a:t>لقد ابتلي الدين الإسلامي بمحن عظيمة في سبيل الحفاظ على العقيدة </a:t>
            </a:r>
            <a:r>
              <a:rPr lang="ar-SA" sz="2400" b="1" dirty="0" smtClean="0">
                <a:solidFill>
                  <a:schemeClr val="bg1"/>
                </a:solidFill>
              </a:rPr>
              <a:t>الإسلامية </a:t>
            </a:r>
            <a:r>
              <a:rPr lang="ar-SA" sz="2400" b="1" dirty="0">
                <a:solidFill>
                  <a:schemeClr val="bg1"/>
                </a:solidFill>
              </a:rPr>
              <a:t>من الهجمات التي توجه ضدها يقول تعالى{أحسب الناس أن يتركوا أن يقولوا أمنا وهم لايفتنون ولقد فتنا الذين من قبلهم فليعلمن الله الذين صدقوا وليعلمن الكاذبين} ومايزال الصراع بين الحق والباطل قائم الى قيام الساعة يقول تعالى{</a:t>
            </a:r>
            <a:r>
              <a:rPr lang="ar-SA" sz="2400" b="1" dirty="0" err="1">
                <a:solidFill>
                  <a:schemeClr val="bg1"/>
                </a:solidFill>
              </a:rPr>
              <a:t>ماكان</a:t>
            </a:r>
            <a:r>
              <a:rPr lang="ar-SA" sz="2400" b="1" dirty="0">
                <a:solidFill>
                  <a:schemeClr val="bg1"/>
                </a:solidFill>
              </a:rPr>
              <a:t> الله ليذر المؤمنين على ماأنتم عليه حتى يميز الخبيث من الطيب} ومن أكثر الهجمات التي واجهة الدين الأسلامي ولها أثر واسع وعميق في أوساط المجتمعات الإسلامية هجمة التغريب التي هي من خططهم التي كانت على المدى البعيد وطبقوها, وكان لهم أعوان في تنفيذها وهم أبناء المسلمين ومثقفيهم من أدباء ومتعلمين..الخ وسأذكر هنا موجز عن هذه الوسيلة التي يستخدمها المنصرون.</a:t>
            </a:r>
            <a:endParaRPr lang="ar-SA" sz="2400" dirty="0">
              <a:solidFill>
                <a:schemeClr val="bg1"/>
              </a:solidFill>
            </a:endParaRPr>
          </a:p>
        </p:txBody>
      </p:sp>
    </p:spTree>
  </p:cSld>
  <p:clrMapOvr>
    <a:masterClrMapping/>
  </p:clrMapOvr>
  <p:transition>
    <p:wipe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 presetClass="entr" presetSubtype="16" fill="hold" nodeType="clickEffect">
                                  <p:stCondLst>
                                    <p:cond delay="0"/>
                                  </p:stCondLst>
                                  <p:childTnLst>
                                    <p:set>
                                      <p:cBhvr>
                                        <p:cTn id="17" dur="1" fill="hold">
                                          <p:stCondLst>
                                            <p:cond delay="0"/>
                                          </p:stCondLst>
                                        </p:cTn>
                                        <p:tgtEl>
                                          <p:spTgt spid="4"/>
                                        </p:tgtEl>
                                        <p:attrNameLst>
                                          <p:attrName>style.visibility</p:attrName>
                                        </p:attrNameLst>
                                      </p:cBhvr>
                                      <p:to>
                                        <p:strVal val="visible"/>
                                      </p:to>
                                    </p:set>
                                    <p:animEffect transition="in" filter="box(in)">
                                      <p:cBhvr>
                                        <p:cTn id="1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chemeClr val="bg1"/>
                </a:solidFill>
              </a:rPr>
              <a:t>من الحلول لمواجهة التغريب :</a:t>
            </a:r>
            <a:endParaRPr lang="ar-SA" dirty="0">
              <a:solidFill>
                <a:schemeClr val="bg1"/>
              </a:solidFill>
            </a:endParaRPr>
          </a:p>
        </p:txBody>
      </p:sp>
      <p:sp>
        <p:nvSpPr>
          <p:cNvPr id="3" name="عنصر نائب للمحتوى 2"/>
          <p:cNvSpPr>
            <a:spLocks noGrp="1"/>
          </p:cNvSpPr>
          <p:nvPr>
            <p:ph idx="1"/>
          </p:nvPr>
        </p:nvSpPr>
        <p:spPr/>
        <p:txBody>
          <a:bodyPr>
            <a:normAutofit fontScale="70000" lnSpcReduction="20000"/>
          </a:bodyPr>
          <a:lstStyle/>
          <a:p>
            <a:r>
              <a:rPr lang="ar-SA" b="1" dirty="0"/>
              <a:t/>
            </a:r>
            <a:br>
              <a:rPr lang="ar-SA" b="1" dirty="0"/>
            </a:br>
            <a:r>
              <a:rPr lang="ar-SA" b="1" dirty="0">
                <a:solidFill>
                  <a:schemeClr val="bg1">
                    <a:lumMod val="95000"/>
                  </a:schemeClr>
                </a:solidFill>
              </a:rPr>
              <a:t>أولاً: إيجاد (مرصد فكري) يقوم برصد الاتجاهات الفكرية ويستعمل الآليات الحديثة ويقوم على أسس علمية دقيقة في الرصد والتحليل</a:t>
            </a:r>
            <a:r>
              <a:rPr lang="ar-SA" b="1" dirty="0" smtClean="0">
                <a:solidFill>
                  <a:schemeClr val="bg1">
                    <a:lumMod val="95000"/>
                  </a:schemeClr>
                </a:solidFill>
              </a:rPr>
              <a:t>،</a:t>
            </a:r>
          </a:p>
          <a:p>
            <a:r>
              <a:rPr lang="ar-SA" b="1" dirty="0">
                <a:solidFill>
                  <a:schemeClr val="bg1">
                    <a:lumMod val="95000"/>
                  </a:schemeClr>
                </a:solidFill>
              </a:rPr>
              <a:t>ثانياً: توجيه طلاب الدراسات العليا للكتابة حول الاتجاهات الفكرية المعاصرة لاسيما أهل الاختصاص في العقيدة أو الأصول، ومناقشة الأفكار الجديدة بمنهج علمي رصين ودراسة اتجاهات التجديد في مناهج </a:t>
            </a:r>
            <a:r>
              <a:rPr lang="ar-SA" b="1" dirty="0" smtClean="0">
                <a:solidFill>
                  <a:schemeClr val="bg1">
                    <a:lumMod val="95000"/>
                  </a:schemeClr>
                </a:solidFill>
              </a:rPr>
              <a:t>الاستدلال</a:t>
            </a:r>
            <a:r>
              <a:rPr lang="ar-SA" b="1" dirty="0">
                <a:solidFill>
                  <a:schemeClr val="bg1">
                    <a:lumMod val="95000"/>
                  </a:schemeClr>
                </a:solidFill>
              </a:rPr>
              <a:t>.</a:t>
            </a:r>
            <a:endParaRPr lang="ar-SA" b="1" dirty="0" smtClean="0">
              <a:solidFill>
                <a:schemeClr val="bg1">
                  <a:lumMod val="95000"/>
                </a:schemeClr>
              </a:solidFill>
            </a:endParaRPr>
          </a:p>
          <a:p>
            <a:r>
              <a:rPr lang="ar-SA" b="1" dirty="0">
                <a:solidFill>
                  <a:schemeClr val="bg1">
                    <a:lumMod val="95000"/>
                  </a:schemeClr>
                </a:solidFill>
              </a:rPr>
              <a:t>ثالثاً: إقامة مراكز دراسات متخصصة في الفكر والثقافة لبناء فكر معاصر صحيح يوافق النصوص </a:t>
            </a:r>
            <a:r>
              <a:rPr lang="ar-SA" b="1" dirty="0" smtClean="0">
                <a:solidFill>
                  <a:schemeClr val="bg1">
                    <a:lumMod val="95000"/>
                  </a:schemeClr>
                </a:solidFill>
              </a:rPr>
              <a:t>الشرعية.</a:t>
            </a:r>
          </a:p>
          <a:p>
            <a:r>
              <a:rPr lang="ar-SA" b="1" dirty="0" smtClean="0">
                <a:solidFill>
                  <a:schemeClr val="bg1">
                    <a:lumMod val="95000"/>
                  </a:schemeClr>
                </a:solidFill>
              </a:rPr>
              <a:t>رابعاً: إقامة منتديات فكرية في المدن الرئيسية تستقطب الشباب المهتمين بهذا الشأن.</a:t>
            </a:r>
          </a:p>
          <a:p>
            <a:r>
              <a:rPr lang="ar-SA" b="1" dirty="0" smtClean="0">
                <a:solidFill>
                  <a:schemeClr val="bg1">
                    <a:lumMod val="95000"/>
                  </a:schemeClr>
                </a:solidFill>
              </a:rPr>
              <a:t>خامسا: </a:t>
            </a:r>
            <a:r>
              <a:rPr lang="ar-SA" b="1" dirty="0">
                <a:solidFill>
                  <a:schemeClr val="bg1">
                    <a:lumMod val="95000"/>
                  </a:schemeClr>
                </a:solidFill>
              </a:rPr>
              <a:t>تنمية روح الاحتساب في </a:t>
            </a:r>
            <a:r>
              <a:rPr lang="ar-SA" b="1" dirty="0" smtClean="0">
                <a:solidFill>
                  <a:schemeClr val="bg1">
                    <a:lumMod val="95000"/>
                  </a:schemeClr>
                </a:solidFill>
              </a:rPr>
              <a:t>المجتمع.</a:t>
            </a:r>
            <a:r>
              <a:rPr lang="ar-SA" b="1" dirty="0">
                <a:solidFill>
                  <a:schemeClr val="bg1">
                    <a:lumMod val="95000"/>
                  </a:schemeClr>
                </a:solidFill>
              </a:rPr>
              <a:t> </a:t>
            </a:r>
            <a:endParaRPr lang="ar-SA" b="1" dirty="0" smtClean="0">
              <a:solidFill>
                <a:schemeClr val="bg1">
                  <a:lumMod val="95000"/>
                </a:schemeClr>
              </a:solidFill>
            </a:endParaRPr>
          </a:p>
          <a:p>
            <a:r>
              <a:rPr lang="ar-SA" b="1" dirty="0" smtClean="0">
                <a:solidFill>
                  <a:schemeClr val="bg1">
                    <a:lumMod val="95000"/>
                  </a:schemeClr>
                </a:solidFill>
              </a:rPr>
              <a:t>سادسا: </a:t>
            </a:r>
            <a:r>
              <a:rPr lang="ar-SA" b="1" dirty="0">
                <a:solidFill>
                  <a:schemeClr val="bg1">
                    <a:lumMod val="95000"/>
                  </a:schemeClr>
                </a:solidFill>
              </a:rPr>
              <a:t>إبراز دور العلماء وإقامة المكاتب الخاصة لترتيب أعمالهم، وربط العلاقات الاجتماعية بينهم وبين سائر شرائح </a:t>
            </a:r>
            <a:r>
              <a:rPr lang="ar-SA" b="1" dirty="0" smtClean="0">
                <a:solidFill>
                  <a:schemeClr val="bg1">
                    <a:lumMod val="95000"/>
                  </a:schemeClr>
                </a:solidFill>
              </a:rPr>
              <a:t>المجتمع.</a:t>
            </a:r>
          </a:p>
          <a:p>
            <a:r>
              <a:rPr lang="ar-SA" b="1" dirty="0" smtClean="0">
                <a:solidFill>
                  <a:schemeClr val="bg1">
                    <a:lumMod val="95000"/>
                  </a:schemeClr>
                </a:solidFill>
              </a:rPr>
              <a:t>سابعا: </a:t>
            </a:r>
            <a:r>
              <a:rPr lang="ar-SA" b="1" dirty="0">
                <a:solidFill>
                  <a:schemeClr val="bg1">
                    <a:lumMod val="95000"/>
                  </a:schemeClr>
                </a:solidFill>
              </a:rPr>
              <a:t>محاصرة الاتجاه التغريبي من خلال الرصد والمتابعة الدقيقة، والفضح والكشف لخططه </a:t>
            </a:r>
            <a:r>
              <a:rPr lang="ar-SA" b="1" dirty="0" smtClean="0">
                <a:solidFill>
                  <a:schemeClr val="bg1">
                    <a:lumMod val="95000"/>
                  </a:schemeClr>
                </a:solidFill>
              </a:rPr>
              <a:t>وأساليبه</a:t>
            </a:r>
            <a:r>
              <a:rPr lang="ar-SA" b="1" dirty="0">
                <a:solidFill>
                  <a:schemeClr val="bg1">
                    <a:lumMod val="95000"/>
                  </a:schemeClr>
                </a:solidFill>
              </a:rPr>
              <a:t>.</a:t>
            </a:r>
            <a:endParaRPr lang="ar-SA" b="1" dirty="0" smtClean="0">
              <a:solidFill>
                <a:schemeClr val="bg1">
                  <a:lumMod val="95000"/>
                </a:schemeClr>
              </a:solidFill>
            </a:endParaRPr>
          </a:p>
          <a:p>
            <a:endParaRPr lang="ar-SA" b="1" dirty="0" smtClean="0"/>
          </a:p>
          <a:p>
            <a:endParaRPr lang="ar-SA" b="1" dirty="0" smtClean="0"/>
          </a:p>
          <a:p>
            <a:endParaRPr lang="ar-SA" b="1" dirty="0" smtClean="0"/>
          </a:p>
          <a:p>
            <a:endParaRPr lang="ar-SA" b="1" dirty="0" smtClean="0"/>
          </a:p>
          <a:p>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20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20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grpId="0" nodeType="clickEffect">
                                  <p:stCondLst>
                                    <p:cond delay="0"/>
                                  </p:stCondLst>
                                  <p:childTnLst>
                                    <p:set>
                                      <p:cBhvr>
                                        <p:cTn id="41" dur="1" fill="hold">
                                          <p:stCondLst>
                                            <p:cond delay="0"/>
                                          </p:stCondLst>
                                        </p:cTn>
                                        <p:tgtEl>
                                          <p:spTgt spid="2"/>
                                        </p:tgtEl>
                                        <p:attrNameLst>
                                          <p:attrName>style.visibility</p:attrName>
                                        </p:attrNameLst>
                                      </p:cBhvr>
                                      <p:to>
                                        <p:strVal val="visible"/>
                                      </p:to>
                                    </p:set>
                                    <p:animEffect transition="in" filter="blinds(horizontal)">
                                      <p:cBhvr>
                                        <p:cTn id="4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2000" r="-12000"/>
          </a:stretch>
        </a:blip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500034" y="857232"/>
            <a:ext cx="8215370" cy="4857784"/>
          </a:xfrm>
        </p:spPr>
        <p:txBody>
          <a:bodyPr>
            <a:normAutofit fontScale="90000"/>
          </a:bodyPr>
          <a:lstStyle/>
          <a:p>
            <a:r>
              <a:rPr lang="ar-SA" b="1" dirty="0">
                <a:solidFill>
                  <a:schemeClr val="bg1"/>
                </a:solidFill>
              </a:rPr>
              <a:t>وتبين لنا </a:t>
            </a:r>
            <a:r>
              <a:rPr lang="ar-SA" b="1" dirty="0" smtClean="0">
                <a:solidFill>
                  <a:schemeClr val="bg1"/>
                </a:solidFill>
              </a:rPr>
              <a:t>مما سبق </a:t>
            </a:r>
            <a:r>
              <a:rPr lang="ar-SA" b="1" dirty="0">
                <a:solidFill>
                  <a:schemeClr val="bg1"/>
                </a:solidFill>
              </a:rPr>
              <a:t>مدى عظم هذه الهجمة الغربية وكبير أثرها على أبناء الأمة ومجتمعاتها, وهنا يكمن دور أبناء هذا الدين للتصدي لتلك الهجمات بالعلم الصحيح والحجة الحق والعمل </a:t>
            </a:r>
            <a:r>
              <a:rPr lang="ar-SA" b="1" dirty="0" smtClean="0">
                <a:solidFill>
                  <a:schemeClr val="bg1"/>
                </a:solidFill>
              </a:rPr>
              <a:t>بما أمر </a:t>
            </a:r>
            <a:r>
              <a:rPr lang="ar-SA" b="1" dirty="0">
                <a:solidFill>
                  <a:schemeClr val="bg1"/>
                </a:solidFill>
              </a:rPr>
              <a:t>الله والدعوة إليه للحفاظ على العقيدة الإسلامية من كيد أعداءها.</a:t>
            </a:r>
            <a:br>
              <a:rPr lang="ar-SA" b="1" dirty="0">
                <a:solidFill>
                  <a:schemeClr val="bg1"/>
                </a:solidFill>
              </a:rPr>
            </a:br>
            <a:r>
              <a:rPr lang="ar-SA" b="1" dirty="0">
                <a:solidFill>
                  <a:schemeClr val="bg1"/>
                </a:solidFill>
              </a:rPr>
              <a:t>وصلي اللهم وسلم على رسولنا محمد وعلى آله وصحبه أجمعين.</a:t>
            </a:r>
            <a:endParaRPr lang="ar-SA"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2000" b="-12000"/>
          </a:stretch>
        </a:blip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a:xfrm>
            <a:off x="1" y="3357562"/>
            <a:ext cx="8572528" cy="2857520"/>
          </a:xfrm>
        </p:spPr>
        <p:txBody>
          <a:bodyPr/>
          <a:lstStyle/>
          <a:p>
            <a:r>
              <a:rPr lang="ar-SA" dirty="0" smtClean="0">
                <a:cs typeface="Andalus" pitchFamily="2" charset="-78"/>
              </a:rPr>
              <a:t>عمل الطالبات /</a:t>
            </a:r>
            <a:br>
              <a:rPr lang="ar-SA" dirty="0" smtClean="0">
                <a:cs typeface="Andalus" pitchFamily="2" charset="-78"/>
              </a:rPr>
            </a:br>
            <a:r>
              <a:rPr lang="ar-SA" dirty="0" smtClean="0">
                <a:cs typeface="Andalus" pitchFamily="2" charset="-78"/>
              </a:rPr>
              <a:t> ساره عبدالعزيز الغانم / </a:t>
            </a:r>
            <a:br>
              <a:rPr lang="ar-SA" dirty="0" smtClean="0">
                <a:cs typeface="Andalus" pitchFamily="2" charset="-78"/>
              </a:rPr>
            </a:br>
            <a:r>
              <a:rPr lang="ar-SA" dirty="0" smtClean="0">
                <a:cs typeface="Andalus" pitchFamily="2" charset="-78"/>
              </a:rPr>
              <a:t>نوف المبدل / العنود السنيد/ نوره الدوسري</a:t>
            </a:r>
            <a:endParaRPr lang="ar-SA" dirty="0">
              <a:cs typeface="Andalus" pitchFamily="2" charset="-78"/>
            </a:endParaRPr>
          </a:p>
        </p:txBody>
      </p:sp>
      <p:sp>
        <p:nvSpPr>
          <p:cNvPr id="3" name="عنصر نائب للنص 2"/>
          <p:cNvSpPr>
            <a:spLocks noGrp="1"/>
          </p:cNvSpPr>
          <p:nvPr>
            <p:ph type="body" idx="1"/>
          </p:nvPr>
        </p:nvSpPr>
        <p:spPr>
          <a:xfrm>
            <a:off x="714348" y="428605"/>
            <a:ext cx="6572296" cy="2214577"/>
          </a:xfrm>
        </p:spPr>
        <p:txBody>
          <a:bodyPr>
            <a:normAutofit/>
          </a:bodyPr>
          <a:lstStyle/>
          <a:p>
            <a:r>
              <a:rPr lang="ar-SA" sz="3600" b="1" dirty="0" smtClean="0">
                <a:solidFill>
                  <a:schemeClr val="tx1">
                    <a:lumMod val="95000"/>
                    <a:lumOff val="5000"/>
                  </a:schemeClr>
                </a:solidFill>
                <a:cs typeface="Bold Italic Art" pitchFamily="2" charset="-78"/>
              </a:rPr>
              <a:t>اشراف الاستاذه / رفعه العنزي</a:t>
            </a:r>
            <a:endParaRPr lang="ar-SA" sz="3600" b="1" dirty="0">
              <a:solidFill>
                <a:schemeClr val="tx1">
                  <a:lumMod val="95000"/>
                  <a:lumOff val="5000"/>
                </a:schemeClr>
              </a:solidFill>
              <a:cs typeface="Bold Italic Art"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slide(fromBottom)">
                                      <p:cBhvr>
                                        <p:cTn id="12"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6600" dirty="0" smtClean="0">
                <a:solidFill>
                  <a:schemeClr val="bg1"/>
                </a:solidFill>
                <a:cs typeface="Andalus" pitchFamily="2" charset="-78"/>
              </a:rPr>
              <a:t>التغريب </a:t>
            </a:r>
            <a:endParaRPr lang="ar-SA" sz="6600" dirty="0">
              <a:solidFill>
                <a:schemeClr val="bg1"/>
              </a:solidFill>
              <a:cs typeface="Andalus" pitchFamily="2" charset="-78"/>
            </a:endParaRPr>
          </a:p>
        </p:txBody>
      </p:sp>
      <p:pic>
        <p:nvPicPr>
          <p:cNvPr id="4" name="صورة 3" descr="can2q1jv.jpg"/>
          <p:cNvPicPr>
            <a:picLocks noChangeAspect="1"/>
          </p:cNvPicPr>
          <p:nvPr/>
        </p:nvPicPr>
        <p:blipFill>
          <a:blip r:embed="rId2"/>
          <a:stretch>
            <a:fillRect/>
          </a:stretch>
        </p:blipFill>
        <p:spPr>
          <a:xfrm>
            <a:off x="642910" y="1859596"/>
            <a:ext cx="7929618" cy="4998404"/>
          </a:xfrm>
          <a:prstGeom prst="ellipse">
            <a:avLst/>
          </a:prstGeom>
          <a:ln>
            <a:noFill/>
          </a:ln>
          <a:effectLst>
            <a:outerShdw blurRad="76200" dir="18900000" sy="23000" kx="-1200000" algn="bl" rotWithShape="0">
              <a:prstClr val="black">
                <a:alpha val="20000"/>
              </a:prstClr>
            </a:outerShdw>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9" presetClass="entr" presetSubtype="0" ac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ppt_h</p:attrName>
                                        </p:attrNameLst>
                                      </p:cBhvr>
                                      <p:tavLst>
                                        <p:tav tm="0">
                                          <p:val>
                                            <p:strVal val="#ppt_h/20"/>
                                          </p:val>
                                        </p:tav>
                                        <p:tav tm="50000">
                                          <p:val>
                                            <p:strVal val="#ppt_h/20"/>
                                          </p:val>
                                        </p:tav>
                                        <p:tav tm="100000">
                                          <p:val>
                                            <p:strVal val="#ppt_h"/>
                                          </p:val>
                                        </p:tav>
                                      </p:tavLst>
                                    </p:anim>
                                    <p:anim calcmode="lin" valueType="num">
                                      <p:cBhvr>
                                        <p:cTn id="8" dur="500" fill="hold"/>
                                        <p:tgtEl>
                                          <p:spTgt spid="2"/>
                                        </p:tgtEl>
                                        <p:attrNameLst>
                                          <p:attrName>ppt_w</p:attrName>
                                        </p:attrNameLst>
                                      </p:cBhvr>
                                      <p:tavLst>
                                        <p:tav tm="0">
                                          <p:val>
                                            <p:strVal val="#ppt_w+.3"/>
                                          </p:val>
                                        </p:tav>
                                        <p:tav tm="50000">
                                          <p:val>
                                            <p:strVal val="#ppt_w+.3"/>
                                          </p:val>
                                        </p:tav>
                                        <p:tav tm="100000">
                                          <p:val>
                                            <p:strVal val="#ppt_w"/>
                                          </p:val>
                                        </p:tav>
                                      </p:tavLst>
                                    </p:anim>
                                    <p:anim calcmode="lin" valueType="num">
                                      <p:cBhvr>
                                        <p:cTn id="9" dur="500" fill="hold"/>
                                        <p:tgtEl>
                                          <p:spTgt spid="2"/>
                                        </p:tgtEl>
                                        <p:attrNameLst>
                                          <p:attrName>ppt_x</p:attrName>
                                        </p:attrNameLst>
                                      </p:cBhvr>
                                      <p:tavLst>
                                        <p:tav tm="0">
                                          <p:val>
                                            <p:strVal val="#ppt_x-.3"/>
                                          </p:val>
                                        </p:tav>
                                        <p:tav tm="50000">
                                          <p:val>
                                            <p:strVal val="#ppt_x"/>
                                          </p:val>
                                        </p:tav>
                                        <p:tav tm="100000">
                                          <p:val>
                                            <p:strVal val="#ppt_x"/>
                                          </p:val>
                                        </p:tav>
                                      </p:tavLst>
                                    </p:anim>
                                    <p:anim calcmode="lin" valueType="num">
                                      <p:cBhvr>
                                        <p:cTn id="10"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50" presetClass="entr" presetSubtype="0" decel="10000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p:cTn id="15" dur="1000" fill="hold"/>
                                        <p:tgtEl>
                                          <p:spTgt spid="4"/>
                                        </p:tgtEl>
                                        <p:attrNameLst>
                                          <p:attrName>ppt_w</p:attrName>
                                        </p:attrNameLst>
                                      </p:cBhvr>
                                      <p:tavLst>
                                        <p:tav tm="0">
                                          <p:val>
                                            <p:strVal val="#ppt_w+.3"/>
                                          </p:val>
                                        </p:tav>
                                        <p:tav tm="100000">
                                          <p:val>
                                            <p:strVal val="#ppt_w"/>
                                          </p:val>
                                        </p:tav>
                                      </p:tavLst>
                                    </p:anim>
                                    <p:anim calcmode="lin" valueType="num">
                                      <p:cBhvr>
                                        <p:cTn id="16" dur="1000" fill="hold"/>
                                        <p:tgtEl>
                                          <p:spTgt spid="4"/>
                                        </p:tgtEl>
                                        <p:attrNameLst>
                                          <p:attrName>ppt_h</p:attrName>
                                        </p:attrNameLst>
                                      </p:cBhvr>
                                      <p:tavLst>
                                        <p:tav tm="0">
                                          <p:val>
                                            <p:strVal val="#ppt_h"/>
                                          </p:val>
                                        </p:tav>
                                        <p:tav tm="100000">
                                          <p:val>
                                            <p:strVal val="#ppt_h"/>
                                          </p:val>
                                        </p:tav>
                                      </p:tavLst>
                                    </p:anim>
                                    <p:animEffect transition="in" filter="fade">
                                      <p:cBhvr>
                                        <p:cTn id="1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dirty="0" smtClean="0">
                <a:solidFill>
                  <a:schemeClr val="bg1"/>
                </a:solidFill>
              </a:rPr>
              <a:t>               معنى التغريب </a:t>
            </a:r>
            <a:endParaRPr lang="ar-SA" dirty="0">
              <a:solidFill>
                <a:schemeClr val="bg1"/>
              </a:solidFill>
            </a:endParaRPr>
          </a:p>
        </p:txBody>
      </p:sp>
      <p:sp>
        <p:nvSpPr>
          <p:cNvPr id="3" name="عنصر نائب للمحتوى 2"/>
          <p:cNvSpPr>
            <a:spLocks noGrp="1"/>
          </p:cNvSpPr>
          <p:nvPr>
            <p:ph idx="1"/>
          </p:nvPr>
        </p:nvSpPr>
        <p:spPr>
          <a:xfrm>
            <a:off x="285720" y="1000108"/>
            <a:ext cx="5072098" cy="5857892"/>
          </a:xfrm>
        </p:spPr>
        <p:txBody>
          <a:bodyPr>
            <a:normAutofit fontScale="85000" lnSpcReduction="20000"/>
          </a:bodyPr>
          <a:lstStyle/>
          <a:p>
            <a:r>
              <a:rPr lang="ar-SA" b="1" dirty="0">
                <a:solidFill>
                  <a:schemeClr val="bg1">
                    <a:lumMod val="95000"/>
                  </a:schemeClr>
                </a:solidFill>
              </a:rPr>
              <a:t/>
            </a:r>
            <a:br>
              <a:rPr lang="ar-SA" b="1" dirty="0">
                <a:solidFill>
                  <a:schemeClr val="bg1">
                    <a:lumMod val="95000"/>
                  </a:schemeClr>
                </a:solidFill>
              </a:rPr>
            </a:br>
            <a:r>
              <a:rPr lang="ar-SA" b="1" dirty="0" smtClean="0">
                <a:solidFill>
                  <a:schemeClr val="bg1">
                    <a:lumMod val="95000"/>
                  </a:schemeClr>
                </a:solidFill>
              </a:rPr>
              <a:t>هو </a:t>
            </a:r>
            <a:r>
              <a:rPr lang="ar-SA" b="1" dirty="0">
                <a:solidFill>
                  <a:schemeClr val="bg1">
                    <a:lumMod val="95000"/>
                  </a:schemeClr>
                </a:solidFill>
              </a:rPr>
              <a:t>إخراج المسلمين من مقومات فكرهم وأهمها مقومات الإسلام,ثم إخراج الإسلام من مقوماته أيضا, وذلك بتفسيره تفسيرأ يقضي على قيمته الأساسية,ويجعله ديناً تعبدياً خالصاً ليس له صلة بالمجتمع والإنسان,وليس لهذا من هدف إلا إبعاد الإسلام كنظام مجتمع, وعامل حضاري وثقافي مؤثر عن فاعليته مع المجتمع والسياسة والإقتصاد والتربية والتعليم. ، وتركز حركات التغريب على الأمة المسلمة خاصة تمهيداً لمحو الطابع المميز للشخصية الإسلامية وإيجاد روابط مشتركة بين الإسلام والغرب بشكل يخدم أهدافهم. </a:t>
            </a:r>
            <a:br>
              <a:rPr lang="ar-SA" b="1" dirty="0">
                <a:solidFill>
                  <a:schemeClr val="bg1">
                    <a:lumMod val="95000"/>
                  </a:schemeClr>
                </a:solidFill>
              </a:rPr>
            </a:br>
            <a:endParaRPr lang="ar-SA" dirty="0">
              <a:solidFill>
                <a:schemeClr val="bg1">
                  <a:lumMod val="95000"/>
                </a:schemeClr>
              </a:solidFill>
            </a:endParaRPr>
          </a:p>
        </p:txBody>
      </p:sp>
      <p:pic>
        <p:nvPicPr>
          <p:cNvPr id="4" name="صورة 3" descr="0.jpg"/>
          <p:cNvPicPr>
            <a:picLocks noChangeAspect="1"/>
          </p:cNvPicPr>
          <p:nvPr/>
        </p:nvPicPr>
        <p:blipFill>
          <a:blip r:embed="rId2"/>
          <a:stretch>
            <a:fillRect/>
          </a:stretch>
        </p:blipFill>
        <p:spPr>
          <a:xfrm>
            <a:off x="5072066" y="342635"/>
            <a:ext cx="3929058" cy="6515365"/>
          </a:xfrm>
          <a:prstGeom prst="ellipse">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8" presetClass="entr" presetSubtype="0" accel="5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8" dur="1000" fill="hold"/>
                                        <p:tgtEl>
                                          <p:spTgt spid="2"/>
                                        </p:tgtEl>
                                        <p:attrNameLst>
                                          <p:attrName>ppt_x</p:attrName>
                                        </p:attrNameLst>
                                      </p:cBhvr>
                                      <p:tavLst>
                                        <p:tav tm="0">
                                          <p:val>
                                            <p:fltVal val="-1"/>
                                          </p:val>
                                        </p:tav>
                                        <p:tav tm="50000">
                                          <p:val>
                                            <p:fltVal val="0.95"/>
                                          </p:val>
                                        </p:tav>
                                        <p:tav tm="100000">
                                          <p:val>
                                            <p:strVal val="#ppt_x"/>
                                          </p:val>
                                        </p:tav>
                                      </p:tavLst>
                                    </p:anim>
                                    <p:anim calcmode="lin" valueType="num">
                                      <p:cBhvr>
                                        <p:cTn id="9" dur="1000" fill="hold"/>
                                        <p:tgtEl>
                                          <p:spTgt spid="2"/>
                                        </p:tgtEl>
                                        <p:attrNameLst>
                                          <p:attrName>ppt_y</p:attrName>
                                        </p:attrNameLst>
                                      </p:cBhvr>
                                      <p:tavLst>
                                        <p:tav tm="0">
                                          <p:val>
                                            <p:strVal val="#ppt_y"/>
                                          </p:val>
                                        </p:tav>
                                        <p:tav tm="100000">
                                          <p:val>
                                            <p:strVal val="#ppt_y"/>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3">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9" fill="hold">
                      <p:stCondLst>
                        <p:cond delay="indefinite"/>
                      </p:stCondLst>
                      <p:childTnLst>
                        <p:par>
                          <p:cTn id="20" fill="hold">
                            <p:stCondLst>
                              <p:cond delay="0"/>
                            </p:stCondLst>
                            <p:childTnLst>
                              <p:par>
                                <p:cTn id="21" presetID="26" presetClass="entr" presetSubtype="0" fill="hold" nodeType="click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wipe(down)">
                                      <p:cBhvr>
                                        <p:cTn id="23" dur="580">
                                          <p:stCondLst>
                                            <p:cond delay="0"/>
                                          </p:stCondLst>
                                        </p:cTn>
                                        <p:tgtEl>
                                          <p:spTgt spid="4"/>
                                        </p:tgtEl>
                                      </p:cBhvr>
                                    </p:animEffect>
                                    <p:anim calcmode="lin" valueType="num">
                                      <p:cBhvr>
                                        <p:cTn id="24"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29" dur="26">
                                          <p:stCondLst>
                                            <p:cond delay="650"/>
                                          </p:stCondLst>
                                        </p:cTn>
                                        <p:tgtEl>
                                          <p:spTgt spid="4"/>
                                        </p:tgtEl>
                                      </p:cBhvr>
                                      <p:to x="100000" y="60000"/>
                                    </p:animScale>
                                    <p:animScale>
                                      <p:cBhvr>
                                        <p:cTn id="30" dur="166" decel="50000">
                                          <p:stCondLst>
                                            <p:cond delay="676"/>
                                          </p:stCondLst>
                                        </p:cTn>
                                        <p:tgtEl>
                                          <p:spTgt spid="4"/>
                                        </p:tgtEl>
                                      </p:cBhvr>
                                      <p:to x="100000" y="100000"/>
                                    </p:animScale>
                                    <p:animScale>
                                      <p:cBhvr>
                                        <p:cTn id="31" dur="26">
                                          <p:stCondLst>
                                            <p:cond delay="1312"/>
                                          </p:stCondLst>
                                        </p:cTn>
                                        <p:tgtEl>
                                          <p:spTgt spid="4"/>
                                        </p:tgtEl>
                                      </p:cBhvr>
                                      <p:to x="100000" y="80000"/>
                                    </p:animScale>
                                    <p:animScale>
                                      <p:cBhvr>
                                        <p:cTn id="32" dur="166" decel="50000">
                                          <p:stCondLst>
                                            <p:cond delay="1338"/>
                                          </p:stCondLst>
                                        </p:cTn>
                                        <p:tgtEl>
                                          <p:spTgt spid="4"/>
                                        </p:tgtEl>
                                      </p:cBhvr>
                                      <p:to x="100000" y="100000"/>
                                    </p:animScale>
                                    <p:animScale>
                                      <p:cBhvr>
                                        <p:cTn id="33" dur="26">
                                          <p:stCondLst>
                                            <p:cond delay="1642"/>
                                          </p:stCondLst>
                                        </p:cTn>
                                        <p:tgtEl>
                                          <p:spTgt spid="4"/>
                                        </p:tgtEl>
                                      </p:cBhvr>
                                      <p:to x="100000" y="90000"/>
                                    </p:animScale>
                                    <p:animScale>
                                      <p:cBhvr>
                                        <p:cTn id="34" dur="166" decel="50000">
                                          <p:stCondLst>
                                            <p:cond delay="1668"/>
                                          </p:stCondLst>
                                        </p:cTn>
                                        <p:tgtEl>
                                          <p:spTgt spid="4"/>
                                        </p:tgtEl>
                                      </p:cBhvr>
                                      <p:to x="100000" y="100000"/>
                                    </p:animScale>
                                    <p:animScale>
                                      <p:cBhvr>
                                        <p:cTn id="35" dur="26">
                                          <p:stCondLst>
                                            <p:cond delay="1808"/>
                                          </p:stCondLst>
                                        </p:cTn>
                                        <p:tgtEl>
                                          <p:spTgt spid="4"/>
                                        </p:tgtEl>
                                      </p:cBhvr>
                                      <p:to x="100000" y="95000"/>
                                    </p:animScale>
                                    <p:animScale>
                                      <p:cBhvr>
                                        <p:cTn id="36" dur="166" decel="50000">
                                          <p:stCondLst>
                                            <p:cond delay="1834"/>
                                          </p:stCondLst>
                                        </p:cTn>
                                        <p:tgtEl>
                                          <p:spTgt spid="4"/>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smtClean="0">
                <a:solidFill>
                  <a:schemeClr val="bg1">
                    <a:lumMod val="95000"/>
                  </a:schemeClr>
                </a:solidFill>
              </a:rPr>
              <a:t>مسميات التغريب:</a:t>
            </a:r>
            <a:endParaRPr lang="ar-SA" dirty="0">
              <a:solidFill>
                <a:schemeClr val="bg1">
                  <a:lumMod val="95000"/>
                </a:schemeClr>
              </a:solidFill>
            </a:endParaRPr>
          </a:p>
        </p:txBody>
      </p:sp>
      <p:sp>
        <p:nvSpPr>
          <p:cNvPr id="3" name="عنصر نائب للمحتوى 2"/>
          <p:cNvSpPr>
            <a:spLocks noGrp="1"/>
          </p:cNvSpPr>
          <p:nvPr>
            <p:ph idx="1"/>
          </p:nvPr>
        </p:nvSpPr>
        <p:spPr/>
        <p:txBody>
          <a:bodyPr/>
          <a:lstStyle/>
          <a:p>
            <a:pPr>
              <a:buNone/>
            </a:pPr>
            <a:r>
              <a:rPr lang="ar-SA" b="1" dirty="0">
                <a:solidFill>
                  <a:schemeClr val="bg1">
                    <a:lumMod val="95000"/>
                  </a:schemeClr>
                </a:solidFill>
              </a:rPr>
              <a:t/>
            </a:r>
            <a:br>
              <a:rPr lang="ar-SA" b="1" dirty="0">
                <a:solidFill>
                  <a:schemeClr val="bg1">
                    <a:lumMod val="95000"/>
                  </a:schemeClr>
                </a:solidFill>
              </a:rPr>
            </a:br>
            <a:r>
              <a:rPr lang="ar-SA" b="1" dirty="0" smtClean="0">
                <a:solidFill>
                  <a:schemeClr val="bg1">
                    <a:lumMod val="95000"/>
                  </a:schemeClr>
                </a:solidFill>
              </a:rPr>
              <a:t>قد يطلق </a:t>
            </a:r>
            <a:r>
              <a:rPr lang="ar-SA" b="1" dirty="0">
                <a:solidFill>
                  <a:schemeClr val="bg1">
                    <a:lumMod val="95000"/>
                  </a:schemeClr>
                </a:solidFill>
              </a:rPr>
              <a:t>على التغريب عدة مصطلحات بهدف تجميله وفتنة الآخرين به مثل: المدنية، التطور والتقدم، الحضارة، الحياة الجديدة، التغيير الاجتماعي، التحديث والتنوير. </a:t>
            </a:r>
            <a:endParaRPr lang="ar-SA" dirty="0">
              <a:solidFill>
                <a:schemeClr val="bg1">
                  <a:lumMod val="95000"/>
                </a:schemeClr>
              </a:solidFill>
            </a:endParaRPr>
          </a:p>
        </p:txBody>
      </p:sp>
      <p:pic>
        <p:nvPicPr>
          <p:cNvPr id="4" name="صورة 3" descr="ehrakalaksaiw5.jpg"/>
          <p:cNvPicPr>
            <a:picLocks noChangeAspect="1"/>
          </p:cNvPicPr>
          <p:nvPr/>
        </p:nvPicPr>
        <p:blipFill>
          <a:blip r:embed="rId2"/>
          <a:stretch>
            <a:fillRect/>
          </a:stretch>
        </p:blipFill>
        <p:spPr>
          <a:xfrm>
            <a:off x="1500166" y="3714728"/>
            <a:ext cx="6286544" cy="3025399"/>
          </a:xfrm>
          <a:prstGeom prst="flowChartDisplay">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80">
                                          <p:stCondLst>
                                            <p:cond delay="0"/>
                                          </p:stCondLst>
                                        </p:cTn>
                                        <p:tgtEl>
                                          <p:spTgt spid="2"/>
                                        </p:tgtEl>
                                      </p:cBhvr>
                                    </p:animEffect>
                                    <p:anim calcmode="lin" valueType="num">
                                      <p:cBhvr>
                                        <p:cTn id="8" dur="1822"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2"/>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2"/>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2"/>
                                        </p:tgtEl>
                                        <p:attrNameLst>
                                          <p:attrName>ppt_y</p:attrName>
                                        </p:attrNameLst>
                                      </p:cBhvr>
                                      <p:tavLst>
                                        <p:tav tm="0" fmla="#ppt_y-sin(pi*$)/81">
                                          <p:val>
                                            <p:fltVal val="0"/>
                                          </p:val>
                                        </p:tav>
                                        <p:tav tm="100000">
                                          <p:val>
                                            <p:fltVal val="1"/>
                                          </p:val>
                                        </p:tav>
                                      </p:tavLst>
                                    </p:anim>
                                    <p:animScale>
                                      <p:cBhvr>
                                        <p:cTn id="13" dur="26">
                                          <p:stCondLst>
                                            <p:cond delay="650"/>
                                          </p:stCondLst>
                                        </p:cTn>
                                        <p:tgtEl>
                                          <p:spTgt spid="2"/>
                                        </p:tgtEl>
                                      </p:cBhvr>
                                      <p:to x="100000" y="60000"/>
                                    </p:animScale>
                                    <p:animScale>
                                      <p:cBhvr>
                                        <p:cTn id="14" dur="166" decel="50000">
                                          <p:stCondLst>
                                            <p:cond delay="676"/>
                                          </p:stCondLst>
                                        </p:cTn>
                                        <p:tgtEl>
                                          <p:spTgt spid="2"/>
                                        </p:tgtEl>
                                      </p:cBhvr>
                                      <p:to x="100000" y="100000"/>
                                    </p:animScale>
                                    <p:animScale>
                                      <p:cBhvr>
                                        <p:cTn id="15" dur="26">
                                          <p:stCondLst>
                                            <p:cond delay="1312"/>
                                          </p:stCondLst>
                                        </p:cTn>
                                        <p:tgtEl>
                                          <p:spTgt spid="2"/>
                                        </p:tgtEl>
                                      </p:cBhvr>
                                      <p:to x="100000" y="80000"/>
                                    </p:animScale>
                                    <p:animScale>
                                      <p:cBhvr>
                                        <p:cTn id="16" dur="166" decel="50000">
                                          <p:stCondLst>
                                            <p:cond delay="1338"/>
                                          </p:stCondLst>
                                        </p:cTn>
                                        <p:tgtEl>
                                          <p:spTgt spid="2"/>
                                        </p:tgtEl>
                                      </p:cBhvr>
                                      <p:to x="100000" y="100000"/>
                                    </p:animScale>
                                    <p:animScale>
                                      <p:cBhvr>
                                        <p:cTn id="17" dur="26">
                                          <p:stCondLst>
                                            <p:cond delay="1642"/>
                                          </p:stCondLst>
                                        </p:cTn>
                                        <p:tgtEl>
                                          <p:spTgt spid="2"/>
                                        </p:tgtEl>
                                      </p:cBhvr>
                                      <p:to x="100000" y="90000"/>
                                    </p:animScale>
                                    <p:animScale>
                                      <p:cBhvr>
                                        <p:cTn id="18" dur="166" decel="50000">
                                          <p:stCondLst>
                                            <p:cond delay="1668"/>
                                          </p:stCondLst>
                                        </p:cTn>
                                        <p:tgtEl>
                                          <p:spTgt spid="2"/>
                                        </p:tgtEl>
                                      </p:cBhvr>
                                      <p:to x="100000" y="100000"/>
                                    </p:animScale>
                                    <p:animScale>
                                      <p:cBhvr>
                                        <p:cTn id="19" dur="26">
                                          <p:stCondLst>
                                            <p:cond delay="1808"/>
                                          </p:stCondLst>
                                        </p:cTn>
                                        <p:tgtEl>
                                          <p:spTgt spid="2"/>
                                        </p:tgtEl>
                                      </p:cBhvr>
                                      <p:to x="100000" y="95000"/>
                                    </p:animScale>
                                    <p:animScale>
                                      <p:cBhvr>
                                        <p:cTn id="20" dur="166" decel="50000">
                                          <p:stCondLst>
                                            <p:cond delay="1834"/>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1" presetClass="entr" presetSubtype="4" fill="hold" grpId="0"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Effect transition="in" filter="wheel(4)">
                                      <p:cBhvr>
                                        <p:cTn id="25"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492430a65dcbe.jpg"/>
          <p:cNvPicPr>
            <a:picLocks noChangeAspect="1"/>
          </p:cNvPicPr>
          <p:nvPr/>
        </p:nvPicPr>
        <p:blipFill>
          <a:blip r:embed="rId2"/>
          <a:stretch>
            <a:fillRect/>
          </a:stretch>
        </p:blipFill>
        <p:spPr>
          <a:xfrm>
            <a:off x="0" y="1500174"/>
            <a:ext cx="3534929" cy="507209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 name="عنوان 1"/>
          <p:cNvSpPr>
            <a:spLocks noGrp="1"/>
          </p:cNvSpPr>
          <p:nvPr>
            <p:ph type="title"/>
          </p:nvPr>
        </p:nvSpPr>
        <p:spPr/>
        <p:txBody>
          <a:bodyPr>
            <a:normAutofit/>
          </a:bodyPr>
          <a:lstStyle/>
          <a:p>
            <a:r>
              <a:rPr lang="ar-SA" sz="4800" b="1" dirty="0" smtClean="0">
                <a:solidFill>
                  <a:schemeClr val="bg1"/>
                </a:solidFill>
                <a:cs typeface="Andalus" pitchFamily="2" charset="-78"/>
              </a:rPr>
              <a:t>أهداف التغريب:</a:t>
            </a:r>
            <a:endParaRPr lang="ar-SA" sz="4800" dirty="0">
              <a:solidFill>
                <a:schemeClr val="bg1"/>
              </a:solidFill>
              <a:cs typeface="Andalus" pitchFamily="2" charset="-78"/>
            </a:endParaRPr>
          </a:p>
        </p:txBody>
      </p:sp>
      <p:sp>
        <p:nvSpPr>
          <p:cNvPr id="3" name="عنصر نائب للمحتوى 2"/>
          <p:cNvSpPr>
            <a:spLocks noGrp="1"/>
          </p:cNvSpPr>
          <p:nvPr>
            <p:ph idx="1"/>
          </p:nvPr>
        </p:nvSpPr>
        <p:spPr>
          <a:xfrm>
            <a:off x="2500298" y="1142984"/>
            <a:ext cx="6643702" cy="5500726"/>
          </a:xfrm>
        </p:spPr>
        <p:txBody>
          <a:bodyPr>
            <a:normAutofit/>
          </a:bodyPr>
          <a:lstStyle/>
          <a:p>
            <a:r>
              <a:rPr lang="ar-SA" dirty="0">
                <a:solidFill>
                  <a:schemeClr val="bg1"/>
                </a:solidFill>
              </a:rPr>
              <a:t/>
            </a:r>
            <a:br>
              <a:rPr lang="ar-SA" dirty="0">
                <a:solidFill>
                  <a:schemeClr val="bg1"/>
                </a:solidFill>
              </a:rPr>
            </a:br>
            <a:r>
              <a:rPr lang="ar-SA" dirty="0" smtClean="0">
                <a:solidFill>
                  <a:schemeClr val="bg1"/>
                </a:solidFill>
              </a:rPr>
              <a:t>صرف </a:t>
            </a:r>
            <a:r>
              <a:rPr lang="ar-SA" dirty="0">
                <a:solidFill>
                  <a:schemeClr val="bg1"/>
                </a:solidFill>
              </a:rPr>
              <a:t>المسلمين عن عقيدتهم من خلال السياسة فمن المعلوم لكل مسلم حق أن الإسلام دين و دولة ، عقيدة و شريعة ، أخلاق وقيم ، فدأب أعداء الإسلام بكل قواهم على فصل الدين عن الدولة وذلك بعدة أمور وهي :</a:t>
            </a:r>
            <a:br>
              <a:rPr lang="ar-SA" dirty="0">
                <a:solidFill>
                  <a:schemeClr val="bg1"/>
                </a:solidFill>
              </a:rPr>
            </a:br>
            <a:r>
              <a:rPr lang="ar-SA" dirty="0">
                <a:solidFill>
                  <a:schemeClr val="bg1"/>
                </a:solidFill>
              </a:rPr>
              <a:t>1- القضاء على الخلافة الإسلامي.</a:t>
            </a:r>
            <a:br>
              <a:rPr lang="ar-SA" dirty="0">
                <a:solidFill>
                  <a:schemeClr val="bg1"/>
                </a:solidFill>
              </a:rPr>
            </a:br>
            <a:r>
              <a:rPr lang="ar-SA" dirty="0">
                <a:solidFill>
                  <a:schemeClr val="bg1"/>
                </a:solidFill>
              </a:rPr>
              <a:t>2- تقسيم الدولة الإسلامية إلى دول.</a:t>
            </a:r>
            <a:br>
              <a:rPr lang="ar-SA" dirty="0">
                <a:solidFill>
                  <a:schemeClr val="bg1"/>
                </a:solidFill>
              </a:rPr>
            </a:br>
            <a:r>
              <a:rPr lang="ar-SA" dirty="0">
                <a:solidFill>
                  <a:schemeClr val="bg1"/>
                </a:solidFill>
              </a:rPr>
              <a:t>3- استيراد النظم </a:t>
            </a:r>
            <a:r>
              <a:rPr lang="ar-SA" dirty="0" smtClean="0">
                <a:solidFill>
                  <a:schemeClr val="bg1"/>
                </a:solidFill>
              </a:rPr>
              <a:t>والمبادئ </a:t>
            </a:r>
            <a:r>
              <a:rPr lang="ar-SA" dirty="0">
                <a:solidFill>
                  <a:schemeClr val="bg1"/>
                </a:solidFill>
              </a:rPr>
              <a:t>من الغرب ، وسن القوانين الوضعية .</a:t>
            </a:r>
            <a:br>
              <a:rPr lang="ar-SA" dirty="0">
                <a:solidFill>
                  <a:schemeClr val="bg1"/>
                </a:solidFill>
              </a:rPr>
            </a:br>
            <a:r>
              <a:rPr lang="ar-SA" dirty="0">
                <a:solidFill>
                  <a:schemeClr val="bg1"/>
                </a:solidFill>
              </a:rPr>
              <a:t>4- بروز الزعامات العلمانية.</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5"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p:cTn id="12"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3"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4" dur="10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7" presetClass="entr" presetSubtype="4"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0" fill="hold"/>
                                        <p:tgtEl>
                                          <p:spTgt spid="4"/>
                                        </p:tgtEl>
                                        <p:attrNameLst>
                                          <p:attrName>ppt_x</p:attrName>
                                        </p:attrNameLst>
                                      </p:cBhvr>
                                      <p:tavLst>
                                        <p:tav tm="0">
                                          <p:val>
                                            <p:strVal val="#ppt_x"/>
                                          </p:val>
                                        </p:tav>
                                        <p:tav tm="100000">
                                          <p:val>
                                            <p:strVal val="#ppt_x"/>
                                          </p:val>
                                        </p:tav>
                                      </p:tavLst>
                                    </p:anim>
                                    <p:anim calcmode="lin" valueType="num">
                                      <p:cBhvr additive="base">
                                        <p:cTn id="20" dur="5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357554" y="274638"/>
            <a:ext cx="5214974" cy="939784"/>
          </a:xfrm>
        </p:spPr>
        <p:txBody>
          <a:bodyPr>
            <a:normAutofit fontScale="90000"/>
          </a:bodyPr>
          <a:lstStyle/>
          <a:p>
            <a:r>
              <a:rPr lang="ar-SA" b="1" dirty="0" smtClean="0">
                <a:solidFill>
                  <a:schemeClr val="bg1">
                    <a:lumMod val="95000"/>
                  </a:schemeClr>
                </a:solidFill>
                <a:cs typeface="Andalus" pitchFamily="2" charset="-78"/>
              </a:rPr>
              <a:t>بداية التغريب وصوره : -</a:t>
            </a:r>
            <a:br>
              <a:rPr lang="ar-SA" b="1" dirty="0" smtClean="0">
                <a:solidFill>
                  <a:schemeClr val="bg1">
                    <a:lumMod val="95000"/>
                  </a:schemeClr>
                </a:solidFill>
                <a:cs typeface="Andalus" pitchFamily="2" charset="-78"/>
              </a:rPr>
            </a:br>
            <a:endParaRPr lang="ar-SA" b="1" dirty="0">
              <a:solidFill>
                <a:schemeClr val="bg1">
                  <a:lumMod val="95000"/>
                </a:schemeClr>
              </a:solidFill>
              <a:cs typeface="Andalus" pitchFamily="2" charset="-78"/>
            </a:endParaRPr>
          </a:p>
        </p:txBody>
      </p:sp>
      <p:sp>
        <p:nvSpPr>
          <p:cNvPr id="3" name="عنصر نائب للمحتوى 2"/>
          <p:cNvSpPr>
            <a:spLocks noGrp="1"/>
          </p:cNvSpPr>
          <p:nvPr>
            <p:ph idx="1"/>
          </p:nvPr>
        </p:nvSpPr>
        <p:spPr>
          <a:xfrm>
            <a:off x="3000364" y="1142984"/>
            <a:ext cx="5643602" cy="5572164"/>
          </a:xfrm>
        </p:spPr>
        <p:txBody>
          <a:bodyPr>
            <a:normAutofit fontScale="85000" lnSpcReduction="10000"/>
          </a:bodyPr>
          <a:lstStyle/>
          <a:p>
            <a:r>
              <a:rPr lang="ar-SA" b="1" dirty="0">
                <a:solidFill>
                  <a:schemeClr val="bg1"/>
                </a:solidFill>
              </a:rPr>
              <a:t/>
            </a:r>
            <a:br>
              <a:rPr lang="ar-SA" b="1" dirty="0">
                <a:solidFill>
                  <a:schemeClr val="bg1"/>
                </a:solidFill>
              </a:rPr>
            </a:br>
            <a:r>
              <a:rPr lang="ar-SA" b="1" dirty="0" smtClean="0">
                <a:solidFill>
                  <a:schemeClr val="bg1"/>
                </a:solidFill>
              </a:rPr>
              <a:t>يبدأ </a:t>
            </a:r>
            <a:r>
              <a:rPr lang="ar-SA" b="1" dirty="0">
                <a:solidFill>
                  <a:schemeClr val="bg1"/>
                </a:solidFill>
              </a:rPr>
              <a:t>التغريب -التغيير الاجتماعي- أولاً في أدنى مظاهر الحياة الاجتماعية، كالأكل والشراب باليد اليسرى، واستخدام الكلمات والمصطلحات الأجنبية في آداب التحية والوداع أو التحية بغير تحية الإسلام المعروفة -السلام عليكم ورحمة الله وبركاته- ثم الانتقال إلى كبائر المحرمات كأكل لحم الخنزير وشرب الخمر والرقص والسفور والتبرج والاشتراك في مسابقات ملكات التعري -ملكات الجمال-، وكأن تخرج المرأة أولاً وهي تبدي بعض عورتها، أو ترتدي البنطال، ثم الانتقال إلى الموضات الغربية. </a:t>
            </a:r>
            <a:br>
              <a:rPr lang="ar-SA" b="1" dirty="0">
                <a:solidFill>
                  <a:schemeClr val="bg1"/>
                </a:solidFill>
              </a:rPr>
            </a:br>
            <a:endParaRPr lang="ar-SA" dirty="0">
              <a:solidFill>
                <a:schemeClr val="bg1"/>
              </a:solidFill>
            </a:endParaRPr>
          </a:p>
        </p:txBody>
      </p:sp>
      <p:pic>
        <p:nvPicPr>
          <p:cNvPr id="4" name="صورة 3" descr="IranWomen04.jpg"/>
          <p:cNvPicPr>
            <a:picLocks noChangeAspect="1"/>
          </p:cNvPicPr>
          <p:nvPr/>
        </p:nvPicPr>
        <p:blipFill>
          <a:blip r:embed="rId2"/>
          <a:stretch>
            <a:fillRect/>
          </a:stretch>
        </p:blipFill>
        <p:spPr>
          <a:xfrm>
            <a:off x="214282" y="571480"/>
            <a:ext cx="2537132" cy="507196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0" presetClass="entr" presetSubtype="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edge">
                                      <p:cBhvr>
                                        <p:cTn id="13"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descr="album_f5.jpg"/>
          <p:cNvPicPr>
            <a:picLocks noChangeAspect="1"/>
          </p:cNvPicPr>
          <p:nvPr/>
        </p:nvPicPr>
        <p:blipFill>
          <a:blip r:embed="rId2"/>
          <a:stretch>
            <a:fillRect/>
          </a:stretch>
        </p:blipFill>
        <p:spPr>
          <a:xfrm>
            <a:off x="571472" y="3864470"/>
            <a:ext cx="8001056" cy="2993530"/>
          </a:xfrm>
          <a:prstGeom prst="flowChartTerminator">
            <a:avLst/>
          </a:prstGeom>
          <a:ln>
            <a:noFill/>
          </a:ln>
          <a:effectLst>
            <a:softEdge rad="112500"/>
          </a:effectLst>
        </p:spPr>
      </p:pic>
      <p:sp>
        <p:nvSpPr>
          <p:cNvPr id="2" name="عنوان 1"/>
          <p:cNvSpPr>
            <a:spLocks noGrp="1"/>
          </p:cNvSpPr>
          <p:nvPr>
            <p:ph type="title"/>
          </p:nvPr>
        </p:nvSpPr>
        <p:spPr>
          <a:xfrm>
            <a:off x="0" y="274638"/>
            <a:ext cx="8858280" cy="3868742"/>
          </a:xfrm>
        </p:spPr>
        <p:txBody>
          <a:bodyPr>
            <a:normAutofit/>
          </a:bodyPr>
          <a:lstStyle/>
          <a:p>
            <a:r>
              <a:rPr lang="ar-SA" b="1" dirty="0">
                <a:solidFill>
                  <a:schemeClr val="bg1">
                    <a:lumMod val="75000"/>
                  </a:schemeClr>
                </a:solidFill>
              </a:rPr>
              <a:t/>
            </a:r>
            <a:br>
              <a:rPr lang="ar-SA" b="1" dirty="0">
                <a:solidFill>
                  <a:schemeClr val="bg1">
                    <a:lumMod val="75000"/>
                  </a:schemeClr>
                </a:solidFill>
              </a:rPr>
            </a:br>
            <a:r>
              <a:rPr lang="ar-SA" b="1" dirty="0">
                <a:solidFill>
                  <a:schemeClr val="bg1">
                    <a:lumMod val="75000"/>
                  </a:schemeClr>
                </a:solidFill>
              </a:rPr>
              <a:t>- تعتمد خطة التغريب </a:t>
            </a:r>
            <a:r>
              <a:rPr lang="ar-SA" b="1" dirty="0" smtClean="0">
                <a:solidFill>
                  <a:schemeClr val="bg1">
                    <a:lumMod val="75000"/>
                  </a:schemeClr>
                </a:solidFill>
              </a:rPr>
              <a:t>على وسائل </a:t>
            </a:r>
            <a:r>
              <a:rPr lang="ar-SA" b="1" dirty="0">
                <a:solidFill>
                  <a:schemeClr val="bg1">
                    <a:lumMod val="75000"/>
                  </a:schemeClr>
                </a:solidFill>
              </a:rPr>
              <a:t>الإقناع المختلفة، وهي وسائل مدروسة ومخطط لها تخطيطاً علمياً، يشرف عليه علماء النفس والاجتماع، وأجهزة المخابرات، ورجال الإحصاء.</a:t>
            </a:r>
            <a:endParaRPr lang="ar-SA" dirty="0">
              <a:solidFill>
                <a:schemeClr val="bg1">
                  <a:lumMod val="7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slide(fromBottom)">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0"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wedge">
                                      <p:cBhvr>
                                        <p:cTn id="12"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r>
              <a:rPr lang="ar-SA" b="1" dirty="0" smtClean="0">
                <a:solidFill>
                  <a:schemeClr val="bg2"/>
                </a:solidFill>
              </a:rPr>
              <a:t>الأسباب التي أدت إلى التغريب:-</a:t>
            </a:r>
            <a:endParaRPr lang="ar-SA" dirty="0">
              <a:solidFill>
                <a:schemeClr val="bg2"/>
              </a:solidFill>
            </a:endParaRPr>
          </a:p>
        </p:txBody>
      </p:sp>
      <p:sp>
        <p:nvSpPr>
          <p:cNvPr id="3" name="عنصر نائب للمحتوى 2"/>
          <p:cNvSpPr>
            <a:spLocks noGrp="1"/>
          </p:cNvSpPr>
          <p:nvPr>
            <p:ph idx="1"/>
          </p:nvPr>
        </p:nvSpPr>
        <p:spPr>
          <a:xfrm>
            <a:off x="214282" y="1142984"/>
            <a:ext cx="8572560" cy="5715016"/>
          </a:xfrm>
        </p:spPr>
        <p:txBody>
          <a:bodyPr>
            <a:noAutofit/>
          </a:bodyPr>
          <a:lstStyle/>
          <a:p>
            <a:r>
              <a:rPr lang="ar-SA" sz="2000" b="1" dirty="0">
                <a:solidFill>
                  <a:schemeClr val="bg1">
                    <a:lumMod val="95000"/>
                  </a:schemeClr>
                </a:solidFill>
              </a:rPr>
              <a:t/>
            </a:r>
            <a:br>
              <a:rPr lang="ar-SA" sz="2000" b="1" dirty="0">
                <a:solidFill>
                  <a:schemeClr val="bg1">
                    <a:lumMod val="95000"/>
                  </a:schemeClr>
                </a:solidFill>
              </a:rPr>
            </a:br>
            <a:r>
              <a:rPr lang="ar-SA" sz="2000" b="1" dirty="0">
                <a:solidFill>
                  <a:schemeClr val="bg1">
                    <a:lumMod val="95000"/>
                  </a:schemeClr>
                </a:solidFill>
              </a:rPr>
              <a:t>1- وقـوع البـلاد الإسـلاميـة تحـت سـيطرة الغربييـن فتـرة طويلـة، ومحاولـة الاســتعمار الأوربي إحداث التغريب بكل ما يملك من إمكانيات، كما فعلت فرنسا في كل من الجزائر وسوريا ولبنان. </a:t>
            </a:r>
            <a:br>
              <a:rPr lang="ar-SA" sz="2000" b="1" dirty="0">
                <a:solidFill>
                  <a:schemeClr val="bg1">
                    <a:lumMod val="95000"/>
                  </a:schemeClr>
                </a:solidFill>
              </a:rPr>
            </a:br>
            <a:r>
              <a:rPr lang="ar-SA" sz="2000" b="1" dirty="0">
                <a:solidFill>
                  <a:schemeClr val="bg1">
                    <a:lumMod val="95000"/>
                  </a:schemeClr>
                </a:solidFill>
              </a:rPr>
              <a:t>2- تولية الاستعمار الغربي أبناء النصارى والمنافقين من أبناء المسلمين المراكز والمناصب المهمة ذات التأثير في حياتهم. </a:t>
            </a:r>
            <a:br>
              <a:rPr lang="ar-SA" sz="2000" b="1" dirty="0">
                <a:solidFill>
                  <a:schemeClr val="bg1">
                    <a:lumMod val="95000"/>
                  </a:schemeClr>
                </a:solidFill>
              </a:rPr>
            </a:br>
            <a:r>
              <a:rPr lang="ar-SA" sz="2000" b="1" dirty="0">
                <a:solidFill>
                  <a:schemeClr val="bg1">
                    <a:lumMod val="95000"/>
                  </a:schemeClr>
                </a:solidFill>
              </a:rPr>
              <a:t>3- الضعف السياسي الذي أصاب المسلمين بعد رحيل عساكر الاحتلال، وفقدان المسلمين الثقة بأنفسهم وبما عندهم. ولقد وجد أصحاب هذا الدين الإسلامي وأتباعه أنفسهم مبهورين بزخرف القول وحلاوة المنطق الذي صبغ الغزو الفكري العقائدي.</a:t>
            </a:r>
            <a:br>
              <a:rPr lang="ar-SA" sz="2000" b="1" dirty="0">
                <a:solidFill>
                  <a:schemeClr val="bg1">
                    <a:lumMod val="95000"/>
                  </a:schemeClr>
                </a:solidFill>
              </a:rPr>
            </a:br>
            <a:r>
              <a:rPr lang="ar-SA" sz="2000" b="1" dirty="0">
                <a:solidFill>
                  <a:schemeClr val="bg1">
                    <a:lumMod val="95000"/>
                  </a:schemeClr>
                </a:solidFill>
              </a:rPr>
              <a:t>4- تخلّف العلوم الإسلامية، وجمود المنهج الدراسي على خطه القديم، ووقوف الفكر الإسلامي عن التجديد والابتكار، ومعالجة شئون العصر. </a:t>
            </a:r>
            <a:br>
              <a:rPr lang="ar-SA" sz="2000" b="1" dirty="0">
                <a:solidFill>
                  <a:schemeClr val="bg1">
                    <a:lumMod val="95000"/>
                  </a:schemeClr>
                </a:solidFill>
              </a:rPr>
            </a:br>
            <a:r>
              <a:rPr lang="ar-SA" sz="2000" b="1" dirty="0">
                <a:solidFill>
                  <a:schemeClr val="bg1">
                    <a:lumMod val="95000"/>
                  </a:schemeClr>
                </a:solidFill>
              </a:rPr>
              <a:t>5- أخذ المجتمعات الإسلامية بنظم التعليم الغربية، ففي مصر فرض اللورد كرومر المعتمد البريطاني وبمساعدة من القس دنلوب منهج التعليم والتربية الغربي على الدارسين، ولقد بقي هذا المنهج سائداً فيها حتى يومنا هذا، وقد تأثرت به كثير من البلدان العربية. </a:t>
            </a:r>
            <a:br>
              <a:rPr lang="ar-SA" sz="2000" b="1" dirty="0">
                <a:solidFill>
                  <a:schemeClr val="bg1">
                    <a:lumMod val="95000"/>
                  </a:schemeClr>
                </a:solidFill>
              </a:rPr>
            </a:br>
            <a:r>
              <a:rPr lang="ar-SA" sz="2000" b="1" dirty="0">
                <a:solidFill>
                  <a:schemeClr val="bg1">
                    <a:lumMod val="95000"/>
                  </a:schemeClr>
                </a:solidFill>
              </a:rPr>
              <a:t>6- جهل معظم المسلمين بحقائق الإسلام ومفاهيمه، وقلة الدعاة المخلصين الذين يقومون بواجبهم تجاه هذا الدين وأهله.</a:t>
            </a:r>
            <a:endParaRPr lang="ar-SA" sz="2000" dirty="0">
              <a:solidFill>
                <a:schemeClr val="bg1">
                  <a:lumMod val="9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0" presetClass="entr" presetSubtype="0"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animEffect transition="in" filter="wedge">
                                      <p:cBhvr>
                                        <p:cTn id="13"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1000" r="-11000"/>
          </a:stretch>
        </a:blipFill>
        <a:effectLst/>
      </p:bgPr>
    </p:bg>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r>
              <a:rPr lang="ar-SA" sz="6000" b="1" dirty="0">
                <a:latin typeface="Arabic Typesetting" pitchFamily="66" charset="-78"/>
                <a:cs typeface="Arabic Typesetting" pitchFamily="66" charset="-78"/>
              </a:rPr>
              <a:t>بعض الحلول لمواجهة التغريب:</a:t>
            </a:r>
            <a:endParaRPr lang="ar-SA" sz="6000" dirty="0">
              <a:latin typeface="Arabic Typesetting" pitchFamily="66" charset="-78"/>
              <a:cs typeface="Arabic Typesetting" pitchFamily="66" charset="-78"/>
            </a:endParaRPr>
          </a:p>
        </p:txBody>
      </p:sp>
      <p:sp>
        <p:nvSpPr>
          <p:cNvPr id="3" name="عنصر نائب للمحتوى 2"/>
          <p:cNvSpPr>
            <a:spLocks noGrp="1"/>
          </p:cNvSpPr>
          <p:nvPr>
            <p:ph idx="1"/>
          </p:nvPr>
        </p:nvSpPr>
        <p:spPr>
          <a:xfrm>
            <a:off x="0" y="1142984"/>
            <a:ext cx="9001156" cy="5572164"/>
          </a:xfrm>
        </p:spPr>
        <p:txBody>
          <a:bodyPr>
            <a:noAutofit/>
          </a:bodyPr>
          <a:lstStyle/>
          <a:p>
            <a:r>
              <a:rPr lang="ar-SA" sz="4400" b="1" dirty="0">
                <a:solidFill>
                  <a:schemeClr val="bg1"/>
                </a:solidFill>
              </a:rPr>
              <a:t>يعتبر التغريب من أبرز وأقوى التحديات والمخاطر التي تواجه الدعوة الإسلامية ومواجهته ضرورة حتمية للحفاظ على العقيدة الإسلامية وفي هذه الفقرة سوف أذكر حلول في مواجهة التغريب وليس المقصود بالمواجهة مجرد الرد والنقد فالبناء يعد من أهم عناصر المواجهة وهذه الحلول هي: </a:t>
            </a:r>
            <a:br>
              <a:rPr lang="ar-SA" sz="4400" b="1" dirty="0">
                <a:solidFill>
                  <a:schemeClr val="bg1"/>
                </a:solidFill>
              </a:rPr>
            </a:br>
            <a:endParaRPr lang="ar-SA" sz="4400" b="1"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9" presetClass="entr" presetSubtype="0" fill="hold" grpId="0" nodeType="click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dissolve">
                                      <p:cBhvr>
                                        <p:cTn id="2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theme/theme1.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100</TotalTime>
  <Words>129</Words>
  <Application>Microsoft Office PowerPoint</Application>
  <PresentationFormat>عرض على الشاشة (3:4)‏</PresentationFormat>
  <Paragraphs>30</Paragraphs>
  <Slides>12</Slides>
  <Notes>0</Notes>
  <HiddenSlides>0</HiddenSlides>
  <MMClips>0</MMClips>
  <ScaleCrop>false</ScaleCrop>
  <HeadingPairs>
    <vt:vector size="4" baseType="variant">
      <vt:variant>
        <vt:lpstr>سمة</vt:lpstr>
      </vt:variant>
      <vt:variant>
        <vt:i4>1</vt:i4>
      </vt:variant>
      <vt:variant>
        <vt:lpstr>عناوين الشرائح</vt:lpstr>
      </vt:variant>
      <vt:variant>
        <vt:i4>12</vt:i4>
      </vt:variant>
    </vt:vector>
  </HeadingPairs>
  <TitlesOfParts>
    <vt:vector size="13" baseType="lpstr">
      <vt:lpstr>سمة Office</vt:lpstr>
      <vt:lpstr>بسم الله الرحمن الرحيم</vt:lpstr>
      <vt:lpstr>التغريب </vt:lpstr>
      <vt:lpstr>               معنى التغريب </vt:lpstr>
      <vt:lpstr>مسميات التغريب:</vt:lpstr>
      <vt:lpstr>أهداف التغريب:</vt:lpstr>
      <vt:lpstr>بداية التغريب وصوره : - </vt:lpstr>
      <vt:lpstr> - تعتمد خطة التغريب على وسائل الإقناع المختلفة، وهي وسائل مدروسة ومخطط لها تخطيطاً علمياً، يشرف عليه علماء النفس والاجتماع، وأجهزة المخابرات، ورجال الإحصاء.</vt:lpstr>
      <vt:lpstr>الأسباب التي أدت إلى التغريب:-</vt:lpstr>
      <vt:lpstr>بعض الحلول لمواجهة التغريب:</vt:lpstr>
      <vt:lpstr>من الحلول لمواجهة التغريب :</vt:lpstr>
      <vt:lpstr>وتبين لنا مما سبق مدى عظم هذه الهجمة الغربية وكبير أثرها على أبناء الأمة ومجتمعاتها, وهنا يكمن دور أبناء هذا الدين للتصدي لتلك الهجمات بالعلم الصحيح والحجة الحق والعمل بما أمر الله والدعوة إليه للحفاظ على العقيدة الإسلامية من كيد أعداءها. وصلي اللهم وسلم على رسولنا محمد وعلى آله وصحبه أجمعين.</vt:lpstr>
      <vt:lpstr>عمل الطالبات /  ساره عبدالعزيز الغانم /  نوف المبدل / العنود السنيد/ نوره الدوسري</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الشريحة 1</dc:title>
  <dc:creator> </dc:creator>
  <cp:lastModifiedBy>COMPUTER</cp:lastModifiedBy>
  <cp:revision>11</cp:revision>
  <cp:lastPrinted>2010-05-29T20:36:41Z</cp:lastPrinted>
  <dcterms:created xsi:type="dcterms:W3CDTF">2010-05-29T19:29:29Z</dcterms:created>
  <dcterms:modified xsi:type="dcterms:W3CDTF">2012-09-14T13:30:47Z</dcterms:modified>
</cp:coreProperties>
</file>