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58" r:id="rId5"/>
    <p:sldId id="261" r:id="rId6"/>
    <p:sldId id="262" r:id="rId7"/>
    <p:sldId id="260"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39" d="100"/>
          <a:sy n="39" d="100"/>
        </p:scale>
        <p:origin x="-7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2F38341-1670-4739-9FB8-DE53E1DBE37D}" type="datetimeFigureOut">
              <a:rPr lang="ar-SA" smtClean="0"/>
              <a:pPr/>
              <a:t>08/12/1433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30431D7-FF22-4B9F-A64C-1ACE439B2BC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2F38341-1670-4739-9FB8-DE53E1DBE37D}" type="datetimeFigureOut">
              <a:rPr lang="ar-SA" smtClean="0"/>
              <a:pPr/>
              <a:t>08/12/1433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30431D7-FF22-4B9F-A64C-1ACE439B2BC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1.xm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643026"/>
            <a:ext cx="4457704" cy="5214974"/>
          </a:xfrm>
          <a:blipFill>
            <a:blip r:embed="rId3"/>
            <a:stretch>
              <a:fillRect/>
            </a:stretch>
          </a:blipFill>
        </p:spPr>
        <p:txBody>
          <a:bodyPr/>
          <a:lstStyle/>
          <a:p>
            <a:endParaRPr lang="ar-SA"/>
          </a:p>
        </p:txBody>
      </p:sp>
      <p:sp>
        <p:nvSpPr>
          <p:cNvPr id="3" name="عنوان فرعي 2"/>
          <p:cNvSpPr>
            <a:spLocks noGrp="1"/>
          </p:cNvSpPr>
          <p:nvPr>
            <p:ph type="subTitle" idx="1"/>
          </p:nvPr>
        </p:nvSpPr>
        <p:spPr>
          <a:xfrm>
            <a:off x="4714876" y="928670"/>
            <a:ext cx="4429124" cy="2428892"/>
          </a:xfrm>
          <a:blipFill>
            <a:blip r:embed="rId4"/>
            <a:stretch>
              <a:fillRect/>
            </a:stretch>
          </a:blipFill>
        </p:spPr>
        <p:txBody>
          <a:bodyPr/>
          <a:lstStyle/>
          <a:p>
            <a:endParaRPr lang="ar-SA"/>
          </a:p>
        </p:txBody>
      </p:sp>
      <p:sp>
        <p:nvSpPr>
          <p:cNvPr id="4" name="مخطط انسيابي: شريط مثقب 3"/>
          <p:cNvSpPr/>
          <p:nvPr/>
        </p:nvSpPr>
        <p:spPr>
          <a:xfrm>
            <a:off x="5429256" y="3857628"/>
            <a:ext cx="3214710" cy="2643206"/>
          </a:xfrm>
          <a:prstGeom prst="flowChartPunchedTap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mtClean="0"/>
              <a:t>الله أكبر الله أكبر </a:t>
            </a:r>
            <a:endParaRPr lang="ar-SA"/>
          </a:p>
        </p:txBody>
      </p:sp>
    </p:spTree>
  </p:cSld>
  <p:clrMapOvr>
    <a:masterClrMapping/>
  </p:clrMapOvr>
  <p:transition>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928662" y="571480"/>
            <a:ext cx="4029076" cy="3714776"/>
          </a:xfrm>
        </p:spPr>
        <p:txBody>
          <a:bodyPr/>
          <a:lstStyle/>
          <a:p>
            <a:r>
              <a:rPr lang="ar-SA" b="1" smtClean="0">
                <a:solidFill>
                  <a:schemeClr val="bg1"/>
                </a:solidFill>
              </a:rPr>
              <a:t>اسما الزمان والمكان</a:t>
            </a:r>
            <a:endParaRPr lang="ar-SA" b="1">
              <a:solidFill>
                <a:schemeClr val="bg1"/>
              </a:solidFill>
            </a:endParaRPr>
          </a:p>
        </p:txBody>
      </p:sp>
      <p:sp>
        <p:nvSpPr>
          <p:cNvPr id="3" name="عنوان فرعي 2"/>
          <p:cNvSpPr>
            <a:spLocks noGrp="1"/>
          </p:cNvSpPr>
          <p:nvPr>
            <p:ph type="subTitle" idx="1"/>
          </p:nvPr>
        </p:nvSpPr>
        <p:spPr>
          <a:xfrm>
            <a:off x="6072198" y="357166"/>
            <a:ext cx="3071802" cy="6143668"/>
          </a:xfrm>
        </p:spPr>
        <p:txBody>
          <a:bodyPr/>
          <a:lstStyle/>
          <a:p>
            <a:r>
              <a:rPr lang="ar-SA" b="1" smtClean="0">
                <a:solidFill>
                  <a:srgbClr val="0070C0"/>
                </a:solidFill>
              </a:rPr>
              <a:t>اسم الزمان واسم المكان اسمان يشتقان على وزن واحد ويشتركان في بعض أبنيتهما مع بعض المشتقات الخاصة </a:t>
            </a:r>
            <a:endParaRPr lang="en-US" b="1" smtClean="0">
              <a:solidFill>
                <a:srgbClr val="0070C0"/>
              </a:solidFill>
            </a:endParaRPr>
          </a:p>
          <a:p>
            <a:pPr lvl="0"/>
            <a:r>
              <a:rPr lang="ar-SA" smtClean="0"/>
              <a:t> </a:t>
            </a:r>
            <a:r>
              <a:rPr lang="ar-SA" b="1" smtClean="0">
                <a:solidFill>
                  <a:srgbClr val="00B050"/>
                </a:solidFill>
              </a:rPr>
              <a:t>هما يدلان على زمن وقوع الفعل أو مكانه</a:t>
            </a:r>
            <a:endParaRPr lang="en-US" b="1" smtClean="0">
              <a:solidFill>
                <a:srgbClr val="00B050"/>
              </a:solidFill>
            </a:endParaRPr>
          </a:p>
          <a:p>
            <a:endParaRPr lang="ar-SA"/>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7"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2000" r="-52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928662" y="0"/>
            <a:ext cx="7772400" cy="1470025"/>
          </a:xfrm>
        </p:spPr>
        <p:txBody>
          <a:bodyPr>
            <a:normAutofit/>
          </a:bodyPr>
          <a:lstStyle/>
          <a:p>
            <a:r>
              <a:rPr lang="ar-SA" sz="3200" b="1" smtClean="0">
                <a:solidFill>
                  <a:srgbClr val="00B050"/>
                </a:solidFill>
              </a:rPr>
              <a:t>يشتقان من الفعل الثلاثي</a:t>
            </a:r>
            <a:br>
              <a:rPr lang="ar-SA" sz="3200" b="1" smtClean="0">
                <a:solidFill>
                  <a:srgbClr val="00B050"/>
                </a:solidFill>
              </a:rPr>
            </a:br>
            <a:r>
              <a:rPr lang="ar-SA" sz="3200" b="1" smtClean="0">
                <a:solidFill>
                  <a:srgbClr val="00B050"/>
                </a:solidFill>
              </a:rPr>
              <a:t> على النحو التالي </a:t>
            </a:r>
            <a:endParaRPr lang="ar-SA" sz="3200" b="1">
              <a:solidFill>
                <a:srgbClr val="00B050"/>
              </a:solidFill>
            </a:endParaRPr>
          </a:p>
        </p:txBody>
      </p:sp>
      <p:sp>
        <p:nvSpPr>
          <p:cNvPr id="3" name="عنوان فرعي 2"/>
          <p:cNvSpPr>
            <a:spLocks noGrp="1"/>
          </p:cNvSpPr>
          <p:nvPr>
            <p:ph type="subTitle" idx="1"/>
          </p:nvPr>
        </p:nvSpPr>
        <p:spPr>
          <a:xfrm>
            <a:off x="1500166" y="1500174"/>
            <a:ext cx="6400800" cy="5000660"/>
          </a:xfrm>
        </p:spPr>
        <p:txBody>
          <a:bodyPr>
            <a:normAutofit fontScale="85000" lnSpcReduction="20000"/>
          </a:bodyPr>
          <a:lstStyle/>
          <a:p>
            <a:r>
              <a:rPr lang="ar-SA" b="1" smtClean="0">
                <a:solidFill>
                  <a:srgbClr val="FF0000"/>
                </a:solidFill>
              </a:rPr>
              <a:t> </a:t>
            </a:r>
            <a:endParaRPr lang="en-US" b="1" smtClean="0">
              <a:solidFill>
                <a:srgbClr val="FF0000"/>
              </a:solidFill>
            </a:endParaRPr>
          </a:p>
          <a:p>
            <a:r>
              <a:rPr lang="ar-SA" b="1" smtClean="0">
                <a:solidFill>
                  <a:srgbClr val="FF0000"/>
                </a:solidFill>
              </a:rPr>
              <a:t>1- على وزن </a:t>
            </a:r>
            <a:r>
              <a:rPr lang="ar-SA" b="1" smtClean="0">
                <a:solidFill>
                  <a:srgbClr val="7030A0"/>
                </a:solidFill>
              </a:rPr>
              <a:t>مَفْعِل</a:t>
            </a:r>
            <a:r>
              <a:rPr lang="ar-SA" b="1" smtClean="0">
                <a:solidFill>
                  <a:srgbClr val="FF0000"/>
                </a:solidFill>
              </a:rPr>
              <a:t> </a:t>
            </a:r>
            <a:endParaRPr lang="en-US" b="1" smtClean="0">
              <a:solidFill>
                <a:srgbClr val="FF0000"/>
              </a:solidFill>
            </a:endParaRPr>
          </a:p>
          <a:p>
            <a:pPr lvl="0"/>
            <a:r>
              <a:rPr lang="ar-SA" b="1" smtClean="0">
                <a:solidFill>
                  <a:srgbClr val="FF0000"/>
                </a:solidFill>
              </a:rPr>
              <a:t>أن يكون مثالا فاؤه واو مثل :</a:t>
            </a:r>
            <a:endParaRPr lang="en-US" b="1" smtClean="0">
              <a:solidFill>
                <a:srgbClr val="FF0000"/>
              </a:solidFill>
            </a:endParaRPr>
          </a:p>
          <a:p>
            <a:r>
              <a:rPr lang="ar-SA" b="1" smtClean="0">
                <a:solidFill>
                  <a:srgbClr val="FF0000"/>
                </a:solidFill>
              </a:rPr>
              <a:t>وعد – موعِد – ولد – مَوْلِد</a:t>
            </a:r>
            <a:endParaRPr lang="en-US" b="1" smtClean="0">
              <a:solidFill>
                <a:srgbClr val="FF0000"/>
              </a:solidFill>
            </a:endParaRPr>
          </a:p>
          <a:p>
            <a:pPr lvl="0"/>
            <a:r>
              <a:rPr lang="ar-SA" b="1" smtClean="0">
                <a:solidFill>
                  <a:srgbClr val="FF0000"/>
                </a:solidFill>
              </a:rPr>
              <a:t>أن يكون الفعل أجوف وعينه ياء مثل </a:t>
            </a:r>
            <a:endParaRPr lang="en-US" b="1" smtClean="0">
              <a:solidFill>
                <a:srgbClr val="FF0000"/>
              </a:solidFill>
            </a:endParaRPr>
          </a:p>
          <a:p>
            <a:r>
              <a:rPr lang="ar-SA" b="1" smtClean="0">
                <a:solidFill>
                  <a:srgbClr val="FF0000"/>
                </a:solidFill>
              </a:rPr>
              <a:t>صاف يصيف مَصِيِف</a:t>
            </a:r>
            <a:endParaRPr lang="en-US" b="1" smtClean="0">
              <a:solidFill>
                <a:srgbClr val="FF0000"/>
              </a:solidFill>
            </a:endParaRPr>
          </a:p>
          <a:p>
            <a:r>
              <a:rPr lang="ar-SA" b="1" smtClean="0">
                <a:solidFill>
                  <a:srgbClr val="FFFF00"/>
                </a:solidFill>
              </a:rPr>
              <a:t>أن يكون الفعل صحيحا مكسور العين في المضارع </a:t>
            </a:r>
            <a:endParaRPr lang="en-US" b="1" smtClean="0">
              <a:solidFill>
                <a:srgbClr val="FFFF00"/>
              </a:solidFill>
            </a:endParaRPr>
          </a:p>
          <a:p>
            <a:r>
              <a:rPr lang="ar-SA" b="1" smtClean="0">
                <a:solidFill>
                  <a:srgbClr val="FFFF00"/>
                </a:solidFill>
              </a:rPr>
              <a:t>جلس يجلِس مَجْلِس عرض يعرض مَعْرِض</a:t>
            </a:r>
            <a:endParaRPr lang="en-US" b="1" smtClean="0">
              <a:solidFill>
                <a:srgbClr val="FFFF00"/>
              </a:solidFill>
            </a:endParaRPr>
          </a:p>
          <a:p>
            <a:r>
              <a:rPr lang="ar-SA" b="1" smtClean="0">
                <a:solidFill>
                  <a:srgbClr val="FF0000"/>
                </a:solidFill>
              </a:rPr>
              <a:t>2- فيما عدا هذه الأحوال الثلاثة فإنهما يشتقان على وزن </a:t>
            </a:r>
            <a:endParaRPr lang="en-US" b="1" smtClean="0">
              <a:solidFill>
                <a:srgbClr val="FF0000"/>
              </a:solidFill>
            </a:endParaRPr>
          </a:p>
          <a:p>
            <a:r>
              <a:rPr lang="ar-SA" b="1" smtClean="0">
                <a:solidFill>
                  <a:srgbClr val="7030A0"/>
                </a:solidFill>
              </a:rPr>
              <a:t>مَفْعَل</a:t>
            </a:r>
            <a:r>
              <a:rPr lang="ar-SA" b="1" smtClean="0">
                <a:solidFill>
                  <a:srgbClr val="FF0000"/>
                </a:solidFill>
              </a:rPr>
              <a:t>  مثل كتب مَكْتَب  رمى مَرْمى سعى مَسْعى</a:t>
            </a:r>
            <a:endParaRPr lang="en-US" b="1" smtClean="0">
              <a:solidFill>
                <a:srgbClr val="FF0000"/>
              </a:solidFill>
            </a:endParaRPr>
          </a:p>
          <a:p>
            <a:r>
              <a:rPr lang="ar-SA" b="1" smtClean="0">
                <a:solidFill>
                  <a:srgbClr val="FF0000"/>
                </a:solidFill>
              </a:rPr>
              <a:t>طاف مَطَاف قام مَقَام </a:t>
            </a:r>
            <a:endParaRPr lang="en-US" b="1" smtClean="0">
              <a:solidFill>
                <a:srgbClr val="FF0000"/>
              </a:solidFill>
            </a:endParaRPr>
          </a:p>
          <a:p>
            <a:r>
              <a:rPr lang="ar-SA" smtClean="0"/>
              <a:t> </a:t>
            </a:r>
            <a:endParaRPr lang="ar-SA"/>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6" dur="2000" fill="hold"/>
                                        <p:tgtEl>
                                          <p:spTgt spid="3">
                                            <p:txEl>
                                              <p:pRg st="1" end="1"/>
                                            </p:txEl>
                                          </p:spTgt>
                                        </p:tgtEl>
                                        <p:attrNameLst>
                                          <p:attrName>ppt_x</p:attrName>
                                          <p:attrName>ppt_y</p:attrName>
                                        </p:attrNameLst>
                                      </p:cBhvr>
                                    </p:animMotion>
                                  </p:childTnLst>
                                </p:cTn>
                              </p:par>
                            </p:childTnLst>
                          </p:cTn>
                        </p:par>
                        <p:par>
                          <p:cTn id="7" fill="hold">
                            <p:stCondLst>
                              <p:cond delay="2000"/>
                            </p:stCondLst>
                            <p:childTnLst>
                              <p:par>
                                <p:cTn id="8"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9" dur="2000" fill="hold"/>
                                        <p:tgtEl>
                                          <p:spTgt spid="3">
                                            <p:txEl>
                                              <p:pRg st="2" end="2"/>
                                            </p:txEl>
                                          </p:spTgt>
                                        </p:tgtEl>
                                        <p:attrNameLst>
                                          <p:attrName>ppt_x</p:attrName>
                                          <p:attrName>ppt_y</p:attrName>
                                        </p:attrNameLst>
                                      </p:cBhvr>
                                    </p:animMotion>
                                  </p:childTnLst>
                                </p:cTn>
                              </p:par>
                            </p:childTnLst>
                          </p:cTn>
                        </p:par>
                        <p:par>
                          <p:cTn id="10" fill="hold">
                            <p:stCondLst>
                              <p:cond delay="4000"/>
                            </p:stCondLst>
                            <p:childTnLst>
                              <p:par>
                                <p:cTn id="11"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12" dur="2000" fill="hold"/>
                                        <p:tgtEl>
                                          <p:spTgt spid="3">
                                            <p:txEl>
                                              <p:pRg st="3" end="3"/>
                                            </p:txEl>
                                          </p:spTgt>
                                        </p:tgtEl>
                                        <p:attrNameLst>
                                          <p:attrName>ppt_x</p:attrName>
                                          <p:attrName>ppt_y</p:attrName>
                                        </p:attrNameLst>
                                      </p:cBhvr>
                                    </p:animMotion>
                                  </p:childTnLst>
                                </p:cTn>
                              </p:par>
                            </p:childTnLst>
                          </p:cTn>
                        </p:par>
                        <p:par>
                          <p:cTn id="13" fill="hold">
                            <p:stCondLst>
                              <p:cond delay="6000"/>
                            </p:stCondLst>
                            <p:childTnLst>
                              <p:par>
                                <p:cTn id="14"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15" dur="2000" fill="hold"/>
                                        <p:tgtEl>
                                          <p:spTgt spid="3">
                                            <p:txEl>
                                              <p:pRg st="4" end="4"/>
                                            </p:txEl>
                                          </p:spTgt>
                                        </p:tgtEl>
                                        <p:attrNameLst>
                                          <p:attrName>ppt_x</p:attrName>
                                          <p:attrName>ppt_y</p:attrName>
                                        </p:attrNameLst>
                                      </p:cBhvr>
                                    </p:animMotion>
                                  </p:childTnLst>
                                </p:cTn>
                              </p:par>
                            </p:childTnLst>
                          </p:cTn>
                        </p:par>
                        <p:par>
                          <p:cTn id="16" fill="hold">
                            <p:stCondLst>
                              <p:cond delay="8000"/>
                            </p:stCondLst>
                            <p:childTnLst>
                              <p:par>
                                <p:cTn id="17"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18" dur="2000" fill="hold"/>
                                        <p:tgtEl>
                                          <p:spTgt spid="3">
                                            <p:txEl>
                                              <p:pRg st="5" end="5"/>
                                            </p:txEl>
                                          </p:spTgt>
                                        </p:tgtEl>
                                        <p:attrNameLst>
                                          <p:attrName>ppt_x</p:attrName>
                                          <p:attrName>ppt_y</p:attrName>
                                        </p:attrNameLst>
                                      </p:cBhvr>
                                    </p:animMotion>
                                  </p:childTnLst>
                                </p:cTn>
                              </p:par>
                            </p:childTnLst>
                          </p:cTn>
                        </p:par>
                        <p:par>
                          <p:cTn id="19" fill="hold">
                            <p:stCondLst>
                              <p:cond delay="10000"/>
                            </p:stCondLst>
                            <p:childTnLst>
                              <p:par>
                                <p:cTn id="20"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21" dur="2000" fill="hold"/>
                                        <p:tgtEl>
                                          <p:spTgt spid="3">
                                            <p:txEl>
                                              <p:pRg st="6" end="6"/>
                                            </p:txEl>
                                          </p:spTgt>
                                        </p:tgtEl>
                                        <p:attrNameLst>
                                          <p:attrName>ppt_x</p:attrName>
                                          <p:attrName>ppt_y</p:attrName>
                                        </p:attrNameLst>
                                      </p:cBhvr>
                                    </p:animMotion>
                                  </p:childTnLst>
                                </p:cTn>
                              </p:par>
                            </p:childTnLst>
                          </p:cTn>
                        </p:par>
                        <p:par>
                          <p:cTn id="22" fill="hold">
                            <p:stCondLst>
                              <p:cond delay="12000"/>
                            </p:stCondLst>
                            <p:childTnLst>
                              <p:par>
                                <p:cTn id="23"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24" dur="2000" fill="hold"/>
                                        <p:tgtEl>
                                          <p:spTgt spid="3">
                                            <p:txEl>
                                              <p:pRg st="7" end="7"/>
                                            </p:txEl>
                                          </p:spTgt>
                                        </p:tgtEl>
                                        <p:attrNameLst>
                                          <p:attrName>ppt_x</p:attrName>
                                          <p:attrName>ppt_y</p:attrName>
                                        </p:attrNameLst>
                                      </p:cBhvr>
                                    </p:animMotion>
                                  </p:childTnLst>
                                </p:cTn>
                              </p:par>
                            </p:childTnLst>
                          </p:cTn>
                        </p:par>
                        <p:par>
                          <p:cTn id="25" fill="hold">
                            <p:stCondLst>
                              <p:cond delay="14000"/>
                            </p:stCondLst>
                            <p:childTnLst>
                              <p:par>
                                <p:cTn id="26"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27" dur="2000" fill="hold"/>
                                        <p:tgtEl>
                                          <p:spTgt spid="3">
                                            <p:txEl>
                                              <p:pRg st="8" end="8"/>
                                            </p:txEl>
                                          </p:spTgt>
                                        </p:tgtEl>
                                        <p:attrNameLst>
                                          <p:attrName>ppt_x</p:attrName>
                                          <p:attrName>ppt_y</p:attrName>
                                        </p:attrNameLst>
                                      </p:cBhvr>
                                    </p:animMotion>
                                  </p:childTnLst>
                                </p:cTn>
                              </p:par>
                            </p:childTnLst>
                          </p:cTn>
                        </p:par>
                        <p:par>
                          <p:cTn id="28" fill="hold">
                            <p:stCondLst>
                              <p:cond delay="16000"/>
                            </p:stCondLst>
                            <p:childTnLst>
                              <p:par>
                                <p:cTn id="29"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30" dur="2000" fill="hold"/>
                                        <p:tgtEl>
                                          <p:spTgt spid="3">
                                            <p:txEl>
                                              <p:pRg st="9" end="9"/>
                                            </p:txEl>
                                          </p:spTgt>
                                        </p:tgtEl>
                                        <p:attrNameLst>
                                          <p:attrName>ppt_x</p:attrName>
                                          <p:attrName>ppt_y</p:attrName>
                                        </p:attrNameLst>
                                      </p:cBhvr>
                                    </p:animMotion>
                                  </p:childTnLst>
                                </p:cTn>
                              </p:par>
                            </p:childTnLst>
                          </p:cTn>
                        </p:par>
                        <p:par>
                          <p:cTn id="31" fill="hold">
                            <p:stCondLst>
                              <p:cond delay="18000"/>
                            </p:stCondLst>
                            <p:childTnLst>
                              <p:par>
                                <p:cTn id="32" presetID="18" presetClass="path" presetSubtype="0" accel="50000" decel="50000" fill="hold" nodeType="afterEffect">
                                  <p:stCondLst>
                                    <p:cond delay="0"/>
                                  </p:stCondLst>
                                  <p:childTnLst>
                                    <p:animMotion origin="layout" path="M 0 0  C 0.001 0.04525  0.011 0.08651  0.028 0.11312  C 0.028 0.11445  0.055 0.15039  0.055 0.14906  C 0.07 0.16902  0.079 0.19697  0.079 0.22625  C 0.079 0.28481  0.044 0.33139  0 0.33272  C -0.044 0.33139  -0.079 0.28481  -0.079 0.22625  C -0.079 0.19697  -0.07 0.16902  -0.055 0.14906  C -0.055 0.15039  -0.028 0.11445  -0.028 0.11312  C -0.011 0.08651  -0.001 0.04525  0 0  Z" pathEditMode="relative" ptsTypes="">
                                      <p:cBhvr>
                                        <p:cTn id="33" dur="2000" fill="hold"/>
                                        <p:tgtEl>
                                          <p:spTgt spid="3">
                                            <p:txEl>
                                              <p:pRg st="10" end="1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571480"/>
            <a:ext cx="2886068" cy="3714776"/>
          </a:xfrm>
          <a:blipFill>
            <a:blip r:embed="rId3"/>
            <a:stretch>
              <a:fillRect/>
            </a:stretch>
          </a:blipFill>
        </p:spPr>
        <p:txBody>
          <a:bodyPr/>
          <a:lstStyle/>
          <a:p>
            <a:endParaRPr lang="ar-SA"/>
          </a:p>
        </p:txBody>
      </p:sp>
      <p:sp>
        <p:nvSpPr>
          <p:cNvPr id="3" name="عنوان فرعي 2"/>
          <p:cNvSpPr>
            <a:spLocks noGrp="1"/>
          </p:cNvSpPr>
          <p:nvPr>
            <p:ph type="subTitle" idx="1"/>
          </p:nvPr>
        </p:nvSpPr>
        <p:spPr>
          <a:xfrm>
            <a:off x="3500430" y="500042"/>
            <a:ext cx="4786346" cy="6357958"/>
          </a:xfrm>
        </p:spPr>
        <p:txBody>
          <a:bodyPr>
            <a:normAutofit fontScale="92500" lnSpcReduction="20000"/>
          </a:bodyPr>
          <a:lstStyle/>
          <a:p>
            <a:r>
              <a:rPr lang="ar-SA" b="1" smtClean="0">
                <a:solidFill>
                  <a:srgbClr val="7030A0"/>
                </a:solidFill>
              </a:rPr>
              <a:t>يشتقان من غير الثلاثي </a:t>
            </a:r>
            <a:endParaRPr lang="en-US" b="1" smtClean="0">
              <a:solidFill>
                <a:srgbClr val="7030A0"/>
              </a:solidFill>
            </a:endParaRPr>
          </a:p>
          <a:p>
            <a:r>
              <a:rPr lang="ar-SA" b="1" smtClean="0">
                <a:solidFill>
                  <a:srgbClr val="7030A0"/>
                </a:solidFill>
              </a:rPr>
              <a:t>على وزن اسم المفعول </a:t>
            </a:r>
            <a:endParaRPr lang="en-US" b="1" smtClean="0">
              <a:solidFill>
                <a:srgbClr val="7030A0"/>
              </a:solidFill>
            </a:endParaRPr>
          </a:p>
          <a:p>
            <a:r>
              <a:rPr lang="ar-SA" b="1" smtClean="0">
                <a:solidFill>
                  <a:srgbClr val="7030A0"/>
                </a:solidFill>
              </a:rPr>
              <a:t>أخرج يخرج مُخْرَج  - مُسْتَقبَل – مُلتقَى </a:t>
            </a:r>
            <a:endParaRPr lang="en-US" b="1" smtClean="0">
              <a:solidFill>
                <a:srgbClr val="7030A0"/>
              </a:solidFill>
            </a:endParaRPr>
          </a:p>
          <a:p>
            <a:r>
              <a:rPr lang="ar-SA" b="1" smtClean="0">
                <a:solidFill>
                  <a:srgbClr val="00B050"/>
                </a:solidFill>
              </a:rPr>
              <a:t>* أسماء زمان أو مكان وردت شذوذا مثل :</a:t>
            </a:r>
            <a:endParaRPr lang="en-US" b="1" smtClean="0">
              <a:solidFill>
                <a:srgbClr val="00B050"/>
              </a:solidFill>
            </a:endParaRPr>
          </a:p>
          <a:p>
            <a:r>
              <a:rPr lang="ar-SA" b="1" smtClean="0">
                <a:solidFill>
                  <a:srgbClr val="00B050"/>
                </a:solidFill>
              </a:rPr>
              <a:t>مَشْرِق – مَغْرِب – مَسْجِد</a:t>
            </a:r>
            <a:endParaRPr lang="en-US" b="1" smtClean="0">
              <a:solidFill>
                <a:srgbClr val="00B050"/>
              </a:solidFill>
            </a:endParaRPr>
          </a:p>
          <a:p>
            <a:r>
              <a:rPr lang="ar-SA" b="1" smtClean="0">
                <a:solidFill>
                  <a:srgbClr val="7030A0"/>
                </a:solidFill>
              </a:rPr>
              <a:t> </a:t>
            </a:r>
            <a:endParaRPr lang="en-US" b="1" smtClean="0">
              <a:solidFill>
                <a:srgbClr val="7030A0"/>
              </a:solidFill>
            </a:endParaRPr>
          </a:p>
          <a:p>
            <a:r>
              <a:rPr lang="ar-SA" b="1" smtClean="0">
                <a:solidFill>
                  <a:srgbClr val="7030A0"/>
                </a:solidFill>
              </a:rPr>
              <a:t>* المزيدة بالتاء مثل : مدرسة – مطبعة – مزرعة </a:t>
            </a:r>
            <a:endParaRPr lang="en-US" b="1" smtClean="0">
              <a:solidFill>
                <a:srgbClr val="7030A0"/>
              </a:solidFill>
            </a:endParaRPr>
          </a:p>
          <a:p>
            <a:r>
              <a:rPr lang="ar-SA" b="1" smtClean="0">
                <a:solidFill>
                  <a:srgbClr val="7030A0"/>
                </a:solidFill>
              </a:rPr>
              <a:t> </a:t>
            </a:r>
            <a:endParaRPr lang="en-US" b="1" smtClean="0">
              <a:solidFill>
                <a:srgbClr val="7030A0"/>
              </a:solidFill>
            </a:endParaRPr>
          </a:p>
          <a:p>
            <a:r>
              <a:rPr lang="ar-SA" b="1" smtClean="0">
                <a:solidFill>
                  <a:srgbClr val="C00000"/>
                </a:solidFill>
              </a:rPr>
              <a:t>* أسماء مكان اشتقت من الأسماء الثلاثية الجامدة </a:t>
            </a:r>
            <a:endParaRPr lang="en-US" b="1" smtClean="0">
              <a:solidFill>
                <a:srgbClr val="C00000"/>
              </a:solidFill>
            </a:endParaRPr>
          </a:p>
          <a:p>
            <a:r>
              <a:rPr lang="ar-SA" b="1" smtClean="0">
                <a:solidFill>
                  <a:srgbClr val="C00000"/>
                </a:solidFill>
              </a:rPr>
              <a:t>مثل ملحمة – مسمكة</a:t>
            </a:r>
            <a:endParaRPr lang="en-US" b="1" smtClean="0">
              <a:solidFill>
                <a:srgbClr val="C00000"/>
              </a:solidFill>
            </a:endParaRPr>
          </a:p>
          <a:p>
            <a:endParaRPr lang="ar-SA"/>
          </a:p>
        </p:txBody>
      </p:sp>
    </p:spTree>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6" dur="2000" fill="hold"/>
                                        <p:tgtEl>
                                          <p:spTgt spid="3">
                                            <p:txEl>
                                              <p:pRg st="0" end="0"/>
                                            </p:txEl>
                                          </p:spTgt>
                                        </p:tgtEl>
                                        <p:attrNameLst>
                                          <p:attrName>ppt_x</p:attrName>
                                          <p:attrName>ppt_y</p:attrName>
                                        </p:attrNameLst>
                                      </p:cBhvr>
                                    </p:animMotion>
                                  </p:childTnLst>
                                </p:cTn>
                              </p:par>
                            </p:childTnLst>
                          </p:cTn>
                        </p:par>
                        <p:par>
                          <p:cTn id="7" fill="hold">
                            <p:stCondLst>
                              <p:cond delay="2000"/>
                            </p:stCondLst>
                            <p:childTnLst>
                              <p:par>
                                <p:cTn id="8"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9" dur="2000" fill="hold"/>
                                        <p:tgtEl>
                                          <p:spTgt spid="3">
                                            <p:txEl>
                                              <p:pRg st="1" end="1"/>
                                            </p:txEl>
                                          </p:spTgt>
                                        </p:tgtEl>
                                        <p:attrNameLst>
                                          <p:attrName>ppt_x</p:attrName>
                                          <p:attrName>ppt_y</p:attrName>
                                        </p:attrNameLst>
                                      </p:cBhvr>
                                    </p:animMotion>
                                  </p:childTnLst>
                                </p:cTn>
                              </p:par>
                            </p:childTnLst>
                          </p:cTn>
                        </p:par>
                        <p:par>
                          <p:cTn id="10" fill="hold">
                            <p:stCondLst>
                              <p:cond delay="4000"/>
                            </p:stCondLst>
                            <p:childTnLst>
                              <p:par>
                                <p:cTn id="11"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12" dur="2000" fill="hold"/>
                                        <p:tgtEl>
                                          <p:spTgt spid="3">
                                            <p:txEl>
                                              <p:pRg st="2" end="2"/>
                                            </p:txEl>
                                          </p:spTgt>
                                        </p:tgtEl>
                                        <p:attrNameLst>
                                          <p:attrName>ppt_x</p:attrName>
                                          <p:attrName>ppt_y</p:attrName>
                                        </p:attrNameLst>
                                      </p:cBhvr>
                                    </p:animMotion>
                                  </p:childTnLst>
                                </p:cTn>
                              </p:par>
                            </p:childTnLst>
                          </p:cTn>
                        </p:par>
                        <p:par>
                          <p:cTn id="13" fill="hold">
                            <p:stCondLst>
                              <p:cond delay="6000"/>
                            </p:stCondLst>
                            <p:childTnLst>
                              <p:par>
                                <p:cTn id="14"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15" dur="2000" fill="hold"/>
                                        <p:tgtEl>
                                          <p:spTgt spid="3">
                                            <p:txEl>
                                              <p:pRg st="3" end="3"/>
                                            </p:txEl>
                                          </p:spTgt>
                                        </p:tgtEl>
                                        <p:attrNameLst>
                                          <p:attrName>ppt_x</p:attrName>
                                          <p:attrName>ppt_y</p:attrName>
                                        </p:attrNameLst>
                                      </p:cBhvr>
                                    </p:animMotion>
                                  </p:childTnLst>
                                </p:cTn>
                              </p:par>
                            </p:childTnLst>
                          </p:cTn>
                        </p:par>
                        <p:par>
                          <p:cTn id="16" fill="hold">
                            <p:stCondLst>
                              <p:cond delay="8000"/>
                            </p:stCondLst>
                            <p:childTnLst>
                              <p:par>
                                <p:cTn id="17"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18" dur="2000" fill="hold"/>
                                        <p:tgtEl>
                                          <p:spTgt spid="3">
                                            <p:txEl>
                                              <p:pRg st="4" end="4"/>
                                            </p:txEl>
                                          </p:spTgt>
                                        </p:tgtEl>
                                        <p:attrNameLst>
                                          <p:attrName>ppt_x</p:attrName>
                                          <p:attrName>ppt_y</p:attrName>
                                        </p:attrNameLst>
                                      </p:cBhvr>
                                    </p:animMotion>
                                  </p:childTnLst>
                                </p:cTn>
                              </p:par>
                            </p:childTnLst>
                          </p:cTn>
                        </p:par>
                        <p:par>
                          <p:cTn id="19" fill="hold">
                            <p:stCondLst>
                              <p:cond delay="10000"/>
                            </p:stCondLst>
                            <p:childTnLst>
                              <p:par>
                                <p:cTn id="20"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21" dur="2000" fill="hold"/>
                                        <p:tgtEl>
                                          <p:spTgt spid="3">
                                            <p:txEl>
                                              <p:pRg st="5" end="5"/>
                                            </p:txEl>
                                          </p:spTgt>
                                        </p:tgtEl>
                                        <p:attrNameLst>
                                          <p:attrName>ppt_x</p:attrName>
                                          <p:attrName>ppt_y</p:attrName>
                                        </p:attrNameLst>
                                      </p:cBhvr>
                                    </p:animMotion>
                                  </p:childTnLst>
                                </p:cTn>
                              </p:par>
                            </p:childTnLst>
                          </p:cTn>
                        </p:par>
                        <p:par>
                          <p:cTn id="22" fill="hold">
                            <p:stCondLst>
                              <p:cond delay="12000"/>
                            </p:stCondLst>
                            <p:childTnLst>
                              <p:par>
                                <p:cTn id="23"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24" dur="2000" fill="hold"/>
                                        <p:tgtEl>
                                          <p:spTgt spid="3">
                                            <p:txEl>
                                              <p:pRg st="6" end="6"/>
                                            </p:txEl>
                                          </p:spTgt>
                                        </p:tgtEl>
                                        <p:attrNameLst>
                                          <p:attrName>ppt_x</p:attrName>
                                          <p:attrName>ppt_y</p:attrName>
                                        </p:attrNameLst>
                                      </p:cBhvr>
                                    </p:animMotion>
                                  </p:childTnLst>
                                </p:cTn>
                              </p:par>
                            </p:childTnLst>
                          </p:cTn>
                        </p:par>
                        <p:par>
                          <p:cTn id="25" fill="hold">
                            <p:stCondLst>
                              <p:cond delay="14000"/>
                            </p:stCondLst>
                            <p:childTnLst>
                              <p:par>
                                <p:cTn id="26"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27" dur="2000" fill="hold"/>
                                        <p:tgtEl>
                                          <p:spTgt spid="3">
                                            <p:txEl>
                                              <p:pRg st="7" end="7"/>
                                            </p:txEl>
                                          </p:spTgt>
                                        </p:tgtEl>
                                        <p:attrNameLst>
                                          <p:attrName>ppt_x</p:attrName>
                                          <p:attrName>ppt_y</p:attrName>
                                        </p:attrNameLst>
                                      </p:cBhvr>
                                    </p:animMotion>
                                  </p:childTnLst>
                                </p:cTn>
                              </p:par>
                            </p:childTnLst>
                          </p:cTn>
                        </p:par>
                        <p:par>
                          <p:cTn id="28" fill="hold">
                            <p:stCondLst>
                              <p:cond delay="16000"/>
                            </p:stCondLst>
                            <p:childTnLst>
                              <p:par>
                                <p:cTn id="29"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30" dur="2000" fill="hold"/>
                                        <p:tgtEl>
                                          <p:spTgt spid="3">
                                            <p:txEl>
                                              <p:pRg st="8" end="8"/>
                                            </p:txEl>
                                          </p:spTgt>
                                        </p:tgtEl>
                                        <p:attrNameLst>
                                          <p:attrName>ppt_x</p:attrName>
                                          <p:attrName>ppt_y</p:attrName>
                                        </p:attrNameLst>
                                      </p:cBhvr>
                                    </p:animMotion>
                                  </p:childTnLst>
                                </p:cTn>
                              </p:par>
                            </p:childTnLst>
                          </p:cTn>
                        </p:par>
                        <p:par>
                          <p:cTn id="31" fill="hold">
                            <p:stCondLst>
                              <p:cond delay="18000"/>
                            </p:stCondLst>
                            <p:childTnLst>
                              <p:par>
                                <p:cTn id="32" presetID="11" presetClass="path" presetSubtype="0" accel="50000" decel="50000" fill="hold" nodeType="afterEffect">
                                  <p:stCondLst>
                                    <p:cond delay="0"/>
                                  </p:stCondLst>
                                  <p:childTnLst>
                                    <p:animMotion origin="layout" path="M 0 0  L 0.036 0.08251  L 0.108 0.08251  L 0.072 0.16636  L 0.108 0.24887  L 0.036 0.24887  L 0 0.33272  L -0.036 0.24887  L -0.108 0.24887  L -0.072 0.16636  L -0.108 0.08251  L -0.036 0.08251  L 0 0  Z" pathEditMode="relative" ptsTypes="">
                                      <p:cBhvr>
                                        <p:cTn id="33" dur="2000" fill="hold"/>
                                        <p:tgtEl>
                                          <p:spTgt spid="3">
                                            <p:txEl>
                                              <p:pRg st="9" end="9"/>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4643438" y="928670"/>
            <a:ext cx="4214842" cy="2714643"/>
          </a:xfrm>
        </p:spPr>
        <p:txBody>
          <a:bodyPr>
            <a:normAutofit fontScale="90000"/>
          </a:bodyPr>
          <a:lstStyle/>
          <a:p>
            <a:r>
              <a:rPr lang="ar-SA" sz="3600" smtClean="0"/>
              <a:t/>
            </a:r>
            <a:br>
              <a:rPr lang="ar-SA" sz="3600" smtClean="0"/>
            </a:br>
            <a:r>
              <a:rPr lang="ar-SA" sz="3600" smtClean="0"/>
              <a:t/>
            </a:r>
            <a:br>
              <a:rPr lang="ar-SA" sz="3600" smtClean="0"/>
            </a:br>
            <a:r>
              <a:rPr lang="ar-SA" sz="3600" b="1" smtClean="0">
                <a:solidFill>
                  <a:schemeClr val="tx2">
                    <a:lumMod val="75000"/>
                  </a:schemeClr>
                </a:solidFill>
              </a:rPr>
              <a:t>هو اسم يشتق من الفعل للدلالة على الآلة وهو لا يشتق إلا من الفعل الثلاثي المتعدي مثل </a:t>
            </a:r>
            <a:r>
              <a:rPr lang="ar-SA" sz="3600" b="1" smtClean="0"/>
              <a:t>:</a:t>
            </a:r>
            <a:r>
              <a:rPr lang="en-US" sz="3600" b="1" smtClean="0"/>
              <a:t/>
            </a:r>
            <a:br>
              <a:rPr lang="en-US" sz="3600" b="1" smtClean="0"/>
            </a:br>
            <a:r>
              <a:rPr lang="ar-SA" sz="3600" b="1" smtClean="0">
                <a:solidFill>
                  <a:srgbClr val="C00000"/>
                </a:solidFill>
              </a:rPr>
              <a:t>مِفْعال : مِنْشار مِفْعَل : شرط مِشْرط مِفْعَلَة : لعق مِلْعَقة </a:t>
            </a:r>
            <a:r>
              <a:rPr lang="en-US" sz="3600" b="1" smtClean="0"/>
              <a:t/>
            </a:r>
            <a:br>
              <a:rPr lang="en-US" sz="3600" b="1" smtClean="0"/>
            </a:br>
            <a:r>
              <a:rPr lang="ar-SA" sz="3600" b="1" smtClean="0">
                <a:solidFill>
                  <a:srgbClr val="00B050"/>
                </a:solidFill>
              </a:rPr>
              <a:t>صيغ أخرى أقرها المحدثون فاعلة : ساقية  فاعول : ساطور فعَّالة : ثلاجة </a:t>
            </a:r>
            <a:r>
              <a:rPr lang="en-US" sz="3600" smtClean="0"/>
              <a:t/>
            </a:r>
            <a:br>
              <a:rPr lang="en-US" sz="3600" smtClean="0"/>
            </a:br>
            <a:endParaRPr lang="ar-SA" sz="3600"/>
          </a:p>
        </p:txBody>
      </p:sp>
      <p:sp>
        <p:nvSpPr>
          <p:cNvPr id="3" name="عنوان فرعي 2"/>
          <p:cNvSpPr>
            <a:spLocks noGrp="1"/>
          </p:cNvSpPr>
          <p:nvPr>
            <p:ph type="subTitle" idx="1"/>
          </p:nvPr>
        </p:nvSpPr>
        <p:spPr>
          <a:xfrm>
            <a:off x="5214942" y="5000636"/>
            <a:ext cx="3643338" cy="1857364"/>
          </a:xfrm>
        </p:spPr>
        <p:txBody>
          <a:bodyPr>
            <a:normAutofit fontScale="70000" lnSpcReduction="20000"/>
          </a:bodyPr>
          <a:lstStyle/>
          <a:p>
            <a:r>
              <a:rPr lang="ar-SA" b="1" smtClean="0">
                <a:solidFill>
                  <a:schemeClr val="accent1"/>
                </a:solidFill>
              </a:rPr>
              <a:t>أوزان شاذة : مُنْخُل- مُكْحُلة </a:t>
            </a:r>
            <a:endParaRPr lang="en-US" b="1" smtClean="0">
              <a:solidFill>
                <a:schemeClr val="accent1"/>
              </a:solidFill>
            </a:endParaRPr>
          </a:p>
          <a:p>
            <a:r>
              <a:rPr lang="ar-SA" b="1" smtClean="0">
                <a:solidFill>
                  <a:schemeClr val="accent1"/>
                </a:solidFill>
              </a:rPr>
              <a:t>أسماء آلة ليس لها أفعال فهي أسماء جامدة</a:t>
            </a:r>
            <a:endParaRPr lang="en-US" b="1" smtClean="0">
              <a:solidFill>
                <a:schemeClr val="accent1"/>
              </a:solidFill>
            </a:endParaRPr>
          </a:p>
          <a:p>
            <a:r>
              <a:rPr lang="ar-SA" b="1" smtClean="0">
                <a:solidFill>
                  <a:schemeClr val="accent1"/>
                </a:solidFill>
              </a:rPr>
              <a:t> غير مشتقة مثل : سِكِّين ، سيف قدوم </a:t>
            </a:r>
            <a:endParaRPr lang="en-US" b="1" smtClean="0">
              <a:solidFill>
                <a:schemeClr val="accent1"/>
              </a:solidFill>
            </a:endParaRPr>
          </a:p>
          <a:p>
            <a:r>
              <a:rPr lang="ar-SA" b="1" smtClean="0">
                <a:solidFill>
                  <a:schemeClr val="accent1"/>
                </a:solidFill>
              </a:rPr>
              <a:t> </a:t>
            </a:r>
            <a:endParaRPr lang="en-US" b="1" smtClean="0">
              <a:solidFill>
                <a:schemeClr val="accent1"/>
              </a:solidFill>
            </a:endParaRPr>
          </a:p>
          <a:p>
            <a:endParaRPr lang="ar-SA"/>
          </a:p>
        </p:txBody>
      </p:sp>
      <p:sp>
        <p:nvSpPr>
          <p:cNvPr id="4" name="انفجار 1 3"/>
          <p:cNvSpPr/>
          <p:nvPr/>
        </p:nvSpPr>
        <p:spPr>
          <a:xfrm>
            <a:off x="1357290" y="285728"/>
            <a:ext cx="2714612" cy="3214710"/>
          </a:xfrm>
          <a:prstGeom prst="irregularSeal1">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smtClean="0">
                <a:solidFill>
                  <a:srgbClr val="FF0000"/>
                </a:solidFill>
              </a:rPr>
              <a:t>اسم الآلة</a:t>
            </a:r>
            <a:endParaRPr lang="ar-SA" sz="3200" b="1">
              <a:solidFill>
                <a:srgbClr val="FF0000"/>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0"/>
            <a:ext cx="7772400" cy="5643577"/>
          </a:xfrm>
        </p:spPr>
        <p:txBody>
          <a:bodyPr>
            <a:normAutofit fontScale="90000"/>
          </a:bodyPr>
          <a:lstStyle/>
          <a:p>
            <a:r>
              <a:rPr lang="ar-SA" sz="3200" smtClean="0"/>
              <a:t> </a:t>
            </a:r>
            <a:br>
              <a:rPr lang="ar-SA" sz="3200" smtClean="0"/>
            </a:br>
            <a:r>
              <a:rPr lang="ar-SA" sz="3200" smtClean="0"/>
              <a:t>    </a:t>
            </a:r>
            <a:br>
              <a:rPr lang="ar-SA" sz="3200" smtClean="0"/>
            </a:br>
            <a:r>
              <a:rPr lang="ar-SA" sz="3200" b="1" smtClean="0">
                <a:solidFill>
                  <a:srgbClr val="C00000"/>
                </a:solidFill>
              </a:rPr>
              <a:t>اسم يصاغ على وزن أفعل للدلالة على أن شيئين اشتركا</a:t>
            </a:r>
            <a:br>
              <a:rPr lang="ar-SA" sz="3200" b="1" smtClean="0">
                <a:solidFill>
                  <a:srgbClr val="C00000"/>
                </a:solidFill>
              </a:rPr>
            </a:br>
            <a:r>
              <a:rPr lang="ar-SA" sz="3200" b="1" smtClean="0">
                <a:solidFill>
                  <a:srgbClr val="C00000"/>
                </a:solidFill>
              </a:rPr>
              <a:t> في صفة معينة وزاد أحدهما على الآخر.</a:t>
            </a:r>
            <a:r>
              <a:rPr lang="en-US" sz="3200" b="1" smtClean="0"/>
              <a:t/>
            </a:r>
            <a:br>
              <a:rPr lang="en-US" sz="3200" b="1" smtClean="0"/>
            </a:br>
            <a:r>
              <a:rPr lang="ar-SA" sz="3200" b="1" smtClean="0">
                <a:solidFill>
                  <a:srgbClr val="0070C0"/>
                </a:solidFill>
              </a:rPr>
              <a:t>شروط اسم التفضيل :</a:t>
            </a:r>
            <a:r>
              <a:rPr lang="en-US" sz="3200" b="1" smtClean="0"/>
              <a:t/>
            </a:r>
            <a:br>
              <a:rPr lang="en-US" sz="3200" b="1" smtClean="0"/>
            </a:br>
            <a:r>
              <a:rPr lang="ar-SA" sz="3200" b="1" smtClean="0"/>
              <a:t> لا يشتق من الفعل غير الثلاثي </a:t>
            </a:r>
            <a:r>
              <a:rPr lang="en-US" sz="3200" b="1" smtClean="0"/>
              <a:t/>
            </a:r>
            <a:br>
              <a:rPr lang="en-US" sz="3200" b="1" smtClean="0"/>
            </a:br>
            <a:r>
              <a:rPr lang="ar-SA" sz="3200" b="1" smtClean="0"/>
              <a:t>ورد شذوذا هو أعطى منك</a:t>
            </a:r>
            <a:r>
              <a:rPr lang="en-US" sz="3200" b="1" smtClean="0"/>
              <a:t/>
            </a:r>
            <a:br>
              <a:rPr lang="en-US" sz="3200" b="1" smtClean="0"/>
            </a:br>
            <a:r>
              <a:rPr lang="ar-SA" sz="3200" b="1" smtClean="0"/>
              <a:t>ولا يشتق من المبني للمجهول وقد ورد شذوذا </a:t>
            </a:r>
            <a:r>
              <a:rPr lang="en-US" sz="3200" b="1" smtClean="0"/>
              <a:t/>
            </a:r>
            <a:br>
              <a:rPr lang="en-US" sz="3200" b="1" smtClean="0"/>
            </a:br>
            <a:r>
              <a:rPr lang="ar-SA" sz="3200" b="1" smtClean="0"/>
              <a:t>عدنا والعود أحمد من يُحمَد </a:t>
            </a:r>
            <a:r>
              <a:rPr lang="en-US" sz="3200" b="1" smtClean="0"/>
              <a:t/>
            </a:r>
            <a:br>
              <a:rPr lang="en-US" sz="3200" b="1" smtClean="0"/>
            </a:br>
            <a:r>
              <a:rPr lang="ar-SA" sz="3200" b="1" smtClean="0"/>
              <a:t> </a:t>
            </a:r>
            <a:r>
              <a:rPr lang="ar-SA" sz="3200" b="1" smtClean="0">
                <a:solidFill>
                  <a:srgbClr val="00B050"/>
                </a:solidFill>
              </a:rPr>
              <a:t>إذا كان الفعل أجوف عينه ألف مقلوبة عن واو أو ياء نردها إلى أصلها في التفضيل </a:t>
            </a:r>
            <a:r>
              <a:rPr lang="en-US" sz="3200" b="1" smtClean="0">
                <a:solidFill>
                  <a:srgbClr val="00B050"/>
                </a:solidFill>
              </a:rPr>
              <a:t/>
            </a:r>
            <a:br>
              <a:rPr lang="en-US" sz="3200" b="1" smtClean="0">
                <a:solidFill>
                  <a:srgbClr val="00B050"/>
                </a:solidFill>
              </a:rPr>
            </a:br>
            <a:r>
              <a:rPr lang="ar-SA" sz="3200" b="1" smtClean="0">
                <a:solidFill>
                  <a:srgbClr val="00B050"/>
                </a:solidFill>
              </a:rPr>
              <a:t>هو أقول منك</a:t>
            </a:r>
            <a:endParaRPr lang="en-US" sz="3200" b="1">
              <a:solidFill>
                <a:srgbClr val="00B050"/>
              </a:solidFill>
            </a:endParaRPr>
          </a:p>
        </p:txBody>
      </p:sp>
      <p:sp>
        <p:nvSpPr>
          <p:cNvPr id="3" name="عنوان فرعي 2"/>
          <p:cNvSpPr>
            <a:spLocks noGrp="1"/>
          </p:cNvSpPr>
          <p:nvPr>
            <p:ph type="subTitle" idx="1"/>
          </p:nvPr>
        </p:nvSpPr>
        <p:spPr>
          <a:xfrm>
            <a:off x="5786446" y="4643446"/>
            <a:ext cx="2857488" cy="2214554"/>
          </a:xfrm>
          <a:blipFill>
            <a:blip r:embed="rId3"/>
            <a:stretch>
              <a:fillRect/>
            </a:stretch>
          </a:blipFill>
        </p:spPr>
        <p:txBody>
          <a:bodyPr/>
          <a:lstStyle/>
          <a:p>
            <a:endParaRPr lang="ar-SA"/>
          </a:p>
        </p:txBody>
      </p:sp>
      <p:sp>
        <p:nvSpPr>
          <p:cNvPr id="4" name="مستطيل 3"/>
          <p:cNvSpPr/>
          <p:nvPr/>
        </p:nvSpPr>
        <p:spPr>
          <a:xfrm>
            <a:off x="2571736" y="0"/>
            <a:ext cx="3919664" cy="923330"/>
          </a:xfrm>
          <a:prstGeom prst="rect">
            <a:avLst/>
          </a:prstGeom>
          <a:noFill/>
        </p:spPr>
        <p:txBody>
          <a:bodyPr wrap="square" lIns="91440" tIns="45720" rIns="91440" bIns="45720">
            <a:spAutoFit/>
          </a:bodyPr>
          <a:lstStyle/>
          <a:p>
            <a:pPr algn="ctr"/>
            <a:r>
              <a:rPr lang="ar-SA" sz="5400" b="1" cap="none" spc="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اسم التفضيل     </a:t>
            </a:r>
            <a:endParaRPr lang="ar-SA" sz="5400" b="1" cap="none" spc="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5" name="مستطيل 4"/>
          <p:cNvSpPr/>
          <p:nvPr/>
        </p:nvSpPr>
        <p:spPr>
          <a:xfrm>
            <a:off x="714348" y="4714884"/>
            <a:ext cx="2143140" cy="2143116"/>
          </a:xfrm>
          <a:prstGeom prst="rect">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214546" y="0"/>
            <a:ext cx="4786346" cy="1470025"/>
          </a:xfrm>
        </p:spPr>
        <p:txBody>
          <a:bodyPr/>
          <a:lstStyle/>
          <a:p>
            <a:endParaRPr lang="ar-SA"/>
          </a:p>
        </p:txBody>
      </p:sp>
      <p:sp>
        <p:nvSpPr>
          <p:cNvPr id="3" name="عنوان فرعي 2"/>
          <p:cNvSpPr>
            <a:spLocks noGrp="1"/>
          </p:cNvSpPr>
          <p:nvPr>
            <p:ph type="subTitle" idx="1"/>
          </p:nvPr>
        </p:nvSpPr>
        <p:spPr>
          <a:xfrm>
            <a:off x="1371600" y="1714488"/>
            <a:ext cx="6400800" cy="4643470"/>
          </a:xfrm>
        </p:spPr>
        <p:txBody>
          <a:bodyPr>
            <a:normAutofit fontScale="47500" lnSpcReduction="20000"/>
          </a:bodyPr>
          <a:lstStyle/>
          <a:p>
            <a:r>
              <a:rPr lang="ar-SA" sz="4400" b="1" smtClean="0">
                <a:solidFill>
                  <a:srgbClr val="FFFF00"/>
                </a:solidFill>
              </a:rPr>
              <a:t>1-إن كان نكرة غير مضاف وبعده حرف الجر من مثل :الزيدون أفضل من غيرهما </a:t>
            </a:r>
            <a:endParaRPr lang="en-US" sz="4400" b="1" smtClean="0">
              <a:solidFill>
                <a:srgbClr val="FFFF00"/>
              </a:solidFill>
            </a:endParaRPr>
          </a:p>
          <a:p>
            <a:r>
              <a:rPr lang="ar-SA" sz="4400" b="1" smtClean="0">
                <a:solidFill>
                  <a:srgbClr val="FFFF00"/>
                </a:solidFill>
              </a:rPr>
              <a:t>يكون اسم التفضيل مفردا مذكرا </a:t>
            </a:r>
            <a:endParaRPr lang="en-US" sz="4400" b="1" smtClean="0">
              <a:solidFill>
                <a:srgbClr val="FFFF00"/>
              </a:solidFill>
            </a:endParaRPr>
          </a:p>
          <a:p>
            <a:r>
              <a:rPr lang="ar-SA" sz="4400" b="1" smtClean="0">
                <a:solidFill>
                  <a:srgbClr val="FFFF00"/>
                </a:solidFill>
              </a:rPr>
              <a:t>2-إن كان نكرة مضاف إلى نكرة مثل :</a:t>
            </a:r>
            <a:endParaRPr lang="en-US" sz="4400" b="1" smtClean="0">
              <a:solidFill>
                <a:srgbClr val="FFFF00"/>
              </a:solidFill>
            </a:endParaRPr>
          </a:p>
          <a:p>
            <a:r>
              <a:rPr lang="ar-SA" sz="4400" b="1" smtClean="0">
                <a:solidFill>
                  <a:srgbClr val="FFFF00"/>
                </a:solidFill>
              </a:rPr>
              <a:t>الفاطمتان أفضل بنتين </a:t>
            </a:r>
            <a:endParaRPr lang="en-US" sz="4400" b="1" smtClean="0">
              <a:solidFill>
                <a:srgbClr val="FFFF00"/>
              </a:solidFill>
            </a:endParaRPr>
          </a:p>
          <a:p>
            <a:r>
              <a:rPr lang="ar-SA" sz="4400" b="1" smtClean="0">
                <a:solidFill>
                  <a:srgbClr val="002060"/>
                </a:solidFill>
              </a:rPr>
              <a:t>يظل اسم التفضيل مفردا مذكرا ولكن المضاف إليه يطابق المفضل </a:t>
            </a:r>
            <a:endParaRPr lang="en-US" sz="4400" b="1" smtClean="0">
              <a:solidFill>
                <a:srgbClr val="002060"/>
              </a:solidFill>
            </a:endParaRPr>
          </a:p>
          <a:p>
            <a:pPr lvl="0"/>
            <a:r>
              <a:rPr lang="ar-SA" sz="4400" b="1" smtClean="0">
                <a:solidFill>
                  <a:srgbClr val="002060"/>
                </a:solidFill>
              </a:rPr>
              <a:t>3-إن كان نكرة مضافاً إلى معرفة</a:t>
            </a:r>
            <a:endParaRPr lang="en-US" sz="4400" b="1" smtClean="0">
              <a:solidFill>
                <a:srgbClr val="002060"/>
              </a:solidFill>
            </a:endParaRPr>
          </a:p>
          <a:p>
            <a:r>
              <a:rPr lang="ar-SA" sz="4400" b="1" smtClean="0">
                <a:solidFill>
                  <a:srgbClr val="002060"/>
                </a:solidFill>
              </a:rPr>
              <a:t>الفاطمتان أفضل البنات</a:t>
            </a:r>
            <a:endParaRPr lang="en-US" sz="4400" b="1" smtClean="0">
              <a:solidFill>
                <a:srgbClr val="002060"/>
              </a:solidFill>
            </a:endParaRPr>
          </a:p>
          <a:p>
            <a:r>
              <a:rPr lang="ar-SA" sz="4400" b="1" smtClean="0">
                <a:solidFill>
                  <a:srgbClr val="002060"/>
                </a:solidFill>
              </a:rPr>
              <a:t>الفاطمتان فضليا البنات</a:t>
            </a:r>
            <a:endParaRPr lang="en-US" sz="4400" b="1" smtClean="0">
              <a:solidFill>
                <a:srgbClr val="002060"/>
              </a:solidFill>
            </a:endParaRPr>
          </a:p>
          <a:p>
            <a:r>
              <a:rPr lang="ar-SA" sz="4400" b="1" smtClean="0">
                <a:solidFill>
                  <a:srgbClr val="002060"/>
                </a:solidFill>
              </a:rPr>
              <a:t>تجوز الحالتان</a:t>
            </a:r>
            <a:endParaRPr lang="en-US" sz="4400" b="1" smtClean="0">
              <a:solidFill>
                <a:srgbClr val="002060"/>
              </a:solidFill>
            </a:endParaRPr>
          </a:p>
          <a:p>
            <a:pPr lvl="0"/>
            <a:r>
              <a:rPr lang="ar-SA" sz="4400" b="1" smtClean="0">
                <a:solidFill>
                  <a:srgbClr val="C00000"/>
                </a:solidFill>
              </a:rPr>
              <a:t>4-أن يكون اسم التفضيل معرفة</a:t>
            </a:r>
            <a:endParaRPr lang="en-US" sz="4400" b="1" smtClean="0">
              <a:solidFill>
                <a:srgbClr val="C00000"/>
              </a:solidFill>
            </a:endParaRPr>
          </a:p>
          <a:p>
            <a:r>
              <a:rPr lang="ar-SA" sz="4400" b="1" smtClean="0">
                <a:solidFill>
                  <a:srgbClr val="C00000"/>
                </a:solidFill>
              </a:rPr>
              <a:t>الزيدون الأفاضل خلقا </a:t>
            </a:r>
            <a:endParaRPr lang="en-US" sz="4400" b="1" smtClean="0">
              <a:solidFill>
                <a:srgbClr val="C00000"/>
              </a:solidFill>
            </a:endParaRPr>
          </a:p>
          <a:p>
            <a:r>
              <a:rPr lang="ar-SA" sz="4400" b="1" smtClean="0">
                <a:solidFill>
                  <a:srgbClr val="C00000"/>
                </a:solidFill>
              </a:rPr>
              <a:t>تجب المطابقة </a:t>
            </a:r>
            <a:endParaRPr lang="en-US" sz="4400" b="1" smtClean="0">
              <a:solidFill>
                <a:srgbClr val="C00000"/>
              </a:solidFill>
            </a:endParaRPr>
          </a:p>
          <a:p>
            <a:endParaRPr lang="ar-SA"/>
          </a:p>
        </p:txBody>
      </p:sp>
      <p:sp>
        <p:nvSpPr>
          <p:cNvPr id="4" name="مستطيل 3"/>
          <p:cNvSpPr/>
          <p:nvPr/>
        </p:nvSpPr>
        <p:spPr>
          <a:xfrm>
            <a:off x="2500298" y="428604"/>
            <a:ext cx="4921540" cy="923330"/>
          </a:xfrm>
          <a:prstGeom prst="rect">
            <a:avLst/>
          </a:prstGeom>
          <a:noFill/>
        </p:spPr>
        <p:txBody>
          <a:bodyPr wrap="none" lIns="91440" tIns="45720" rIns="91440" bIns="45720">
            <a:spAutoFit/>
          </a:bodyPr>
          <a:lstStyle/>
          <a:p>
            <a:pPr algn="ctr"/>
            <a:r>
              <a:rPr lang="ar-SA" sz="54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استعمال اسم التفضيل</a:t>
            </a:r>
            <a:endParaRPr lang="ar-SA" sz="54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000"/>
                                        <p:tgtEl>
                                          <p:spTgt spid="3">
                                            <p:txEl>
                                              <p:pRg st="0" end="0"/>
                                            </p:txEl>
                                          </p:spTgt>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2000"/>
                                        <p:tgtEl>
                                          <p:spTgt spid="3">
                                            <p:txEl>
                                              <p:pRg st="1" end="1"/>
                                            </p:txEl>
                                          </p:spTgt>
                                        </p:tgtEl>
                                      </p:cBhvr>
                                    </p:animEffect>
                                  </p:childTnLst>
                                </p:cTn>
                              </p:par>
                            </p:childTnLst>
                          </p:cTn>
                        </p:par>
                        <p:par>
                          <p:cTn id="12" fill="hold">
                            <p:stCondLst>
                              <p:cond delay="40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2000"/>
                                        <p:tgtEl>
                                          <p:spTgt spid="3">
                                            <p:txEl>
                                              <p:pRg st="2" end="2"/>
                                            </p:txEl>
                                          </p:spTgt>
                                        </p:tgtEl>
                                      </p:cBhvr>
                                    </p:animEffect>
                                  </p:childTnLst>
                                </p:cTn>
                              </p:par>
                            </p:childTnLst>
                          </p:cTn>
                        </p:par>
                        <p:par>
                          <p:cTn id="16" fill="hold">
                            <p:stCondLst>
                              <p:cond delay="60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2000"/>
                                        <p:tgtEl>
                                          <p:spTgt spid="3">
                                            <p:txEl>
                                              <p:pRg st="3" end="3"/>
                                            </p:txEl>
                                          </p:spTgt>
                                        </p:tgtEl>
                                      </p:cBhvr>
                                    </p:animEffect>
                                  </p:childTnLst>
                                </p:cTn>
                              </p:par>
                            </p:childTnLst>
                          </p:cTn>
                        </p:par>
                        <p:par>
                          <p:cTn id="20" fill="hold">
                            <p:stCondLst>
                              <p:cond delay="80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2000"/>
                                        <p:tgtEl>
                                          <p:spTgt spid="3">
                                            <p:txEl>
                                              <p:pRg st="4" end="4"/>
                                            </p:txEl>
                                          </p:spTgt>
                                        </p:tgtEl>
                                      </p:cBhvr>
                                    </p:animEffect>
                                  </p:childTnLst>
                                </p:cTn>
                              </p:par>
                            </p:childTnLst>
                          </p:cTn>
                        </p:par>
                        <p:par>
                          <p:cTn id="24" fill="hold">
                            <p:stCondLst>
                              <p:cond delay="10000"/>
                            </p:stCondLst>
                            <p:childTnLst>
                              <p:par>
                                <p:cTn id="25" presetID="3" presetClass="entr" presetSubtype="1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2000"/>
                                        <p:tgtEl>
                                          <p:spTgt spid="3">
                                            <p:txEl>
                                              <p:pRg st="5" end="5"/>
                                            </p:txEl>
                                          </p:spTgt>
                                        </p:tgtEl>
                                      </p:cBhvr>
                                    </p:animEffect>
                                  </p:childTnLst>
                                </p:cTn>
                              </p:par>
                            </p:childTnLst>
                          </p:cTn>
                        </p:par>
                        <p:par>
                          <p:cTn id="28" fill="hold">
                            <p:stCondLst>
                              <p:cond delay="12000"/>
                            </p:stCondLst>
                            <p:childTnLst>
                              <p:par>
                                <p:cTn id="29" presetID="3" presetClass="entr" presetSubtype="1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2000"/>
                                        <p:tgtEl>
                                          <p:spTgt spid="3">
                                            <p:txEl>
                                              <p:pRg st="6" end="6"/>
                                            </p:txEl>
                                          </p:spTgt>
                                        </p:tgtEl>
                                      </p:cBhvr>
                                    </p:animEffect>
                                  </p:childTnLst>
                                </p:cTn>
                              </p:par>
                            </p:childTnLst>
                          </p:cTn>
                        </p:par>
                        <p:par>
                          <p:cTn id="32" fill="hold">
                            <p:stCondLst>
                              <p:cond delay="14000"/>
                            </p:stCondLst>
                            <p:childTnLst>
                              <p:par>
                                <p:cTn id="33" presetID="3" presetClass="entr" presetSubtype="10" fill="hold"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blinds(horizontal)">
                                      <p:cBhvr>
                                        <p:cTn id="35" dur="2000"/>
                                        <p:tgtEl>
                                          <p:spTgt spid="3">
                                            <p:txEl>
                                              <p:pRg st="7" end="7"/>
                                            </p:txEl>
                                          </p:spTgt>
                                        </p:tgtEl>
                                      </p:cBhvr>
                                    </p:animEffect>
                                  </p:childTnLst>
                                </p:cTn>
                              </p:par>
                            </p:childTnLst>
                          </p:cTn>
                        </p:par>
                        <p:par>
                          <p:cTn id="36" fill="hold">
                            <p:stCondLst>
                              <p:cond delay="16000"/>
                            </p:stCondLst>
                            <p:childTnLst>
                              <p:par>
                                <p:cTn id="37" presetID="3" presetClass="entr" presetSubtype="10" fill="hold"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blinds(horizontal)">
                                      <p:cBhvr>
                                        <p:cTn id="39" dur="2000"/>
                                        <p:tgtEl>
                                          <p:spTgt spid="3">
                                            <p:txEl>
                                              <p:pRg st="8" end="8"/>
                                            </p:txEl>
                                          </p:spTgt>
                                        </p:tgtEl>
                                      </p:cBhvr>
                                    </p:animEffect>
                                  </p:childTnLst>
                                </p:cTn>
                              </p:par>
                            </p:childTnLst>
                          </p:cTn>
                        </p:par>
                        <p:par>
                          <p:cTn id="40" fill="hold">
                            <p:stCondLst>
                              <p:cond delay="18000"/>
                            </p:stCondLst>
                            <p:childTnLst>
                              <p:par>
                                <p:cTn id="41" presetID="3" presetClass="entr" presetSubtype="10" fill="hold"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blinds(horizontal)">
                                      <p:cBhvr>
                                        <p:cTn id="43" dur="2000"/>
                                        <p:tgtEl>
                                          <p:spTgt spid="3">
                                            <p:txEl>
                                              <p:pRg st="9" end="9"/>
                                            </p:txEl>
                                          </p:spTgt>
                                        </p:tgtEl>
                                      </p:cBhvr>
                                    </p:animEffect>
                                  </p:childTnLst>
                                </p:cTn>
                              </p:par>
                            </p:childTnLst>
                          </p:cTn>
                        </p:par>
                        <p:par>
                          <p:cTn id="44" fill="hold">
                            <p:stCondLst>
                              <p:cond delay="20000"/>
                            </p:stCondLst>
                            <p:childTnLst>
                              <p:par>
                                <p:cTn id="45" presetID="3" presetClass="entr" presetSubtype="10"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blinds(horizontal)">
                                      <p:cBhvr>
                                        <p:cTn id="47" dur="2000"/>
                                        <p:tgtEl>
                                          <p:spTgt spid="3">
                                            <p:txEl>
                                              <p:pRg st="10" end="10"/>
                                            </p:txEl>
                                          </p:spTgt>
                                        </p:tgtEl>
                                      </p:cBhvr>
                                    </p:animEffect>
                                  </p:childTnLst>
                                </p:cTn>
                              </p:par>
                            </p:childTnLst>
                          </p:cTn>
                        </p:par>
                        <p:par>
                          <p:cTn id="48" fill="hold">
                            <p:stCondLst>
                              <p:cond delay="22000"/>
                            </p:stCondLst>
                            <p:childTnLst>
                              <p:par>
                                <p:cTn id="49" presetID="3" presetClass="entr" presetSubtype="10" fill="hold" nodeType="after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blinds(horizontal)">
                                      <p:cBhvr>
                                        <p:cTn id="51"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572000" y="571480"/>
            <a:ext cx="3857620" cy="4857784"/>
          </a:xfrm>
          <a:blipFill>
            <a:blip r:embed="rId4"/>
            <a:stretch>
              <a:fillRect/>
            </a:stretch>
          </a:blipFill>
        </p:spPr>
        <p:txBody>
          <a:bodyPr/>
          <a:lstStyle/>
          <a:p>
            <a:endParaRPr lang="ar-SA"/>
          </a:p>
        </p:txBody>
      </p:sp>
      <p:sp>
        <p:nvSpPr>
          <p:cNvPr id="6" name="موجة 5"/>
          <p:cNvSpPr/>
          <p:nvPr/>
        </p:nvSpPr>
        <p:spPr>
          <a:xfrm>
            <a:off x="714348" y="0"/>
            <a:ext cx="3000396" cy="2571744"/>
          </a:xfrm>
          <a:prstGeom prst="wave">
            <a:avLst>
              <a:gd name="adj1" fmla="val 12500"/>
              <a:gd name="adj2" fmla="val -865"/>
            </a:avLst>
          </a:prstGeom>
          <a:gradFill>
            <a:gsLst>
              <a:gs pos="0">
                <a:srgbClr val="8488C4"/>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smtClean="0">
                <a:solidFill>
                  <a:srgbClr val="C00000"/>
                </a:solidFill>
              </a:rPr>
              <a:t>استغلي أيام العشر التي أقبلت بالطاعات والذكر</a:t>
            </a:r>
          </a:p>
          <a:p>
            <a:pPr algn="ctr"/>
            <a:endParaRPr lang="ar-SA" b="1" smtClean="0">
              <a:solidFill>
                <a:srgbClr val="C00000"/>
              </a:solidFill>
            </a:endParaRPr>
          </a:p>
          <a:p>
            <a:pPr algn="ctr"/>
            <a:endParaRPr lang="ar-SA" b="1">
              <a:solidFill>
                <a:srgbClr val="C00000"/>
              </a:solidFill>
            </a:endParaRPr>
          </a:p>
        </p:txBody>
      </p:sp>
    </p:spTree>
  </p:cSld>
  <p:clrMapOvr>
    <a:masterClrMapping/>
  </p:clrMapOvr>
  <p:transition spd="med">
    <p:newsflash/>
    <p:sndAc>
      <p:stSnd>
        <p:snd r:embed="rId2" name="wind.wav" builtIn="1"/>
      </p:stSnd>
    </p:sndAc>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233</Words>
  <Application>Microsoft Office PowerPoint</Application>
  <PresentationFormat>عرض على الشاشة (3:4)‏</PresentationFormat>
  <Paragraphs>49</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الشريحة 1</vt:lpstr>
      <vt:lpstr>اسما الزمان والمكان</vt:lpstr>
      <vt:lpstr>يشتقان من الفعل الثلاثي  على النحو التالي </vt:lpstr>
      <vt:lpstr>الشريحة 4</vt:lpstr>
      <vt:lpstr>  هو اسم يشتق من الفعل للدلالة على الآلة وهو لا يشتق إلا من الفعل الثلاثي المتعدي مثل : مِفْعال : مِنْشار مِفْعَل : شرط مِشْرط مِفْعَلَة : لعق مِلْعَقة  صيغ أخرى أقرها المحدثون فاعلة : ساقية  فاعول : ساطور فعَّالة : ثلاجة  </vt:lpstr>
      <vt:lpstr>       اسم يصاغ على وزن أفعل للدلالة على أن شيئين اشتركا  في صفة معينة وزاد أحدهما على الآخر. شروط اسم التفضيل :  لا يشتق من الفعل غير الثلاثي  ورد شذوذا هو أعطى منك ولا يشتق من المبني للمجهول وقد ورد شذوذا  عدنا والعود أحمد من يُحمَد   إذا كان الفعل أجوف عينه ألف مقلوبة عن واو أو ياء نردها إلى أصلها في التفضيل  هو أقول منك</vt:lpstr>
      <vt:lpstr>الشريحة 7</vt:lpstr>
      <vt:lpstr>الشريحة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4</cp:revision>
  <dcterms:created xsi:type="dcterms:W3CDTF">2012-10-17T07:09:05Z</dcterms:created>
  <dcterms:modified xsi:type="dcterms:W3CDTF">2012-10-23T15:14:10Z</dcterms:modified>
</cp:coreProperties>
</file>