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1EE405-DC49-4A37-8E2C-B8CDD0086AEF}" type="datetimeFigureOut">
              <a:rPr lang="ar-SA" smtClean="0"/>
              <a:t>13/11/33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4819A46-3E81-48DF-BD5A-20846C23ECFE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المحاضرة الثالثة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650506"/>
          </a:xfrm>
        </p:spPr>
        <p:txBody>
          <a:bodyPr>
            <a:normAutofit fontScale="92500" lnSpcReduction="10000"/>
          </a:bodyPr>
          <a:lstStyle/>
          <a:p>
            <a:pPr algn="ctr"/>
            <a:endParaRPr lang="ar-SA" sz="9600" b="1" dirty="0" smtClean="0"/>
          </a:p>
          <a:p>
            <a:pPr algn="ctr"/>
            <a:r>
              <a:rPr lang="ar-SA" sz="9600" b="1" dirty="0" smtClean="0"/>
              <a:t>مشكلة البحث</a:t>
            </a:r>
            <a:endParaRPr lang="ar-SA" sz="9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مفهوم المشكلة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المشكلة هي:</a:t>
            </a:r>
          </a:p>
          <a:p>
            <a:r>
              <a:rPr lang="ar-SA" b="1" dirty="0" smtClean="0"/>
              <a:t>حاجة لم تشبع, أو وجود عقبة أمام </a:t>
            </a:r>
            <a:r>
              <a:rPr lang="ar-SA" b="1" dirty="0" smtClean="0"/>
              <a:t>إ</a:t>
            </a:r>
            <a:r>
              <a:rPr lang="ar-SA" b="1" dirty="0" smtClean="0"/>
              <a:t>شباع حاجاتنا.</a:t>
            </a:r>
          </a:p>
          <a:p>
            <a:endParaRPr lang="ar-SA" b="1" dirty="0" smtClean="0"/>
          </a:p>
          <a:p>
            <a:r>
              <a:rPr lang="ar-SA" sz="3600" b="1" dirty="0" smtClean="0">
                <a:solidFill>
                  <a:srgbClr val="FF0000"/>
                </a:solidFill>
              </a:rPr>
              <a:t>وهي:</a:t>
            </a:r>
          </a:p>
          <a:p>
            <a:r>
              <a:rPr lang="ar-SA" b="1" dirty="0" smtClean="0"/>
              <a:t>موقف غامض لا نجد له تفسيراً محدداً.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مصادر الحصول على المشكلة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1- الخبرة العلمية: </a:t>
            </a:r>
            <a:r>
              <a:rPr lang="ar-SA" b="1" dirty="0" smtClean="0"/>
              <a:t>بشرط توفر عناصر النقد والحساسية والحماس والإصرار والرغبة في التعرف على أسباب تلك المشكلات.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2- القراءات والدراسات: </a:t>
            </a:r>
            <a:r>
              <a:rPr lang="ar-SA" b="1" dirty="0" smtClean="0"/>
              <a:t>فالقراءات الناقدة هي التي تكشف لنا عن المشكلات.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3- الدراسات والأبحاث السابقة: </a:t>
            </a:r>
            <a:r>
              <a:rPr lang="ar-SA" b="1" dirty="0" smtClean="0"/>
              <a:t>تعتبر مصدراً هاماً يزود الباحثين بمشكلات تستحق الدراسة.</a:t>
            </a:r>
            <a:endParaRPr lang="ar-SA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معايير اختيار المشكلة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أولاً: معايير ذاتية:</a:t>
            </a:r>
          </a:p>
          <a:p>
            <a:r>
              <a:rPr lang="ar-SA" b="1" dirty="0" smtClean="0"/>
              <a:t>1- اهتمام الباحث.</a:t>
            </a:r>
          </a:p>
          <a:p>
            <a:r>
              <a:rPr lang="ar-SA" b="1" dirty="0" smtClean="0"/>
              <a:t>2- قدرة الباحث.</a:t>
            </a:r>
          </a:p>
          <a:p>
            <a:r>
              <a:rPr lang="ar-SA" b="1" dirty="0" smtClean="0"/>
              <a:t>3- توفر الإمكانات المادية.</a:t>
            </a:r>
          </a:p>
          <a:p>
            <a:r>
              <a:rPr lang="ar-SA" b="1" dirty="0" smtClean="0"/>
              <a:t>4- توفر المعلومات.</a:t>
            </a:r>
          </a:p>
          <a:p>
            <a:r>
              <a:rPr lang="ar-SA" b="1" dirty="0" smtClean="0"/>
              <a:t>5- المساعدات الإدارية.</a:t>
            </a:r>
            <a:endParaRPr lang="ar-SA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معايير اختيار المشكلة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ثانياً: معايير اجتماعية وعلمية:</a:t>
            </a:r>
          </a:p>
          <a:p>
            <a:r>
              <a:rPr lang="ar-SA" sz="3600" b="1" dirty="0" smtClean="0"/>
              <a:t>1- الفائدة العملية للبحث.</a:t>
            </a:r>
          </a:p>
          <a:p>
            <a:r>
              <a:rPr lang="ar-SA" sz="3600" b="1" dirty="0" smtClean="0"/>
              <a:t>2- مدى مساهمة البحث في تقدم المعرفة.</a:t>
            </a:r>
          </a:p>
          <a:p>
            <a:r>
              <a:rPr lang="ar-SA" sz="3600" b="1" dirty="0" smtClean="0"/>
              <a:t>3- تعميم نتائج الدراسة.</a:t>
            </a:r>
          </a:p>
          <a:p>
            <a:r>
              <a:rPr lang="ar-SA" sz="3600" b="1" dirty="0" smtClean="0"/>
              <a:t>4- مدى مساهمته في تنمية بحوث أخرى.</a:t>
            </a:r>
            <a:endParaRPr lang="ar-SA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تحديد مشكلة البحث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تعني:</a:t>
            </a:r>
          </a:p>
          <a:p>
            <a:r>
              <a:rPr lang="ar-SA" b="1" dirty="0" smtClean="0"/>
              <a:t>صياغة المشكلة في عبارات واضحة ومفهومة ومحدودة تعبر عن مضمون المشكلة ومجالها, وتفصلها عن سائر المجالات الأخرى.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فتحديد المشكلة يؤدي إلى:</a:t>
            </a:r>
          </a:p>
          <a:p>
            <a:r>
              <a:rPr lang="ar-SA" b="1" dirty="0" smtClean="0"/>
              <a:t>1- توجه الباحث في جمع المعلومات المتعلقة بمشكلته.</a:t>
            </a:r>
          </a:p>
          <a:p>
            <a:r>
              <a:rPr lang="ar-SA" b="1" dirty="0" smtClean="0"/>
              <a:t>2- ترشد الباحث إلى المصادر الحقيقية المرتبطة بالمشكلة.</a:t>
            </a:r>
            <a:endParaRPr lang="ar-SA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صياغة المشكلة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1- أن تصاغ بعبارة لفظية تقريرية: </a:t>
            </a:r>
          </a:p>
          <a:p>
            <a:r>
              <a:rPr lang="ar-SA" b="1" dirty="0" smtClean="0"/>
              <a:t>علاقة الذكاء بالتحصيل.</a:t>
            </a:r>
          </a:p>
          <a:p>
            <a:endParaRPr lang="ar-SA" b="1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2- صياغة المشكلة بصيغة سؤال:</a:t>
            </a:r>
          </a:p>
          <a:p>
            <a:r>
              <a:rPr lang="ar-SA" b="1" dirty="0" smtClean="0"/>
              <a:t>ما أثر الذكاء على التحصيل الدراسي.</a:t>
            </a:r>
            <a:endParaRPr lang="ar-S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معايير صياغة المشكلة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وضوح الصياغة ودقتها.</a:t>
            </a:r>
          </a:p>
          <a:p>
            <a:r>
              <a:rPr lang="ar-SA" dirty="0" smtClean="0"/>
              <a:t>2- أن يتضح في الصياغة متغيرات الدراسة.</a:t>
            </a:r>
          </a:p>
          <a:p>
            <a:r>
              <a:rPr lang="ar-SA" dirty="0" smtClean="0"/>
              <a:t>3- وضوح الصياغة وصولاً إلى </a:t>
            </a:r>
            <a:r>
              <a:rPr lang="ar-SA" smtClean="0"/>
              <a:t>حل للمشكلة.</a:t>
            </a:r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241</Words>
  <Application>Microsoft Office PowerPoint</Application>
  <PresentationFormat>عرض على الشاشة (3:4)‏</PresentationFormat>
  <Paragraphs>42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انقلاب</vt:lpstr>
      <vt:lpstr>المحاضرة الثالثة</vt:lpstr>
      <vt:lpstr>مفهوم المشكلة</vt:lpstr>
      <vt:lpstr>مصادر الحصول على المشكلة</vt:lpstr>
      <vt:lpstr>معايير اختيار المشكلة</vt:lpstr>
      <vt:lpstr>معايير اختيار المشكلة</vt:lpstr>
      <vt:lpstr>تحديد مشكلة البحث</vt:lpstr>
      <vt:lpstr>صياغة المشكلة</vt:lpstr>
      <vt:lpstr>معايير صياغة المشكلة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</dc:title>
  <dc:creator>HASEB</dc:creator>
  <cp:lastModifiedBy>HASEB</cp:lastModifiedBy>
  <cp:revision>8</cp:revision>
  <dcterms:created xsi:type="dcterms:W3CDTF">2012-09-28T17:07:04Z</dcterms:created>
  <dcterms:modified xsi:type="dcterms:W3CDTF">2012-09-28T17:25:15Z</dcterms:modified>
</cp:coreProperties>
</file>