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tl="1" saveSubsetFonts="1">
  <p:sldMasterIdLst>
    <p:sldMasterId id="2147483648" r:id="rId1"/>
  </p:sldMasterIdLst>
  <p:notesMasterIdLst>
    <p:notesMasterId r:id="rId15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62" d="100"/>
          <a:sy n="62" d="100"/>
        </p:scale>
        <p:origin x="-1392" y="-91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8F029FBA-7FCE-4FB9-B1F1-548BECD2C843}" type="datetimeFigureOut">
              <a:rPr lang="ar-SA" smtClean="0"/>
              <a:pPr/>
              <a:t>03/12/34</a:t>
            </a:fld>
            <a:endParaRPr lang="ar-SA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0C330192-0283-40F9-BC19-89683459BA84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2E4A4C-7E63-464B-B11B-7AA84177F837}" type="datetime1">
              <a:rPr lang="ar-SA" smtClean="0"/>
              <a:pPr/>
              <a:t>03/12/34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وفاء بنت محمد العيسى</a:t>
            </a:r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E5CE30-5D3E-44E4-98DA-05E66C054321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8D1B8-3ABC-4D93-A17D-F57678764BC6}" type="datetime1">
              <a:rPr lang="ar-SA" smtClean="0"/>
              <a:pPr/>
              <a:t>03/12/34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وفاء بنت محمد العيسى</a:t>
            </a:r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E5CE30-5D3E-44E4-98DA-05E66C054321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E49259-4361-4B6F-AD7A-3556FD7F08EC}" type="datetime1">
              <a:rPr lang="ar-SA" smtClean="0"/>
              <a:pPr/>
              <a:t>03/12/34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وفاء بنت محمد العيسى</a:t>
            </a:r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E5CE30-5D3E-44E4-98DA-05E66C054321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عنوان ون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1D0B52-0506-4213-ACDE-51FB7C51C162}" type="datetime1">
              <a:rPr lang="ar-SA" smtClean="0"/>
              <a:pPr/>
              <a:t>03/12/34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وفاء بنت محمد العيسى</a:t>
            </a:r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E5CE30-5D3E-44E4-98DA-05E66C054321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44BC5F-020B-42E2-8C65-A0BF5A0D29F1}" type="datetime1">
              <a:rPr lang="ar-SA" smtClean="0"/>
              <a:pPr/>
              <a:t>03/12/34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وفاء بنت محمد العيسى</a:t>
            </a:r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E5CE30-5D3E-44E4-98DA-05E66C054321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7373E1-D1D9-4945-B9A0-1BC5F11D32FA}" type="datetime1">
              <a:rPr lang="ar-SA" smtClean="0"/>
              <a:pPr/>
              <a:t>03/12/34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وفاء بنت محمد العيسى</a:t>
            </a:r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E5CE30-5D3E-44E4-98DA-05E66C054321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43C06-31A7-4F7B-8161-00281932309F}" type="datetime1">
              <a:rPr lang="ar-SA" smtClean="0"/>
              <a:pPr/>
              <a:t>03/12/34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وفاء بنت محمد العيسى</a:t>
            </a:r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E5CE30-5D3E-44E4-98DA-05E66C054321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D97B5A-86A7-464B-AB11-BE669DA583C9}" type="datetime1">
              <a:rPr lang="ar-SA" smtClean="0"/>
              <a:pPr/>
              <a:t>03/12/34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وفاء بنت محمد العيسى</a:t>
            </a:r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E5CE30-5D3E-44E4-98DA-05E66C054321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CA09CA-7738-420F-9811-B1C92E092C3F}" type="datetime1">
              <a:rPr lang="ar-SA" smtClean="0"/>
              <a:pPr/>
              <a:t>03/12/34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وفاء بنت محمد العيسى</a:t>
            </a:r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E5CE30-5D3E-44E4-98DA-05E66C054321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556BCC-DD08-4530-B4E1-FD419690DBAB}" type="datetime1">
              <a:rPr lang="ar-SA" smtClean="0"/>
              <a:pPr/>
              <a:t>03/12/34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وفاء بنت محمد العيسى</a:t>
            </a:r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E5CE30-5D3E-44E4-98DA-05E66C054321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51B187-431B-4F7C-A48F-704404CAF819}" type="datetime1">
              <a:rPr lang="ar-SA" smtClean="0"/>
              <a:pPr/>
              <a:t>03/12/34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وفاء بنت محمد العيسى</a:t>
            </a:r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E5CE30-5D3E-44E4-98DA-05E66C054321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8E90D9-D58F-41DF-B7A2-3F5AD7B89215}" type="datetime1">
              <a:rPr lang="ar-SA" smtClean="0"/>
              <a:pPr/>
              <a:t>03/12/34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وفاء بنت محمد العيسى</a:t>
            </a:r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E5CE30-5D3E-44E4-98DA-05E66C054321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ABD164-7C2A-4F67-B7F9-AB986C0C95C0}" type="datetime1">
              <a:rPr lang="ar-SA" smtClean="0"/>
              <a:pPr/>
              <a:t>03/12/34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ar-SA" smtClean="0"/>
              <a:t>وفاء بنت محمد العيسى</a:t>
            </a:r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E5CE30-5D3E-44E4-98DA-05E66C054321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 dt="0"/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357606"/>
            <a:ext cx="7772400" cy="1015663"/>
          </a:xfr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r>
              <a:rPr lang="ar-SA" sz="6000" b="1" dirty="0" smtClean="0">
                <a:solidFill>
                  <a:srgbClr val="3333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itchFamily="18" charset="-78"/>
                <a:cs typeface="Andalus" pitchFamily="18" charset="-78"/>
              </a:rPr>
              <a:t>أسباب الإرث</a:t>
            </a:r>
            <a:endParaRPr lang="ar-SA" sz="6000" b="1" dirty="0">
              <a:solidFill>
                <a:srgbClr val="33333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707886"/>
          </a:xfr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r>
              <a:rPr lang="ar-SA" sz="4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وفاء بنت محمد العيسى</a:t>
            </a:r>
            <a:endParaRPr lang="ar-SA" sz="40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itchFamily="2" charset="-78"/>
              <a:cs typeface="Sakkal Majalla" pitchFamily="2" charset="-78"/>
            </a:endParaRPr>
          </a:p>
        </p:txBody>
      </p:sp>
      <p:sp>
        <p:nvSpPr>
          <p:cNvPr id="4" name="عنوان فرعي 2"/>
          <p:cNvSpPr txBox="1">
            <a:spLocks/>
          </p:cNvSpPr>
          <p:nvPr/>
        </p:nvSpPr>
        <p:spPr>
          <a:xfrm>
            <a:off x="1403648" y="5085184"/>
            <a:ext cx="6400800" cy="584775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vert="horz" lIns="91440" tIns="45720" rIns="91440" bIns="45720" rtlCol="1">
            <a:spAutoFit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ar-SA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Sakkal Majalla" pitchFamily="2" charset="-78"/>
                <a:ea typeface="+mn-ea"/>
                <a:cs typeface="Sakkal Majalla" pitchFamily="2" charset="-78"/>
              </a:rPr>
              <a:t>المحاضرة </a:t>
            </a:r>
            <a:r>
              <a:rPr kumimoji="0" lang="ar-SA" sz="32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Sakkal Majalla" pitchFamily="2" charset="-78"/>
                <a:ea typeface="+mn-ea"/>
                <a:cs typeface="Sakkal Majalla" pitchFamily="2" charset="-78"/>
              </a:rPr>
              <a:t>الثالثة</a:t>
            </a:r>
            <a:r>
              <a:rPr kumimoji="0" lang="ar-SA" sz="3200" b="1" i="0" u="none" strike="noStrike" kern="1200" cap="none" spc="0" normalizeH="0" noProof="0" dirty="0" err="1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Sakkal Majalla" pitchFamily="2" charset="-78"/>
                <a:ea typeface="+mn-ea"/>
                <a:cs typeface="Sakkal Majalla" pitchFamily="2" charset="-78"/>
              </a:rPr>
              <a:t> </a:t>
            </a:r>
            <a:r>
              <a:rPr kumimoji="0" lang="ar-SA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Sakkal Majalla" pitchFamily="2" charset="-78"/>
                <a:ea typeface="+mn-ea"/>
                <a:cs typeface="Sakkal Majalla" pitchFamily="2" charset="-78"/>
              </a:rPr>
              <a:t>(1</a:t>
            </a:r>
            <a:r>
              <a:rPr kumimoji="0" lang="ar-SA" sz="32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Sakkal Majalla" pitchFamily="2" charset="-78"/>
                <a:ea typeface="+mn-ea"/>
                <a:cs typeface="Sakkal Majalla" pitchFamily="2" charset="-78"/>
              </a:rPr>
              <a:t>)</a:t>
            </a:r>
            <a:endParaRPr kumimoji="0" lang="ar-SA" sz="3200" b="1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Sakkal Majalla" pitchFamily="2" charset="-78"/>
              <a:ea typeface="+mn-ea"/>
              <a:cs typeface="Sakkal Majalla" pitchFamily="2" charset="-78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3" descr="$3$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7200" y="1602581"/>
            <a:ext cx="8229600" cy="4521200"/>
          </a:xfrm>
          <a:prstGeom prst="rect">
            <a:avLst/>
          </a:prstGeom>
          <a:solidFill>
            <a:scrgbClr r="0" g="0" b="0"/>
          </a:solidFill>
        </p:spPr>
      </p:pic>
      <p:sp>
        <p:nvSpPr>
          <p:cNvPr id="6" name="عنوان 1"/>
          <p:cNvSpPr>
            <a:spLocks noGrp="1"/>
          </p:cNvSpPr>
          <p:nvPr>
            <p:ph type="title"/>
          </p:nvPr>
        </p:nvSpPr>
        <p:spPr>
          <a:xfrm>
            <a:off x="457200" y="384473"/>
            <a:ext cx="8229600" cy="923330"/>
          </a:xfr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r>
              <a:rPr lang="ar-SA" sz="54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itchFamily="18" charset="-78"/>
                <a:cs typeface="Andalus" pitchFamily="18" charset="-78"/>
              </a:rPr>
              <a:t>النكاح</a:t>
            </a:r>
            <a:endParaRPr lang="ar-SA" sz="5400" b="1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E5CE30-5D3E-44E4-98DA-05E66C054321}" type="slidenum">
              <a:rPr lang="ar-SA" smtClean="0"/>
              <a:pPr/>
              <a:t>10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وفاء بنت محمد العيسى</a:t>
            </a:r>
            <a:endParaRPr lang="ar-SA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865858"/>
            <a:ext cx="8229600" cy="2062103"/>
          </a:xfrm>
        </p:spPr>
        <p:txBody>
          <a:bodyPr>
            <a:spAutoFit/>
          </a:bodyPr>
          <a:lstStyle/>
          <a:p>
            <a:pPr algn="justLow"/>
            <a:r>
              <a:rPr lang="ar-SA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لغة: الضم، والاجتماع، يقال تناكحت  الأشجار إذا انضم بعضها إلى بعض</a:t>
            </a:r>
          </a:p>
          <a:p>
            <a:pPr algn="justLow"/>
            <a:r>
              <a:rPr lang="ar-SA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اصطلاحاً: عقد الزوجية الصحيح </a:t>
            </a:r>
            <a:endParaRPr lang="ar-SA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itchFamily="2" charset="-78"/>
              <a:cs typeface="Sakkal Majalla" pitchFamily="2" charset="-78"/>
            </a:endParaRPr>
          </a:p>
        </p:txBody>
      </p:sp>
      <p:sp>
        <p:nvSpPr>
          <p:cNvPr id="5" name="عنوان 1"/>
          <p:cNvSpPr>
            <a:spLocks noGrp="1"/>
          </p:cNvSpPr>
          <p:nvPr>
            <p:ph type="title"/>
          </p:nvPr>
        </p:nvSpPr>
        <p:spPr>
          <a:xfrm>
            <a:off x="457200" y="461417"/>
            <a:ext cx="8229600" cy="769441"/>
          </a:xfr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r>
              <a:rPr lang="ar-SA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تعريفه:</a:t>
            </a:r>
            <a:endParaRPr lang="ar-SA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itchFamily="2" charset="-78"/>
              <a:cs typeface="Sakkal Majalla" pitchFamily="2" charset="-78"/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E5CE30-5D3E-44E4-98DA-05E66C054321}" type="slidenum">
              <a:rPr lang="ar-SA" smtClean="0"/>
              <a:pPr/>
              <a:t>11</a:t>
            </a:fld>
            <a:endParaRPr lang="ar-SA"/>
          </a:p>
        </p:txBody>
      </p:sp>
      <p:sp>
        <p:nvSpPr>
          <p:cNvPr id="7" name="عنصر نائب للتذييل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وفاء بنت محمد العيسى</a:t>
            </a:r>
            <a:endParaRPr lang="ar-SA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865858"/>
            <a:ext cx="8229600" cy="3293209"/>
          </a:xfrm>
        </p:spPr>
        <p:txBody>
          <a:bodyPr>
            <a:spAutoFit/>
          </a:bodyPr>
          <a:lstStyle/>
          <a:p>
            <a:pPr algn="justLow"/>
            <a:r>
              <a:rPr lang="ar-SA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النص: ثبت في قوله </a:t>
            </a:r>
            <a:r>
              <a:rPr lang="ar-SA" sz="40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تعالى: </a:t>
            </a:r>
            <a:r>
              <a:rPr lang="ar-SA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"ولكم نصف ما ترك  </a:t>
            </a:r>
            <a:r>
              <a:rPr lang="ar-SA" sz="40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إزواجكم</a:t>
            </a:r>
            <a:r>
              <a:rPr lang="ar-SA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..ولهن الربع مما </a:t>
            </a:r>
            <a:r>
              <a:rPr lang="ar-SA" sz="40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تركتم"</a:t>
            </a:r>
            <a:endParaRPr lang="ar-SA" sz="4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itchFamily="2" charset="-78"/>
              <a:cs typeface="Sakkal Majalla" pitchFamily="2" charset="-78"/>
            </a:endParaRPr>
          </a:p>
          <a:p>
            <a:pPr algn="justLow"/>
            <a:r>
              <a:rPr lang="ar-SA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الإجماع: أجمع المسلمون على أن عقد الزوجية الصحيح يوجب  توارث الزوجين، ولو لم يحصل بينهما خلوة ولا جماع</a:t>
            </a:r>
            <a:endParaRPr lang="ar-SA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itchFamily="2" charset="-78"/>
              <a:cs typeface="Sakkal Majalla" pitchFamily="2" charset="-78"/>
            </a:endParaRPr>
          </a:p>
        </p:txBody>
      </p:sp>
      <p:sp>
        <p:nvSpPr>
          <p:cNvPr id="5" name="عنوان 1"/>
          <p:cNvSpPr>
            <a:spLocks noGrp="1"/>
          </p:cNvSpPr>
          <p:nvPr>
            <p:ph type="title"/>
          </p:nvPr>
        </p:nvSpPr>
        <p:spPr>
          <a:xfrm>
            <a:off x="457200" y="461417"/>
            <a:ext cx="8229600" cy="769441"/>
          </a:xfr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r>
              <a:rPr lang="ar-SA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الدليل على سببية </a:t>
            </a:r>
            <a:r>
              <a:rPr lang="ar-SA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النكاح:</a:t>
            </a:r>
            <a:endParaRPr lang="ar-SA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itchFamily="2" charset="-78"/>
              <a:cs typeface="Sakkal Majalla" pitchFamily="2" charset="-78"/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E5CE30-5D3E-44E4-98DA-05E66C054321}" type="slidenum">
              <a:rPr lang="ar-SA" smtClean="0"/>
              <a:pPr/>
              <a:t>12</a:t>
            </a:fld>
            <a:endParaRPr lang="ar-SA"/>
          </a:p>
        </p:txBody>
      </p:sp>
      <p:sp>
        <p:nvSpPr>
          <p:cNvPr id="7" name="عنصر نائب للتذييل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وفاء بنت محمد العيسى</a:t>
            </a:r>
            <a:endParaRPr lang="ar-SA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865858"/>
            <a:ext cx="8229600" cy="1938992"/>
          </a:xfrm>
        </p:spPr>
        <p:txBody>
          <a:bodyPr>
            <a:spAutoFit/>
          </a:bodyPr>
          <a:lstStyle/>
          <a:p>
            <a:pPr algn="justLow"/>
            <a:r>
              <a:rPr lang="ar-SA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الطلاق </a:t>
            </a:r>
            <a:r>
              <a:rPr lang="ar-SA" sz="40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البائن</a:t>
            </a:r>
            <a:r>
              <a:rPr lang="ar-SA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، سواء انتهت العدة أو لم تنته، أما الطلاق الرجعي فترث  المطلقة ما دامت في العدة لبقاء الزوجية، ولا ترث بعدها لانقطاعها</a:t>
            </a:r>
            <a:endParaRPr lang="ar-SA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itchFamily="2" charset="-78"/>
              <a:cs typeface="Sakkal Majalla" pitchFamily="2" charset="-78"/>
            </a:endParaRPr>
          </a:p>
        </p:txBody>
      </p:sp>
      <p:sp>
        <p:nvSpPr>
          <p:cNvPr id="5" name="عنوان 1"/>
          <p:cNvSpPr>
            <a:spLocks noGrp="1"/>
          </p:cNvSpPr>
          <p:nvPr>
            <p:ph type="title"/>
          </p:nvPr>
        </p:nvSpPr>
        <p:spPr>
          <a:xfrm>
            <a:off x="457200" y="461417"/>
            <a:ext cx="8229600" cy="769441"/>
          </a:xfr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r>
              <a:rPr lang="ar-SA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ما يبطل سببية </a:t>
            </a:r>
            <a:r>
              <a:rPr lang="ar-SA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النكاح:</a:t>
            </a:r>
            <a:endParaRPr lang="ar-SA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itchFamily="2" charset="-78"/>
              <a:cs typeface="Sakkal Majalla" pitchFamily="2" charset="-78"/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E5CE30-5D3E-44E4-98DA-05E66C054321}" type="slidenum">
              <a:rPr lang="ar-SA" smtClean="0"/>
              <a:pPr/>
              <a:t>13</a:t>
            </a:fld>
            <a:endParaRPr lang="ar-SA"/>
          </a:p>
        </p:txBody>
      </p:sp>
      <p:sp>
        <p:nvSpPr>
          <p:cNvPr id="7" name="عنصر نائب للتذييل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وفاء بنت محمد العيسى</a:t>
            </a:r>
            <a:endParaRPr lang="ar-SA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3" descr="$0$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7200" y="1602581"/>
            <a:ext cx="8229600" cy="4521200"/>
          </a:xfrm>
          <a:prstGeom prst="rect">
            <a:avLst/>
          </a:prstGeom>
          <a:solidFill>
            <a:scrgbClr r="0" g="0" b="0"/>
          </a:solidFill>
        </p:spPr>
      </p:pic>
      <p:sp>
        <p:nvSpPr>
          <p:cNvPr id="5" name="عنوان فرعي 2"/>
          <p:cNvSpPr txBox="1">
            <a:spLocks/>
          </p:cNvSpPr>
          <p:nvPr/>
        </p:nvSpPr>
        <p:spPr>
          <a:xfrm>
            <a:off x="395536" y="404664"/>
            <a:ext cx="8352928" cy="707886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vert="horz" wrap="square" lIns="91440" tIns="45720" rIns="91440" bIns="45720" rtlCol="1">
            <a:spAutoFit/>
          </a:bodyPr>
          <a:lstStyle/>
          <a:p>
            <a:pPr marL="342900" marR="0" lvl="0" indent="-342900" algn="ct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ar-SA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Sakkal Majalla" pitchFamily="2" charset="-78"/>
                <a:ea typeface="+mn-ea"/>
                <a:cs typeface="Sakkal Majalla" pitchFamily="2" charset="-78"/>
              </a:rPr>
              <a:t>أسباب الإرث</a:t>
            </a:r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E5CE30-5D3E-44E4-98DA-05E66C054321}" type="slidenum">
              <a:rPr lang="ar-SA" smtClean="0"/>
              <a:pPr/>
              <a:t>2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وفاء بنت محمد العيسى</a:t>
            </a:r>
            <a:endParaRPr lang="ar-SA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461417"/>
            <a:ext cx="8229600" cy="769441"/>
          </a:xfr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r>
              <a:rPr lang="ar-SA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itchFamily="18" charset="-78"/>
                <a:cs typeface="Andalus" pitchFamily="18" charset="-78"/>
              </a:rPr>
              <a:t>النسب</a:t>
            </a:r>
            <a:endParaRPr lang="ar-SA" b="1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ndalus" pitchFamily="18" charset="-78"/>
              <a:cs typeface="Andalus" pitchFamily="18" charset="-78"/>
            </a:endParaRPr>
          </a:p>
        </p:txBody>
      </p:sp>
      <p:pic>
        <p:nvPicPr>
          <p:cNvPr id="4" name="صورة 3" descr="$1$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7200" y="1602581"/>
            <a:ext cx="8229600" cy="4521200"/>
          </a:xfrm>
          <a:prstGeom prst="rect">
            <a:avLst/>
          </a:prstGeom>
          <a:solidFill>
            <a:scrgbClr r="0" g="0" b="0"/>
          </a:solidFill>
        </p:spPr>
      </p:pic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E5CE30-5D3E-44E4-98DA-05E66C054321}" type="slidenum">
              <a:rPr lang="ar-SA" smtClean="0"/>
              <a:pPr/>
              <a:t>3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وفاء بنت محمد العيسى</a:t>
            </a:r>
            <a:endParaRPr lang="ar-SA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461417"/>
            <a:ext cx="8229600" cy="769441"/>
          </a:xfr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r>
              <a:rPr lang="ar-SA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تعريفه:</a:t>
            </a:r>
            <a:endParaRPr lang="ar-SA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itchFamily="2" charset="-78"/>
              <a:cs typeface="Sakkal Majalla" pitchFamily="2" charset="-78"/>
            </a:endParaRPr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865858"/>
            <a:ext cx="8229600" cy="4154984"/>
          </a:xfrm>
        </p:spPr>
        <p:txBody>
          <a:bodyPr>
            <a:spAutoFit/>
          </a:bodyPr>
          <a:lstStyle/>
          <a:p>
            <a:pPr algn="justLow"/>
            <a:r>
              <a:rPr lang="ar-SA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لغة: القرابة</a:t>
            </a:r>
          </a:p>
          <a:p>
            <a:pPr algn="justLow"/>
            <a:r>
              <a:rPr lang="ar-SA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اصطلاحاً: اتصال بين شخصين بالاشتراك  في ولادة قريبة أو بعيدة</a:t>
            </a:r>
          </a:p>
          <a:p>
            <a:pPr lvl="1" algn="justLow"/>
            <a:r>
              <a:rPr lang="ar-SA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القرابة القريبة مثل الأب وابنه، والأخ </a:t>
            </a:r>
            <a:r>
              <a:rPr lang="ar-SA" sz="40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واخيه</a:t>
            </a:r>
            <a:endParaRPr lang="ar-SA" sz="4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itchFamily="2" charset="-78"/>
              <a:cs typeface="Sakkal Majalla" pitchFamily="2" charset="-78"/>
            </a:endParaRPr>
          </a:p>
          <a:p>
            <a:pPr lvl="1" algn="justLow"/>
            <a:r>
              <a:rPr lang="ar-SA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القرابة البعيدة مثل الجد، وابن الابن، </a:t>
            </a:r>
            <a:r>
              <a:rPr lang="ar-SA" sz="40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والعم </a:t>
            </a:r>
            <a:r>
              <a:rPr lang="ar-SA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،  وابن الأخ وابن العم</a:t>
            </a:r>
            <a:endParaRPr lang="ar-SA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itchFamily="2" charset="-78"/>
              <a:cs typeface="Sakkal Majalla" pitchFamily="2" charset="-78"/>
            </a:endParaRPr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E5CE30-5D3E-44E4-98DA-05E66C054321}" type="slidenum">
              <a:rPr lang="ar-SA" smtClean="0"/>
              <a:pPr/>
              <a:t>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وفاء بنت محمد العيسى</a:t>
            </a:r>
            <a:endParaRPr lang="ar-SA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461417"/>
            <a:ext cx="8229600" cy="769441"/>
          </a:xfr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r>
              <a:rPr lang="ar-SA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جهات النسب التي يورث </a:t>
            </a:r>
            <a:r>
              <a:rPr lang="ar-SA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بها</a:t>
            </a:r>
            <a:r>
              <a:rPr lang="ar-SA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 </a:t>
            </a:r>
            <a:r>
              <a:rPr lang="ar-SA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ثلاث:</a:t>
            </a:r>
            <a:endParaRPr lang="ar-SA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itchFamily="2" charset="-78"/>
              <a:cs typeface="Sakkal Majalla" pitchFamily="2" charset="-78"/>
            </a:endParaRPr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865858"/>
            <a:ext cx="8229600" cy="3637919"/>
          </a:xfrm>
        </p:spPr>
        <p:txBody>
          <a:bodyPr>
            <a:spAutoFit/>
          </a:bodyPr>
          <a:lstStyle/>
          <a:p>
            <a:pPr algn="justLow"/>
            <a:r>
              <a:rPr lang="ar-SA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الأولى: جهات الأصول، وهم من ينتمي إليهم الشخص من  الآباء والأمهات والأجداد والجدات</a:t>
            </a:r>
          </a:p>
          <a:p>
            <a:pPr algn="justLow"/>
            <a:r>
              <a:rPr lang="ar-SA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الثانية: جهات الفروع، وهم من ينتمون إلى الشخص، من  الأولاد وأولادهم الذكور والإناث</a:t>
            </a:r>
          </a:p>
          <a:p>
            <a:pPr algn="justLow"/>
            <a:r>
              <a:rPr lang="ar-SA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الثالثة: جهة الحواشي، وهم من ينتمون إلى أبوي الشخص  وأجداده من الإخوة، وأولادهم والأعمام وأولادهم</a:t>
            </a:r>
            <a:endParaRPr lang="ar-SA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itchFamily="2" charset="-78"/>
              <a:cs typeface="Sakkal Majalla" pitchFamily="2" charset="-78"/>
            </a:endParaRPr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E5CE30-5D3E-44E4-98DA-05E66C054321}" type="slidenum">
              <a:rPr lang="ar-SA" smtClean="0"/>
              <a:pPr/>
              <a:t>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وفاء بنت محمد العيسى</a:t>
            </a:r>
            <a:endParaRPr lang="ar-SA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461417"/>
            <a:ext cx="8229600" cy="769441"/>
          </a:xfr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r>
              <a:rPr lang="ar-SA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الدليل على سببية </a:t>
            </a:r>
            <a:r>
              <a:rPr lang="ar-SA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النسب:</a:t>
            </a:r>
            <a:endParaRPr lang="ar-SA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itchFamily="2" charset="-78"/>
              <a:cs typeface="Sakkal Majalla" pitchFamily="2" charset="-78"/>
            </a:endParaRPr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865858"/>
            <a:ext cx="8229600" cy="2677656"/>
          </a:xfrm>
        </p:spPr>
        <p:txBody>
          <a:bodyPr>
            <a:spAutoFit/>
          </a:bodyPr>
          <a:lstStyle/>
          <a:p>
            <a:pPr algn="justLow"/>
            <a:r>
              <a:rPr lang="ar-SA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النص: فقد أوجب الله تعالى إرثاً للآباء والأولاد والأمهات  والإخوة والأخوات في آيات المواريث</a:t>
            </a:r>
          </a:p>
          <a:p>
            <a:pPr algn="justLow"/>
            <a:r>
              <a:rPr lang="ar-SA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الإجماع: أجمع المسلمون على أن النسب أقوى الأسباب  التي يتم </a:t>
            </a:r>
            <a:r>
              <a:rPr lang="ar-SA" sz="40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بها</a:t>
            </a:r>
            <a:r>
              <a:rPr lang="ar-SA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 التوارث</a:t>
            </a:r>
            <a:endParaRPr lang="ar-SA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itchFamily="2" charset="-78"/>
              <a:cs typeface="Sakkal Majalla" pitchFamily="2" charset="-78"/>
            </a:endParaRPr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E5CE30-5D3E-44E4-98DA-05E66C054321}" type="slidenum">
              <a:rPr lang="ar-SA" smtClean="0"/>
              <a:pPr/>
              <a:t>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وفاء بنت محمد العيسى</a:t>
            </a:r>
            <a:endParaRPr lang="ar-SA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384473"/>
            <a:ext cx="8229600" cy="923330"/>
          </a:xfr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r>
              <a:rPr lang="ar-SA" sz="54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itchFamily="18" charset="-78"/>
                <a:cs typeface="Andalus" pitchFamily="18" charset="-78"/>
              </a:rPr>
              <a:t>الولاء</a:t>
            </a:r>
            <a:endParaRPr lang="ar-SA" sz="5400" b="1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ndalus" pitchFamily="18" charset="-78"/>
              <a:cs typeface="Andalus" pitchFamily="18" charset="-78"/>
            </a:endParaRPr>
          </a:p>
        </p:txBody>
      </p:sp>
      <p:pic>
        <p:nvPicPr>
          <p:cNvPr id="4" name="صورة 3" descr="$2$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7200" y="1602581"/>
            <a:ext cx="8229600" cy="4521200"/>
          </a:xfrm>
          <a:prstGeom prst="rect">
            <a:avLst/>
          </a:prstGeom>
          <a:solidFill>
            <a:scrgbClr r="0" g="0" b="0"/>
          </a:solidFill>
        </p:spPr>
      </p:pic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E5CE30-5D3E-44E4-98DA-05E66C054321}" type="slidenum">
              <a:rPr lang="ar-SA" smtClean="0"/>
              <a:pPr/>
              <a:t>7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وفاء بنت محمد العيسى</a:t>
            </a:r>
            <a:endParaRPr lang="ar-SA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865858"/>
            <a:ext cx="8229600" cy="2062103"/>
          </a:xfrm>
        </p:spPr>
        <p:txBody>
          <a:bodyPr>
            <a:spAutoFit/>
          </a:bodyPr>
          <a:lstStyle/>
          <a:p>
            <a:pPr algn="justLow"/>
            <a:r>
              <a:rPr lang="ar-SA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لغة: النصرة، ومنه قوله </a:t>
            </a:r>
            <a:r>
              <a:rPr lang="ar-SA" sz="40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تعالى: </a:t>
            </a:r>
            <a:r>
              <a:rPr lang="ar-SA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"الله ولي الذين </a:t>
            </a:r>
            <a:r>
              <a:rPr lang="ar-SA" sz="40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آمنوا"</a:t>
            </a:r>
            <a:endParaRPr lang="ar-SA" sz="4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itchFamily="2" charset="-78"/>
              <a:cs typeface="Sakkal Majalla" pitchFamily="2" charset="-78"/>
            </a:endParaRPr>
          </a:p>
          <a:p>
            <a:pPr algn="justLow"/>
            <a:r>
              <a:rPr lang="ar-SA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اصطلاحاً: </a:t>
            </a:r>
            <a:r>
              <a:rPr lang="ar-SA" sz="40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عصوبة</a:t>
            </a:r>
            <a:r>
              <a:rPr lang="ar-SA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 - يكون عاصباً- سببها نعمة المعتق على </a:t>
            </a:r>
            <a:r>
              <a:rPr lang="ar-SA" sz="40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عتيقه</a:t>
            </a:r>
            <a:r>
              <a:rPr lang="ar-SA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 بالعتق</a:t>
            </a:r>
            <a:endParaRPr lang="ar-SA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itchFamily="2" charset="-78"/>
              <a:cs typeface="Sakkal Majalla" pitchFamily="2" charset="-78"/>
            </a:endParaRPr>
          </a:p>
        </p:txBody>
      </p:sp>
      <p:sp>
        <p:nvSpPr>
          <p:cNvPr id="5" name="عنوان 1"/>
          <p:cNvSpPr>
            <a:spLocks noGrp="1"/>
          </p:cNvSpPr>
          <p:nvPr>
            <p:ph type="title"/>
          </p:nvPr>
        </p:nvSpPr>
        <p:spPr>
          <a:xfrm>
            <a:off x="457200" y="461417"/>
            <a:ext cx="8229600" cy="769441"/>
          </a:xfr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r>
              <a:rPr lang="ar-SA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تعريفه:</a:t>
            </a:r>
            <a:endParaRPr lang="ar-SA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itchFamily="2" charset="-78"/>
              <a:cs typeface="Sakkal Majalla" pitchFamily="2" charset="-78"/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E5CE30-5D3E-44E4-98DA-05E66C054321}" type="slidenum">
              <a:rPr lang="ar-SA" smtClean="0"/>
              <a:pPr/>
              <a:t>8</a:t>
            </a:fld>
            <a:endParaRPr lang="ar-SA"/>
          </a:p>
        </p:txBody>
      </p:sp>
      <p:sp>
        <p:nvSpPr>
          <p:cNvPr id="7" name="عنصر نائب للتذييل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وفاء بنت محمد العيسى</a:t>
            </a:r>
            <a:endParaRPr lang="ar-SA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865858"/>
            <a:ext cx="8229600" cy="2062103"/>
          </a:xfrm>
        </p:spPr>
        <p:txBody>
          <a:bodyPr>
            <a:spAutoFit/>
          </a:bodyPr>
          <a:lstStyle/>
          <a:p>
            <a:pPr algn="justLow"/>
            <a:r>
              <a:rPr lang="ar-SA" sz="40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1.</a:t>
            </a:r>
            <a:r>
              <a:rPr lang="ar-SA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 قوله صلى الله عليه </a:t>
            </a:r>
            <a:r>
              <a:rPr lang="ar-SA" sz="40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وسلم: </a:t>
            </a:r>
            <a:r>
              <a:rPr lang="ar-SA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"إنما الولاء لمن </a:t>
            </a:r>
            <a:r>
              <a:rPr lang="ar-SA" sz="40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أعتق"</a:t>
            </a:r>
            <a:endParaRPr lang="ar-SA" sz="4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itchFamily="2" charset="-78"/>
              <a:cs typeface="Sakkal Majalla" pitchFamily="2" charset="-78"/>
            </a:endParaRPr>
          </a:p>
          <a:p>
            <a:pPr algn="justLow"/>
            <a:r>
              <a:rPr lang="ar-SA" sz="40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2.</a:t>
            </a:r>
            <a:r>
              <a:rPr lang="ar-SA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 أن النبي صلى الله عليه وسلم ورّث بنت حمزة من </a:t>
            </a:r>
            <a:r>
              <a:rPr lang="ar-SA" sz="40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عتيقها</a:t>
            </a:r>
            <a:endParaRPr lang="ar-SA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itchFamily="2" charset="-78"/>
              <a:cs typeface="Sakkal Majalla" pitchFamily="2" charset="-78"/>
            </a:endParaRPr>
          </a:p>
        </p:txBody>
      </p:sp>
      <p:sp>
        <p:nvSpPr>
          <p:cNvPr id="5" name="عنوان 1"/>
          <p:cNvSpPr>
            <a:spLocks noGrp="1"/>
          </p:cNvSpPr>
          <p:nvPr>
            <p:ph type="title"/>
          </p:nvPr>
        </p:nvSpPr>
        <p:spPr>
          <a:xfrm>
            <a:off x="457200" y="461417"/>
            <a:ext cx="8229600" cy="769441"/>
          </a:xfr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r>
              <a:rPr lang="ar-SA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الدليل على سببية </a:t>
            </a:r>
            <a:r>
              <a:rPr lang="ar-SA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الولاء:</a:t>
            </a:r>
            <a:endParaRPr lang="ar-SA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itchFamily="2" charset="-78"/>
              <a:cs typeface="Sakkal Majalla" pitchFamily="2" charset="-78"/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E5CE30-5D3E-44E4-98DA-05E66C054321}" type="slidenum">
              <a:rPr lang="ar-SA" smtClean="0"/>
              <a:pPr/>
              <a:t>9</a:t>
            </a:fld>
            <a:endParaRPr lang="ar-SA"/>
          </a:p>
        </p:txBody>
      </p:sp>
      <p:sp>
        <p:nvSpPr>
          <p:cNvPr id="7" name="عنصر نائب للتذييل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وفاء بنت محمد العيسى</a:t>
            </a:r>
            <a:endParaRPr lang="ar-SA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</TotalTime>
  <Words>359</Words>
  <Application>Microsoft Office PowerPoint</Application>
  <PresentationFormat>عرض على الشاشة (3:4)‏</PresentationFormat>
  <Paragraphs>57</Paragraphs>
  <Slides>13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13</vt:i4>
      </vt:variant>
    </vt:vector>
  </HeadingPairs>
  <TitlesOfParts>
    <vt:vector size="14" baseType="lpstr">
      <vt:lpstr>سمة Office</vt:lpstr>
      <vt:lpstr>أسباب الإرث</vt:lpstr>
      <vt:lpstr>الشريحة 2</vt:lpstr>
      <vt:lpstr>النسب</vt:lpstr>
      <vt:lpstr>تعريفه:</vt:lpstr>
      <vt:lpstr>جهات النسب التي يورث بها ثلاث:</vt:lpstr>
      <vt:lpstr>الدليل على سببية النسب:</vt:lpstr>
      <vt:lpstr>الولاء</vt:lpstr>
      <vt:lpstr>تعريفه:</vt:lpstr>
      <vt:lpstr>الدليل على سببية الولاء:</vt:lpstr>
      <vt:lpstr>النكاح</vt:lpstr>
      <vt:lpstr>تعريفه:</vt:lpstr>
      <vt:lpstr>الدليل على سببية النكاح:</vt:lpstr>
      <vt:lpstr>ما يبطل سببية النكاح: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أسباب الإرث</dc:title>
  <dc:creator>وفاء بنت محمد العيسى</dc:creator>
  <cp:lastModifiedBy>وفاء بنت محمد العيسى</cp:lastModifiedBy>
  <cp:revision>3</cp:revision>
  <dcterms:created xsi:type="dcterms:W3CDTF">2013-02-18T07:18:30Z</dcterms:created>
  <dcterms:modified xsi:type="dcterms:W3CDTF">2013-10-07T06:51:06Z</dcterms:modified>
</cp:coreProperties>
</file>