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60" r:id="rId2"/>
  </p:sldMasterIdLst>
  <p:sldIdLst>
    <p:sldId id="262" r:id="rId3"/>
    <p:sldId id="263" r:id="rId4"/>
    <p:sldId id="265" r:id="rId5"/>
    <p:sldId id="266" r:id="rId6"/>
    <p:sldId id="267" r:id="rId7"/>
    <p:sldId id="257" r:id="rId8"/>
    <p:sldId id="258" r:id="rId9"/>
    <p:sldId id="259" r:id="rId10"/>
    <p:sldId id="260" r:id="rId11"/>
    <p:sldId id="264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03/05/34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03/05/34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03/05/34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عنوان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5" name="عنوان فرعي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1" name="عنصر نائب للتاريخ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338906A-CADF-4D43-A6F5-1DC565779C1C}" type="datetimeFigureOut">
              <a:rPr lang="ar-SA"/>
              <a:pPr/>
              <a:t>03/05/34</a:t>
            </a:fld>
            <a:endParaRPr lang="ar-SA"/>
          </a:p>
        </p:txBody>
      </p:sp>
      <p:sp>
        <p:nvSpPr>
          <p:cNvPr id="18" name="عنصر نائب للتذييل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8150979-29FD-4F83-A2A1-29578BC7E155}" type="slidenum">
              <a:rPr lang="ar-SA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950449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38906A-CADF-4D43-A6F5-1DC565779C1C}" type="datetimeFigureOut">
              <a:rPr lang="ar-SA" smtClean="0">
                <a:solidFill>
                  <a:srgbClr val="B13F9A"/>
                </a:solidFill>
              </a:rPr>
              <a:pPr/>
              <a:t>03/05/34</a:t>
            </a:fld>
            <a:endParaRPr lang="ar-SA">
              <a:solidFill>
                <a:srgbClr val="B13F9A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srgbClr val="B13F9A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150979-29FD-4F83-A2A1-29578BC7E155}" type="slidenum">
              <a:rPr lang="ar-SA" smtClean="0">
                <a:solidFill>
                  <a:srgbClr val="B13F9A"/>
                </a:solidFill>
              </a:rPr>
              <a:pPr/>
              <a:t>‹#›</a:t>
            </a:fld>
            <a:endParaRPr lang="ar-SA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4591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338906A-CADF-4D43-A6F5-1DC565779C1C}" type="datetimeFigureOut">
              <a:rPr lang="ar-SA" smtClean="0">
                <a:solidFill>
                  <a:srgbClr val="B13F9A"/>
                </a:solidFill>
              </a:rPr>
              <a:pPr/>
              <a:t>03/05/34</a:t>
            </a:fld>
            <a:endParaRPr lang="ar-SA">
              <a:solidFill>
                <a:srgbClr val="B13F9A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ar-SA">
              <a:solidFill>
                <a:srgbClr val="B13F9A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28150979-29FD-4F83-A2A1-29578BC7E155}" type="slidenum">
              <a:rPr lang="ar-SA" smtClean="0">
                <a:solidFill>
                  <a:srgbClr val="B13F9A"/>
                </a:solidFill>
              </a:rPr>
              <a:pPr/>
              <a:t>‹#›</a:t>
            </a:fld>
            <a:endParaRPr lang="ar-SA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5221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38906A-CADF-4D43-A6F5-1DC565779C1C}" type="datetimeFigureOut">
              <a:rPr lang="ar-SA" smtClean="0">
                <a:solidFill>
                  <a:srgbClr val="B13F9A"/>
                </a:solidFill>
              </a:rPr>
              <a:pPr/>
              <a:t>03/05/34</a:t>
            </a:fld>
            <a:endParaRPr lang="ar-SA">
              <a:solidFill>
                <a:srgbClr val="B13F9A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srgbClr val="B13F9A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150979-29FD-4F83-A2A1-29578BC7E155}" type="slidenum">
              <a:rPr lang="ar-SA" smtClean="0">
                <a:solidFill>
                  <a:srgbClr val="B13F9A"/>
                </a:solidFill>
              </a:rPr>
              <a:pPr/>
              <a:t>‹#›</a:t>
            </a:fld>
            <a:endParaRPr lang="ar-SA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89524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38906A-CADF-4D43-A6F5-1DC565779C1C}" type="datetimeFigureOut">
              <a:rPr lang="ar-SA" smtClean="0">
                <a:solidFill>
                  <a:srgbClr val="B13F9A"/>
                </a:solidFill>
              </a:rPr>
              <a:pPr/>
              <a:t>03/05/34</a:t>
            </a:fld>
            <a:endParaRPr lang="ar-SA">
              <a:solidFill>
                <a:srgbClr val="B13F9A"/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srgbClr val="B13F9A"/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150979-29FD-4F83-A2A1-29578BC7E155}" type="slidenum">
              <a:rPr lang="ar-SA" smtClean="0">
                <a:solidFill>
                  <a:srgbClr val="B13F9A"/>
                </a:solidFill>
              </a:rPr>
              <a:pPr/>
              <a:t>‹#›</a:t>
            </a:fld>
            <a:endParaRPr lang="ar-SA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0965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38906A-CADF-4D43-A6F5-1DC565779C1C}" type="datetimeFigureOut">
              <a:rPr lang="ar-SA" smtClean="0">
                <a:solidFill>
                  <a:srgbClr val="B13F9A"/>
                </a:solidFill>
              </a:rPr>
              <a:pPr/>
              <a:t>03/05/34</a:t>
            </a:fld>
            <a:endParaRPr lang="ar-SA">
              <a:solidFill>
                <a:srgbClr val="B13F9A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srgbClr val="B13F9A"/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150979-29FD-4F83-A2A1-29578BC7E155}" type="slidenum">
              <a:rPr lang="ar-SA" smtClean="0">
                <a:solidFill>
                  <a:srgbClr val="B13F9A"/>
                </a:solidFill>
              </a:rPr>
              <a:pPr/>
              <a:t>‹#›</a:t>
            </a:fld>
            <a:endParaRPr lang="ar-SA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2829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338906A-CADF-4D43-A6F5-1DC565779C1C}" type="datetimeFigureOut">
              <a:rPr lang="ar-SA" smtClean="0">
                <a:solidFill>
                  <a:srgbClr val="B13F9A"/>
                </a:solidFill>
              </a:rPr>
              <a:pPr/>
              <a:t>03/05/34</a:t>
            </a:fld>
            <a:endParaRPr lang="ar-SA">
              <a:solidFill>
                <a:srgbClr val="B13F9A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ar-SA">
              <a:solidFill>
                <a:srgbClr val="B13F9A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150979-29FD-4F83-A2A1-29578BC7E155}" type="slidenum">
              <a:rPr lang="ar-SA" smtClean="0">
                <a:solidFill>
                  <a:srgbClr val="B13F9A"/>
                </a:solidFill>
              </a:rPr>
              <a:pPr/>
              <a:t>‹#›</a:t>
            </a:fld>
            <a:endParaRPr lang="ar-SA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4394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38906A-CADF-4D43-A6F5-1DC565779C1C}" type="datetimeFigureOut">
              <a:rPr lang="ar-SA" smtClean="0">
                <a:solidFill>
                  <a:srgbClr val="B13F9A"/>
                </a:solidFill>
              </a:rPr>
              <a:pPr/>
              <a:t>03/05/34</a:t>
            </a:fld>
            <a:endParaRPr lang="ar-SA">
              <a:solidFill>
                <a:srgbClr val="B13F9A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srgbClr val="B13F9A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150979-29FD-4F83-A2A1-29578BC7E155}" type="slidenum">
              <a:rPr lang="ar-SA" smtClean="0">
                <a:solidFill>
                  <a:srgbClr val="B13F9A"/>
                </a:solidFill>
              </a:rPr>
              <a:pPr/>
              <a:t>‹#›</a:t>
            </a:fld>
            <a:endParaRPr lang="ar-SA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4223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03/05/34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مستطيل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38906A-CADF-4D43-A6F5-1DC565779C1C}" type="datetimeFigureOut">
              <a:rPr lang="ar-SA" smtClean="0">
                <a:solidFill>
                  <a:srgbClr val="F4E7ED"/>
                </a:solidFill>
              </a:rPr>
              <a:pPr/>
              <a:t>03/05/34</a:t>
            </a:fld>
            <a:endParaRPr lang="ar-SA">
              <a:solidFill>
                <a:srgbClr val="F4E7ED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srgbClr val="F4E7ED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150979-29FD-4F83-A2A1-29578BC7E155}" type="slidenum">
              <a:rPr lang="ar-SA" smtClean="0">
                <a:solidFill>
                  <a:srgbClr val="F4E7ED"/>
                </a:solidFill>
              </a:rPr>
              <a:pPr/>
              <a:t>‹#›</a:t>
            </a:fld>
            <a:endParaRPr lang="ar-SA">
              <a:solidFill>
                <a:srgbClr val="F4E7ED"/>
              </a:solidFill>
            </a:endParaRPr>
          </a:p>
        </p:txBody>
      </p:sp>
      <p:sp>
        <p:nvSpPr>
          <p:cNvPr id="10" name="عنصر نائب للصورة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8800351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38906A-CADF-4D43-A6F5-1DC565779C1C}" type="datetimeFigureOut">
              <a:rPr lang="ar-SA" smtClean="0">
                <a:solidFill>
                  <a:srgbClr val="B13F9A"/>
                </a:solidFill>
              </a:rPr>
              <a:pPr/>
              <a:t>03/05/34</a:t>
            </a:fld>
            <a:endParaRPr lang="ar-SA">
              <a:solidFill>
                <a:srgbClr val="B13F9A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srgbClr val="B13F9A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150979-29FD-4F83-A2A1-29578BC7E155}" type="slidenum">
              <a:rPr lang="ar-SA" smtClean="0">
                <a:solidFill>
                  <a:srgbClr val="B13F9A"/>
                </a:solidFill>
              </a:rPr>
              <a:pPr/>
              <a:t>‹#›</a:t>
            </a:fld>
            <a:endParaRPr lang="ar-SA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9464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338906A-CADF-4D43-A6F5-1DC565779C1C}" type="datetimeFigureOut">
              <a:rPr lang="ar-SA" smtClean="0">
                <a:solidFill>
                  <a:srgbClr val="B13F9A"/>
                </a:solidFill>
              </a:rPr>
              <a:pPr/>
              <a:t>03/05/34</a:t>
            </a:fld>
            <a:endParaRPr lang="ar-SA">
              <a:solidFill>
                <a:srgbClr val="B13F9A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ar-SA">
              <a:solidFill>
                <a:srgbClr val="B13F9A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8150979-29FD-4F83-A2A1-29578BC7E155}" type="slidenum">
              <a:rPr lang="ar-SA" smtClean="0">
                <a:solidFill>
                  <a:srgbClr val="B13F9A"/>
                </a:solidFill>
              </a:rPr>
              <a:pPr/>
              <a:t>‹#›</a:t>
            </a:fld>
            <a:endParaRPr lang="ar-SA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400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03/05/34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03/05/34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03/05/34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03/05/34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03/05/34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03/05/34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03/05/34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03/05/34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عنصر نائب للعنوان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1" name="عنصر نائب للنص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7" name="عنصر نائب للتاريخ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338906A-CADF-4D43-A6F5-1DC565779C1C}" type="datetimeFigureOut">
              <a:rPr lang="ar-SA" smtClean="0">
                <a:solidFill>
                  <a:srgbClr val="B13F9A"/>
                </a:solidFill>
              </a:rPr>
              <a:pPr/>
              <a:t>03/05/34</a:t>
            </a:fld>
            <a:endParaRPr lang="ar-SA">
              <a:solidFill>
                <a:srgbClr val="B13F9A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ar-SA">
              <a:solidFill>
                <a:srgbClr val="B13F9A"/>
              </a:solidFill>
            </a:endParaRPr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8150979-29FD-4F83-A2A1-29578BC7E155}" type="slidenum">
              <a:rPr lang="ar-SA" smtClean="0">
                <a:solidFill>
                  <a:srgbClr val="B13F9A"/>
                </a:solidFill>
              </a:rPr>
              <a:pPr/>
              <a:t>‹#›</a:t>
            </a:fld>
            <a:endParaRPr lang="ar-SA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786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r" rtl="1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r" rtl="1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r" rtl="1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r" rtl="1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r" rtl="1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r" rtl="1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</p:spPr>
        <p:txBody>
          <a:bodyPr>
            <a:normAutofit fontScale="90000"/>
          </a:bodyPr>
          <a:lstStyle/>
          <a:p>
            <a:r>
              <a:rPr lang="ar-SA" dirty="0" smtClean="0"/>
              <a:t>بسم الله الرحمن الرحيم </a:t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(ماده اسس في الخدمة الاجتماعية )</a:t>
            </a:r>
            <a:br>
              <a:rPr lang="ar-SA" dirty="0" smtClean="0"/>
            </a:br>
            <a:r>
              <a:rPr lang="ar-S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الأستاذة  ريم الاحمدي</a:t>
            </a:r>
            <a:br>
              <a:rPr lang="ar-S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/>
              <a:t/>
            </a:r>
            <a:br>
              <a:rPr lang="ar-SA" dirty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/>
              <a:t/>
            </a:r>
            <a:br>
              <a:rPr lang="ar-SA" dirty="0"/>
            </a:br>
            <a:r>
              <a:rPr lang="ar-SA" dirty="0" smtClean="0"/>
              <a:t>المحاضرة </a:t>
            </a:r>
            <a:r>
              <a:rPr lang="ar-SA" dirty="0" smtClean="0"/>
              <a:t>الثالثة </a:t>
            </a:r>
            <a:r>
              <a:rPr lang="ar-SA" dirty="0" smtClean="0"/>
              <a:t>عشر»13»</a:t>
            </a:r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431381"/>
            <a:ext cx="1493837" cy="1335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8468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000" dirty="0" err="1" smtClean="0"/>
              <a:t>استفسارتكم</a:t>
            </a:r>
            <a:r>
              <a:rPr lang="ar-SA" dirty="0" smtClean="0"/>
              <a:t> </a:t>
            </a:r>
            <a:endParaRPr lang="ar-S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8895">
            <a:off x="2267744" y="2276872"/>
            <a:ext cx="3655913" cy="31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641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</a:pPr>
            <a:r>
              <a:rPr lang="ar-SA" dirty="0" smtClean="0">
                <a:solidFill>
                  <a:srgbClr val="8064A2">
                    <a:lumMod val="75000"/>
                  </a:srgbClr>
                </a:solidFill>
              </a:rPr>
              <a:t>((البحث المقرر للمادة الاسس في الخدمة الاجتماعية ))</a:t>
            </a:r>
            <a:br>
              <a:rPr lang="ar-SA" dirty="0" smtClean="0">
                <a:solidFill>
                  <a:srgbClr val="8064A2">
                    <a:lumMod val="75000"/>
                  </a:srgbClr>
                </a:solidFill>
              </a:rPr>
            </a:br>
            <a:r>
              <a:rPr lang="ar-SA" dirty="0" smtClean="0">
                <a:solidFill>
                  <a:prstClr val="black"/>
                </a:solidFill>
              </a:rPr>
              <a:t/>
            </a:r>
            <a:br>
              <a:rPr lang="ar-SA" dirty="0" smtClean="0">
                <a:solidFill>
                  <a:prstClr val="black"/>
                </a:solidFill>
              </a:rPr>
            </a:br>
            <a:r>
              <a:rPr lang="ar-SA" dirty="0" smtClean="0">
                <a:solidFill>
                  <a:prstClr val="black"/>
                </a:solidFill>
              </a:rPr>
              <a:t>في مجالات الخدمة الاجتماعية الباب الثاني</a:t>
            </a:r>
            <a:br>
              <a:rPr lang="ar-SA" dirty="0" smtClean="0">
                <a:solidFill>
                  <a:prstClr val="black"/>
                </a:solidFill>
              </a:rPr>
            </a:br>
            <a:r>
              <a:rPr lang="ar-SA" dirty="0" smtClean="0">
                <a:solidFill>
                  <a:prstClr val="black"/>
                </a:solidFill>
              </a:rPr>
              <a:t>يبدئ من صفحه 137..</a:t>
            </a:r>
            <a:br>
              <a:rPr lang="ar-SA" dirty="0" smtClean="0">
                <a:solidFill>
                  <a:prstClr val="black"/>
                </a:solidFill>
              </a:rPr>
            </a:br>
            <a:r>
              <a:rPr lang="ar-SA" dirty="0">
                <a:latin typeface="Times New Roman"/>
                <a:ea typeface="Times New Roman"/>
                <a:cs typeface="Simplified Arabic"/>
              </a:rPr>
              <a:t>بحث مقدم عن إحدى مجالات الخدمة الاجتماعية 10 </a:t>
            </a:r>
            <a:r>
              <a:rPr lang="ar-SA" dirty="0" smtClean="0">
                <a:latin typeface="Times New Roman"/>
                <a:ea typeface="Times New Roman"/>
                <a:cs typeface="Simplified Arabic"/>
              </a:rPr>
              <a:t>درجات.</a:t>
            </a:r>
            <a:br>
              <a:rPr lang="ar-SA" dirty="0" smtClean="0">
                <a:latin typeface="Times New Roman"/>
                <a:ea typeface="Times New Roman"/>
                <a:cs typeface="Simplified Arabic"/>
              </a:rPr>
            </a:br>
            <a:r>
              <a:rPr lang="ar-SA" dirty="0" smtClean="0">
                <a:latin typeface="Times New Roman"/>
                <a:ea typeface="Times New Roman"/>
                <a:cs typeface="Simplified Arabic"/>
              </a:rPr>
              <a:t>5 درجات ورقي و5 عرض بوربوينت</a:t>
            </a:r>
            <a:r>
              <a:rPr lang="en-US" sz="4000" dirty="0">
                <a:ea typeface="Calibri"/>
                <a:cs typeface="Arial"/>
              </a:rPr>
              <a:t/>
            </a:r>
            <a:br>
              <a:rPr lang="en-US" sz="4000" dirty="0">
                <a:ea typeface="Calibri"/>
                <a:cs typeface="Arial"/>
              </a:rPr>
            </a:br>
            <a:endParaRPr lang="ar-S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5739" y="1499970"/>
            <a:ext cx="1152128" cy="797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9899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5496" y="764704"/>
            <a:ext cx="8064896" cy="5904656"/>
          </a:xfrm>
        </p:spPr>
        <p:txBody>
          <a:bodyPr>
            <a:normAutofit fontScale="90000"/>
          </a:bodyPr>
          <a:lstStyle/>
          <a:p>
            <a:pPr lvl="0">
              <a:spcBef>
                <a:spcPts val="600"/>
              </a:spcBef>
            </a:pPr>
            <a:r>
              <a:rPr lang="ar-SA" sz="3600" b="0" cap="none" dirty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  <a:t>1- تقسيم الى مجموعات صغيره متساوية</a:t>
            </a:r>
            <a:br>
              <a:rPr lang="ar-SA" sz="3600" b="0" cap="none" dirty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</a:br>
            <a:r>
              <a:rPr lang="ar-SA" sz="3600" b="0" cap="none" dirty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  <a:t>مثل (مجموعه 1تحتوي على </a:t>
            </a:r>
            <a:r>
              <a:rPr lang="ar-SA" sz="3600" b="0" cap="none" dirty="0" smtClean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  <a:t>3طالبات مختارات)ستكون 16 مجموعه..</a:t>
            </a:r>
            <a:r>
              <a:rPr lang="ar-SA" sz="3600" b="0" cap="none" dirty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  <a:t/>
            </a:r>
            <a:br>
              <a:rPr lang="ar-SA" sz="3600" b="0" cap="none" dirty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</a:br>
            <a:r>
              <a:rPr lang="ar-SA" sz="3600" b="0" cap="none" dirty="0" smtClean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  <a:t>2-الاختيارللموضوع يتم حسب المواعيد</a:t>
            </a:r>
            <a:br>
              <a:rPr lang="ar-SA" sz="3600" b="0" cap="none" dirty="0" smtClean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</a:br>
            <a:r>
              <a:rPr lang="ar-SA" sz="3200" b="0" cap="none" dirty="0" smtClean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  <a:t>أ-مجال الاحداث(مجموعه1 )</a:t>
            </a:r>
            <a:r>
              <a:rPr lang="ar-SA" sz="1800" cap="none" dirty="0">
                <a:ln>
                  <a:noFill/>
                </a:ln>
                <a:solidFill>
                  <a:srgbClr val="DE6C36">
                    <a:lumMod val="75000"/>
                  </a:srgbClr>
                </a:solidFill>
                <a:latin typeface="Calibri"/>
                <a:cs typeface="Times New Roman"/>
              </a:rPr>
              <a:t> *</a:t>
            </a:r>
            <a:r>
              <a:rPr lang="ar-SA" sz="1800" cap="none" dirty="0">
                <a:ln>
                  <a:noFill/>
                </a:ln>
                <a:solidFill>
                  <a:srgbClr val="0070C0"/>
                </a:solidFill>
                <a:latin typeface="Calibri"/>
                <a:cs typeface="Times New Roman"/>
              </a:rPr>
              <a:t>1 مفتوح المجال لمجموعه </a:t>
            </a:r>
            <a:r>
              <a:rPr lang="ar-SA" sz="3200" b="0" cap="none" dirty="0" smtClean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  <a:t/>
            </a:r>
            <a:br>
              <a:rPr lang="ar-SA" sz="3200" b="0" cap="none" dirty="0" smtClean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</a:br>
            <a:r>
              <a:rPr lang="ar-SA" sz="3200" b="0" cap="none" dirty="0" smtClean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  <a:t>ب-مجال المدرسية(مجموعه 2)</a:t>
            </a:r>
            <a:r>
              <a:rPr lang="ar-SA" sz="3200" cap="none" dirty="0" smtClean="0">
                <a:ln>
                  <a:noFill/>
                </a:ln>
                <a:solidFill>
                  <a:srgbClr val="FFC000"/>
                </a:solidFill>
                <a:latin typeface="Calibri"/>
                <a:ea typeface="+mn-ea"/>
                <a:cs typeface="Times New Roman"/>
              </a:rPr>
              <a:t>*</a:t>
            </a:r>
            <a:r>
              <a:rPr lang="ar-SA" sz="3200" cap="none" dirty="0" smtClean="0">
                <a:ln>
                  <a:noFill/>
                </a:ln>
                <a:solidFill>
                  <a:srgbClr val="00B050"/>
                </a:solidFill>
                <a:latin typeface="Calibri"/>
                <a:ea typeface="+mn-ea"/>
                <a:cs typeface="Times New Roman"/>
              </a:rPr>
              <a:t>2 اغلق </a:t>
            </a:r>
            <a:r>
              <a:rPr lang="ar-SA" sz="3200" b="0" cap="none" dirty="0" smtClean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  <a:t/>
            </a:r>
            <a:br>
              <a:rPr lang="ar-SA" sz="3200" b="0" cap="none" dirty="0" smtClean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</a:br>
            <a:r>
              <a:rPr lang="ar-SA" sz="3200" b="0" cap="none" dirty="0" smtClean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  <a:t>ج-مجال الطبي النفسي( مجموعه 3)</a:t>
            </a:r>
            <a:r>
              <a:rPr lang="ar-SA" sz="3200" cap="none" dirty="0">
                <a:ln>
                  <a:noFill/>
                </a:ln>
                <a:solidFill>
                  <a:srgbClr val="FFC000"/>
                </a:solidFill>
                <a:latin typeface="Calibri"/>
                <a:cs typeface="Times New Roman"/>
              </a:rPr>
              <a:t> </a:t>
            </a:r>
            <a:r>
              <a:rPr lang="ar-SA" sz="1800" cap="none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latin typeface="Calibri"/>
                <a:cs typeface="Times New Roman"/>
              </a:rPr>
              <a:t>*</a:t>
            </a:r>
            <a:r>
              <a:rPr lang="ar-SA" sz="1800" cap="none" dirty="0" smtClean="0">
                <a:ln>
                  <a:noFill/>
                </a:ln>
                <a:solidFill>
                  <a:srgbClr val="0070C0"/>
                </a:solidFill>
                <a:latin typeface="Calibri"/>
                <a:cs typeface="Times New Roman"/>
              </a:rPr>
              <a:t>1 مفتوح المجال لمجموعه </a:t>
            </a:r>
            <a:r>
              <a:rPr lang="ar-SA" sz="3200" b="0" cap="none" dirty="0" smtClean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  <a:t/>
            </a:r>
            <a:br>
              <a:rPr lang="ar-SA" sz="3200" b="0" cap="none" dirty="0" smtClean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</a:br>
            <a:r>
              <a:rPr lang="ar-SA" sz="3200" b="0" cap="none" dirty="0" smtClean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  <a:t>د- مجال ذوي الاحتياجات الخاصة »المعاقين»(مجموعه 4)</a:t>
            </a:r>
            <a:r>
              <a:rPr lang="ar-SA" sz="3200" cap="none" dirty="0">
                <a:ln>
                  <a:noFill/>
                </a:ln>
                <a:solidFill>
                  <a:srgbClr val="FFC000"/>
                </a:solidFill>
                <a:latin typeface="Calibri"/>
                <a:cs typeface="Times New Roman"/>
              </a:rPr>
              <a:t> *</a:t>
            </a:r>
            <a:r>
              <a:rPr lang="ar-SA" sz="3200" cap="none" dirty="0">
                <a:ln>
                  <a:noFill/>
                </a:ln>
                <a:solidFill>
                  <a:srgbClr val="00B050"/>
                </a:solidFill>
                <a:latin typeface="Calibri"/>
                <a:cs typeface="Times New Roman"/>
              </a:rPr>
              <a:t>2 اغلق </a:t>
            </a:r>
            <a:r>
              <a:rPr lang="ar-SA" sz="3200" b="0" cap="none" dirty="0" smtClean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  <a:t/>
            </a:r>
            <a:br>
              <a:rPr lang="ar-SA" sz="3200" b="0" cap="none" dirty="0" smtClean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</a:br>
            <a:r>
              <a:rPr lang="ar-SA" sz="3200" b="0" cap="none" dirty="0" smtClean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  <a:t>هـ- مجال رعاية الاسرة والطفولة(مجموعه 5)</a:t>
            </a:r>
            <a:r>
              <a:rPr lang="ar-SA" sz="3200" cap="none" dirty="0">
                <a:ln>
                  <a:noFill/>
                </a:ln>
                <a:solidFill>
                  <a:srgbClr val="FFC000"/>
                </a:solidFill>
                <a:latin typeface="Calibri"/>
                <a:cs typeface="Times New Roman"/>
              </a:rPr>
              <a:t> *</a:t>
            </a:r>
            <a:r>
              <a:rPr lang="ar-SA" sz="3200" cap="none" dirty="0">
                <a:ln>
                  <a:noFill/>
                </a:ln>
                <a:solidFill>
                  <a:srgbClr val="00B050"/>
                </a:solidFill>
                <a:latin typeface="Calibri"/>
                <a:cs typeface="Times New Roman"/>
              </a:rPr>
              <a:t>2 اغلق </a:t>
            </a:r>
            <a:r>
              <a:rPr lang="ar-SA" sz="3200" b="0" cap="none" dirty="0" smtClean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  <a:t/>
            </a:r>
            <a:br>
              <a:rPr lang="ar-SA" sz="3200" b="0" cap="none" dirty="0" smtClean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</a:br>
            <a:r>
              <a:rPr lang="ar-SA" sz="3200" b="0" cap="none" dirty="0" smtClean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  <a:t>و-مجال رعاية الشباب (مجموعه 6)</a:t>
            </a:r>
            <a:r>
              <a:rPr lang="ar-SA" sz="3200" cap="none" dirty="0">
                <a:ln>
                  <a:noFill/>
                </a:ln>
                <a:solidFill>
                  <a:srgbClr val="FFC000"/>
                </a:solidFill>
                <a:latin typeface="Calibri"/>
                <a:cs typeface="Times New Roman"/>
              </a:rPr>
              <a:t> *</a:t>
            </a:r>
            <a:r>
              <a:rPr lang="ar-SA" sz="3200" cap="none" dirty="0">
                <a:ln>
                  <a:noFill/>
                </a:ln>
                <a:solidFill>
                  <a:srgbClr val="00B050"/>
                </a:solidFill>
                <a:latin typeface="Calibri"/>
                <a:cs typeface="Times New Roman"/>
              </a:rPr>
              <a:t>2 اغلق </a:t>
            </a:r>
            <a:r>
              <a:rPr lang="ar-SA" sz="3200" b="0" cap="none" dirty="0" smtClean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  <a:t/>
            </a:r>
            <a:br>
              <a:rPr lang="ar-SA" sz="3200" b="0" cap="none" dirty="0" smtClean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</a:br>
            <a:r>
              <a:rPr lang="ar-SA" sz="3200" b="0" cap="none" dirty="0" smtClean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  <a:t>ك-مجال رعاية كبار السن (مجموعه 7)</a:t>
            </a:r>
            <a:r>
              <a:rPr lang="ar-SA" sz="3200" cap="none" dirty="0">
                <a:ln>
                  <a:noFill/>
                </a:ln>
                <a:solidFill>
                  <a:srgbClr val="FFC000"/>
                </a:solidFill>
                <a:latin typeface="Calibri"/>
                <a:cs typeface="Times New Roman"/>
              </a:rPr>
              <a:t> *</a:t>
            </a:r>
            <a:r>
              <a:rPr lang="ar-SA" sz="3200" cap="none" dirty="0">
                <a:ln>
                  <a:noFill/>
                </a:ln>
                <a:solidFill>
                  <a:srgbClr val="00B050"/>
                </a:solidFill>
                <a:latin typeface="Calibri"/>
                <a:cs typeface="Times New Roman"/>
              </a:rPr>
              <a:t>2 اغلق </a:t>
            </a:r>
            <a:r>
              <a:rPr lang="ar-SA" sz="3200" b="0" cap="none" dirty="0" smtClean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  <a:t/>
            </a:r>
            <a:br>
              <a:rPr lang="ar-SA" sz="3200" b="0" cap="none" dirty="0" smtClean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</a:br>
            <a:r>
              <a:rPr lang="ar-SA" sz="3200" b="0" cap="none" dirty="0" smtClean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  <a:t>ل-مجال رعاية الموهوبين(مجموعه 8)</a:t>
            </a:r>
            <a:r>
              <a:rPr lang="ar-SA" sz="1800" cap="none" dirty="0">
                <a:ln>
                  <a:noFill/>
                </a:ln>
                <a:solidFill>
                  <a:srgbClr val="DE6C36">
                    <a:lumMod val="75000"/>
                  </a:srgbClr>
                </a:solidFill>
                <a:latin typeface="Calibri"/>
                <a:cs typeface="Times New Roman"/>
              </a:rPr>
              <a:t> *</a:t>
            </a:r>
            <a:r>
              <a:rPr lang="ar-SA" sz="1800" cap="none" dirty="0">
                <a:ln>
                  <a:noFill/>
                </a:ln>
                <a:solidFill>
                  <a:srgbClr val="0070C0"/>
                </a:solidFill>
                <a:latin typeface="Calibri"/>
                <a:cs typeface="Times New Roman"/>
              </a:rPr>
              <a:t>1 مفتوح المجال لمجموعه </a:t>
            </a:r>
            <a:r>
              <a:rPr lang="ar-SA" sz="500" b="0" cap="none" dirty="0">
                <a:ln>
                  <a:noFill/>
                </a:ln>
                <a:solidFill>
                  <a:prstClr val="black"/>
                </a:solidFill>
                <a:ea typeface="+mn-ea"/>
              </a:rPr>
              <a:t/>
            </a:r>
            <a:br>
              <a:rPr lang="ar-SA" sz="500" b="0" cap="none" dirty="0">
                <a:ln>
                  <a:noFill/>
                </a:ln>
                <a:solidFill>
                  <a:prstClr val="black"/>
                </a:solidFill>
                <a:ea typeface="+mn-ea"/>
              </a:rPr>
            </a:br>
            <a:endParaRPr lang="ar-SA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043608" y="260648"/>
            <a:ext cx="6255488" cy="743507"/>
          </a:xfrm>
        </p:spPr>
        <p:txBody>
          <a:bodyPr>
            <a:normAutofit fontScale="77500" lnSpcReduction="20000"/>
          </a:bodyPr>
          <a:lstStyle/>
          <a:p>
            <a:r>
              <a:rPr lang="ar-SA" sz="4400" b="1" u="sng" dirty="0">
                <a:solidFill>
                  <a:srgbClr val="FF0000"/>
                </a:solidFill>
                <a:latin typeface="Calibri"/>
                <a:ea typeface="+mj-ea"/>
                <a:cs typeface="Times New Roman"/>
              </a:rPr>
              <a:t>التعليمات التالية يجب الالتزام بها</a:t>
            </a:r>
            <a:r>
              <a:rPr lang="ar-SA" sz="4400" b="1" u="sng" dirty="0">
                <a:solidFill>
                  <a:prstClr val="black"/>
                </a:solidFill>
                <a:latin typeface="Calibri"/>
                <a:ea typeface="+mj-ea"/>
                <a:cs typeface="Times New Roman"/>
              </a:rPr>
              <a:t/>
            </a:r>
            <a:br>
              <a:rPr lang="ar-SA" sz="4400" b="1" u="sng" dirty="0">
                <a:solidFill>
                  <a:prstClr val="black"/>
                </a:solidFill>
                <a:latin typeface="Calibri"/>
                <a:ea typeface="+mj-ea"/>
                <a:cs typeface="Times New Roman"/>
              </a:rPr>
            </a:b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5205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5536" y="260649"/>
            <a:ext cx="6926752" cy="3923264"/>
          </a:xfrm>
        </p:spPr>
        <p:txBody>
          <a:bodyPr/>
          <a:lstStyle/>
          <a:p>
            <a:pPr>
              <a:lnSpc>
                <a:spcPct val="115000"/>
              </a:lnSpc>
            </a:pPr>
            <a:r>
              <a:rPr lang="en-US" sz="4000" dirty="0">
                <a:latin typeface="Calibri"/>
                <a:ea typeface="Calibri"/>
                <a:cs typeface="Arial"/>
              </a:rPr>
              <a:t/>
            </a:r>
            <a:br>
              <a:rPr lang="en-US" sz="4000" dirty="0">
                <a:latin typeface="Calibri"/>
                <a:ea typeface="Calibri"/>
                <a:cs typeface="Arial"/>
              </a:rPr>
            </a:br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764704"/>
            <a:ext cx="7226920" cy="5420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9954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7632848" cy="6336703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ar-SA" sz="4800" b="0" cap="none" dirty="0">
                <a:ln>
                  <a:noFill/>
                </a:ln>
                <a:solidFill>
                  <a:srgbClr val="4BACC6">
                    <a:lumMod val="50000"/>
                  </a:srgbClr>
                </a:solidFill>
                <a:latin typeface="Calibri"/>
                <a:cs typeface="Times New Roman"/>
              </a:rPr>
              <a:t>1-صفحه الغلاف..</a:t>
            </a:r>
            <a:br>
              <a:rPr lang="ar-SA" sz="4800" b="0" cap="none" dirty="0">
                <a:ln>
                  <a:noFill/>
                </a:ln>
                <a:solidFill>
                  <a:srgbClr val="4BACC6">
                    <a:lumMod val="50000"/>
                  </a:srgbClr>
                </a:solidFill>
                <a:latin typeface="Calibri"/>
                <a:cs typeface="Times New Roman"/>
              </a:rPr>
            </a:br>
            <a:r>
              <a:rPr lang="ar-SA" sz="4800" b="0" cap="none" dirty="0">
                <a:ln>
                  <a:noFill/>
                </a:ln>
                <a:solidFill>
                  <a:srgbClr val="4BACC6">
                    <a:lumMod val="50000"/>
                  </a:srgbClr>
                </a:solidFill>
                <a:latin typeface="Calibri"/>
                <a:cs typeface="Times New Roman"/>
              </a:rPr>
              <a:t>يجب ان تحتوي على عنوان البحث –اسم الطالبات – السنه –الارقام الجامعية –استاذه المادة-شعار الجامعة – الكلية – والقسم</a:t>
            </a:r>
            <a:br>
              <a:rPr lang="ar-SA" sz="4800" b="0" cap="none" dirty="0">
                <a:ln>
                  <a:noFill/>
                </a:ln>
                <a:solidFill>
                  <a:srgbClr val="4BACC6">
                    <a:lumMod val="50000"/>
                  </a:srgbClr>
                </a:solidFill>
                <a:latin typeface="Calibri"/>
                <a:cs typeface="Times New Roman"/>
              </a:rPr>
            </a:br>
            <a:r>
              <a:rPr lang="ar-SA" sz="4800" b="0" cap="none" dirty="0">
                <a:ln>
                  <a:noFill/>
                </a:ln>
                <a:solidFill>
                  <a:srgbClr val="4BACC6">
                    <a:lumMod val="50000"/>
                  </a:srgbClr>
                </a:solidFill>
                <a:latin typeface="Calibri"/>
                <a:cs typeface="Times New Roman"/>
              </a:rPr>
              <a:t>2- فهرس </a:t>
            </a:r>
            <a:r>
              <a:rPr lang="ar-SA" sz="4800" b="0" cap="none" dirty="0" smtClean="0">
                <a:ln>
                  <a:noFill/>
                </a:ln>
                <a:solidFill>
                  <a:srgbClr val="4BACC6">
                    <a:lumMod val="50000"/>
                  </a:srgbClr>
                </a:solidFill>
                <a:latin typeface="Calibri"/>
                <a:cs typeface="Times New Roman"/>
              </a:rPr>
              <a:t>المحتويات</a:t>
            </a:r>
            <a:br>
              <a:rPr lang="ar-SA" sz="4800" b="0" cap="none" dirty="0" smtClean="0">
                <a:ln>
                  <a:noFill/>
                </a:ln>
                <a:solidFill>
                  <a:srgbClr val="4BACC6">
                    <a:lumMod val="50000"/>
                  </a:srgbClr>
                </a:solidFill>
                <a:latin typeface="Calibri"/>
                <a:cs typeface="Times New Roman"/>
              </a:rPr>
            </a:br>
            <a:r>
              <a:rPr lang="ar-SA" sz="3600" b="0" cap="none" dirty="0">
                <a:ln>
                  <a:noFill/>
                </a:ln>
                <a:solidFill>
                  <a:prstClr val="black"/>
                </a:solidFill>
                <a:latin typeface="Calibri"/>
                <a:ea typeface="+mj-ea"/>
                <a:cs typeface="Times New Roman"/>
              </a:rPr>
              <a:t>يمكن ان تضيف الطالبة الى العرض بعض العروض التمثيلية المناسبة للموضوع </a:t>
            </a:r>
            <a:r>
              <a:rPr lang="ar-SA" sz="3600" b="0" cap="none" dirty="0" smtClean="0">
                <a:ln>
                  <a:noFill/>
                </a:ln>
                <a:solidFill>
                  <a:prstClr val="black"/>
                </a:solidFill>
                <a:latin typeface="Calibri"/>
                <a:ea typeface="+mj-ea"/>
                <a:cs typeface="Times New Roman"/>
              </a:rPr>
              <a:t>وتثريه</a:t>
            </a:r>
            <a:br>
              <a:rPr lang="ar-SA" sz="3600" b="0" cap="none" dirty="0" smtClean="0">
                <a:ln>
                  <a:noFill/>
                </a:ln>
                <a:solidFill>
                  <a:prstClr val="black"/>
                </a:solidFill>
                <a:latin typeface="Calibri"/>
                <a:ea typeface="+mj-ea"/>
                <a:cs typeface="Times New Roman"/>
              </a:rPr>
            </a:br>
            <a:r>
              <a:rPr lang="ar-SA" sz="3600" b="0" cap="none" dirty="0">
                <a:ln>
                  <a:noFill/>
                </a:ln>
                <a:solidFill>
                  <a:prstClr val="black"/>
                </a:solidFill>
                <a:latin typeface="Calibri"/>
                <a:ea typeface="+mj-ea"/>
                <a:cs typeface="Times New Roman"/>
              </a:rPr>
              <a:t/>
            </a:r>
            <a:br>
              <a:rPr lang="ar-SA" sz="3600" b="0" cap="none" dirty="0">
                <a:ln>
                  <a:noFill/>
                </a:ln>
                <a:solidFill>
                  <a:prstClr val="black"/>
                </a:solidFill>
                <a:latin typeface="Calibri"/>
                <a:ea typeface="+mj-ea"/>
                <a:cs typeface="Times New Roman"/>
              </a:rPr>
            </a:br>
            <a:r>
              <a:rPr lang="ar-SA" sz="3600" b="0" cap="none" dirty="0">
                <a:ln>
                  <a:noFill/>
                </a:ln>
                <a:solidFill>
                  <a:prstClr val="black"/>
                </a:solidFill>
                <a:latin typeface="Calibri"/>
                <a:ea typeface="+mj-ea"/>
                <a:cs typeface="Times New Roman"/>
              </a:rPr>
              <a:t>او صور وحقائق واثباتات ونسب ضمن </a:t>
            </a:r>
            <a:r>
              <a:rPr lang="ar-SA" sz="3600" b="0" cap="none" dirty="0" smtClean="0">
                <a:ln>
                  <a:noFill/>
                </a:ln>
                <a:solidFill>
                  <a:prstClr val="black"/>
                </a:solidFill>
                <a:latin typeface="Calibri"/>
                <a:ea typeface="+mj-ea"/>
                <a:cs typeface="Times New Roman"/>
              </a:rPr>
              <a:t>العرض</a:t>
            </a:r>
            <a:r>
              <a:rPr lang="ar-SA" sz="3600" b="0" cap="none" dirty="0">
                <a:ln>
                  <a:noFill/>
                </a:ln>
                <a:solidFill>
                  <a:prstClr val="black"/>
                </a:solidFill>
                <a:latin typeface="Calibri"/>
                <a:ea typeface="+mj-ea"/>
                <a:cs typeface="Times New Roman"/>
              </a:rPr>
              <a:t/>
            </a:r>
            <a:br>
              <a:rPr lang="ar-SA" sz="3600" b="0" cap="none" dirty="0">
                <a:ln>
                  <a:noFill/>
                </a:ln>
                <a:solidFill>
                  <a:prstClr val="black"/>
                </a:solidFill>
                <a:latin typeface="Calibri"/>
                <a:ea typeface="+mj-ea"/>
                <a:cs typeface="Times New Roman"/>
              </a:rPr>
            </a:br>
            <a:r>
              <a:rPr lang="ar-SA" sz="3600" b="0" cap="none" dirty="0">
                <a:ln>
                  <a:noFill/>
                </a:ln>
                <a:solidFill>
                  <a:prstClr val="black"/>
                </a:solidFill>
                <a:latin typeface="Calibri"/>
                <a:ea typeface="+mj-ea"/>
                <a:cs typeface="Times New Roman"/>
              </a:rPr>
              <a:t>- يكون التقديم (بحث ورقي وعرض ملخص عن </a:t>
            </a:r>
            <a:br>
              <a:rPr lang="ar-SA" sz="3600" b="0" cap="none" dirty="0">
                <a:ln>
                  <a:noFill/>
                </a:ln>
                <a:solidFill>
                  <a:prstClr val="black"/>
                </a:solidFill>
                <a:latin typeface="Calibri"/>
                <a:ea typeface="+mj-ea"/>
                <a:cs typeface="Times New Roman"/>
              </a:rPr>
            </a:br>
            <a:r>
              <a:rPr lang="ar-SA" sz="3600" b="0" cap="none" dirty="0">
                <a:ln>
                  <a:noFill/>
                </a:ln>
                <a:solidFill>
                  <a:prstClr val="black"/>
                </a:solidFill>
                <a:latin typeface="Calibri"/>
                <a:ea typeface="+mj-ea"/>
                <a:cs typeface="Times New Roman"/>
              </a:rPr>
              <a:t>البحث ).</a:t>
            </a:r>
            <a:r>
              <a:rPr lang="ar-SA" sz="4400" b="0" cap="none" dirty="0">
                <a:ln>
                  <a:noFill/>
                </a:ln>
                <a:solidFill>
                  <a:srgbClr val="4BACC6">
                    <a:lumMod val="50000"/>
                  </a:srgbClr>
                </a:solidFill>
                <a:latin typeface="Calibri"/>
                <a:cs typeface="Times New Roman"/>
              </a:rPr>
              <a:t/>
            </a:r>
            <a:br>
              <a:rPr lang="ar-SA" sz="4400" b="0" cap="none" dirty="0">
                <a:ln>
                  <a:noFill/>
                </a:ln>
                <a:solidFill>
                  <a:srgbClr val="4BACC6">
                    <a:lumMod val="50000"/>
                  </a:srgbClr>
                </a:solidFill>
                <a:latin typeface="Calibri"/>
                <a:cs typeface="Times New Roman"/>
              </a:rPr>
            </a:br>
            <a:endParaRPr lang="ar-S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221088"/>
            <a:ext cx="1225426" cy="657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3813" y="2840039"/>
            <a:ext cx="522163" cy="418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2300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60688"/>
          </a:xfrm>
        </p:spPr>
        <p:txBody>
          <a:bodyPr>
            <a:normAutofit/>
          </a:bodyPr>
          <a:lstStyle/>
          <a:p>
            <a:pPr algn="ctr"/>
            <a:r>
              <a:rPr lang="ar-SA" dirty="0" smtClean="0">
                <a:solidFill>
                  <a:schemeClr val="tx2">
                    <a:lumMod val="50000"/>
                  </a:schemeClr>
                </a:solidFill>
              </a:rPr>
              <a:t>صفحة الغلاف:</a:t>
            </a:r>
            <a:endParaRPr lang="ar-SA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7504" y="980728"/>
            <a:ext cx="7992888" cy="5688632"/>
          </a:xfrm>
        </p:spPr>
        <p:txBody>
          <a:bodyPr>
            <a:normAutofit/>
          </a:bodyPr>
          <a:lstStyle/>
          <a:p>
            <a:r>
              <a:rPr lang="ar-SA" sz="1600" dirty="0" err="1" smtClean="0"/>
              <a:t>المملكه</a:t>
            </a:r>
            <a:r>
              <a:rPr lang="ar-SA" sz="1600" dirty="0" smtClean="0"/>
              <a:t> </a:t>
            </a:r>
            <a:r>
              <a:rPr lang="ar-SA" sz="1600" dirty="0" err="1" smtClean="0"/>
              <a:t>العربيه</a:t>
            </a:r>
            <a:r>
              <a:rPr lang="ar-SA" sz="1600" dirty="0" smtClean="0"/>
              <a:t> </a:t>
            </a:r>
            <a:r>
              <a:rPr lang="ar-SA" sz="1600" dirty="0" err="1" smtClean="0"/>
              <a:t>السعوديه</a:t>
            </a:r>
            <a:endParaRPr lang="ar-SA" sz="1600" dirty="0" smtClean="0"/>
          </a:p>
          <a:p>
            <a:r>
              <a:rPr lang="ar-SA" sz="1600" dirty="0" smtClean="0"/>
              <a:t>وزارة التعليم العالي</a:t>
            </a:r>
          </a:p>
          <a:p>
            <a:r>
              <a:rPr lang="ar-SA" sz="1600" dirty="0" smtClean="0"/>
              <a:t>جامعه الملك سعود </a:t>
            </a:r>
          </a:p>
          <a:p>
            <a:r>
              <a:rPr lang="ar-SA" sz="1600" dirty="0" smtClean="0"/>
              <a:t>كلية </a:t>
            </a:r>
            <a:r>
              <a:rPr lang="ar-SA" sz="1600" dirty="0" err="1" smtClean="0"/>
              <a:t>الاداب</a:t>
            </a:r>
            <a:endParaRPr lang="ar-SA" sz="1600" dirty="0" smtClean="0"/>
          </a:p>
          <a:p>
            <a:r>
              <a:rPr lang="ar-SA" sz="1600" dirty="0" smtClean="0"/>
              <a:t>قسم الدراسات </a:t>
            </a:r>
            <a:r>
              <a:rPr lang="ar-SA" sz="1600" dirty="0" err="1" smtClean="0"/>
              <a:t>الاجتماعيه</a:t>
            </a:r>
            <a:r>
              <a:rPr lang="ar-SA" sz="1600" dirty="0" smtClean="0"/>
              <a:t> </a:t>
            </a:r>
          </a:p>
          <a:p>
            <a:endParaRPr lang="ar-SA" sz="3200" dirty="0"/>
          </a:p>
          <a:p>
            <a:pPr algn="ctr"/>
            <a:r>
              <a:rPr lang="ar-SA" sz="2800" dirty="0" smtClean="0"/>
              <a:t>(عنوان البحث)</a:t>
            </a:r>
          </a:p>
          <a:p>
            <a:pPr algn="ctr"/>
            <a:r>
              <a:rPr lang="ar-SA" sz="1800" dirty="0" smtClean="0"/>
              <a:t>(دور الخدمة الاجتماعية في مجال.....)</a:t>
            </a:r>
          </a:p>
          <a:p>
            <a:pPr algn="ctr"/>
            <a:r>
              <a:rPr lang="ar-SA" sz="2800" dirty="0" smtClean="0"/>
              <a:t>اسم المعدات للبحث والرقم الجامعي</a:t>
            </a:r>
          </a:p>
          <a:p>
            <a:pPr marL="0" indent="0" algn="ctr">
              <a:buNone/>
            </a:pPr>
            <a:r>
              <a:rPr lang="ar-SA" sz="1400" dirty="0" smtClean="0"/>
              <a:t>*.....  *.....</a:t>
            </a:r>
          </a:p>
          <a:p>
            <a:pPr marL="0" indent="0" algn="ctr">
              <a:buNone/>
            </a:pPr>
            <a:r>
              <a:rPr lang="ar-SA" sz="1400" dirty="0" smtClean="0"/>
              <a:t>*.....  *......</a:t>
            </a:r>
          </a:p>
          <a:p>
            <a:pPr marL="0" indent="0" algn="ctr">
              <a:buNone/>
            </a:pPr>
            <a:r>
              <a:rPr lang="ar-SA" sz="1400" dirty="0" err="1" smtClean="0"/>
              <a:t>الشعبه</a:t>
            </a:r>
            <a:r>
              <a:rPr lang="ar-SA" sz="1400" dirty="0" smtClean="0"/>
              <a:t> (....)</a:t>
            </a:r>
          </a:p>
          <a:p>
            <a:pPr algn="ctr"/>
            <a:r>
              <a:rPr lang="ar-SA" sz="2800" dirty="0" smtClean="0"/>
              <a:t>اسم استاذه المقرر</a:t>
            </a:r>
          </a:p>
          <a:p>
            <a:pPr algn="ctr"/>
            <a:r>
              <a:rPr lang="ar-SA" sz="2800" dirty="0" smtClean="0"/>
              <a:t>الفصل الدراسي الثاني»</a:t>
            </a:r>
            <a:r>
              <a:rPr lang="ar-SA" sz="1600" dirty="0" smtClean="0"/>
              <a:t>1433-1434هـ</a:t>
            </a:r>
            <a:endParaRPr lang="ar-SA" sz="24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052736"/>
            <a:ext cx="1503610" cy="1503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7632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516672"/>
          </a:xfrm>
        </p:spPr>
        <p:txBody>
          <a:bodyPr>
            <a:normAutofit fontScale="90000"/>
          </a:bodyPr>
          <a:lstStyle/>
          <a:p>
            <a:pPr algn="ctr"/>
            <a:r>
              <a:rPr lang="ar-SA" u="sng" dirty="0" smtClean="0">
                <a:solidFill>
                  <a:schemeClr val="tx2">
                    <a:lumMod val="50000"/>
                  </a:schemeClr>
                </a:solidFill>
              </a:rPr>
              <a:t>الفهرس</a:t>
            </a:r>
            <a:endParaRPr lang="ar-SA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عنصر نائب للنص 4"/>
          <p:cNvSpPr>
            <a:spLocks noGrp="1"/>
          </p:cNvSpPr>
          <p:nvPr>
            <p:ph type="body" idx="1"/>
          </p:nvPr>
        </p:nvSpPr>
        <p:spPr>
          <a:xfrm>
            <a:off x="539552" y="1268760"/>
            <a:ext cx="3520440" cy="457200"/>
          </a:xfrm>
        </p:spPr>
        <p:txBody>
          <a:bodyPr/>
          <a:lstStyle/>
          <a:p>
            <a:r>
              <a:rPr lang="ar-SA" dirty="0" smtClean="0"/>
              <a:t>رقم </a:t>
            </a:r>
            <a:r>
              <a:rPr lang="ar-SA" dirty="0" err="1" smtClean="0"/>
              <a:t>الصفحه</a:t>
            </a:r>
            <a:endParaRPr lang="ar-SA" dirty="0"/>
          </a:p>
        </p:txBody>
      </p:sp>
      <p:sp>
        <p:nvSpPr>
          <p:cNvPr id="7" name="عنصر نائب للنص 6"/>
          <p:cNvSpPr>
            <a:spLocks noGrp="1"/>
          </p:cNvSpPr>
          <p:nvPr>
            <p:ph type="body" sz="half" idx="3"/>
          </p:nvPr>
        </p:nvSpPr>
        <p:spPr>
          <a:xfrm>
            <a:off x="4355976" y="1268760"/>
            <a:ext cx="3520440" cy="457200"/>
          </a:xfrm>
        </p:spPr>
        <p:txBody>
          <a:bodyPr/>
          <a:lstStyle/>
          <a:p>
            <a:r>
              <a:rPr lang="ar-SA" dirty="0" smtClean="0"/>
              <a:t>الموضوع</a:t>
            </a:r>
            <a:endParaRPr lang="ar-SA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ar-SA" dirty="0" smtClean="0"/>
              <a:t>1</a:t>
            </a:r>
          </a:p>
          <a:p>
            <a:r>
              <a:rPr lang="ar-SA" dirty="0" smtClean="0"/>
              <a:t>4</a:t>
            </a:r>
          </a:p>
          <a:p>
            <a:r>
              <a:rPr lang="ar-SA" dirty="0" smtClean="0"/>
              <a:t>6</a:t>
            </a:r>
          </a:p>
          <a:p>
            <a:r>
              <a:rPr lang="ar-SA" dirty="0" smtClean="0"/>
              <a:t>7-8</a:t>
            </a:r>
          </a:p>
          <a:p>
            <a:r>
              <a:rPr lang="ar-SA" dirty="0" smtClean="0"/>
              <a:t>9-11</a:t>
            </a:r>
          </a:p>
          <a:p>
            <a:r>
              <a:rPr lang="ar-SA" dirty="0" smtClean="0"/>
              <a:t>12</a:t>
            </a:r>
          </a:p>
          <a:p>
            <a:endParaRPr lang="ar-SA" dirty="0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ar-SA" dirty="0" smtClean="0"/>
          </a:p>
          <a:p>
            <a:r>
              <a:rPr lang="ar-SA" dirty="0" smtClean="0"/>
              <a:t>مقدمه</a:t>
            </a:r>
          </a:p>
          <a:p>
            <a:r>
              <a:rPr lang="ar-SA" dirty="0" smtClean="0"/>
              <a:t>التعاريف </a:t>
            </a:r>
          </a:p>
          <a:p>
            <a:r>
              <a:rPr lang="ar-SA" dirty="0" smtClean="0"/>
              <a:t>النشاءة</a:t>
            </a:r>
          </a:p>
          <a:p>
            <a:r>
              <a:rPr lang="ar-SA" dirty="0"/>
              <a:t> </a:t>
            </a:r>
            <a:r>
              <a:rPr lang="ar-SA" dirty="0" smtClean="0"/>
              <a:t>فلسفه </a:t>
            </a:r>
            <a:r>
              <a:rPr lang="ar-SA" dirty="0" err="1" smtClean="0"/>
              <a:t>والاهميه</a:t>
            </a:r>
            <a:endParaRPr lang="ar-SA" dirty="0" smtClean="0"/>
          </a:p>
          <a:p>
            <a:r>
              <a:rPr lang="ar-SA" dirty="0"/>
              <a:t> </a:t>
            </a:r>
            <a:r>
              <a:rPr lang="ar-SA" dirty="0" smtClean="0"/>
              <a:t>الاهداف </a:t>
            </a:r>
          </a:p>
          <a:p>
            <a:r>
              <a:rPr lang="ar-SA" dirty="0" smtClean="0"/>
              <a:t>الخصائص او العوامل</a:t>
            </a:r>
          </a:p>
          <a:p>
            <a:r>
              <a:rPr lang="ar-SA" dirty="0" smtClean="0"/>
              <a:t>المجال في الخليج</a:t>
            </a:r>
          </a:p>
          <a:p>
            <a:r>
              <a:rPr lang="ar-SA" dirty="0" smtClean="0"/>
              <a:t>دوره الخدمة الاجتماعية في المجال</a:t>
            </a:r>
          </a:p>
          <a:p>
            <a:r>
              <a:rPr lang="ar-SA" dirty="0" smtClean="0"/>
              <a:t>الخاتمة</a:t>
            </a:r>
          </a:p>
          <a:p>
            <a:r>
              <a:rPr lang="ar-SA" dirty="0" smtClean="0"/>
              <a:t>المراجع		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3400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32696"/>
          </a:xfrm>
        </p:spPr>
        <p:txBody>
          <a:bodyPr>
            <a:normAutofit/>
          </a:bodyPr>
          <a:lstStyle/>
          <a:p>
            <a:pPr algn="ctr"/>
            <a:r>
              <a:rPr lang="ar-SA" dirty="0" smtClean="0">
                <a:solidFill>
                  <a:schemeClr val="tx2">
                    <a:lumMod val="50000"/>
                  </a:schemeClr>
                </a:solidFill>
              </a:rPr>
              <a:t>طريقه </a:t>
            </a:r>
            <a:r>
              <a:rPr lang="ar-SA" dirty="0" err="1" smtClean="0">
                <a:solidFill>
                  <a:schemeClr val="tx2">
                    <a:lumMod val="50000"/>
                  </a:schemeClr>
                </a:solidFill>
              </a:rPr>
              <a:t>الكتابه</a:t>
            </a:r>
            <a:endParaRPr lang="ar-SA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7504" y="1124744"/>
            <a:ext cx="7992888" cy="5616624"/>
          </a:xfrm>
        </p:spPr>
        <p:txBody>
          <a:bodyPr>
            <a:normAutofit/>
          </a:bodyPr>
          <a:lstStyle/>
          <a:p>
            <a:pPr lvl="3"/>
            <a:r>
              <a:rPr lang="ar-SA" sz="2600" dirty="0" smtClean="0"/>
              <a:t>«مسافه بادئه «قبل الكتابة</a:t>
            </a:r>
            <a:endParaRPr lang="ar-SA" sz="2600" dirty="0"/>
          </a:p>
          <a:p>
            <a:pPr marL="777240" lvl="3" indent="0">
              <a:buNone/>
            </a:pPr>
            <a:r>
              <a:rPr lang="ar-SA" sz="2600" dirty="0" smtClean="0"/>
              <a:t>نوع الخط للعنوان 16  ام للنصوص 14 </a:t>
            </a:r>
            <a:r>
              <a:rPr lang="en-US" sz="2600" dirty="0" err="1" smtClean="0"/>
              <a:t>sim</a:t>
            </a:r>
            <a:r>
              <a:rPr lang="en-US" sz="2600" dirty="0" smtClean="0"/>
              <a:t> B</a:t>
            </a:r>
          </a:p>
          <a:p>
            <a:pPr marL="777240" lvl="3" indent="0">
              <a:buNone/>
            </a:pPr>
            <a:r>
              <a:rPr lang="ar-SA" sz="2600" b="1" u="sng" dirty="0" smtClean="0"/>
              <a:t>طريقه التوثيق:-</a:t>
            </a:r>
          </a:p>
          <a:p>
            <a:pPr marL="777240" lvl="3" indent="0">
              <a:buNone/>
            </a:pPr>
            <a:r>
              <a:rPr lang="ar-SA" sz="2600" dirty="0" smtClean="0"/>
              <a:t>مثل.....  </a:t>
            </a:r>
            <a:r>
              <a:rPr lang="ar-SA" sz="2600" b="1" dirty="0" smtClean="0"/>
              <a:t>( الدامغ, 2000مـ : 16)</a:t>
            </a:r>
          </a:p>
          <a:p>
            <a:pPr marL="777240" lvl="3" indent="0">
              <a:buNone/>
            </a:pPr>
            <a:r>
              <a:rPr lang="ar-SA" sz="2600" dirty="0" smtClean="0"/>
              <a:t>(اسم المؤلف, تاريخ النشر :  رقم الصفحة)</a:t>
            </a:r>
          </a:p>
          <a:p>
            <a:pPr marL="777240" lvl="3" indent="0">
              <a:buNone/>
            </a:pPr>
            <a:endParaRPr lang="en-US" sz="2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186238"/>
            <a:ext cx="2212975" cy="151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1517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6923112" cy="444664"/>
          </a:xfrm>
        </p:spPr>
        <p:txBody>
          <a:bodyPr>
            <a:normAutofit fontScale="90000"/>
          </a:bodyPr>
          <a:lstStyle/>
          <a:p>
            <a:pPr algn="ctr"/>
            <a:r>
              <a:rPr lang="ar-SA" dirty="0" smtClean="0">
                <a:solidFill>
                  <a:schemeClr val="tx2">
                    <a:lumMod val="50000"/>
                  </a:schemeClr>
                </a:solidFill>
              </a:rPr>
              <a:t>المراجع </a:t>
            </a:r>
            <a:endParaRPr lang="ar-SA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836712"/>
            <a:ext cx="7848872" cy="59046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SA" sz="3200" b="1" u="sng" dirty="0" smtClean="0"/>
              <a:t>مراجع كل طالبه تكتب من </a:t>
            </a:r>
          </a:p>
          <a:p>
            <a:r>
              <a:rPr lang="ar-SA" sz="3200" dirty="0" smtClean="0"/>
              <a:t>كتب علمية</a:t>
            </a:r>
          </a:p>
          <a:p>
            <a:r>
              <a:rPr lang="ar-SA" sz="3200" dirty="0" smtClean="0"/>
              <a:t>مقالات علمية</a:t>
            </a:r>
          </a:p>
          <a:p>
            <a:r>
              <a:rPr lang="ar-SA" sz="3200" dirty="0" smtClean="0"/>
              <a:t>مواقع الإلكترونية موثوقة</a:t>
            </a:r>
          </a:p>
          <a:p>
            <a:r>
              <a:rPr lang="ar-SA" sz="3200" dirty="0" smtClean="0"/>
              <a:t>مجلات علمية</a:t>
            </a:r>
          </a:p>
          <a:p>
            <a:r>
              <a:rPr lang="ar-SA" sz="3200" dirty="0" smtClean="0"/>
              <a:t>كتب الإلكترونية</a:t>
            </a:r>
          </a:p>
          <a:p>
            <a:pPr marL="0" indent="0">
              <a:buNone/>
            </a:pPr>
            <a:endParaRPr lang="ar-SA" sz="32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7902" y="1412776"/>
            <a:ext cx="1656184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069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وافر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وافر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وافر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160</Words>
  <Application>Microsoft Office PowerPoint</Application>
  <PresentationFormat>عرض على الشاشة (3:4)‏</PresentationFormat>
  <Paragraphs>55</Paragraphs>
  <Slides>10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2</vt:i4>
      </vt:variant>
      <vt:variant>
        <vt:lpstr>عناوين الشرائح</vt:lpstr>
      </vt:variant>
      <vt:variant>
        <vt:i4>10</vt:i4>
      </vt:variant>
    </vt:vector>
  </HeadingPairs>
  <TitlesOfParts>
    <vt:vector size="12" baseType="lpstr">
      <vt:lpstr>سمة Office</vt:lpstr>
      <vt:lpstr>وافر</vt:lpstr>
      <vt:lpstr>بسم الله الرحمن الرحيم   (ماده اسس في الخدمة الاجتماعية ) الأستاذة  ريم الاحمدي      المحاضرة الثالثة عشر»13»</vt:lpstr>
      <vt:lpstr>((البحث المقرر للمادة الاسس في الخدمة الاجتماعية ))  في مجالات الخدمة الاجتماعية الباب الثاني يبدئ من صفحه 137.. بحث مقدم عن إحدى مجالات الخدمة الاجتماعية 10 درجات. 5 درجات ورقي و5 عرض بوربوينت </vt:lpstr>
      <vt:lpstr>1- تقسيم الى مجموعات صغيره متساوية مثل (مجموعه 1تحتوي على 3طالبات مختارات)ستكون 16 مجموعه.. 2-الاختيارللموضوع يتم حسب المواعيد أ-مجال الاحداث(مجموعه1 ) *1 مفتوح المجال لمجموعه  ب-مجال المدرسية(مجموعه 2)*2 اغلق  ج-مجال الطبي النفسي( مجموعه 3) *1 مفتوح المجال لمجموعه  د- مجال ذوي الاحتياجات الخاصة »المعاقين»(مجموعه 4) *2 اغلق  هـ- مجال رعاية الاسرة والطفولة(مجموعه 5) *2 اغلق  و-مجال رعاية الشباب (مجموعه 6) *2 اغلق  ك-مجال رعاية كبار السن (مجموعه 7) *2 اغلق  ل-مجال رعاية الموهوبين(مجموعه 8) *1 مفتوح المجال لمجموعه  </vt:lpstr>
      <vt:lpstr> </vt:lpstr>
      <vt:lpstr>1-صفحه الغلاف.. يجب ان تحتوي على عنوان البحث –اسم الطالبات – السنه –الارقام الجامعية –استاذه المادة-شعار الجامعة – الكلية – والقسم 2- فهرس المحتويات يمكن ان تضيف الطالبة الى العرض بعض العروض التمثيلية المناسبة للموضوع وتثريه  او صور وحقائق واثباتات ونسب ضمن العرض - يكون التقديم (بحث ورقي وعرض ملخص عن  البحث ). </vt:lpstr>
      <vt:lpstr>صفحة الغلاف:</vt:lpstr>
      <vt:lpstr>الفهرس</vt:lpstr>
      <vt:lpstr>طريقه الكتابه</vt:lpstr>
      <vt:lpstr>المراجع </vt:lpstr>
      <vt:lpstr>استفسارتكم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Reem</dc:creator>
  <cp:lastModifiedBy>Reem</cp:lastModifiedBy>
  <cp:revision>22</cp:revision>
  <dcterms:created xsi:type="dcterms:W3CDTF">2013-03-05T18:03:44Z</dcterms:created>
  <dcterms:modified xsi:type="dcterms:W3CDTF">2013-03-14T12:43:25Z</dcterms:modified>
</cp:coreProperties>
</file>