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3" r:id="rId4"/>
  </p:sldMasterIdLst>
  <p:notesMasterIdLst>
    <p:notesMasterId r:id="rId29"/>
  </p:notesMasterIdLst>
  <p:sldIdLst>
    <p:sldId id="256" r:id="rId5"/>
    <p:sldId id="257" r:id="rId6"/>
    <p:sldId id="285" r:id="rId7"/>
    <p:sldId id="281" r:id="rId8"/>
    <p:sldId id="284" r:id="rId9"/>
    <p:sldId id="282" r:id="rId10"/>
    <p:sldId id="258" r:id="rId11"/>
    <p:sldId id="263" r:id="rId12"/>
    <p:sldId id="260" r:id="rId13"/>
    <p:sldId id="264" r:id="rId14"/>
    <p:sldId id="261" r:id="rId15"/>
    <p:sldId id="266" r:id="rId16"/>
    <p:sldId id="267" r:id="rId17"/>
    <p:sldId id="268" r:id="rId18"/>
    <p:sldId id="269" r:id="rId19"/>
    <p:sldId id="271" r:id="rId20"/>
    <p:sldId id="272" r:id="rId21"/>
    <p:sldId id="273" r:id="rId22"/>
    <p:sldId id="274" r:id="rId23"/>
    <p:sldId id="286" r:id="rId24"/>
    <p:sldId id="287" r:id="rId25"/>
    <p:sldId id="275" r:id="rId26"/>
    <p:sldId id="276" r:id="rId27"/>
    <p:sldId id="278" r:id="rId28"/>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3728" autoAdjust="0"/>
  </p:normalViewPr>
  <p:slideViewPr>
    <p:cSldViewPr>
      <p:cViewPr varScale="1">
        <p:scale>
          <a:sx n="52" d="100"/>
          <a:sy n="52" d="100"/>
        </p:scale>
        <p:origin x="-10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AAFD9EF-4EEB-4F44-BD75-760844DDAD09}" type="datetimeFigureOut">
              <a:rPr lang="ar-SA" smtClean="0"/>
              <a:pPr/>
              <a:t>17/03/33</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C759FC2-C83E-4E25-9744-5F09226E8DB9}" type="slidenum">
              <a:rPr lang="ar-SA" smtClean="0"/>
              <a:pPr/>
              <a:t>‹#›</a:t>
            </a:fld>
            <a:endParaRPr lang="ar-SA"/>
          </a:p>
        </p:txBody>
      </p:sp>
    </p:spTree>
    <p:extLst>
      <p:ext uri="{BB962C8B-B14F-4D97-AF65-F5344CB8AC3E}">
        <p14:creationId xmlns:p14="http://schemas.microsoft.com/office/powerpoint/2010/main" val="36688176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EF4B4887-5A9D-4290-B138-66897DF2B679}" type="datetime1">
              <a:rPr lang="ar-SA" smtClean="0"/>
              <a:pPr>
                <a:defRPr/>
              </a:pPr>
              <a:t>17/03/33</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pPr>
              <a:defRPr/>
            </a:pPr>
            <a:fld id="{3CC95E1F-1B2C-4D05-B56E-67708A9EE06E}" type="slidenum">
              <a:rPr lang="ar-SA" smtClean="0"/>
              <a:pPr>
                <a:defRPr/>
              </a:pPr>
              <a:t>‹#›</a:t>
            </a:fld>
            <a:endParaRPr lang="ar-SA"/>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F4B4887-5A9D-4290-B138-66897DF2B679}" type="datetime1">
              <a:rPr lang="ar-SA" smtClean="0"/>
              <a:pPr>
                <a:defRPr/>
              </a:pPr>
              <a:t>17/03/33</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EF4B4887-5A9D-4290-B138-66897DF2B679}" type="datetime1">
              <a:rPr lang="ar-SA" smtClean="0"/>
              <a:pPr>
                <a:defRPr/>
              </a:pPr>
              <a:t>17/03/33</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F4B4887-5A9D-4290-B138-66897DF2B679}" type="datetime1">
              <a:rPr lang="ar-SA" smtClean="0"/>
              <a:pPr>
                <a:defRPr/>
              </a:pPr>
              <a:t>17/03/33</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EF4B4887-5A9D-4290-B138-66897DF2B679}" type="datetime1">
              <a:rPr lang="ar-SA" smtClean="0"/>
              <a:pPr>
                <a:defRPr/>
              </a:pPr>
              <a:t>17/03/33</a:t>
            </a:fld>
            <a:endParaRPr lang="ar-SA"/>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EF4B4887-5A9D-4290-B138-66897DF2B679}" type="datetime1">
              <a:rPr lang="ar-SA" smtClean="0"/>
              <a:pPr>
                <a:defRPr/>
              </a:pPr>
              <a:t>17/03/33</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7" name="Slide Number Placeholder 6"/>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EF4B4887-5A9D-4290-B138-66897DF2B679}" type="datetime1">
              <a:rPr lang="ar-SA" smtClean="0"/>
              <a:pPr>
                <a:defRPr/>
              </a:pPr>
              <a:t>17/03/33</a:t>
            </a:fld>
            <a:endParaRPr lang="ar-SA"/>
          </a:p>
        </p:txBody>
      </p:sp>
      <p:sp>
        <p:nvSpPr>
          <p:cNvPr id="8" name="Footer Placeholder 7"/>
          <p:cNvSpPr>
            <a:spLocks noGrp="1"/>
          </p:cNvSpPr>
          <p:nvPr>
            <p:ph type="ftr" sz="quarter" idx="11"/>
          </p:nvPr>
        </p:nvSpPr>
        <p:spPr/>
        <p:txBody>
          <a:bodyPr/>
          <a:lstStyle/>
          <a:p>
            <a:pPr>
              <a:defRPr/>
            </a:pPr>
            <a:endParaRPr lang="ar-SA"/>
          </a:p>
        </p:txBody>
      </p:sp>
      <p:sp>
        <p:nvSpPr>
          <p:cNvPr id="9" name="Slide Number Placeholder 8"/>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EF4B4887-5A9D-4290-B138-66897DF2B679}" type="datetime1">
              <a:rPr lang="ar-SA" smtClean="0"/>
              <a:pPr>
                <a:defRPr/>
              </a:pPr>
              <a:t>17/03/33</a:t>
            </a:fld>
            <a:endParaRPr lang="ar-SA"/>
          </a:p>
        </p:txBody>
      </p:sp>
      <p:sp>
        <p:nvSpPr>
          <p:cNvPr id="4" name="Footer Placeholder 3"/>
          <p:cNvSpPr>
            <a:spLocks noGrp="1"/>
          </p:cNvSpPr>
          <p:nvPr>
            <p:ph type="ftr" sz="quarter" idx="11"/>
          </p:nvPr>
        </p:nvSpPr>
        <p:spPr/>
        <p:txBody>
          <a:bodyPr/>
          <a:lstStyle/>
          <a:p>
            <a:pPr>
              <a:defRPr/>
            </a:pPr>
            <a:endParaRPr lang="ar-SA"/>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a:defRPr/>
            </a:pPr>
            <a:fld id="{EF4B4887-5A9D-4290-B138-66897DF2B679}" type="datetime1">
              <a:rPr lang="ar-SA" smtClean="0"/>
              <a:pPr>
                <a:defRPr/>
              </a:pPr>
              <a:t>17/03/33</a:t>
            </a:fld>
            <a:endParaRPr lang="ar-SA"/>
          </a:p>
        </p:txBody>
      </p:sp>
      <p:sp>
        <p:nvSpPr>
          <p:cNvPr id="3" name="Footer Placeholder 2"/>
          <p:cNvSpPr>
            <a:spLocks noGrp="1"/>
          </p:cNvSpPr>
          <p:nvPr>
            <p:ph type="ftr" sz="quarter" idx="11"/>
          </p:nvPr>
        </p:nvSpPr>
        <p:spPr/>
        <p:txBody>
          <a:bodyPr/>
          <a:lstStyle/>
          <a:p>
            <a:pPr>
              <a:defRPr/>
            </a:pPr>
            <a:endParaRPr lang="ar-SA"/>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EF4B4887-5A9D-4290-B138-66897DF2B679}" type="datetime1">
              <a:rPr lang="ar-SA" smtClean="0"/>
              <a:pPr>
                <a:defRPr/>
              </a:pPr>
              <a:t>17/03/33</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7" name="Slide Number Placeholder 6"/>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pPr>
              <a:defRPr/>
            </a:pPr>
            <a:fld id="{EF4B4887-5A9D-4290-B138-66897DF2B679}" type="datetime1">
              <a:rPr lang="ar-SA" smtClean="0"/>
              <a:pPr>
                <a:defRPr/>
              </a:pPr>
              <a:t>17/03/33</a:t>
            </a:fld>
            <a:endParaRPr lang="ar-SA"/>
          </a:p>
        </p:txBody>
      </p:sp>
      <p:sp>
        <p:nvSpPr>
          <p:cNvPr id="7" name="Slide Number Placeholder 6"/>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pPr>
              <a:defRPr/>
            </a:pPr>
            <a:endParaRPr lang="ar-SA"/>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fld id="{EF4B4887-5A9D-4290-B138-66897DF2B679}" type="datetime1">
              <a:rPr lang="ar-SA" smtClean="0"/>
              <a:pPr>
                <a:defRPr/>
              </a:pPr>
              <a:t>17/03/33</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ar-S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3CC95E1F-1B2C-4D05-B56E-67708A9EE06E}" type="slidenum">
              <a:rPr lang="ar-SA" smtClean="0"/>
              <a:pPr>
                <a:defRPr/>
              </a:pPr>
              <a:t>‹#›</a:t>
            </a:fld>
            <a:endParaRPr lang="ar-SA"/>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hdr="0" ftr="0" dt="0"/>
  <p:txStyles>
    <p:titleStyle>
      <a:lvl1pPr algn="ctr" defTabSz="914400" rtl="1"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r" defTabSz="914400" rtl="1"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r" defTabSz="914400" rtl="1"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1C146A0-E994-45B0-8D4E-989CC7EF315B}" type="slidenum">
              <a:rPr lang="ar-SA" smtClean="0"/>
              <a:pPr>
                <a:defRPr/>
              </a:pPr>
              <a:t>1</a:t>
            </a:fld>
            <a:endParaRPr lang="ar-SA"/>
          </a:p>
        </p:txBody>
      </p:sp>
      <p:sp>
        <p:nvSpPr>
          <p:cNvPr id="3" name="Subtitle 2"/>
          <p:cNvSpPr>
            <a:spLocks noGrp="1"/>
          </p:cNvSpPr>
          <p:nvPr>
            <p:ph type="subTitle" idx="1"/>
          </p:nvPr>
        </p:nvSpPr>
        <p:spPr>
          <a:xfrm>
            <a:off x="539552" y="3284984"/>
            <a:ext cx="6929486" cy="1008112"/>
          </a:xfrm>
        </p:spPr>
        <p:txBody>
          <a:bodyPr>
            <a:noAutofit/>
          </a:bodyPr>
          <a:lstStyle/>
          <a:p>
            <a:pPr fontAlgn="auto">
              <a:spcAft>
                <a:spcPts val="0"/>
              </a:spcAft>
              <a:defRPr/>
            </a:pPr>
            <a:r>
              <a:rPr lang="ar-SA" sz="2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002060"/>
                </a:solidFill>
                <a:effectLst>
                  <a:outerShdw blurRad="41275" dist="12700" dir="12000000" algn="tl" rotWithShape="0">
                    <a:srgbClr val="000000">
                      <a:alpha val="40000"/>
                    </a:srgbClr>
                  </a:outerShdw>
                </a:effectLst>
              </a:rPr>
              <a:t>مبادئ </a:t>
            </a:r>
            <a:r>
              <a:rPr lang="ar-SA" sz="2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002060"/>
                </a:solidFill>
                <a:effectLst>
                  <a:outerShdw blurRad="41275" dist="12700" dir="12000000" algn="tl" rotWithShape="0">
                    <a:srgbClr val="000000">
                      <a:alpha val="40000"/>
                    </a:srgbClr>
                  </a:outerShdw>
                </a:effectLst>
              </a:rPr>
              <a:t>قواعد البيانات العلائقية</a:t>
            </a:r>
          </a:p>
          <a:p>
            <a:pPr fontAlgn="auto">
              <a:spcAft>
                <a:spcPts val="0"/>
              </a:spcAft>
              <a:defRPr/>
            </a:pPr>
            <a:r>
              <a:rPr lang="ar-SA" sz="2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002060"/>
                </a:solidFill>
                <a:effectLst>
                  <a:outerShdw blurRad="41275" dist="12700" dir="12000000" algn="tl" rotWithShape="0">
                    <a:srgbClr val="000000">
                      <a:alpha val="40000"/>
                    </a:srgbClr>
                  </a:outerShdw>
                </a:effectLst>
              </a:rPr>
              <a:t>نموذج الكيان والعلاقة الرابطة</a:t>
            </a:r>
          </a:p>
        </p:txBody>
      </p:sp>
      <p:sp>
        <p:nvSpPr>
          <p:cNvPr id="2" name="Title 1"/>
          <p:cNvSpPr>
            <a:spLocks noGrp="1"/>
          </p:cNvSpPr>
          <p:nvPr>
            <p:ph type="ctrTitle"/>
          </p:nvPr>
        </p:nvSpPr>
        <p:spPr>
          <a:xfrm>
            <a:off x="323528" y="980728"/>
            <a:ext cx="8424936" cy="1470025"/>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Aft>
                <a:spcPts val="0"/>
              </a:spcAft>
              <a:defRPr/>
            </a:pPr>
            <a:r>
              <a:rPr lang="ar-SA" sz="4800" b="1" spc="50" dirty="0" smtClean="0">
                <a:ln w="11430"/>
                <a:effectLst>
                  <a:outerShdw blurRad="76200" dist="50800" dir="5400000" algn="tl" rotWithShape="0">
                    <a:srgbClr val="000000">
                      <a:alpha val="65000"/>
                    </a:srgbClr>
                  </a:outerShdw>
                </a:effectLst>
                <a:latin typeface="+mn-lt"/>
                <a:ea typeface="Arial Unicode MS" pitchFamily="34" charset="-128"/>
                <a:cs typeface="+mn-cs"/>
              </a:rPr>
              <a:t>قـواعــــد الـبـيــانــات</a:t>
            </a:r>
            <a:br>
              <a:rPr lang="ar-SA" sz="4800" b="1" spc="50" dirty="0" smtClean="0">
                <a:ln w="11430"/>
                <a:effectLst>
                  <a:outerShdw blurRad="76200" dist="50800" dir="5400000" algn="tl" rotWithShape="0">
                    <a:srgbClr val="000000">
                      <a:alpha val="65000"/>
                    </a:srgbClr>
                  </a:outerShdw>
                </a:effectLst>
                <a:latin typeface="+mn-lt"/>
                <a:ea typeface="Arial Unicode MS" pitchFamily="34" charset="-128"/>
                <a:cs typeface="+mn-cs"/>
              </a:rPr>
            </a:br>
            <a:r>
              <a:rPr lang="ar-SA" sz="4800" b="1" u="sng" spc="50" dirty="0" smtClean="0">
                <a:ln w="11430"/>
                <a:effectLst>
                  <a:outerShdw blurRad="76200" dist="50800" dir="5400000" algn="tl" rotWithShape="0">
                    <a:srgbClr val="000000">
                      <a:alpha val="65000"/>
                    </a:srgbClr>
                  </a:outerShdw>
                </a:effectLst>
                <a:latin typeface="+mn-lt"/>
                <a:ea typeface="Arial Unicode MS" pitchFamily="34" charset="-128"/>
                <a:cs typeface="+mn-cs"/>
              </a:rPr>
              <a:t>1207 عـال</a:t>
            </a:r>
            <a:endParaRPr lang="ar-SA" sz="4800" b="1" u="sng" spc="50" dirty="0">
              <a:ln w="11430"/>
              <a:effectLst>
                <a:outerShdw blurRad="76200" dist="50800" dir="5400000" algn="tl" rotWithShape="0">
                  <a:srgbClr val="000000">
                    <a:alpha val="65000"/>
                  </a:srgbClr>
                </a:outerShdw>
              </a:effectLst>
              <a:latin typeface="+mn-lt"/>
              <a:ea typeface="Arial Unicode MS" pitchFamily="34" charset="-128"/>
              <a:cs typeface="+mn-cs"/>
            </a:endParaRPr>
          </a:p>
        </p:txBody>
      </p:sp>
      <p:sp>
        <p:nvSpPr>
          <p:cNvPr id="6" name="Rectangle 5"/>
          <p:cNvSpPr/>
          <p:nvPr/>
        </p:nvSpPr>
        <p:spPr>
          <a:xfrm>
            <a:off x="2417459" y="4581128"/>
            <a:ext cx="2829621" cy="584775"/>
          </a:xfrm>
          <a:prstGeom prst="rect">
            <a:avLst/>
          </a:prstGeom>
        </p:spPr>
        <p:txBody>
          <a:bodyPr wrap="none">
            <a:spAutoFit/>
          </a:bodyPr>
          <a:lstStyle/>
          <a:p>
            <a:pPr lvl="0" algn="ctr" fontAlgn="auto">
              <a:spcBef>
                <a:spcPct val="20000"/>
              </a:spcBef>
              <a:spcAft>
                <a:spcPts val="0"/>
              </a:spcAft>
              <a:buClr>
                <a:srgbClr val="93A299"/>
              </a:buClr>
              <a:defRPr/>
            </a:pPr>
            <a:r>
              <a:rPr lang="ar-S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Gothic"/>
                <a:cs typeface="Tahoma"/>
              </a:rPr>
              <a:t>المحاضرة الثانية</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251520" y="397967"/>
            <a:ext cx="8643938" cy="923330"/>
          </a:xfrm>
          <a:prstGeom prst="rect">
            <a:avLst/>
          </a:prstGeom>
          <a:noFill/>
          <a:ln w="9525">
            <a:noFill/>
            <a:miter lim="800000"/>
            <a:headEnd/>
            <a:tailEnd/>
          </a:ln>
        </p:spPr>
        <p:txBody>
          <a:bodyPr anchor="ctr">
            <a:spAutoFit/>
          </a:bodyPr>
          <a:lstStyle/>
          <a:p>
            <a:r>
              <a:rPr lang="ar-SA" sz="1600" b="1" dirty="0">
                <a:latin typeface="Tahoma" pitchFamily="34" charset="0"/>
                <a:cs typeface="Times New Roman" pitchFamily="18" charset="0"/>
              </a:rPr>
              <a:t>فلنبدأ الآن بالمرحلة الأولى وهي </a:t>
            </a:r>
            <a:r>
              <a:rPr lang="ar-SA" sz="2000" b="1" dirty="0">
                <a:solidFill>
                  <a:schemeClr val="bg2">
                    <a:lumMod val="50000"/>
                  </a:schemeClr>
                </a:solidFill>
                <a:latin typeface="Tahoma" pitchFamily="34" charset="0"/>
                <a:cs typeface="Times New Roman" pitchFamily="18" charset="0"/>
              </a:rPr>
              <a:t>تصميم قاعدة البيانات</a:t>
            </a:r>
            <a:endParaRPr lang="en-US" sz="2000" dirty="0">
              <a:solidFill>
                <a:schemeClr val="bg2">
                  <a:lumMod val="50000"/>
                </a:schemeClr>
              </a:solidFill>
            </a:endParaRPr>
          </a:p>
          <a:p>
            <a:pPr eaLnBrk="0" hangingPunct="0"/>
            <a:r>
              <a:rPr lang="ar-SA" sz="1600" b="1" u="sng" dirty="0">
                <a:latin typeface="Tahoma" pitchFamily="34" charset="0"/>
                <a:cs typeface="Times New Roman" pitchFamily="18" charset="0"/>
              </a:rPr>
              <a:t>في هذه المرحلة سوف يكون هناك 4 خطوات </a:t>
            </a:r>
            <a:r>
              <a:rPr lang="ar-SA" sz="1600" b="1" u="sng" dirty="0" smtClean="0">
                <a:latin typeface="Tahoma" pitchFamily="34" charset="0"/>
                <a:cs typeface="Times New Roman" pitchFamily="18" charset="0"/>
              </a:rPr>
              <a:t>لر</a:t>
            </a:r>
            <a:r>
              <a:rPr lang="ar-SA" sz="1600" b="1" u="sng" dirty="0" smtClean="0"/>
              <a:t>سم نموذج الكيان والعلاقة الرابطة</a:t>
            </a:r>
            <a:r>
              <a:rPr lang="ar-SA" sz="1600" b="1" u="sng" dirty="0" smtClean="0">
                <a:latin typeface="Tahoma" pitchFamily="34" charset="0"/>
                <a:cs typeface="Times New Roman" pitchFamily="18" charset="0"/>
              </a:rPr>
              <a:t> </a:t>
            </a:r>
            <a:r>
              <a:rPr lang="ar-SA" sz="1600" b="1" u="sng" dirty="0">
                <a:latin typeface="Tahoma" pitchFamily="34" charset="0"/>
                <a:cs typeface="Times New Roman" pitchFamily="18" charset="0"/>
              </a:rPr>
              <a:t>: </a:t>
            </a:r>
            <a:endParaRPr lang="en-US" sz="900" dirty="0"/>
          </a:p>
          <a:p>
            <a:pPr algn="l" rtl="0" eaLnBrk="0" hangingPunct="0"/>
            <a:endParaRPr lang="en-US" dirty="0"/>
          </a:p>
        </p:txBody>
      </p:sp>
      <p:sp>
        <p:nvSpPr>
          <p:cNvPr id="4" name="Rectangle 11"/>
          <p:cNvSpPr>
            <a:spLocks noChangeArrowheads="1"/>
          </p:cNvSpPr>
          <p:nvPr/>
        </p:nvSpPr>
        <p:spPr bwMode="auto">
          <a:xfrm>
            <a:off x="4387712" y="1588730"/>
            <a:ext cx="4413388" cy="400110"/>
          </a:xfrm>
          <a:prstGeom prst="rect">
            <a:avLst/>
          </a:prstGeom>
          <a:noFill/>
          <a:ln w="9525">
            <a:noFill/>
            <a:miter lim="800000"/>
            <a:headEnd/>
            <a:tailEnd/>
          </a:ln>
        </p:spPr>
        <p:txBody>
          <a:bodyPr wrap="none" anchor="ctr">
            <a:spAutoFit/>
          </a:bodyPr>
          <a:lstStyle/>
          <a:p>
            <a:pPr>
              <a:tabLst>
                <a:tab pos="685800" algn="l"/>
              </a:tabLst>
            </a:pPr>
            <a:r>
              <a:rPr lang="ar-SA" sz="2000" b="1" dirty="0">
                <a:latin typeface="Tahoma" pitchFamily="34" charset="0"/>
                <a:cs typeface="Times New Roman" pitchFamily="18" charset="0"/>
              </a:rPr>
              <a:t>1- </a:t>
            </a:r>
            <a:r>
              <a:rPr lang="ar-SA" sz="2000" b="1" u="sng" dirty="0">
                <a:latin typeface="Tahoma" pitchFamily="34" charset="0"/>
                <a:cs typeface="Times New Roman" pitchFamily="18" charset="0"/>
              </a:rPr>
              <a:t>تحديد </a:t>
            </a:r>
            <a:r>
              <a:rPr lang="ar-SA" sz="2000" b="1" u="sng" dirty="0" smtClean="0">
                <a:latin typeface="Tahoma" pitchFamily="34" charset="0"/>
                <a:cs typeface="Times New Roman" pitchFamily="18" charset="0"/>
              </a:rPr>
              <a:t>الكيانات   </a:t>
            </a:r>
            <a:r>
              <a:rPr lang="en-US" sz="2000" b="1" u="sng" dirty="0">
                <a:latin typeface="Tahoma" pitchFamily="34" charset="0"/>
                <a:cs typeface="Times New Roman" pitchFamily="18" charset="0"/>
              </a:rPr>
              <a:t>Entities</a:t>
            </a:r>
            <a:r>
              <a:rPr lang="ar-SA" sz="2000" b="1" u="sng" dirty="0">
                <a:latin typeface="Tahoma" pitchFamily="34" charset="0"/>
                <a:cs typeface="Times New Roman" pitchFamily="18" charset="0"/>
              </a:rPr>
              <a:t>  ويرمز لها بالشكل </a:t>
            </a:r>
            <a:endParaRPr lang="ar-SA" sz="2000" u="sng" dirty="0"/>
          </a:p>
        </p:txBody>
      </p:sp>
      <p:sp>
        <p:nvSpPr>
          <p:cNvPr id="5" name="Rectangle 4"/>
          <p:cNvSpPr/>
          <p:nvPr/>
        </p:nvSpPr>
        <p:spPr>
          <a:xfrm>
            <a:off x="3096430" y="1644708"/>
            <a:ext cx="1143000" cy="428625"/>
          </a:xfrm>
          <a:prstGeom prst="rect">
            <a:avLst/>
          </a:prstGeom>
          <a:ln/>
        </p:spPr>
        <p:style>
          <a:lnRef idx="2">
            <a:schemeClr val="dk1"/>
          </a:lnRef>
          <a:fillRef idx="1">
            <a:schemeClr val="lt1"/>
          </a:fillRef>
          <a:effectRef idx="0">
            <a:schemeClr val="dk1"/>
          </a:effectRef>
          <a:fontRef idx="minor">
            <a:schemeClr val="dk1"/>
          </a:fontRef>
        </p:style>
        <p:txBody>
          <a:bodyPr rtlCol="1" anchor="ctr"/>
          <a:lstStyle/>
          <a:p>
            <a:pPr algn="ctr" fontAlgn="auto">
              <a:spcBef>
                <a:spcPts val="0"/>
              </a:spcBef>
              <a:spcAft>
                <a:spcPts val="0"/>
              </a:spcAft>
              <a:defRPr/>
            </a:pPr>
            <a:endParaRPr lang="ar-SA"/>
          </a:p>
        </p:txBody>
      </p:sp>
      <p:sp>
        <p:nvSpPr>
          <p:cNvPr id="7" name="TextBox 6"/>
          <p:cNvSpPr txBox="1">
            <a:spLocks noChangeArrowheads="1"/>
          </p:cNvSpPr>
          <p:nvPr/>
        </p:nvSpPr>
        <p:spPr bwMode="auto">
          <a:xfrm>
            <a:off x="428596" y="2093947"/>
            <a:ext cx="8358245" cy="830997"/>
          </a:xfrm>
          <a:prstGeom prst="rect">
            <a:avLst/>
          </a:prstGeom>
          <a:noFill/>
          <a:ln w="9525">
            <a:noFill/>
            <a:miter lim="800000"/>
            <a:headEnd/>
            <a:tailEnd/>
          </a:ln>
        </p:spPr>
        <p:txBody>
          <a:bodyPr wrap="square">
            <a:spAutoFit/>
          </a:bodyPr>
          <a:lstStyle/>
          <a:p>
            <a:pPr algn="just"/>
            <a:r>
              <a:rPr lang="ar-SA" sz="1600" b="1" dirty="0">
                <a:latin typeface="Comic Sans MS" pitchFamily="66" charset="0"/>
                <a:cs typeface="Tahoma" pitchFamily="34" charset="0"/>
              </a:rPr>
              <a:t>الكيان هو وحدة تمثل فئة أو مجموعة من الأشياء أو الكائنات أو </a:t>
            </a:r>
            <a:r>
              <a:rPr lang="ar-SA" sz="1600" b="1" dirty="0" smtClean="0">
                <a:latin typeface="Comic Sans MS" pitchFamily="66" charset="0"/>
                <a:cs typeface="Tahoma" pitchFamily="34" charset="0"/>
              </a:rPr>
              <a:t>الأنشطة </a:t>
            </a:r>
            <a:r>
              <a:rPr lang="ar-SA" sz="1600" b="1" dirty="0">
                <a:latin typeface="Comic Sans MS" pitchFamily="66" charset="0"/>
                <a:cs typeface="Tahoma" pitchFamily="34" charset="0"/>
              </a:rPr>
              <a:t>لها </a:t>
            </a:r>
            <a:r>
              <a:rPr lang="ar-SA" sz="1600" b="1" dirty="0" smtClean="0">
                <a:latin typeface="Comic Sans MS" pitchFamily="66" charset="0"/>
                <a:cs typeface="Tahoma" pitchFamily="34" charset="0"/>
              </a:rPr>
              <a:t>صفات (خصائص</a:t>
            </a:r>
            <a:r>
              <a:rPr lang="ar-SA" sz="1600" b="1" dirty="0">
                <a:latin typeface="Comic Sans MS" pitchFamily="66" charset="0"/>
                <a:cs typeface="Tahoma" pitchFamily="34" charset="0"/>
              </a:rPr>
              <a:t>) تصفها </a:t>
            </a:r>
            <a:r>
              <a:rPr lang="ar-SA" sz="1600" b="1" dirty="0" smtClean="0">
                <a:latin typeface="Comic Sans MS" pitchFamily="66" charset="0"/>
                <a:cs typeface="Tahoma" pitchFamily="34" charset="0"/>
              </a:rPr>
              <a:t>وتخصها. ونسميه </a:t>
            </a:r>
            <a:r>
              <a:rPr lang="ar-SA" sz="1600" b="1" u="sng" dirty="0">
                <a:latin typeface="Comic Sans MS" pitchFamily="66" charset="0"/>
                <a:cs typeface="Tahoma" pitchFamily="34" charset="0"/>
              </a:rPr>
              <a:t>باسم مفرد </a:t>
            </a:r>
            <a:r>
              <a:rPr lang="ar-SA" sz="1600" b="1" dirty="0">
                <a:latin typeface="Comic Sans MS" pitchFamily="66" charset="0"/>
                <a:cs typeface="Tahoma" pitchFamily="34" charset="0"/>
              </a:rPr>
              <a:t>مثل : المريض – الطالب- القسم - </a:t>
            </a:r>
            <a:r>
              <a:rPr lang="ar-SA" sz="1600" b="1" dirty="0" smtClean="0">
                <a:latin typeface="Comic Sans MS" pitchFamily="66" charset="0"/>
                <a:cs typeface="Tahoma" pitchFamily="34" charset="0"/>
              </a:rPr>
              <a:t>الغرفة</a:t>
            </a:r>
            <a:endParaRPr lang="ar-SA" sz="1600" b="1" dirty="0">
              <a:latin typeface="Comic Sans MS" pitchFamily="66" charset="0"/>
              <a:cs typeface="Tahoma" pitchFamily="34" charset="0"/>
            </a:endParaRPr>
          </a:p>
        </p:txBody>
      </p:sp>
      <p:sp>
        <p:nvSpPr>
          <p:cNvPr id="8" name="TextBox 7"/>
          <p:cNvSpPr txBox="1">
            <a:spLocks noChangeArrowheads="1"/>
          </p:cNvSpPr>
          <p:nvPr/>
        </p:nvSpPr>
        <p:spPr bwMode="auto">
          <a:xfrm>
            <a:off x="500034" y="2916233"/>
            <a:ext cx="8215370" cy="584775"/>
          </a:xfrm>
          <a:prstGeom prst="rect">
            <a:avLst/>
          </a:prstGeom>
          <a:noFill/>
          <a:ln w="9525">
            <a:noFill/>
            <a:miter lim="800000"/>
            <a:headEnd/>
            <a:tailEnd/>
          </a:ln>
        </p:spPr>
        <p:txBody>
          <a:bodyPr wrap="square">
            <a:spAutoFit/>
          </a:bodyPr>
          <a:lstStyle/>
          <a:p>
            <a:pPr algn="just"/>
            <a:r>
              <a:rPr lang="ar-SA" sz="1600" b="1" dirty="0">
                <a:latin typeface="Comic Sans MS" pitchFamily="66" charset="0"/>
                <a:cs typeface="Tahoma" pitchFamily="34" charset="0"/>
              </a:rPr>
              <a:t>هذه الخطوة تحتاج إلى تفكير و وقت لتتناسب مع احتياجات المؤسسة المطلوب عمل قاعدة بيانات  لها</a:t>
            </a:r>
          </a:p>
        </p:txBody>
      </p:sp>
      <p:sp>
        <p:nvSpPr>
          <p:cNvPr id="9" name="Rectangle 12"/>
          <p:cNvSpPr>
            <a:spLocks noChangeArrowheads="1"/>
          </p:cNvSpPr>
          <p:nvPr/>
        </p:nvSpPr>
        <p:spPr bwMode="auto">
          <a:xfrm>
            <a:off x="642910" y="3812847"/>
            <a:ext cx="8072440" cy="1200329"/>
          </a:xfrm>
          <a:prstGeom prst="rect">
            <a:avLst/>
          </a:prstGeom>
          <a:noFill/>
          <a:ln w="9525">
            <a:noFill/>
            <a:miter lim="800000"/>
            <a:headEnd/>
            <a:tailEnd/>
          </a:ln>
        </p:spPr>
        <p:txBody>
          <a:bodyPr wrap="square" anchor="ctr">
            <a:spAutoFit/>
          </a:bodyPr>
          <a:lstStyle/>
          <a:p>
            <a:pPr algn="just">
              <a:lnSpc>
                <a:spcPct val="150000"/>
              </a:lnSpc>
            </a:pPr>
            <a:r>
              <a:rPr lang="ar-SA" sz="1600" b="1" dirty="0">
                <a:latin typeface="Comic Sans MS" pitchFamily="66" charset="0"/>
                <a:cs typeface="Tahoma" pitchFamily="34" charset="0"/>
              </a:rPr>
              <a:t>الآن نحاول تطبيق هذه الخطوة ، فنرى ماذا يحتاج المركز ؟؟ أو ما هي الكيانات الرئيسية التي يجب أن تخدمها قاعدة البيانات التي نريد تصميمها ؟؟ .. فنجد أن هناك 3 كيانات  وهي المتدربة ، المدربة ، والدورة .. وذلك بشكل مبسط </a:t>
            </a:r>
            <a:r>
              <a:rPr lang="ar-SA" sz="1600" b="1" dirty="0">
                <a:solidFill>
                  <a:srgbClr val="000080"/>
                </a:solidFill>
                <a:latin typeface="Tahoma" pitchFamily="34" charset="0"/>
                <a:cs typeface="Times New Roman" pitchFamily="18" charset="0"/>
              </a:rPr>
              <a:t>.</a:t>
            </a:r>
            <a:endParaRPr lang="en-US" sz="1600" dirty="0"/>
          </a:p>
        </p:txBody>
      </p:sp>
      <p:sp>
        <p:nvSpPr>
          <p:cNvPr id="10" name="Rectangle 9"/>
          <p:cNvSpPr>
            <a:spLocks noChangeArrowheads="1"/>
          </p:cNvSpPr>
          <p:nvPr/>
        </p:nvSpPr>
        <p:spPr bwMode="auto">
          <a:xfrm>
            <a:off x="4643438" y="3460998"/>
            <a:ext cx="3944937" cy="400050"/>
          </a:xfrm>
          <a:prstGeom prst="rect">
            <a:avLst/>
          </a:prstGeom>
          <a:noFill/>
          <a:ln w="9525">
            <a:noFill/>
            <a:miter lim="800000"/>
            <a:headEnd/>
            <a:tailEnd/>
          </a:ln>
        </p:spPr>
        <p:txBody>
          <a:bodyPr>
            <a:spAutoFit/>
          </a:bodyPr>
          <a:lstStyle/>
          <a:p>
            <a:r>
              <a:rPr lang="ar-SA" sz="2000" b="1" u="sng" dirty="0">
                <a:latin typeface="Comic Sans MS" pitchFamily="66" charset="0"/>
                <a:cs typeface="Tahoma" pitchFamily="34" charset="0"/>
              </a:rPr>
              <a:t>مثال قاعدة بيانات مركز تدريب:</a:t>
            </a:r>
          </a:p>
        </p:txBody>
      </p:sp>
      <p:grpSp>
        <p:nvGrpSpPr>
          <p:cNvPr id="11" name="Group 2"/>
          <p:cNvGrpSpPr>
            <a:grpSpLocks/>
          </p:cNvGrpSpPr>
          <p:nvPr/>
        </p:nvGrpSpPr>
        <p:grpSpPr bwMode="auto">
          <a:xfrm>
            <a:off x="683568" y="5229574"/>
            <a:ext cx="3528422" cy="1199821"/>
            <a:chOff x="2250" y="5861"/>
            <a:chExt cx="6562" cy="2617"/>
          </a:xfrm>
        </p:grpSpPr>
        <p:sp>
          <p:nvSpPr>
            <p:cNvPr id="19" name="Rectangle 5"/>
            <p:cNvSpPr>
              <a:spLocks noChangeArrowheads="1"/>
            </p:cNvSpPr>
            <p:nvPr/>
          </p:nvSpPr>
          <p:spPr bwMode="auto">
            <a:xfrm>
              <a:off x="6067" y="5861"/>
              <a:ext cx="2715" cy="1099"/>
            </a:xfrm>
            <a:prstGeom prst="rect">
              <a:avLst/>
            </a:prstGeom>
            <a:solidFill>
              <a:srgbClr val="FFFFFF"/>
            </a:solidFill>
            <a:ln w="38100">
              <a:solidFill>
                <a:srgbClr val="000000"/>
              </a:solidFill>
              <a:miter lim="800000"/>
              <a:headEnd/>
              <a:tailEnd/>
            </a:ln>
          </p:spPr>
          <p:txBody>
            <a:bodyPr/>
            <a:lstStyle/>
            <a:p>
              <a:pPr algn="ctr"/>
              <a:r>
                <a:rPr lang="ar-SA" b="1" dirty="0" smtClean="0"/>
                <a:t>المتدربة</a:t>
              </a:r>
              <a:endParaRPr lang="ar-SA" b="1" dirty="0"/>
            </a:p>
            <a:p>
              <a:pPr algn="ctr"/>
              <a:endParaRPr lang="ar-SA" dirty="0">
                <a:latin typeface="Comic Sans MS" pitchFamily="66" charset="0"/>
                <a:cs typeface="Tahoma" pitchFamily="34" charset="0"/>
              </a:endParaRPr>
            </a:p>
          </p:txBody>
        </p:sp>
        <p:sp>
          <p:nvSpPr>
            <p:cNvPr id="17" name="Rectangle 29"/>
            <p:cNvSpPr>
              <a:spLocks noChangeArrowheads="1"/>
            </p:cNvSpPr>
            <p:nvPr/>
          </p:nvSpPr>
          <p:spPr bwMode="auto">
            <a:xfrm>
              <a:off x="2250" y="7465"/>
              <a:ext cx="2946" cy="903"/>
            </a:xfrm>
            <a:prstGeom prst="rect">
              <a:avLst/>
            </a:prstGeom>
            <a:solidFill>
              <a:srgbClr val="FFFFFF"/>
            </a:solidFill>
            <a:ln w="38100">
              <a:solidFill>
                <a:srgbClr val="000000"/>
              </a:solidFill>
              <a:miter lim="800000"/>
              <a:headEnd/>
              <a:tailEnd/>
            </a:ln>
          </p:spPr>
          <p:txBody>
            <a:bodyPr/>
            <a:lstStyle/>
            <a:p>
              <a:pPr algn="ctr"/>
              <a:r>
                <a:rPr lang="ar-SA" b="1" dirty="0"/>
                <a:t>المدربة</a:t>
              </a:r>
            </a:p>
            <a:p>
              <a:pPr algn="ctr"/>
              <a:endParaRPr lang="ar-SA" dirty="0">
                <a:latin typeface="Comic Sans MS" pitchFamily="66" charset="0"/>
                <a:cs typeface="Tahoma" pitchFamily="34" charset="0"/>
              </a:endParaRPr>
            </a:p>
          </p:txBody>
        </p:sp>
        <p:sp>
          <p:nvSpPr>
            <p:cNvPr id="15" name="Rectangle 57"/>
            <p:cNvSpPr>
              <a:spLocks noChangeArrowheads="1"/>
            </p:cNvSpPr>
            <p:nvPr/>
          </p:nvSpPr>
          <p:spPr bwMode="auto">
            <a:xfrm>
              <a:off x="6122" y="7465"/>
              <a:ext cx="2690" cy="1013"/>
            </a:xfrm>
            <a:prstGeom prst="rect">
              <a:avLst/>
            </a:prstGeom>
            <a:solidFill>
              <a:srgbClr val="FFFFFF"/>
            </a:solidFill>
            <a:ln w="38100">
              <a:solidFill>
                <a:srgbClr val="000000"/>
              </a:solidFill>
              <a:miter lim="800000"/>
              <a:headEnd/>
              <a:tailEnd/>
            </a:ln>
          </p:spPr>
          <p:txBody>
            <a:bodyPr/>
            <a:lstStyle/>
            <a:p>
              <a:pPr algn="ctr"/>
              <a:r>
                <a:rPr lang="ar-SA" b="1" dirty="0"/>
                <a:t>الدورة</a:t>
              </a:r>
            </a:p>
            <a:p>
              <a:pPr algn="ctr"/>
              <a:endParaRPr lang="ar-SA" dirty="0">
                <a:latin typeface="Comic Sans MS" pitchFamily="66" charset="0"/>
                <a:cs typeface="Tahoma" pitchFamily="34" charset="0"/>
              </a:endParaRPr>
            </a:p>
          </p:txBody>
        </p:sp>
      </p:grpSp>
      <p:sp>
        <p:nvSpPr>
          <p:cNvPr id="21" name="Slide Number Placeholder 20"/>
          <p:cNvSpPr>
            <a:spLocks noGrp="1"/>
          </p:cNvSpPr>
          <p:nvPr>
            <p:ph type="sldNum" sz="quarter" idx="12"/>
          </p:nvPr>
        </p:nvSpPr>
        <p:spPr/>
        <p:txBody>
          <a:bodyPr/>
          <a:lstStyle/>
          <a:p>
            <a:pPr>
              <a:defRPr/>
            </a:pPr>
            <a:fld id="{8D8E2136-1D52-404E-9F72-638376FF357E}" type="slidenum">
              <a:rPr lang="ar-SA" smtClean="0"/>
              <a:pPr>
                <a:defRPr/>
              </a:pPr>
              <a:t>10</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ox(i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ox(in)">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7" grpId="0"/>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ChangeArrowheads="1"/>
          </p:cNvSpPr>
          <p:nvPr/>
        </p:nvSpPr>
        <p:spPr bwMode="auto">
          <a:xfrm>
            <a:off x="856040" y="554898"/>
            <a:ext cx="7938392" cy="523220"/>
          </a:xfrm>
          <a:prstGeom prst="rect">
            <a:avLst/>
          </a:prstGeom>
          <a:noFill/>
          <a:ln w="9525">
            <a:noFill/>
            <a:miter lim="800000"/>
            <a:headEnd/>
            <a:tailEnd/>
          </a:ln>
        </p:spPr>
        <p:txBody>
          <a:bodyPr wrap="none" anchor="ctr">
            <a:spAutoFit/>
          </a:bodyPr>
          <a:lstStyle/>
          <a:p>
            <a:pPr>
              <a:tabLst>
                <a:tab pos="685800" algn="l"/>
              </a:tabLst>
            </a:pPr>
            <a:r>
              <a:rPr lang="ar-SA" sz="2800" b="1" dirty="0" smtClean="0">
                <a:latin typeface="Tahoma" pitchFamily="34" charset="0"/>
                <a:cs typeface="Times New Roman" pitchFamily="18" charset="0"/>
              </a:rPr>
              <a:t>2- </a:t>
            </a:r>
            <a:r>
              <a:rPr lang="ar-SA" sz="2800" b="1" u="sng" dirty="0" smtClean="0">
                <a:latin typeface="Tahoma" pitchFamily="34" charset="0"/>
                <a:cs typeface="Times New Roman" pitchFamily="18" charset="0"/>
              </a:rPr>
              <a:t>تحديد الخصائص (الصفات)  </a:t>
            </a:r>
            <a:r>
              <a:rPr lang="en-US" sz="2800" b="1" u="sng" dirty="0" smtClean="0">
                <a:latin typeface="Tahoma" pitchFamily="34" charset="0"/>
                <a:cs typeface="Times New Roman" pitchFamily="18" charset="0"/>
              </a:rPr>
              <a:t> </a:t>
            </a:r>
            <a:r>
              <a:rPr lang="en-US" sz="2800" b="1" u="sng" dirty="0" smtClean="0">
                <a:latin typeface="+mn-lt"/>
                <a:cs typeface="Tahoma" pitchFamily="34" charset="0"/>
              </a:rPr>
              <a:t>Attributes</a:t>
            </a:r>
            <a:r>
              <a:rPr lang="ar-SA" sz="2800" b="1" u="sng" dirty="0" smtClean="0">
                <a:solidFill>
                  <a:srgbClr val="000080"/>
                </a:solidFill>
                <a:latin typeface="Tahoma" pitchFamily="34" charset="0"/>
                <a:cs typeface="Times New Roman" pitchFamily="18" charset="0"/>
              </a:rPr>
              <a:t> </a:t>
            </a:r>
            <a:r>
              <a:rPr lang="ar-SA" sz="2800" b="1" u="sng" dirty="0" smtClean="0">
                <a:latin typeface="Tahoma" pitchFamily="34" charset="0"/>
                <a:cs typeface="Times New Roman" pitchFamily="18" charset="0"/>
              </a:rPr>
              <a:t>ويرمز </a:t>
            </a:r>
            <a:r>
              <a:rPr lang="ar-SA" sz="2800" b="1" u="sng" dirty="0">
                <a:latin typeface="Tahoma" pitchFamily="34" charset="0"/>
                <a:cs typeface="Times New Roman" pitchFamily="18" charset="0"/>
              </a:rPr>
              <a:t>لها بالشكل :</a:t>
            </a:r>
            <a:endParaRPr lang="ar-SA" sz="2800" u="sng" dirty="0"/>
          </a:p>
        </p:txBody>
      </p:sp>
      <p:sp>
        <p:nvSpPr>
          <p:cNvPr id="7" name="TextBox 6"/>
          <p:cNvSpPr txBox="1">
            <a:spLocks noChangeArrowheads="1"/>
          </p:cNvSpPr>
          <p:nvPr/>
        </p:nvSpPr>
        <p:spPr bwMode="auto">
          <a:xfrm>
            <a:off x="285720" y="1628800"/>
            <a:ext cx="8643998" cy="923330"/>
          </a:xfrm>
          <a:prstGeom prst="rect">
            <a:avLst/>
          </a:prstGeom>
          <a:noFill/>
          <a:ln w="9525">
            <a:noFill/>
            <a:miter lim="800000"/>
            <a:headEnd/>
            <a:tailEnd/>
          </a:ln>
        </p:spPr>
        <p:txBody>
          <a:bodyPr wrap="square">
            <a:spAutoFit/>
          </a:bodyPr>
          <a:lstStyle/>
          <a:p>
            <a:pPr algn="just"/>
            <a:r>
              <a:rPr lang="ar-SA" b="1" dirty="0">
                <a:latin typeface="Comic Sans MS" pitchFamily="66" charset="0"/>
                <a:cs typeface="Tahoma" pitchFamily="34" charset="0"/>
              </a:rPr>
              <a:t>الخاصية أو الصفة هي صفة تصف كيان معين مثل (رقم الطالب يصف الكيان الطالب) ويجب أن يكون لكل كيان </a:t>
            </a:r>
            <a:r>
              <a:rPr lang="ar-SA" b="1" dirty="0" smtClean="0">
                <a:latin typeface="Comic Sans MS" pitchFamily="66" charset="0"/>
                <a:cs typeface="Tahoma" pitchFamily="34" charset="0"/>
              </a:rPr>
              <a:t>صفة </a:t>
            </a:r>
            <a:r>
              <a:rPr lang="ar-SA" b="1" dirty="0">
                <a:latin typeface="Comic Sans MS" pitchFamily="66" charset="0"/>
                <a:cs typeface="Tahoma" pitchFamily="34" charset="0"/>
              </a:rPr>
              <a:t>خاصة تميزة عن غيره نسميها المفتاح الأساسي </a:t>
            </a:r>
            <a:r>
              <a:rPr lang="en-US" b="1" dirty="0">
                <a:latin typeface="Comic Sans MS" pitchFamily="66" charset="0"/>
                <a:cs typeface="Tahoma" pitchFamily="34" charset="0"/>
              </a:rPr>
              <a:t>Primary Key</a:t>
            </a:r>
            <a:endParaRPr lang="ar-SA" b="1" dirty="0">
              <a:latin typeface="Comic Sans MS" pitchFamily="66" charset="0"/>
              <a:cs typeface="Tahoma" pitchFamily="34" charset="0"/>
            </a:endParaRPr>
          </a:p>
        </p:txBody>
      </p:sp>
      <p:sp>
        <p:nvSpPr>
          <p:cNvPr id="8" name="Oval 7"/>
          <p:cNvSpPr/>
          <p:nvPr/>
        </p:nvSpPr>
        <p:spPr>
          <a:xfrm>
            <a:off x="832016" y="1156073"/>
            <a:ext cx="785813" cy="428625"/>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SA"/>
          </a:p>
        </p:txBody>
      </p:sp>
      <p:sp>
        <p:nvSpPr>
          <p:cNvPr id="9" name="Rectangle 1"/>
          <p:cNvSpPr>
            <a:spLocks noChangeArrowheads="1"/>
          </p:cNvSpPr>
          <p:nvPr/>
        </p:nvSpPr>
        <p:spPr bwMode="auto">
          <a:xfrm>
            <a:off x="285720" y="3812555"/>
            <a:ext cx="8643998" cy="3000821"/>
          </a:xfrm>
          <a:prstGeom prst="rect">
            <a:avLst/>
          </a:prstGeom>
          <a:noFill/>
          <a:ln w="9525">
            <a:noFill/>
            <a:miter lim="800000"/>
            <a:headEnd/>
            <a:tailEnd/>
          </a:ln>
        </p:spPr>
        <p:txBody>
          <a:bodyPr wrap="square" anchor="ctr">
            <a:spAutoFit/>
          </a:bodyPr>
          <a:lstStyle/>
          <a:p>
            <a:pPr algn="just">
              <a:lnSpc>
                <a:spcPct val="150000"/>
              </a:lnSpc>
              <a:tabLst>
                <a:tab pos="1143000" algn="l"/>
              </a:tabLst>
            </a:pPr>
            <a:r>
              <a:rPr lang="ar-SA" b="1" u="sng" dirty="0">
                <a:latin typeface="Tahoma" pitchFamily="34" charset="0"/>
                <a:cs typeface="Times New Roman" pitchFamily="18" charset="0"/>
              </a:rPr>
              <a:t>الآن نحاول تطبيق هذه الخطوة على مثالنا :</a:t>
            </a:r>
            <a:endParaRPr lang="en-US" b="1" u="sng" dirty="0"/>
          </a:p>
          <a:p>
            <a:pPr algn="just" eaLnBrk="0" hangingPunct="0">
              <a:lnSpc>
                <a:spcPct val="150000"/>
              </a:lnSpc>
              <a:buFontTx/>
              <a:buChar char="•"/>
              <a:tabLst>
                <a:tab pos="1143000" algn="l"/>
              </a:tabLst>
            </a:pPr>
            <a:r>
              <a:rPr lang="ar-SA" sz="1600" b="1" dirty="0">
                <a:latin typeface="Tahoma" pitchFamily="34" charset="0"/>
                <a:cs typeface="Times New Roman" pitchFamily="18" charset="0"/>
              </a:rPr>
              <a:t> </a:t>
            </a:r>
            <a:r>
              <a:rPr lang="ar-SA" b="1" dirty="0">
                <a:latin typeface="Tahoma" pitchFamily="34" charset="0"/>
                <a:cs typeface="Times New Roman" pitchFamily="18" charset="0"/>
              </a:rPr>
              <a:t>المتدربات : اسم المتدربة ، تاريخ الميلاد ، السكن ،  رقم الهاتف ، ونضع حقل مفتاح أساسي لتميز كل متدربة عن الأخرى  وهو </a:t>
            </a:r>
            <a:r>
              <a:rPr lang="ar-SA" b="1" u="sng" dirty="0">
                <a:latin typeface="Tahoma" pitchFamily="34" charset="0"/>
                <a:cs typeface="Times New Roman" pitchFamily="18" charset="0"/>
              </a:rPr>
              <a:t>الرقم الأكاديمي</a:t>
            </a:r>
            <a:r>
              <a:rPr lang="ar-SA" b="1" dirty="0">
                <a:latin typeface="Tahoma" pitchFamily="34" charset="0"/>
                <a:cs typeface="Times New Roman" pitchFamily="18" charset="0"/>
              </a:rPr>
              <a:t>  ولانضع هنا اسم الدورة لأن هذه صفة تخص الدورة </a:t>
            </a:r>
            <a:r>
              <a:rPr lang="ar-SA" b="1" dirty="0" smtClean="0">
                <a:latin typeface="Tahoma" pitchFamily="34" charset="0"/>
                <a:cs typeface="Times New Roman" pitchFamily="18" charset="0"/>
              </a:rPr>
              <a:t>ولا تخص </a:t>
            </a:r>
            <a:r>
              <a:rPr lang="ar-SA" b="1" dirty="0">
                <a:latin typeface="Tahoma" pitchFamily="34" charset="0"/>
                <a:cs typeface="Times New Roman" pitchFamily="18" charset="0"/>
              </a:rPr>
              <a:t>المتدربة .</a:t>
            </a:r>
            <a:endParaRPr lang="en-US" b="1" dirty="0"/>
          </a:p>
          <a:p>
            <a:pPr algn="just" eaLnBrk="0" hangingPunct="0">
              <a:lnSpc>
                <a:spcPct val="150000"/>
              </a:lnSpc>
              <a:buFontTx/>
              <a:buChar char="•"/>
              <a:tabLst>
                <a:tab pos="1143000" algn="l"/>
              </a:tabLst>
            </a:pPr>
            <a:r>
              <a:rPr lang="ar-SA" sz="1600" b="1" dirty="0">
                <a:latin typeface="Tahoma" pitchFamily="34" charset="0"/>
                <a:cs typeface="Times New Roman" pitchFamily="18" charset="0"/>
              </a:rPr>
              <a:t> </a:t>
            </a:r>
            <a:r>
              <a:rPr lang="ar-SA" b="1" dirty="0">
                <a:latin typeface="Tahoma" pitchFamily="34" charset="0"/>
                <a:cs typeface="Times New Roman" pitchFamily="18" charset="0"/>
              </a:rPr>
              <a:t>المدربات : اسم المدربة ، التخصص ، مصدر التخصص  ، السكن ، رقم المنزل ، ونضع أيضا حقل مفتاح أساسي لتميز كل مدربة عن الأخرى وهو </a:t>
            </a:r>
            <a:r>
              <a:rPr lang="ar-SA" b="1" u="sng" dirty="0">
                <a:latin typeface="Tahoma" pitchFamily="34" charset="0"/>
                <a:cs typeface="Times New Roman" pitchFamily="18" charset="0"/>
              </a:rPr>
              <a:t>رقم المدربة</a:t>
            </a:r>
            <a:r>
              <a:rPr lang="ar-SA" b="1" dirty="0">
                <a:latin typeface="Tahoma" pitchFamily="34" charset="0"/>
                <a:cs typeface="Times New Roman" pitchFamily="18" charset="0"/>
              </a:rPr>
              <a:t> ولانضع هنا اسم الدورة لأن هذه صفة تخص الدورة ولاتخص المدربة .</a:t>
            </a:r>
            <a:endParaRPr lang="en-US" b="1" dirty="0"/>
          </a:p>
          <a:p>
            <a:pPr algn="just" eaLnBrk="0" hangingPunct="0">
              <a:lnSpc>
                <a:spcPct val="150000"/>
              </a:lnSpc>
              <a:buFontTx/>
              <a:buChar char="•"/>
              <a:tabLst>
                <a:tab pos="1143000" algn="l"/>
              </a:tabLst>
            </a:pPr>
            <a:r>
              <a:rPr lang="ar-SA" sz="1600" b="1" dirty="0">
                <a:latin typeface="Tahoma" pitchFamily="34" charset="0"/>
                <a:cs typeface="Times New Roman" pitchFamily="18" charset="0"/>
              </a:rPr>
              <a:t> </a:t>
            </a:r>
            <a:r>
              <a:rPr lang="ar-SA" b="1" dirty="0">
                <a:latin typeface="Tahoma" pitchFamily="34" charset="0"/>
                <a:cs typeface="Times New Roman" pitchFamily="18" charset="0"/>
              </a:rPr>
              <a:t>الدورات : اسم الدورة ، عدد ساعات </a:t>
            </a:r>
            <a:r>
              <a:rPr lang="ar-SA" b="1" dirty="0" smtClean="0">
                <a:latin typeface="Tahoma" pitchFamily="34" charset="0"/>
                <a:cs typeface="Times New Roman" pitchFamily="18" charset="0"/>
              </a:rPr>
              <a:t>الدورة ، </a:t>
            </a:r>
            <a:r>
              <a:rPr lang="ar-SA" b="1" dirty="0">
                <a:latin typeface="Tahoma" pitchFamily="34" charset="0"/>
                <a:cs typeface="Times New Roman" pitchFamily="18" charset="0"/>
              </a:rPr>
              <a:t>و نضع أيضا حقل </a:t>
            </a:r>
            <a:r>
              <a:rPr lang="ar-SA" b="1" dirty="0" smtClean="0">
                <a:latin typeface="Tahoma" pitchFamily="34" charset="0"/>
                <a:cs typeface="Times New Roman" pitchFamily="18" charset="0"/>
              </a:rPr>
              <a:t> مفتاح </a:t>
            </a:r>
            <a:r>
              <a:rPr lang="ar-SA" b="1" dirty="0">
                <a:latin typeface="Tahoma" pitchFamily="34" charset="0"/>
                <a:cs typeface="Times New Roman" pitchFamily="18" charset="0"/>
              </a:rPr>
              <a:t>أساسي لتميز كل دورة عن الأخرى وهو </a:t>
            </a:r>
            <a:r>
              <a:rPr lang="ar-SA" b="1" u="sng" dirty="0">
                <a:latin typeface="Tahoma" pitchFamily="34" charset="0"/>
                <a:cs typeface="Times New Roman" pitchFamily="18" charset="0"/>
              </a:rPr>
              <a:t>رقم الدورة</a:t>
            </a:r>
            <a:r>
              <a:rPr lang="ar-SA" b="1" dirty="0">
                <a:latin typeface="Tahoma" pitchFamily="34" charset="0"/>
                <a:cs typeface="Times New Roman" pitchFamily="18" charset="0"/>
              </a:rPr>
              <a:t> .</a:t>
            </a:r>
            <a:endParaRPr lang="ar-SA" b="1" dirty="0"/>
          </a:p>
        </p:txBody>
      </p:sp>
      <p:sp>
        <p:nvSpPr>
          <p:cNvPr id="10" name="TextBox 9"/>
          <p:cNvSpPr txBox="1">
            <a:spLocks noChangeArrowheads="1"/>
          </p:cNvSpPr>
          <p:nvPr/>
        </p:nvSpPr>
        <p:spPr bwMode="auto">
          <a:xfrm>
            <a:off x="285720" y="2492896"/>
            <a:ext cx="8613805" cy="1446550"/>
          </a:xfrm>
          <a:prstGeom prst="rect">
            <a:avLst/>
          </a:prstGeom>
          <a:noFill/>
          <a:ln w="9525">
            <a:noFill/>
            <a:miter lim="800000"/>
            <a:headEnd/>
            <a:tailEnd/>
          </a:ln>
        </p:spPr>
        <p:txBody>
          <a:bodyPr wrap="square">
            <a:spAutoFit/>
          </a:bodyPr>
          <a:lstStyle/>
          <a:p>
            <a:pPr algn="just"/>
            <a:r>
              <a:rPr lang="ar-SA" b="1" dirty="0">
                <a:latin typeface="Comic Sans MS" pitchFamily="66" charset="0"/>
                <a:cs typeface="Tahoma" pitchFamily="34" charset="0"/>
              </a:rPr>
              <a:t>إذن المفتاح الأساسي هو أحد خصائص أو صفات الكيان وتكون قيمته وحيدة في كل سجل ولاتتكرر في أي سجل آخر من نفس الكيان ونميزه في الرسم بوضع خط تحته.</a:t>
            </a:r>
          </a:p>
          <a:p>
            <a:pPr algn="just"/>
            <a:r>
              <a:rPr lang="ar-SA" b="1" u="sng" dirty="0">
                <a:latin typeface="Comic Sans MS" pitchFamily="66" charset="0"/>
                <a:cs typeface="Tahoma" pitchFamily="34" charset="0"/>
              </a:rPr>
              <a:t>ملاحظة: </a:t>
            </a:r>
            <a:r>
              <a:rPr lang="ar-SA" sz="1600" b="1" u="sng" dirty="0">
                <a:latin typeface="Comic Sans MS" pitchFamily="66" charset="0"/>
                <a:cs typeface="Tahoma" pitchFamily="34" charset="0"/>
              </a:rPr>
              <a:t>عند تحديد الصفات لكيان ما نختار الصفات التي تخص هذا الكيان بعينة ولاتخص غيره</a:t>
            </a:r>
          </a:p>
        </p:txBody>
      </p:sp>
      <p:sp>
        <p:nvSpPr>
          <p:cNvPr id="11" name="Slide Number Placeholder 10"/>
          <p:cNvSpPr>
            <a:spLocks noGrp="1"/>
          </p:cNvSpPr>
          <p:nvPr>
            <p:ph type="sldNum" sz="quarter" idx="12"/>
          </p:nvPr>
        </p:nvSpPr>
        <p:spPr/>
        <p:txBody>
          <a:bodyPr/>
          <a:lstStyle/>
          <a:p>
            <a:pPr>
              <a:defRPr/>
            </a:pPr>
            <a:fld id="{8D8E2136-1D52-404E-9F72-638376FF357E}" type="slidenum">
              <a:rPr lang="ar-SA" smtClean="0"/>
              <a:pPr>
                <a:defRPr/>
              </a:pPr>
              <a:t>11</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899592" y="1595586"/>
            <a:ext cx="7200900" cy="4857750"/>
            <a:chOff x="330" y="3210"/>
            <a:chExt cx="11340" cy="8460"/>
          </a:xfrm>
        </p:grpSpPr>
        <p:grpSp>
          <p:nvGrpSpPr>
            <p:cNvPr id="17411" name="Group 3"/>
            <p:cNvGrpSpPr>
              <a:grpSpLocks/>
            </p:cNvGrpSpPr>
            <p:nvPr/>
          </p:nvGrpSpPr>
          <p:grpSpPr bwMode="auto">
            <a:xfrm>
              <a:off x="5990" y="3210"/>
              <a:ext cx="5360" cy="2320"/>
              <a:chOff x="5990" y="3210"/>
              <a:chExt cx="5360" cy="2320"/>
            </a:xfrm>
          </p:grpSpPr>
          <p:grpSp>
            <p:nvGrpSpPr>
              <p:cNvPr id="17452" name="Group 4"/>
              <p:cNvGrpSpPr>
                <a:grpSpLocks/>
              </p:cNvGrpSpPr>
              <p:nvPr/>
            </p:nvGrpSpPr>
            <p:grpSpPr bwMode="auto">
              <a:xfrm>
                <a:off x="7890" y="4090"/>
                <a:ext cx="1800" cy="900"/>
                <a:chOff x="6840" y="12060"/>
                <a:chExt cx="1800" cy="900"/>
              </a:xfrm>
            </p:grpSpPr>
            <p:sp>
              <p:nvSpPr>
                <p:cNvPr id="17473" name="Rectangle 5"/>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17474" name="Text Box 6"/>
                <p:cNvSpPr txBox="1">
                  <a:spLocks noChangeArrowheads="1"/>
                </p:cNvSpPr>
                <p:nvPr/>
              </p:nvSpPr>
              <p:spPr bwMode="auto">
                <a:xfrm>
                  <a:off x="7200" y="12280"/>
                  <a:ext cx="1080" cy="620"/>
                </a:xfrm>
                <a:prstGeom prst="rect">
                  <a:avLst/>
                </a:prstGeom>
                <a:noFill/>
                <a:ln w="9525">
                  <a:noFill/>
                  <a:miter lim="800000"/>
                  <a:headEnd/>
                  <a:tailEnd/>
                </a:ln>
              </p:spPr>
              <p:txBody>
                <a:bodyPr/>
                <a:lstStyle/>
                <a:p>
                  <a:pPr algn="ctr">
                    <a:spcAft>
                      <a:spcPts val="1000"/>
                    </a:spcAft>
                  </a:pPr>
                  <a:r>
                    <a:rPr lang="ar-SA" sz="1200" dirty="0"/>
                    <a:t>المتدربة</a:t>
                  </a:r>
                  <a:endParaRPr lang="ar-SA" sz="2000" dirty="0"/>
                </a:p>
              </p:txBody>
            </p:sp>
          </p:grpSp>
          <p:grpSp>
            <p:nvGrpSpPr>
              <p:cNvPr id="17453" name="Group 7"/>
              <p:cNvGrpSpPr>
                <a:grpSpLocks/>
              </p:cNvGrpSpPr>
              <p:nvPr/>
            </p:nvGrpSpPr>
            <p:grpSpPr bwMode="auto">
              <a:xfrm>
                <a:off x="6190" y="4810"/>
                <a:ext cx="1620" cy="720"/>
                <a:chOff x="5300" y="12420"/>
                <a:chExt cx="1620" cy="720"/>
              </a:xfrm>
            </p:grpSpPr>
            <p:sp>
              <p:nvSpPr>
                <p:cNvPr id="17471" name="Oval 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72" name="Text Box 9"/>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200" u="sng" dirty="0"/>
                    <a:t>الرقم الأكاديمي</a:t>
                  </a:r>
                  <a:endParaRPr lang="ar-SA" sz="2000" u="sng" dirty="0"/>
                </a:p>
              </p:txBody>
            </p:sp>
          </p:grpSp>
          <p:grpSp>
            <p:nvGrpSpPr>
              <p:cNvPr id="17454" name="Group 10"/>
              <p:cNvGrpSpPr>
                <a:grpSpLocks/>
              </p:cNvGrpSpPr>
              <p:nvPr/>
            </p:nvGrpSpPr>
            <p:grpSpPr bwMode="auto">
              <a:xfrm>
                <a:off x="5990" y="4090"/>
                <a:ext cx="1620" cy="720"/>
                <a:chOff x="5300" y="12420"/>
                <a:chExt cx="1620" cy="720"/>
              </a:xfrm>
            </p:grpSpPr>
            <p:sp>
              <p:nvSpPr>
                <p:cNvPr id="17469" name="Oval 1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70" name="Text Box 12"/>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200" dirty="0"/>
                    <a:t>اسم المتدربة</a:t>
                  </a:r>
                  <a:endParaRPr lang="ar-SA" sz="2000" dirty="0"/>
                </a:p>
              </p:txBody>
            </p:sp>
          </p:grpSp>
          <p:grpSp>
            <p:nvGrpSpPr>
              <p:cNvPr id="17455" name="Group 13"/>
              <p:cNvGrpSpPr>
                <a:grpSpLocks/>
              </p:cNvGrpSpPr>
              <p:nvPr/>
            </p:nvGrpSpPr>
            <p:grpSpPr bwMode="auto">
              <a:xfrm>
                <a:off x="6270" y="3370"/>
                <a:ext cx="1620" cy="720"/>
                <a:chOff x="5300" y="12420"/>
                <a:chExt cx="1620" cy="720"/>
              </a:xfrm>
            </p:grpSpPr>
            <p:sp>
              <p:nvSpPr>
                <p:cNvPr id="17467" name="Oval 14"/>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sz="2000">
                    <a:latin typeface="Comic Sans MS" pitchFamily="66" charset="0"/>
                    <a:cs typeface="Tahoma" pitchFamily="34" charset="0"/>
                  </a:endParaRPr>
                </a:p>
              </p:txBody>
            </p:sp>
            <p:sp>
              <p:nvSpPr>
                <p:cNvPr id="17468" name="Text Box 15"/>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تاريخ الميلاد</a:t>
                  </a:r>
                  <a:endParaRPr lang="ar-SA"/>
                </a:p>
              </p:txBody>
            </p:sp>
          </p:grpSp>
          <p:grpSp>
            <p:nvGrpSpPr>
              <p:cNvPr id="17456" name="Group 16"/>
              <p:cNvGrpSpPr>
                <a:grpSpLocks/>
              </p:cNvGrpSpPr>
              <p:nvPr/>
            </p:nvGrpSpPr>
            <p:grpSpPr bwMode="auto">
              <a:xfrm>
                <a:off x="7930" y="3210"/>
                <a:ext cx="1620" cy="720"/>
                <a:chOff x="5300" y="12420"/>
                <a:chExt cx="1620" cy="720"/>
              </a:xfrm>
            </p:grpSpPr>
            <p:sp>
              <p:nvSpPr>
                <p:cNvPr id="17465" name="Oval 17"/>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66" name="Text Box 18"/>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200"/>
                    <a:t>السكن</a:t>
                  </a:r>
                  <a:endParaRPr lang="ar-SA" sz="2000"/>
                </a:p>
              </p:txBody>
            </p:sp>
          </p:grpSp>
          <p:grpSp>
            <p:nvGrpSpPr>
              <p:cNvPr id="17457" name="Group 19"/>
              <p:cNvGrpSpPr>
                <a:grpSpLocks/>
              </p:cNvGrpSpPr>
              <p:nvPr/>
            </p:nvGrpSpPr>
            <p:grpSpPr bwMode="auto">
              <a:xfrm>
                <a:off x="9730" y="3550"/>
                <a:ext cx="1620" cy="720"/>
                <a:chOff x="5300" y="12420"/>
                <a:chExt cx="1620" cy="720"/>
              </a:xfrm>
            </p:grpSpPr>
            <p:sp>
              <p:nvSpPr>
                <p:cNvPr id="17463" name="Oval 2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sz="2000">
                    <a:latin typeface="Comic Sans MS" pitchFamily="66" charset="0"/>
                    <a:cs typeface="Tahoma" pitchFamily="34" charset="0"/>
                  </a:endParaRPr>
                </a:p>
              </p:txBody>
            </p:sp>
            <p:sp>
              <p:nvSpPr>
                <p:cNvPr id="17464" name="Text Box 21"/>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رقم الهاتف</a:t>
                  </a:r>
                  <a:endParaRPr lang="ar-SA" dirty="0"/>
                </a:p>
              </p:txBody>
            </p:sp>
          </p:grpSp>
          <p:sp>
            <p:nvSpPr>
              <p:cNvPr id="17458" name="Line 22"/>
              <p:cNvSpPr>
                <a:spLocks noChangeShapeType="1"/>
              </p:cNvSpPr>
              <p:nvPr/>
            </p:nvSpPr>
            <p:spPr bwMode="auto">
              <a:xfrm flipV="1">
                <a:off x="7570" y="4810"/>
                <a:ext cx="360" cy="180"/>
              </a:xfrm>
              <a:prstGeom prst="line">
                <a:avLst/>
              </a:prstGeom>
              <a:noFill/>
              <a:ln w="9525">
                <a:solidFill>
                  <a:srgbClr val="000000"/>
                </a:solidFill>
                <a:round/>
                <a:headEnd/>
                <a:tailEnd/>
              </a:ln>
            </p:spPr>
            <p:txBody>
              <a:bodyPr/>
              <a:lstStyle/>
              <a:p>
                <a:endParaRPr lang="ar-SA" sz="2000"/>
              </a:p>
            </p:txBody>
          </p:sp>
          <p:sp>
            <p:nvSpPr>
              <p:cNvPr id="17459" name="Line 23"/>
              <p:cNvSpPr>
                <a:spLocks noChangeShapeType="1"/>
              </p:cNvSpPr>
              <p:nvPr/>
            </p:nvSpPr>
            <p:spPr bwMode="auto">
              <a:xfrm>
                <a:off x="7530" y="4450"/>
                <a:ext cx="360" cy="180"/>
              </a:xfrm>
              <a:prstGeom prst="line">
                <a:avLst/>
              </a:prstGeom>
              <a:noFill/>
              <a:ln w="9525">
                <a:solidFill>
                  <a:srgbClr val="000000"/>
                </a:solidFill>
                <a:round/>
                <a:headEnd/>
                <a:tailEnd/>
              </a:ln>
            </p:spPr>
            <p:txBody>
              <a:bodyPr/>
              <a:lstStyle/>
              <a:p>
                <a:endParaRPr lang="ar-SA" sz="2000"/>
              </a:p>
            </p:txBody>
          </p:sp>
          <p:sp>
            <p:nvSpPr>
              <p:cNvPr id="17460" name="Line 24"/>
              <p:cNvSpPr>
                <a:spLocks noChangeShapeType="1"/>
              </p:cNvSpPr>
              <p:nvPr/>
            </p:nvSpPr>
            <p:spPr bwMode="auto">
              <a:xfrm>
                <a:off x="7710" y="3910"/>
                <a:ext cx="180" cy="180"/>
              </a:xfrm>
              <a:prstGeom prst="line">
                <a:avLst/>
              </a:prstGeom>
              <a:noFill/>
              <a:ln w="9525">
                <a:solidFill>
                  <a:srgbClr val="000000"/>
                </a:solidFill>
                <a:round/>
                <a:headEnd/>
                <a:tailEnd/>
              </a:ln>
            </p:spPr>
            <p:txBody>
              <a:bodyPr/>
              <a:lstStyle/>
              <a:p>
                <a:endParaRPr lang="ar-SA" sz="2000"/>
              </a:p>
            </p:txBody>
          </p:sp>
          <p:sp>
            <p:nvSpPr>
              <p:cNvPr id="17461" name="Line 25"/>
              <p:cNvSpPr>
                <a:spLocks noChangeShapeType="1"/>
              </p:cNvSpPr>
              <p:nvPr/>
            </p:nvSpPr>
            <p:spPr bwMode="auto">
              <a:xfrm>
                <a:off x="8790" y="3910"/>
                <a:ext cx="0" cy="180"/>
              </a:xfrm>
              <a:prstGeom prst="line">
                <a:avLst/>
              </a:prstGeom>
              <a:noFill/>
              <a:ln w="9525">
                <a:solidFill>
                  <a:srgbClr val="000000"/>
                </a:solidFill>
                <a:round/>
                <a:headEnd/>
                <a:tailEnd/>
              </a:ln>
            </p:spPr>
            <p:txBody>
              <a:bodyPr/>
              <a:lstStyle/>
              <a:p>
                <a:endParaRPr lang="ar-SA" sz="2000"/>
              </a:p>
            </p:txBody>
          </p:sp>
          <p:sp>
            <p:nvSpPr>
              <p:cNvPr id="17462" name="Line 26"/>
              <p:cNvSpPr>
                <a:spLocks noChangeShapeType="1"/>
              </p:cNvSpPr>
              <p:nvPr/>
            </p:nvSpPr>
            <p:spPr bwMode="auto">
              <a:xfrm flipH="1">
                <a:off x="9690" y="4270"/>
                <a:ext cx="540" cy="180"/>
              </a:xfrm>
              <a:prstGeom prst="line">
                <a:avLst/>
              </a:prstGeom>
              <a:noFill/>
              <a:ln w="9525">
                <a:solidFill>
                  <a:srgbClr val="000000"/>
                </a:solidFill>
                <a:round/>
                <a:headEnd/>
                <a:tailEnd/>
              </a:ln>
            </p:spPr>
            <p:txBody>
              <a:bodyPr/>
              <a:lstStyle/>
              <a:p>
                <a:endParaRPr lang="ar-SA" sz="2000"/>
              </a:p>
            </p:txBody>
          </p:sp>
        </p:grpSp>
        <p:grpSp>
          <p:nvGrpSpPr>
            <p:cNvPr id="17412" name="Group 27"/>
            <p:cNvGrpSpPr>
              <a:grpSpLocks/>
            </p:cNvGrpSpPr>
            <p:nvPr/>
          </p:nvGrpSpPr>
          <p:grpSpPr bwMode="auto">
            <a:xfrm>
              <a:off x="330" y="6028"/>
              <a:ext cx="3720" cy="3420"/>
              <a:chOff x="330" y="6028"/>
              <a:chExt cx="3720" cy="3420"/>
            </a:xfrm>
          </p:grpSpPr>
          <p:grpSp>
            <p:nvGrpSpPr>
              <p:cNvPr id="17425" name="Group 28"/>
              <p:cNvGrpSpPr>
                <a:grpSpLocks/>
              </p:cNvGrpSpPr>
              <p:nvPr/>
            </p:nvGrpSpPr>
            <p:grpSpPr bwMode="auto">
              <a:xfrm>
                <a:off x="2250" y="7468"/>
                <a:ext cx="1800" cy="900"/>
                <a:chOff x="2340" y="12060"/>
                <a:chExt cx="1800" cy="900"/>
              </a:xfrm>
            </p:grpSpPr>
            <p:sp>
              <p:nvSpPr>
                <p:cNvPr id="17450" name="Rectangle 29"/>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17451" name="Text Box 30"/>
                <p:cNvSpPr txBox="1">
                  <a:spLocks noChangeArrowheads="1"/>
                </p:cNvSpPr>
                <p:nvPr/>
              </p:nvSpPr>
              <p:spPr bwMode="auto">
                <a:xfrm>
                  <a:off x="2680" y="12280"/>
                  <a:ext cx="1080" cy="600"/>
                </a:xfrm>
                <a:prstGeom prst="rect">
                  <a:avLst/>
                </a:prstGeom>
                <a:noFill/>
                <a:ln w="9525">
                  <a:noFill/>
                  <a:miter lim="800000"/>
                  <a:headEnd/>
                  <a:tailEnd/>
                </a:ln>
              </p:spPr>
              <p:txBody>
                <a:bodyPr/>
                <a:lstStyle/>
                <a:p>
                  <a:pPr algn="ctr">
                    <a:spcAft>
                      <a:spcPts val="1000"/>
                    </a:spcAft>
                  </a:pPr>
                  <a:r>
                    <a:rPr lang="ar-SA" sz="1100"/>
                    <a:t>المدربة</a:t>
                  </a:r>
                  <a:endParaRPr lang="ar-SA"/>
                </a:p>
              </p:txBody>
            </p:sp>
          </p:grpSp>
          <p:grpSp>
            <p:nvGrpSpPr>
              <p:cNvPr id="17426" name="Group 31"/>
              <p:cNvGrpSpPr>
                <a:grpSpLocks/>
              </p:cNvGrpSpPr>
              <p:nvPr/>
            </p:nvGrpSpPr>
            <p:grpSpPr bwMode="auto">
              <a:xfrm>
                <a:off x="2430" y="6568"/>
                <a:ext cx="1620" cy="720"/>
                <a:chOff x="5300" y="12420"/>
                <a:chExt cx="1620" cy="720"/>
              </a:xfrm>
            </p:grpSpPr>
            <p:sp>
              <p:nvSpPr>
                <p:cNvPr id="17448"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49" name="Text Box 33"/>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رقم الهاتف</a:t>
                  </a:r>
                  <a:endParaRPr lang="ar-SA" dirty="0"/>
                </a:p>
              </p:txBody>
            </p:sp>
          </p:grpSp>
          <p:grpSp>
            <p:nvGrpSpPr>
              <p:cNvPr id="17427" name="Group 34"/>
              <p:cNvGrpSpPr>
                <a:grpSpLocks/>
              </p:cNvGrpSpPr>
              <p:nvPr/>
            </p:nvGrpSpPr>
            <p:grpSpPr bwMode="auto">
              <a:xfrm>
                <a:off x="1730" y="8728"/>
                <a:ext cx="1620" cy="720"/>
                <a:chOff x="5300" y="12420"/>
                <a:chExt cx="1620" cy="720"/>
              </a:xfrm>
            </p:grpSpPr>
            <p:sp>
              <p:nvSpPr>
                <p:cNvPr id="17446" name="Oval 3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47" name="Text Box 36"/>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a:t>رقم المدربة</a:t>
                  </a:r>
                  <a:endParaRPr lang="ar-SA" u="sng"/>
                </a:p>
              </p:txBody>
            </p:sp>
          </p:grpSp>
          <p:grpSp>
            <p:nvGrpSpPr>
              <p:cNvPr id="17428" name="Group 37"/>
              <p:cNvGrpSpPr>
                <a:grpSpLocks/>
              </p:cNvGrpSpPr>
              <p:nvPr/>
            </p:nvGrpSpPr>
            <p:grpSpPr bwMode="auto">
              <a:xfrm>
                <a:off x="630" y="8188"/>
                <a:ext cx="1620" cy="720"/>
                <a:chOff x="5300" y="12420"/>
                <a:chExt cx="1620" cy="720"/>
              </a:xfrm>
            </p:grpSpPr>
            <p:sp>
              <p:nvSpPr>
                <p:cNvPr id="17444" name="Oval 3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45" name="Text Box 39"/>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اسم المدربة</a:t>
                  </a:r>
                  <a:endParaRPr lang="ar-SA"/>
                </a:p>
              </p:txBody>
            </p:sp>
          </p:grpSp>
          <p:grpSp>
            <p:nvGrpSpPr>
              <p:cNvPr id="17429" name="Group 40"/>
              <p:cNvGrpSpPr>
                <a:grpSpLocks/>
              </p:cNvGrpSpPr>
              <p:nvPr/>
            </p:nvGrpSpPr>
            <p:grpSpPr bwMode="auto">
              <a:xfrm>
                <a:off x="450" y="7368"/>
                <a:ext cx="1620" cy="720"/>
                <a:chOff x="5300" y="12420"/>
                <a:chExt cx="1620" cy="720"/>
              </a:xfrm>
            </p:grpSpPr>
            <p:sp>
              <p:nvSpPr>
                <p:cNvPr id="17442" name="Oval 4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43" name="Text Box 42"/>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التخصص</a:t>
                  </a:r>
                  <a:endParaRPr lang="ar-SA"/>
                </a:p>
              </p:txBody>
            </p:sp>
          </p:grpSp>
          <p:grpSp>
            <p:nvGrpSpPr>
              <p:cNvPr id="17430" name="Group 43"/>
              <p:cNvGrpSpPr>
                <a:grpSpLocks/>
              </p:cNvGrpSpPr>
              <p:nvPr/>
            </p:nvGrpSpPr>
            <p:grpSpPr bwMode="auto">
              <a:xfrm>
                <a:off x="330" y="6588"/>
                <a:ext cx="1620" cy="720"/>
                <a:chOff x="5300" y="12420"/>
                <a:chExt cx="1620" cy="720"/>
              </a:xfrm>
            </p:grpSpPr>
            <p:sp>
              <p:nvSpPr>
                <p:cNvPr id="17440" name="Oval 44"/>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41" name="Text Box 45"/>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مصدر التخصص</a:t>
                  </a:r>
                  <a:endParaRPr lang="ar-SA"/>
                </a:p>
              </p:txBody>
            </p:sp>
          </p:grpSp>
          <p:grpSp>
            <p:nvGrpSpPr>
              <p:cNvPr id="17431" name="Group 46"/>
              <p:cNvGrpSpPr>
                <a:grpSpLocks/>
              </p:cNvGrpSpPr>
              <p:nvPr/>
            </p:nvGrpSpPr>
            <p:grpSpPr bwMode="auto">
              <a:xfrm>
                <a:off x="1350" y="6028"/>
                <a:ext cx="1620" cy="720"/>
                <a:chOff x="5300" y="12420"/>
                <a:chExt cx="1620" cy="720"/>
              </a:xfrm>
            </p:grpSpPr>
            <p:sp>
              <p:nvSpPr>
                <p:cNvPr id="17438" name="Oval 47"/>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39" name="Text Box 48"/>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السكن</a:t>
                  </a:r>
                  <a:endParaRPr lang="ar-SA"/>
                </a:p>
              </p:txBody>
            </p:sp>
          </p:grpSp>
          <p:sp>
            <p:nvSpPr>
              <p:cNvPr id="17432" name="Line 49"/>
              <p:cNvSpPr>
                <a:spLocks noChangeShapeType="1"/>
              </p:cNvSpPr>
              <p:nvPr/>
            </p:nvSpPr>
            <p:spPr bwMode="auto">
              <a:xfrm flipV="1">
                <a:off x="2430" y="8388"/>
                <a:ext cx="360" cy="340"/>
              </a:xfrm>
              <a:prstGeom prst="line">
                <a:avLst/>
              </a:prstGeom>
              <a:noFill/>
              <a:ln w="9525">
                <a:solidFill>
                  <a:srgbClr val="000000"/>
                </a:solidFill>
                <a:round/>
                <a:headEnd/>
                <a:tailEnd/>
              </a:ln>
            </p:spPr>
            <p:txBody>
              <a:bodyPr/>
              <a:lstStyle/>
              <a:p>
                <a:endParaRPr lang="ar-SA"/>
              </a:p>
            </p:txBody>
          </p:sp>
          <p:sp>
            <p:nvSpPr>
              <p:cNvPr id="17433" name="Line 50"/>
              <p:cNvSpPr>
                <a:spLocks noChangeShapeType="1"/>
              </p:cNvSpPr>
              <p:nvPr/>
            </p:nvSpPr>
            <p:spPr bwMode="auto">
              <a:xfrm flipV="1">
                <a:off x="1710" y="8008"/>
                <a:ext cx="540" cy="180"/>
              </a:xfrm>
              <a:prstGeom prst="line">
                <a:avLst/>
              </a:prstGeom>
              <a:noFill/>
              <a:ln w="9525">
                <a:solidFill>
                  <a:srgbClr val="000000"/>
                </a:solidFill>
                <a:round/>
                <a:headEnd/>
                <a:tailEnd/>
              </a:ln>
            </p:spPr>
            <p:txBody>
              <a:bodyPr/>
              <a:lstStyle/>
              <a:p>
                <a:endParaRPr lang="ar-SA"/>
              </a:p>
            </p:txBody>
          </p:sp>
          <p:sp>
            <p:nvSpPr>
              <p:cNvPr id="17434" name="Line 51"/>
              <p:cNvSpPr>
                <a:spLocks noChangeShapeType="1"/>
              </p:cNvSpPr>
              <p:nvPr/>
            </p:nvSpPr>
            <p:spPr bwMode="auto">
              <a:xfrm>
                <a:off x="1890" y="7648"/>
                <a:ext cx="360" cy="180"/>
              </a:xfrm>
              <a:prstGeom prst="line">
                <a:avLst/>
              </a:prstGeom>
              <a:noFill/>
              <a:ln w="9525">
                <a:solidFill>
                  <a:srgbClr val="000000"/>
                </a:solidFill>
                <a:round/>
                <a:headEnd/>
                <a:tailEnd/>
              </a:ln>
            </p:spPr>
            <p:txBody>
              <a:bodyPr/>
              <a:lstStyle/>
              <a:p>
                <a:endParaRPr lang="ar-SA"/>
              </a:p>
            </p:txBody>
          </p:sp>
          <p:sp>
            <p:nvSpPr>
              <p:cNvPr id="17435" name="Line 52"/>
              <p:cNvSpPr>
                <a:spLocks noChangeShapeType="1"/>
              </p:cNvSpPr>
              <p:nvPr/>
            </p:nvSpPr>
            <p:spPr bwMode="auto">
              <a:xfrm>
                <a:off x="1810" y="7088"/>
                <a:ext cx="540" cy="360"/>
              </a:xfrm>
              <a:prstGeom prst="line">
                <a:avLst/>
              </a:prstGeom>
              <a:noFill/>
              <a:ln w="9525">
                <a:solidFill>
                  <a:srgbClr val="000000"/>
                </a:solidFill>
                <a:round/>
                <a:headEnd/>
                <a:tailEnd/>
              </a:ln>
            </p:spPr>
            <p:txBody>
              <a:bodyPr/>
              <a:lstStyle/>
              <a:p>
                <a:endParaRPr lang="ar-SA"/>
              </a:p>
            </p:txBody>
          </p:sp>
          <p:sp>
            <p:nvSpPr>
              <p:cNvPr id="17436" name="Line 53"/>
              <p:cNvSpPr>
                <a:spLocks noChangeShapeType="1"/>
              </p:cNvSpPr>
              <p:nvPr/>
            </p:nvSpPr>
            <p:spPr bwMode="auto">
              <a:xfrm>
                <a:off x="2250" y="6748"/>
                <a:ext cx="360" cy="720"/>
              </a:xfrm>
              <a:prstGeom prst="line">
                <a:avLst/>
              </a:prstGeom>
              <a:noFill/>
              <a:ln w="9525">
                <a:solidFill>
                  <a:srgbClr val="000000"/>
                </a:solidFill>
                <a:round/>
                <a:headEnd/>
                <a:tailEnd/>
              </a:ln>
            </p:spPr>
            <p:txBody>
              <a:bodyPr/>
              <a:lstStyle/>
              <a:p>
                <a:endParaRPr lang="ar-SA"/>
              </a:p>
            </p:txBody>
          </p:sp>
          <p:sp>
            <p:nvSpPr>
              <p:cNvPr id="17437" name="Line 54"/>
              <p:cNvSpPr>
                <a:spLocks noChangeShapeType="1"/>
              </p:cNvSpPr>
              <p:nvPr/>
            </p:nvSpPr>
            <p:spPr bwMode="auto">
              <a:xfrm flipH="1">
                <a:off x="3150" y="7288"/>
                <a:ext cx="180" cy="180"/>
              </a:xfrm>
              <a:prstGeom prst="line">
                <a:avLst/>
              </a:prstGeom>
              <a:noFill/>
              <a:ln w="9525">
                <a:solidFill>
                  <a:srgbClr val="000000"/>
                </a:solidFill>
                <a:round/>
                <a:headEnd/>
                <a:tailEnd/>
              </a:ln>
            </p:spPr>
            <p:txBody>
              <a:bodyPr/>
              <a:lstStyle/>
              <a:p>
                <a:endParaRPr lang="ar-SA"/>
              </a:p>
            </p:txBody>
          </p:sp>
        </p:grpSp>
        <p:grpSp>
          <p:nvGrpSpPr>
            <p:cNvPr id="17413" name="Group 55"/>
            <p:cNvGrpSpPr>
              <a:grpSpLocks/>
            </p:cNvGrpSpPr>
            <p:nvPr/>
          </p:nvGrpSpPr>
          <p:grpSpPr bwMode="auto">
            <a:xfrm>
              <a:off x="5743" y="9670"/>
              <a:ext cx="5927" cy="2000"/>
              <a:chOff x="5053" y="8820"/>
              <a:chExt cx="5927" cy="2000"/>
            </a:xfrm>
          </p:grpSpPr>
          <p:grpSp>
            <p:nvGrpSpPr>
              <p:cNvPr id="17414" name="Group 56"/>
              <p:cNvGrpSpPr>
                <a:grpSpLocks/>
              </p:cNvGrpSpPr>
              <p:nvPr/>
            </p:nvGrpSpPr>
            <p:grpSpPr bwMode="auto">
              <a:xfrm>
                <a:off x="6840" y="8820"/>
                <a:ext cx="1800" cy="900"/>
                <a:chOff x="4500" y="14220"/>
                <a:chExt cx="1800" cy="900"/>
              </a:xfrm>
            </p:grpSpPr>
            <p:sp>
              <p:nvSpPr>
                <p:cNvPr id="17423" name="Rectangle 57"/>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17424" name="Text Box 58"/>
                <p:cNvSpPr txBox="1">
                  <a:spLocks noChangeArrowheads="1"/>
                </p:cNvSpPr>
                <p:nvPr/>
              </p:nvSpPr>
              <p:spPr bwMode="auto">
                <a:xfrm>
                  <a:off x="4860" y="14440"/>
                  <a:ext cx="1080" cy="540"/>
                </a:xfrm>
                <a:prstGeom prst="rect">
                  <a:avLst/>
                </a:prstGeom>
                <a:noFill/>
                <a:ln w="9525">
                  <a:noFill/>
                  <a:miter lim="800000"/>
                  <a:headEnd/>
                  <a:tailEnd/>
                </a:ln>
              </p:spPr>
              <p:txBody>
                <a:bodyPr/>
                <a:lstStyle/>
                <a:p>
                  <a:pPr algn="ctr">
                    <a:spcAft>
                      <a:spcPts val="1000"/>
                    </a:spcAft>
                  </a:pPr>
                  <a:r>
                    <a:rPr lang="ar-SA" sz="1100"/>
                    <a:t>الدورة</a:t>
                  </a:r>
                  <a:endParaRPr lang="ar-SA"/>
                </a:p>
              </p:txBody>
            </p:sp>
          </p:grpSp>
          <p:grpSp>
            <p:nvGrpSpPr>
              <p:cNvPr id="17415" name="Group 62"/>
              <p:cNvGrpSpPr>
                <a:grpSpLocks/>
              </p:cNvGrpSpPr>
              <p:nvPr/>
            </p:nvGrpSpPr>
            <p:grpSpPr bwMode="auto">
              <a:xfrm>
                <a:off x="5053" y="9576"/>
                <a:ext cx="3407" cy="1224"/>
                <a:chOff x="3513" y="11916"/>
                <a:chExt cx="3407" cy="1224"/>
              </a:xfrm>
            </p:grpSpPr>
            <p:sp>
              <p:nvSpPr>
                <p:cNvPr id="17421" name="Oval 6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22" name="Text Box 64"/>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اسم الدورة</a:t>
                  </a:r>
                  <a:endParaRPr lang="ar-SA" dirty="0"/>
                </a:p>
              </p:txBody>
            </p:sp>
            <p:sp>
              <p:nvSpPr>
                <p:cNvPr id="67" name="Oval 63"/>
                <p:cNvSpPr>
                  <a:spLocks noChangeArrowheads="1"/>
                </p:cNvSpPr>
                <p:nvPr/>
              </p:nvSpPr>
              <p:spPr bwMode="auto">
                <a:xfrm>
                  <a:off x="3613" y="11916"/>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68" name="Text Box 64"/>
                <p:cNvSpPr txBox="1">
                  <a:spLocks noChangeArrowheads="1"/>
                </p:cNvSpPr>
                <p:nvPr/>
              </p:nvSpPr>
              <p:spPr bwMode="auto">
                <a:xfrm>
                  <a:off x="3513" y="12016"/>
                  <a:ext cx="1620" cy="460"/>
                </a:xfrm>
                <a:prstGeom prst="rect">
                  <a:avLst/>
                </a:prstGeom>
                <a:noFill/>
                <a:ln w="9525">
                  <a:noFill/>
                  <a:miter lim="800000"/>
                  <a:headEnd/>
                  <a:tailEnd/>
                </a:ln>
              </p:spPr>
              <p:txBody>
                <a:bodyPr/>
                <a:lstStyle/>
                <a:p>
                  <a:pPr algn="ctr">
                    <a:spcAft>
                      <a:spcPts val="1000"/>
                    </a:spcAft>
                  </a:pPr>
                  <a:r>
                    <a:rPr lang="ar-SA" sz="1100" u="sng" dirty="0" smtClean="0"/>
                    <a:t>رقم </a:t>
                  </a:r>
                  <a:r>
                    <a:rPr lang="ar-SA" sz="1100" u="sng" dirty="0"/>
                    <a:t>الدورة</a:t>
                  </a:r>
                  <a:endParaRPr lang="ar-SA" u="sng" dirty="0"/>
                </a:p>
              </p:txBody>
            </p:sp>
          </p:grpSp>
          <p:grpSp>
            <p:nvGrpSpPr>
              <p:cNvPr id="17416" name="Group 65"/>
              <p:cNvGrpSpPr>
                <a:grpSpLocks/>
              </p:cNvGrpSpPr>
              <p:nvPr/>
            </p:nvGrpSpPr>
            <p:grpSpPr bwMode="auto">
              <a:xfrm>
                <a:off x="8640" y="10080"/>
                <a:ext cx="2340" cy="740"/>
                <a:chOff x="8640" y="10080"/>
                <a:chExt cx="2340" cy="740"/>
              </a:xfrm>
            </p:grpSpPr>
            <p:sp>
              <p:nvSpPr>
                <p:cNvPr id="17419" name="Oval 66"/>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20" name="Text Box 67"/>
                <p:cNvSpPr txBox="1">
                  <a:spLocks noChangeArrowheads="1"/>
                </p:cNvSpPr>
                <p:nvPr/>
              </p:nvSpPr>
              <p:spPr bwMode="auto">
                <a:xfrm>
                  <a:off x="8640" y="10260"/>
                  <a:ext cx="2340" cy="560"/>
                </a:xfrm>
                <a:prstGeom prst="rect">
                  <a:avLst/>
                </a:prstGeom>
                <a:noFill/>
                <a:ln w="9525">
                  <a:noFill/>
                  <a:miter lim="800000"/>
                  <a:headEnd/>
                  <a:tailEnd/>
                </a:ln>
              </p:spPr>
              <p:txBody>
                <a:bodyPr/>
                <a:lstStyle/>
                <a:p>
                  <a:pPr algn="ctr">
                    <a:spcAft>
                      <a:spcPts val="1000"/>
                    </a:spcAft>
                  </a:pPr>
                  <a:r>
                    <a:rPr lang="ar-SA" sz="1100"/>
                    <a:t>عدد ساعات الدورة</a:t>
                  </a:r>
                  <a:endParaRPr lang="ar-SA"/>
                </a:p>
              </p:txBody>
            </p:sp>
          </p:grpSp>
          <p:sp>
            <p:nvSpPr>
              <p:cNvPr id="17417" name="Line 69"/>
              <p:cNvSpPr>
                <a:spLocks noChangeShapeType="1"/>
              </p:cNvSpPr>
              <p:nvPr/>
            </p:nvSpPr>
            <p:spPr bwMode="auto">
              <a:xfrm flipV="1">
                <a:off x="7560" y="9720"/>
                <a:ext cx="0" cy="360"/>
              </a:xfrm>
              <a:prstGeom prst="line">
                <a:avLst/>
              </a:prstGeom>
              <a:noFill/>
              <a:ln w="9525">
                <a:solidFill>
                  <a:srgbClr val="000000"/>
                </a:solidFill>
                <a:round/>
                <a:headEnd/>
                <a:tailEnd/>
              </a:ln>
            </p:spPr>
            <p:txBody>
              <a:bodyPr/>
              <a:lstStyle/>
              <a:p>
                <a:endParaRPr lang="ar-SA"/>
              </a:p>
            </p:txBody>
          </p:sp>
          <p:sp>
            <p:nvSpPr>
              <p:cNvPr id="17418" name="Line 70"/>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a:lstStyle/>
              <a:p>
                <a:endParaRPr lang="ar-SA"/>
              </a:p>
            </p:txBody>
          </p:sp>
          <p:sp>
            <p:nvSpPr>
              <p:cNvPr id="69" name="Line 69"/>
              <p:cNvSpPr>
                <a:spLocks noChangeShapeType="1"/>
              </p:cNvSpPr>
              <p:nvPr/>
            </p:nvSpPr>
            <p:spPr bwMode="auto">
              <a:xfrm flipV="1">
                <a:off x="5773" y="9203"/>
                <a:ext cx="1068" cy="373"/>
              </a:xfrm>
              <a:prstGeom prst="line">
                <a:avLst/>
              </a:prstGeom>
              <a:noFill/>
              <a:ln w="9525">
                <a:solidFill>
                  <a:srgbClr val="000000"/>
                </a:solidFill>
                <a:round/>
                <a:headEnd/>
                <a:tailEnd/>
              </a:ln>
            </p:spPr>
            <p:txBody>
              <a:bodyPr/>
              <a:lstStyle/>
              <a:p>
                <a:endParaRPr lang="ar-SA"/>
              </a:p>
            </p:txBody>
          </p:sp>
        </p:grpSp>
      </p:grpSp>
      <p:sp>
        <p:nvSpPr>
          <p:cNvPr id="70" name="Slide Number Placeholder 69"/>
          <p:cNvSpPr>
            <a:spLocks noGrp="1"/>
          </p:cNvSpPr>
          <p:nvPr>
            <p:ph type="sldNum" sz="quarter" idx="12"/>
          </p:nvPr>
        </p:nvSpPr>
        <p:spPr/>
        <p:txBody>
          <a:bodyPr/>
          <a:lstStyle/>
          <a:p>
            <a:pPr>
              <a:defRPr/>
            </a:pPr>
            <a:fld id="{8D8E2136-1D52-404E-9F72-638376FF357E}" type="slidenum">
              <a:rPr lang="ar-SA" smtClean="0"/>
              <a:pPr>
                <a:defRPr/>
              </a:pPr>
              <a:t>12</a:t>
            </a:fld>
            <a:endParaRPr lang="ar-SA"/>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8"/>
          <p:cNvSpPr>
            <a:spLocks noChangeArrowheads="1"/>
          </p:cNvSpPr>
          <p:nvPr/>
        </p:nvSpPr>
        <p:spPr bwMode="auto">
          <a:xfrm>
            <a:off x="500034" y="4787996"/>
            <a:ext cx="8286808" cy="873252"/>
          </a:xfrm>
          <a:prstGeom prst="rect">
            <a:avLst/>
          </a:prstGeom>
          <a:noFill/>
          <a:ln w="9525">
            <a:noFill/>
            <a:miter lim="800000"/>
            <a:headEnd/>
            <a:tailEnd/>
          </a:ln>
        </p:spPr>
        <p:txBody>
          <a:bodyPr wrap="square" anchor="ctr">
            <a:spAutoFit/>
          </a:bodyPr>
          <a:lstStyle/>
          <a:p>
            <a:pPr>
              <a:lnSpc>
                <a:spcPct val="150000"/>
              </a:lnSpc>
            </a:pPr>
            <a:r>
              <a:rPr lang="ar-SA" b="1" dirty="0">
                <a:latin typeface="Tahoma" pitchFamily="34" charset="0"/>
                <a:cs typeface="Times New Roman" pitchFamily="18" charset="0"/>
              </a:rPr>
              <a:t>دائما الصفة التي لها اكثر من قيمة ترسم بهذا الشكل                    </a:t>
            </a:r>
            <a:r>
              <a:rPr lang="ar-SA" b="1" dirty="0" smtClean="0">
                <a:latin typeface="Tahoma" pitchFamily="34" charset="0"/>
                <a:cs typeface="Times New Roman" pitchFamily="18" charset="0"/>
              </a:rPr>
              <a:t>وتسمى  </a:t>
            </a:r>
            <a:r>
              <a:rPr lang="en-US" b="1" dirty="0">
                <a:latin typeface="Tahoma" pitchFamily="34" charset="0"/>
                <a:cs typeface="Times New Roman" pitchFamily="18" charset="0"/>
              </a:rPr>
              <a:t>Multivalve</a:t>
            </a:r>
            <a:r>
              <a:rPr lang="ar-SA" b="1" dirty="0">
                <a:latin typeface="Tahoma" pitchFamily="34" charset="0"/>
                <a:cs typeface="Times New Roman" pitchFamily="18" charset="0"/>
              </a:rPr>
              <a:t> </a:t>
            </a:r>
            <a:r>
              <a:rPr lang="ar-SA" b="1" dirty="0" smtClean="0">
                <a:latin typeface="Tahoma" pitchFamily="34" charset="0"/>
                <a:cs typeface="Times New Roman" pitchFamily="18" charset="0"/>
              </a:rPr>
              <a:t> مثل </a:t>
            </a:r>
            <a:r>
              <a:rPr lang="ar-SA" b="1" dirty="0">
                <a:latin typeface="Tahoma" pitchFamily="34" charset="0"/>
                <a:cs typeface="Times New Roman" pitchFamily="18" charset="0"/>
              </a:rPr>
              <a:t>رقم الهاتف فممكن أن يكون للطالبة اكثر من رقم هاتف .</a:t>
            </a:r>
            <a:endParaRPr lang="en-US" dirty="0"/>
          </a:p>
        </p:txBody>
      </p:sp>
      <p:sp>
        <p:nvSpPr>
          <p:cNvPr id="11" name="Rectangle 19"/>
          <p:cNvSpPr>
            <a:spLocks noChangeArrowheads="1"/>
          </p:cNvSpPr>
          <p:nvPr/>
        </p:nvSpPr>
        <p:spPr bwMode="auto">
          <a:xfrm>
            <a:off x="571472" y="2708920"/>
            <a:ext cx="8215370" cy="1477328"/>
          </a:xfrm>
          <a:prstGeom prst="rect">
            <a:avLst/>
          </a:prstGeom>
          <a:noFill/>
          <a:ln w="9525">
            <a:noFill/>
            <a:miter lim="800000"/>
            <a:headEnd/>
            <a:tailEnd/>
          </a:ln>
        </p:spPr>
        <p:txBody>
          <a:bodyPr wrap="square" anchor="ctr">
            <a:spAutoFit/>
          </a:bodyPr>
          <a:lstStyle/>
          <a:p>
            <a:pPr>
              <a:lnSpc>
                <a:spcPct val="150000"/>
              </a:lnSpc>
            </a:pPr>
            <a:r>
              <a:rPr lang="ar-SA" b="1" dirty="0">
                <a:latin typeface="Tahoma" pitchFamily="34" charset="0"/>
                <a:cs typeface="Times New Roman" pitchFamily="18" charset="0"/>
              </a:rPr>
              <a:t>يوجد هناك صفات من الممكن تقسيمها إلى اكثر من قسم مثل الاسم فيقسم إلى : الاسم الأول ، اسم الأب ، اسم العائلة ،،، فتسمى مثل هذه الصفة صفة مركبة </a:t>
            </a:r>
            <a:r>
              <a:rPr lang="ar-SA" b="1" dirty="0" smtClean="0">
                <a:latin typeface="Tahoma" pitchFamily="34" charset="0"/>
                <a:cs typeface="Times New Roman" pitchFamily="18" charset="0"/>
              </a:rPr>
              <a:t> </a:t>
            </a:r>
            <a:r>
              <a:rPr lang="en-US" sz="1600" b="1" dirty="0" smtClean="0">
                <a:latin typeface="Tahoma" pitchFamily="34" charset="0"/>
                <a:cs typeface="Times New Roman" pitchFamily="18" charset="0"/>
              </a:rPr>
              <a:t>Composite </a:t>
            </a:r>
            <a:r>
              <a:rPr lang="en-US" sz="1600" b="1" dirty="0">
                <a:latin typeface="Tahoma" pitchFamily="34" charset="0"/>
                <a:cs typeface="Times New Roman" pitchFamily="18" charset="0"/>
              </a:rPr>
              <a:t>Attribute</a:t>
            </a:r>
            <a:r>
              <a:rPr lang="ar-SA" b="1" dirty="0">
                <a:latin typeface="Tahoma" pitchFamily="34" charset="0"/>
                <a:cs typeface="Times New Roman" pitchFamily="18" charset="0"/>
              </a:rPr>
              <a:t> وتمثل بالشكل التالي</a:t>
            </a:r>
            <a:endParaRPr lang="en-US" dirty="0"/>
          </a:p>
          <a:p>
            <a:pPr eaLnBrk="0" hangingPunct="0"/>
            <a:r>
              <a:rPr lang="ar-SA" b="1" dirty="0">
                <a:latin typeface="Tahoma" pitchFamily="34" charset="0"/>
                <a:cs typeface="Times New Roman" pitchFamily="18" charset="0"/>
              </a:rPr>
              <a:t> </a:t>
            </a:r>
            <a:endParaRPr lang="en-US" dirty="0"/>
          </a:p>
          <a:p>
            <a:pPr algn="l" rtl="0" eaLnBrk="0" hangingPunct="0"/>
            <a:endParaRPr lang="en-US" dirty="0"/>
          </a:p>
        </p:txBody>
      </p:sp>
      <p:sp>
        <p:nvSpPr>
          <p:cNvPr id="12" name="Rectangle 18"/>
          <p:cNvSpPr>
            <a:spLocks noChangeArrowheads="1"/>
          </p:cNvSpPr>
          <p:nvPr/>
        </p:nvSpPr>
        <p:spPr bwMode="auto">
          <a:xfrm>
            <a:off x="1714480" y="5991373"/>
            <a:ext cx="5929313" cy="461963"/>
          </a:xfrm>
          <a:prstGeom prst="rect">
            <a:avLst/>
          </a:prstGeom>
          <a:noFill/>
          <a:ln w="9525">
            <a:noFill/>
            <a:miter lim="800000"/>
            <a:headEnd/>
            <a:tailEnd/>
          </a:ln>
        </p:spPr>
        <p:txBody>
          <a:bodyPr anchor="ctr">
            <a:spAutoFit/>
          </a:bodyPr>
          <a:lstStyle/>
          <a:p>
            <a:pPr rtl="0" eaLnBrk="0" hangingPunct="0"/>
            <a:r>
              <a:rPr lang="en-US" sz="2400" dirty="0"/>
              <a:t> </a:t>
            </a:r>
            <a:r>
              <a:rPr lang="ar-SA" sz="2400" dirty="0"/>
              <a:t>السابق فيكون كالتالي :</a:t>
            </a:r>
            <a:r>
              <a:rPr lang="en-US" sz="2400" dirty="0"/>
              <a:t> </a:t>
            </a:r>
            <a:r>
              <a:rPr lang="ar-SA" sz="2400" dirty="0"/>
              <a:t> نطبق هذه التغييرات على النموذج</a:t>
            </a:r>
            <a:endParaRPr lang="en-US" sz="2400" dirty="0"/>
          </a:p>
        </p:txBody>
      </p:sp>
      <p:sp>
        <p:nvSpPr>
          <p:cNvPr id="13" name="Rectangle 19"/>
          <p:cNvSpPr>
            <a:spLocks noChangeArrowheads="1"/>
          </p:cNvSpPr>
          <p:nvPr/>
        </p:nvSpPr>
        <p:spPr bwMode="auto">
          <a:xfrm>
            <a:off x="6020144" y="2057073"/>
            <a:ext cx="2428875" cy="507831"/>
          </a:xfrm>
          <a:prstGeom prst="rect">
            <a:avLst/>
          </a:prstGeom>
          <a:noFill/>
          <a:ln w="9525">
            <a:noFill/>
            <a:miter lim="800000"/>
            <a:headEnd/>
            <a:tailEnd/>
          </a:ln>
        </p:spPr>
        <p:txBody>
          <a:bodyPr wrap="square" anchor="ctr">
            <a:spAutoFit/>
          </a:bodyPr>
          <a:lstStyle/>
          <a:p>
            <a:pPr>
              <a:lnSpc>
                <a:spcPct val="150000"/>
              </a:lnSpc>
            </a:pPr>
            <a:r>
              <a:rPr lang="ar-SA" b="1" u="sng" dirty="0">
                <a:latin typeface="Tahoma" pitchFamily="34" charset="0"/>
                <a:cs typeface="Tahoma" pitchFamily="34" charset="0"/>
              </a:rPr>
              <a:t>الصفة المركبة :</a:t>
            </a:r>
            <a:endParaRPr lang="en-US" u="sng" dirty="0"/>
          </a:p>
        </p:txBody>
      </p:sp>
      <p:sp>
        <p:nvSpPr>
          <p:cNvPr id="14" name="Rectangle 19"/>
          <p:cNvSpPr>
            <a:spLocks noChangeArrowheads="1"/>
          </p:cNvSpPr>
          <p:nvPr/>
        </p:nvSpPr>
        <p:spPr bwMode="auto">
          <a:xfrm>
            <a:off x="5893603" y="4332422"/>
            <a:ext cx="2643187" cy="455574"/>
          </a:xfrm>
          <a:prstGeom prst="rect">
            <a:avLst/>
          </a:prstGeom>
          <a:noFill/>
          <a:ln w="9525">
            <a:noFill/>
            <a:miter lim="800000"/>
            <a:headEnd/>
            <a:tailEnd/>
          </a:ln>
        </p:spPr>
        <p:txBody>
          <a:bodyPr anchor="ctr">
            <a:spAutoFit/>
          </a:bodyPr>
          <a:lstStyle/>
          <a:p>
            <a:pPr>
              <a:lnSpc>
                <a:spcPct val="150000"/>
              </a:lnSpc>
            </a:pPr>
            <a:r>
              <a:rPr lang="ar-SA" b="1" u="sng" dirty="0">
                <a:latin typeface="Tahoma" pitchFamily="34" charset="0"/>
                <a:cs typeface="Tahoma" pitchFamily="34" charset="0"/>
              </a:rPr>
              <a:t>الصفة متعددة القيمة :</a:t>
            </a:r>
            <a:endParaRPr lang="en-US" u="sng" dirty="0"/>
          </a:p>
        </p:txBody>
      </p:sp>
      <p:sp>
        <p:nvSpPr>
          <p:cNvPr id="15" name="Oval 21"/>
          <p:cNvSpPr>
            <a:spLocks noChangeArrowheads="1"/>
          </p:cNvSpPr>
          <p:nvPr/>
        </p:nvSpPr>
        <p:spPr bwMode="auto">
          <a:xfrm>
            <a:off x="3986490" y="4945222"/>
            <a:ext cx="785813" cy="279400"/>
          </a:xfrm>
          <a:prstGeom prst="ellipse">
            <a:avLst/>
          </a:prstGeom>
          <a:solidFill>
            <a:srgbClr val="FFFFFF"/>
          </a:solidFill>
          <a:ln w="38100" cmpd="dbl">
            <a:solidFill>
              <a:srgbClr val="000000"/>
            </a:solidFill>
            <a:round/>
            <a:headEnd/>
            <a:tailEnd/>
          </a:ln>
        </p:spPr>
        <p:txBody>
          <a:bodyPr/>
          <a:lstStyle/>
          <a:p>
            <a:endParaRPr lang="ar-SA">
              <a:latin typeface="Comic Sans MS" pitchFamily="66" charset="0"/>
              <a:cs typeface="Tahoma" pitchFamily="34" charset="0"/>
            </a:endParaRPr>
          </a:p>
        </p:txBody>
      </p:sp>
      <p:grpSp>
        <p:nvGrpSpPr>
          <p:cNvPr id="2" name="Group 23"/>
          <p:cNvGrpSpPr>
            <a:grpSpLocks/>
          </p:cNvGrpSpPr>
          <p:nvPr/>
        </p:nvGrpSpPr>
        <p:grpSpPr bwMode="auto">
          <a:xfrm>
            <a:off x="2194712" y="3756256"/>
            <a:ext cx="1347788" cy="571500"/>
            <a:chOff x="1860" y="3960"/>
            <a:chExt cx="1960" cy="1260"/>
          </a:xfrm>
        </p:grpSpPr>
        <p:grpSp>
          <p:nvGrpSpPr>
            <p:cNvPr id="18441" name="Group 24"/>
            <p:cNvGrpSpPr>
              <a:grpSpLocks/>
            </p:cNvGrpSpPr>
            <p:nvPr/>
          </p:nvGrpSpPr>
          <p:grpSpPr bwMode="auto">
            <a:xfrm>
              <a:off x="2520" y="4680"/>
              <a:ext cx="760" cy="540"/>
              <a:chOff x="4140" y="10080"/>
              <a:chExt cx="900" cy="720"/>
            </a:xfrm>
          </p:grpSpPr>
          <p:sp>
            <p:nvSpPr>
              <p:cNvPr id="18451" name="Oval 25"/>
              <p:cNvSpPr>
                <a:spLocks noChangeArrowheads="1"/>
              </p:cNvSpPr>
              <p:nvPr/>
            </p:nvSpPr>
            <p:spPr bwMode="auto">
              <a:xfrm>
                <a:off x="4140" y="10080"/>
                <a:ext cx="900" cy="360"/>
              </a:xfrm>
              <a:prstGeom prst="ellipse">
                <a:avLst/>
              </a:prstGeom>
              <a:solidFill>
                <a:srgbClr val="FFFFFF"/>
              </a:solidFill>
              <a:ln w="12700">
                <a:solidFill>
                  <a:srgbClr val="000000"/>
                </a:solidFill>
                <a:round/>
                <a:headEnd/>
                <a:tailEnd/>
              </a:ln>
            </p:spPr>
            <p:txBody>
              <a:bodyPr/>
              <a:lstStyle/>
              <a:p>
                <a:endParaRPr lang="ar-SA">
                  <a:latin typeface="Comic Sans MS" pitchFamily="66" charset="0"/>
                  <a:cs typeface="Tahoma" pitchFamily="34" charset="0"/>
                </a:endParaRPr>
              </a:p>
            </p:txBody>
          </p:sp>
          <p:sp>
            <p:nvSpPr>
              <p:cNvPr id="18452" name="Line 26"/>
              <p:cNvSpPr>
                <a:spLocks noChangeShapeType="1"/>
              </p:cNvSpPr>
              <p:nvPr/>
            </p:nvSpPr>
            <p:spPr bwMode="auto">
              <a:xfrm flipH="1">
                <a:off x="4575" y="10440"/>
                <a:ext cx="0" cy="360"/>
              </a:xfrm>
              <a:prstGeom prst="line">
                <a:avLst/>
              </a:prstGeom>
              <a:noFill/>
              <a:ln w="9525">
                <a:solidFill>
                  <a:srgbClr val="000000"/>
                </a:solidFill>
                <a:round/>
                <a:headEnd/>
                <a:tailEnd/>
              </a:ln>
            </p:spPr>
            <p:txBody>
              <a:bodyPr/>
              <a:lstStyle/>
              <a:p>
                <a:endParaRPr lang="ar-SA"/>
              </a:p>
            </p:txBody>
          </p:sp>
        </p:grpSp>
        <p:grpSp>
          <p:nvGrpSpPr>
            <p:cNvPr id="18442" name="Group 27"/>
            <p:cNvGrpSpPr>
              <a:grpSpLocks/>
            </p:cNvGrpSpPr>
            <p:nvPr/>
          </p:nvGrpSpPr>
          <p:grpSpPr bwMode="auto">
            <a:xfrm>
              <a:off x="3220" y="4180"/>
              <a:ext cx="600" cy="540"/>
              <a:chOff x="3220" y="4180"/>
              <a:chExt cx="600" cy="540"/>
            </a:xfrm>
          </p:grpSpPr>
          <p:sp>
            <p:nvSpPr>
              <p:cNvPr id="18449" name="Oval 28"/>
              <p:cNvSpPr>
                <a:spLocks noChangeArrowheads="1"/>
              </p:cNvSpPr>
              <p:nvPr/>
            </p:nvSpPr>
            <p:spPr bwMode="auto">
              <a:xfrm>
                <a:off x="3280" y="4180"/>
                <a:ext cx="540" cy="36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8450" name="Line 29"/>
              <p:cNvSpPr>
                <a:spLocks noChangeShapeType="1"/>
              </p:cNvSpPr>
              <p:nvPr/>
            </p:nvSpPr>
            <p:spPr bwMode="auto">
              <a:xfrm flipH="1">
                <a:off x="3220" y="4540"/>
                <a:ext cx="180" cy="180"/>
              </a:xfrm>
              <a:prstGeom prst="line">
                <a:avLst/>
              </a:prstGeom>
              <a:noFill/>
              <a:ln w="9525">
                <a:solidFill>
                  <a:srgbClr val="000000"/>
                </a:solidFill>
                <a:round/>
                <a:headEnd/>
                <a:tailEnd/>
              </a:ln>
            </p:spPr>
            <p:txBody>
              <a:bodyPr/>
              <a:lstStyle/>
              <a:p>
                <a:endParaRPr lang="ar-SA"/>
              </a:p>
            </p:txBody>
          </p:sp>
        </p:grpSp>
        <p:grpSp>
          <p:nvGrpSpPr>
            <p:cNvPr id="18443" name="Group 30"/>
            <p:cNvGrpSpPr>
              <a:grpSpLocks/>
            </p:cNvGrpSpPr>
            <p:nvPr/>
          </p:nvGrpSpPr>
          <p:grpSpPr bwMode="auto">
            <a:xfrm>
              <a:off x="2640" y="3960"/>
              <a:ext cx="540" cy="720"/>
              <a:chOff x="4140" y="10080"/>
              <a:chExt cx="900" cy="720"/>
            </a:xfrm>
          </p:grpSpPr>
          <p:sp>
            <p:nvSpPr>
              <p:cNvPr id="18447" name="Oval 31"/>
              <p:cNvSpPr>
                <a:spLocks noChangeArrowheads="1"/>
              </p:cNvSpPr>
              <p:nvPr/>
            </p:nvSpPr>
            <p:spPr bwMode="auto">
              <a:xfrm>
                <a:off x="4140" y="10080"/>
                <a:ext cx="900" cy="36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8448" name="Line 32"/>
              <p:cNvSpPr>
                <a:spLocks noChangeShapeType="1"/>
              </p:cNvSpPr>
              <p:nvPr/>
            </p:nvSpPr>
            <p:spPr bwMode="auto">
              <a:xfrm flipH="1">
                <a:off x="4575" y="10440"/>
                <a:ext cx="0" cy="360"/>
              </a:xfrm>
              <a:prstGeom prst="line">
                <a:avLst/>
              </a:prstGeom>
              <a:noFill/>
              <a:ln w="9525">
                <a:solidFill>
                  <a:srgbClr val="000000"/>
                </a:solidFill>
                <a:round/>
                <a:headEnd/>
                <a:tailEnd/>
              </a:ln>
            </p:spPr>
            <p:txBody>
              <a:bodyPr/>
              <a:lstStyle/>
              <a:p>
                <a:endParaRPr lang="ar-SA"/>
              </a:p>
            </p:txBody>
          </p:sp>
        </p:grpSp>
        <p:grpSp>
          <p:nvGrpSpPr>
            <p:cNvPr id="18444" name="Group 33"/>
            <p:cNvGrpSpPr>
              <a:grpSpLocks/>
            </p:cNvGrpSpPr>
            <p:nvPr/>
          </p:nvGrpSpPr>
          <p:grpSpPr bwMode="auto">
            <a:xfrm>
              <a:off x="1860" y="4240"/>
              <a:ext cx="720" cy="500"/>
              <a:chOff x="1800" y="4320"/>
              <a:chExt cx="720" cy="500"/>
            </a:xfrm>
          </p:grpSpPr>
          <p:sp>
            <p:nvSpPr>
              <p:cNvPr id="18445" name="Oval 34"/>
              <p:cNvSpPr>
                <a:spLocks noChangeArrowheads="1"/>
              </p:cNvSpPr>
              <p:nvPr/>
            </p:nvSpPr>
            <p:spPr bwMode="auto">
              <a:xfrm>
                <a:off x="1800" y="4320"/>
                <a:ext cx="540" cy="36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8446" name="Line 35"/>
              <p:cNvSpPr>
                <a:spLocks noChangeShapeType="1"/>
              </p:cNvSpPr>
              <p:nvPr/>
            </p:nvSpPr>
            <p:spPr bwMode="auto">
              <a:xfrm>
                <a:off x="2241" y="4640"/>
                <a:ext cx="279" cy="180"/>
              </a:xfrm>
              <a:prstGeom prst="line">
                <a:avLst/>
              </a:prstGeom>
              <a:noFill/>
              <a:ln w="9525">
                <a:solidFill>
                  <a:srgbClr val="000000"/>
                </a:solidFill>
                <a:round/>
                <a:headEnd/>
                <a:tailEnd/>
              </a:ln>
            </p:spPr>
            <p:txBody>
              <a:bodyPr/>
              <a:lstStyle/>
              <a:p>
                <a:endParaRPr lang="ar-SA"/>
              </a:p>
            </p:txBody>
          </p:sp>
        </p:grpSp>
      </p:grpSp>
      <p:sp>
        <p:nvSpPr>
          <p:cNvPr id="21" name="Slide Number Placeholder 20"/>
          <p:cNvSpPr>
            <a:spLocks noGrp="1"/>
          </p:cNvSpPr>
          <p:nvPr>
            <p:ph type="sldNum" sz="quarter" idx="12"/>
          </p:nvPr>
        </p:nvSpPr>
        <p:spPr/>
        <p:txBody>
          <a:bodyPr/>
          <a:lstStyle/>
          <a:p>
            <a:pPr>
              <a:defRPr/>
            </a:pPr>
            <a:fld id="{8D8E2136-1D52-404E-9F72-638376FF357E}" type="slidenum">
              <a:rPr lang="ar-SA" smtClean="0"/>
              <a:pPr>
                <a:defRPr/>
              </a:pPr>
              <a:t>13</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ox(i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ox(in)">
                                      <p:cBhvr>
                                        <p:cTn id="27" dur="500"/>
                                        <p:tgtEl>
                                          <p:spTgt spid="12"/>
                                        </p:tgtEl>
                                      </p:cBhvr>
                                    </p:animEffect>
                                  </p:childTnLst>
                                </p:cTn>
                              </p:par>
                              <p:par>
                                <p:cTn id="28" presetID="4" presetClass="entr" presetSubtype="16" fill="hold" nodeType="with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box(in)">
                                      <p:cBhvr>
                                        <p:cTn id="30" dur="500"/>
                                        <p:tgtEl>
                                          <p:spTgt spid="2"/>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box(in)">
                                      <p:cBhvr>
                                        <p:cTn id="3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P spid="13" grpId="0"/>
      <p:bldP spid="14" grpId="0"/>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22"/>
          <p:cNvGrpSpPr>
            <a:grpSpLocks/>
          </p:cNvGrpSpPr>
          <p:nvPr/>
        </p:nvGrpSpPr>
        <p:grpSpPr bwMode="auto">
          <a:xfrm>
            <a:off x="990674" y="1439564"/>
            <a:ext cx="7397750" cy="5157788"/>
            <a:chOff x="360" y="3600"/>
            <a:chExt cx="11649" cy="8460"/>
          </a:xfrm>
        </p:grpSpPr>
        <p:grpSp>
          <p:nvGrpSpPr>
            <p:cNvPr id="19459" name="Group 23"/>
            <p:cNvGrpSpPr>
              <a:grpSpLocks/>
            </p:cNvGrpSpPr>
            <p:nvPr/>
          </p:nvGrpSpPr>
          <p:grpSpPr bwMode="auto">
            <a:xfrm>
              <a:off x="7869" y="10060"/>
              <a:ext cx="4140" cy="2000"/>
              <a:chOff x="6840" y="8820"/>
              <a:chExt cx="4140" cy="2000"/>
            </a:xfrm>
          </p:grpSpPr>
          <p:grpSp>
            <p:nvGrpSpPr>
              <p:cNvPr id="19526" name="Group 24"/>
              <p:cNvGrpSpPr>
                <a:grpSpLocks/>
              </p:cNvGrpSpPr>
              <p:nvPr/>
            </p:nvGrpSpPr>
            <p:grpSpPr bwMode="auto">
              <a:xfrm>
                <a:off x="6840" y="8820"/>
                <a:ext cx="1800" cy="900"/>
                <a:chOff x="4500" y="14220"/>
                <a:chExt cx="1800" cy="900"/>
              </a:xfrm>
            </p:grpSpPr>
            <p:sp>
              <p:nvSpPr>
                <p:cNvPr id="19535" name="Rectangle 25"/>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19536" name="Text Box 26"/>
                <p:cNvSpPr txBox="1">
                  <a:spLocks noChangeArrowheads="1"/>
                </p:cNvSpPr>
                <p:nvPr/>
              </p:nvSpPr>
              <p:spPr bwMode="auto">
                <a:xfrm>
                  <a:off x="4860" y="14440"/>
                  <a:ext cx="1080" cy="540"/>
                </a:xfrm>
                <a:prstGeom prst="rect">
                  <a:avLst/>
                </a:prstGeom>
                <a:noFill/>
                <a:ln w="9525">
                  <a:noFill/>
                  <a:miter lim="800000"/>
                  <a:headEnd/>
                  <a:tailEnd/>
                </a:ln>
              </p:spPr>
              <p:txBody>
                <a:bodyPr/>
                <a:lstStyle/>
                <a:p>
                  <a:pPr algn="ctr">
                    <a:spcAft>
                      <a:spcPts val="1000"/>
                    </a:spcAft>
                  </a:pPr>
                  <a:r>
                    <a:rPr lang="ar-SA" sz="1100" dirty="0" smtClean="0"/>
                    <a:t>الدورة</a:t>
                  </a:r>
                  <a:endParaRPr lang="ar-SA" dirty="0"/>
                </a:p>
              </p:txBody>
            </p:sp>
          </p:grpSp>
          <p:grpSp>
            <p:nvGrpSpPr>
              <p:cNvPr id="19527" name="Group 30"/>
              <p:cNvGrpSpPr>
                <a:grpSpLocks/>
              </p:cNvGrpSpPr>
              <p:nvPr/>
            </p:nvGrpSpPr>
            <p:grpSpPr bwMode="auto">
              <a:xfrm>
                <a:off x="6840" y="10080"/>
                <a:ext cx="1620" cy="720"/>
                <a:chOff x="5300" y="12420"/>
                <a:chExt cx="1620" cy="720"/>
              </a:xfrm>
            </p:grpSpPr>
            <p:sp>
              <p:nvSpPr>
                <p:cNvPr id="19533" name="Oval 3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534" name="Text Box 32"/>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اسم الدورة</a:t>
                  </a:r>
                  <a:endParaRPr lang="ar-SA" dirty="0"/>
                </a:p>
              </p:txBody>
            </p:sp>
          </p:grpSp>
          <p:grpSp>
            <p:nvGrpSpPr>
              <p:cNvPr id="19528" name="Group 33"/>
              <p:cNvGrpSpPr>
                <a:grpSpLocks/>
              </p:cNvGrpSpPr>
              <p:nvPr/>
            </p:nvGrpSpPr>
            <p:grpSpPr bwMode="auto">
              <a:xfrm>
                <a:off x="8640" y="10080"/>
                <a:ext cx="2340" cy="740"/>
                <a:chOff x="8640" y="10080"/>
                <a:chExt cx="2340" cy="740"/>
              </a:xfrm>
            </p:grpSpPr>
            <p:sp>
              <p:nvSpPr>
                <p:cNvPr id="19531" name="Oval 34"/>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532" name="Text Box 35"/>
                <p:cNvSpPr txBox="1">
                  <a:spLocks noChangeArrowheads="1"/>
                </p:cNvSpPr>
                <p:nvPr/>
              </p:nvSpPr>
              <p:spPr bwMode="auto">
                <a:xfrm>
                  <a:off x="8640" y="10260"/>
                  <a:ext cx="2340" cy="560"/>
                </a:xfrm>
                <a:prstGeom prst="rect">
                  <a:avLst/>
                </a:prstGeom>
                <a:noFill/>
                <a:ln w="9525">
                  <a:noFill/>
                  <a:miter lim="800000"/>
                  <a:headEnd/>
                  <a:tailEnd/>
                </a:ln>
              </p:spPr>
              <p:txBody>
                <a:bodyPr/>
                <a:lstStyle/>
                <a:p>
                  <a:pPr algn="ctr">
                    <a:spcAft>
                      <a:spcPts val="1000"/>
                    </a:spcAft>
                  </a:pPr>
                  <a:r>
                    <a:rPr lang="ar-SA" sz="1100"/>
                    <a:t>عدد ساعات الدورة</a:t>
                  </a:r>
                  <a:endParaRPr lang="ar-SA"/>
                </a:p>
              </p:txBody>
            </p:sp>
          </p:grpSp>
          <p:sp>
            <p:nvSpPr>
              <p:cNvPr id="19529" name="Line 37"/>
              <p:cNvSpPr>
                <a:spLocks noChangeShapeType="1"/>
              </p:cNvSpPr>
              <p:nvPr/>
            </p:nvSpPr>
            <p:spPr bwMode="auto">
              <a:xfrm flipV="1">
                <a:off x="7560" y="9720"/>
                <a:ext cx="0" cy="360"/>
              </a:xfrm>
              <a:prstGeom prst="line">
                <a:avLst/>
              </a:prstGeom>
              <a:noFill/>
              <a:ln w="9525">
                <a:solidFill>
                  <a:srgbClr val="000000"/>
                </a:solidFill>
                <a:round/>
                <a:headEnd/>
                <a:tailEnd/>
              </a:ln>
            </p:spPr>
            <p:txBody>
              <a:bodyPr/>
              <a:lstStyle/>
              <a:p>
                <a:endParaRPr lang="ar-SA"/>
              </a:p>
            </p:txBody>
          </p:sp>
          <p:sp>
            <p:nvSpPr>
              <p:cNvPr id="19530" name="Line 38"/>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a:lstStyle/>
              <a:p>
                <a:endParaRPr lang="ar-SA"/>
              </a:p>
            </p:txBody>
          </p:sp>
        </p:grpSp>
        <p:grpSp>
          <p:nvGrpSpPr>
            <p:cNvPr id="19460" name="Group 39"/>
            <p:cNvGrpSpPr>
              <a:grpSpLocks/>
            </p:cNvGrpSpPr>
            <p:nvPr/>
          </p:nvGrpSpPr>
          <p:grpSpPr bwMode="auto">
            <a:xfrm>
              <a:off x="4280" y="3600"/>
              <a:ext cx="7409" cy="2320"/>
              <a:chOff x="4280" y="3600"/>
              <a:chExt cx="7409" cy="2320"/>
            </a:xfrm>
          </p:grpSpPr>
          <p:grpSp>
            <p:nvGrpSpPr>
              <p:cNvPr id="19496" name="Group 40"/>
              <p:cNvGrpSpPr>
                <a:grpSpLocks/>
              </p:cNvGrpSpPr>
              <p:nvPr/>
            </p:nvGrpSpPr>
            <p:grpSpPr bwMode="auto">
              <a:xfrm>
                <a:off x="6329" y="3600"/>
                <a:ext cx="5360" cy="2320"/>
                <a:chOff x="6329" y="3600"/>
                <a:chExt cx="5360" cy="2320"/>
              </a:xfrm>
            </p:grpSpPr>
            <p:grpSp>
              <p:nvGrpSpPr>
                <p:cNvPr id="19503" name="Group 41"/>
                <p:cNvGrpSpPr>
                  <a:grpSpLocks/>
                </p:cNvGrpSpPr>
                <p:nvPr/>
              </p:nvGrpSpPr>
              <p:grpSpPr bwMode="auto">
                <a:xfrm>
                  <a:off x="8229" y="4480"/>
                  <a:ext cx="1800" cy="900"/>
                  <a:chOff x="6840" y="12060"/>
                  <a:chExt cx="1800" cy="900"/>
                </a:xfrm>
              </p:grpSpPr>
              <p:sp>
                <p:nvSpPr>
                  <p:cNvPr id="19524" name="Rectangle 42"/>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19525" name="Text Box 43"/>
                  <p:cNvSpPr txBox="1">
                    <a:spLocks noChangeArrowheads="1"/>
                  </p:cNvSpPr>
                  <p:nvPr/>
                </p:nvSpPr>
                <p:spPr bwMode="auto">
                  <a:xfrm>
                    <a:off x="7200" y="12280"/>
                    <a:ext cx="1080" cy="620"/>
                  </a:xfrm>
                  <a:prstGeom prst="rect">
                    <a:avLst/>
                  </a:prstGeom>
                  <a:noFill/>
                  <a:ln w="9525">
                    <a:noFill/>
                    <a:miter lim="800000"/>
                    <a:headEnd/>
                    <a:tailEnd/>
                  </a:ln>
                </p:spPr>
                <p:txBody>
                  <a:bodyPr/>
                  <a:lstStyle/>
                  <a:p>
                    <a:pPr algn="ctr">
                      <a:spcAft>
                        <a:spcPts val="1000"/>
                      </a:spcAft>
                    </a:pPr>
                    <a:r>
                      <a:rPr lang="ar-SA" sz="1100" dirty="0" err="1" smtClean="0"/>
                      <a:t>المتدربه</a:t>
                    </a:r>
                    <a:endParaRPr lang="ar-SA" dirty="0"/>
                  </a:p>
                </p:txBody>
              </p:sp>
            </p:grpSp>
            <p:grpSp>
              <p:nvGrpSpPr>
                <p:cNvPr id="19504" name="Group 44"/>
                <p:cNvGrpSpPr>
                  <a:grpSpLocks/>
                </p:cNvGrpSpPr>
                <p:nvPr/>
              </p:nvGrpSpPr>
              <p:grpSpPr bwMode="auto">
                <a:xfrm>
                  <a:off x="6529" y="5200"/>
                  <a:ext cx="1620" cy="720"/>
                  <a:chOff x="5300" y="12420"/>
                  <a:chExt cx="1620" cy="720"/>
                </a:xfrm>
              </p:grpSpPr>
              <p:sp>
                <p:nvSpPr>
                  <p:cNvPr id="19522" name="Oval 4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523" name="Text Box 46"/>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dirty="0" smtClean="0"/>
                      <a:t>الرقم الأكاديمي</a:t>
                    </a:r>
                    <a:endParaRPr lang="ar-SA" dirty="0"/>
                  </a:p>
                </p:txBody>
              </p:sp>
            </p:grpSp>
            <p:grpSp>
              <p:nvGrpSpPr>
                <p:cNvPr id="19505" name="Group 47"/>
                <p:cNvGrpSpPr>
                  <a:grpSpLocks/>
                </p:cNvGrpSpPr>
                <p:nvPr/>
              </p:nvGrpSpPr>
              <p:grpSpPr bwMode="auto">
                <a:xfrm>
                  <a:off x="6329" y="4480"/>
                  <a:ext cx="1620" cy="720"/>
                  <a:chOff x="5300" y="12420"/>
                  <a:chExt cx="1620" cy="720"/>
                </a:xfrm>
              </p:grpSpPr>
              <p:sp>
                <p:nvSpPr>
                  <p:cNvPr id="19520" name="Oval 4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521" name="Text Box 49"/>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اسم المتدربة</a:t>
                    </a:r>
                    <a:endParaRPr lang="ar-SA"/>
                  </a:p>
                </p:txBody>
              </p:sp>
            </p:grpSp>
            <p:grpSp>
              <p:nvGrpSpPr>
                <p:cNvPr id="19506" name="Group 50"/>
                <p:cNvGrpSpPr>
                  <a:grpSpLocks/>
                </p:cNvGrpSpPr>
                <p:nvPr/>
              </p:nvGrpSpPr>
              <p:grpSpPr bwMode="auto">
                <a:xfrm>
                  <a:off x="6609" y="3760"/>
                  <a:ext cx="1620" cy="720"/>
                  <a:chOff x="5300" y="12420"/>
                  <a:chExt cx="1620" cy="720"/>
                </a:xfrm>
              </p:grpSpPr>
              <p:sp>
                <p:nvSpPr>
                  <p:cNvPr id="19518" name="Oval 5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519" name="Text Box 52"/>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تاريخ الميلاد</a:t>
                    </a:r>
                    <a:endParaRPr lang="ar-SA"/>
                  </a:p>
                </p:txBody>
              </p:sp>
            </p:grpSp>
            <p:grpSp>
              <p:nvGrpSpPr>
                <p:cNvPr id="19507" name="Group 53"/>
                <p:cNvGrpSpPr>
                  <a:grpSpLocks/>
                </p:cNvGrpSpPr>
                <p:nvPr/>
              </p:nvGrpSpPr>
              <p:grpSpPr bwMode="auto">
                <a:xfrm>
                  <a:off x="8269" y="3600"/>
                  <a:ext cx="1620" cy="720"/>
                  <a:chOff x="5300" y="12420"/>
                  <a:chExt cx="1620" cy="720"/>
                </a:xfrm>
              </p:grpSpPr>
              <p:sp>
                <p:nvSpPr>
                  <p:cNvPr id="19516" name="Oval 54"/>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517" name="Text Box 55"/>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السكن</a:t>
                    </a:r>
                    <a:endParaRPr lang="ar-SA"/>
                  </a:p>
                </p:txBody>
              </p:sp>
            </p:grpSp>
            <p:grpSp>
              <p:nvGrpSpPr>
                <p:cNvPr id="19508" name="Group 56"/>
                <p:cNvGrpSpPr>
                  <a:grpSpLocks/>
                </p:cNvGrpSpPr>
                <p:nvPr/>
              </p:nvGrpSpPr>
              <p:grpSpPr bwMode="auto">
                <a:xfrm>
                  <a:off x="10069" y="3940"/>
                  <a:ext cx="1620" cy="720"/>
                  <a:chOff x="5300" y="12420"/>
                  <a:chExt cx="1620" cy="720"/>
                </a:xfrm>
              </p:grpSpPr>
              <p:sp>
                <p:nvSpPr>
                  <p:cNvPr id="19514" name="Oval 57"/>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a:lstStyle/>
                  <a:p>
                    <a:endParaRPr lang="ar-SA">
                      <a:latin typeface="Comic Sans MS" pitchFamily="66" charset="0"/>
                      <a:cs typeface="Tahoma" pitchFamily="34" charset="0"/>
                    </a:endParaRPr>
                  </a:p>
                </p:txBody>
              </p:sp>
              <p:sp>
                <p:nvSpPr>
                  <p:cNvPr id="19515" name="Text Box 58"/>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رقم الهاتف</a:t>
                    </a:r>
                    <a:endParaRPr lang="ar-SA"/>
                  </a:p>
                </p:txBody>
              </p:sp>
            </p:grpSp>
            <p:sp>
              <p:nvSpPr>
                <p:cNvPr id="19509" name="Line 59"/>
                <p:cNvSpPr>
                  <a:spLocks noChangeShapeType="1"/>
                </p:cNvSpPr>
                <p:nvPr/>
              </p:nvSpPr>
              <p:spPr bwMode="auto">
                <a:xfrm flipV="1">
                  <a:off x="7909" y="5200"/>
                  <a:ext cx="360" cy="180"/>
                </a:xfrm>
                <a:prstGeom prst="line">
                  <a:avLst/>
                </a:prstGeom>
                <a:noFill/>
                <a:ln w="9525">
                  <a:solidFill>
                    <a:srgbClr val="000000"/>
                  </a:solidFill>
                  <a:round/>
                  <a:headEnd/>
                  <a:tailEnd/>
                </a:ln>
              </p:spPr>
              <p:txBody>
                <a:bodyPr/>
                <a:lstStyle/>
                <a:p>
                  <a:endParaRPr lang="ar-SA"/>
                </a:p>
              </p:txBody>
            </p:sp>
            <p:sp>
              <p:nvSpPr>
                <p:cNvPr id="19510" name="Line 60"/>
                <p:cNvSpPr>
                  <a:spLocks noChangeShapeType="1"/>
                </p:cNvSpPr>
                <p:nvPr/>
              </p:nvSpPr>
              <p:spPr bwMode="auto">
                <a:xfrm>
                  <a:off x="7869" y="4840"/>
                  <a:ext cx="360" cy="180"/>
                </a:xfrm>
                <a:prstGeom prst="line">
                  <a:avLst/>
                </a:prstGeom>
                <a:noFill/>
                <a:ln w="9525">
                  <a:solidFill>
                    <a:srgbClr val="000000"/>
                  </a:solidFill>
                  <a:round/>
                  <a:headEnd/>
                  <a:tailEnd/>
                </a:ln>
              </p:spPr>
              <p:txBody>
                <a:bodyPr/>
                <a:lstStyle/>
                <a:p>
                  <a:endParaRPr lang="ar-SA"/>
                </a:p>
              </p:txBody>
            </p:sp>
            <p:sp>
              <p:nvSpPr>
                <p:cNvPr id="19511" name="Line 61"/>
                <p:cNvSpPr>
                  <a:spLocks noChangeShapeType="1"/>
                </p:cNvSpPr>
                <p:nvPr/>
              </p:nvSpPr>
              <p:spPr bwMode="auto">
                <a:xfrm>
                  <a:off x="8049" y="4300"/>
                  <a:ext cx="180" cy="180"/>
                </a:xfrm>
                <a:prstGeom prst="line">
                  <a:avLst/>
                </a:prstGeom>
                <a:noFill/>
                <a:ln w="9525">
                  <a:solidFill>
                    <a:srgbClr val="000000"/>
                  </a:solidFill>
                  <a:round/>
                  <a:headEnd/>
                  <a:tailEnd/>
                </a:ln>
              </p:spPr>
              <p:txBody>
                <a:bodyPr/>
                <a:lstStyle/>
                <a:p>
                  <a:endParaRPr lang="ar-SA"/>
                </a:p>
              </p:txBody>
            </p:sp>
            <p:sp>
              <p:nvSpPr>
                <p:cNvPr id="19512" name="Line 62"/>
                <p:cNvSpPr>
                  <a:spLocks noChangeShapeType="1"/>
                </p:cNvSpPr>
                <p:nvPr/>
              </p:nvSpPr>
              <p:spPr bwMode="auto">
                <a:xfrm>
                  <a:off x="9129" y="4300"/>
                  <a:ext cx="0" cy="180"/>
                </a:xfrm>
                <a:prstGeom prst="line">
                  <a:avLst/>
                </a:prstGeom>
                <a:noFill/>
                <a:ln w="9525">
                  <a:solidFill>
                    <a:srgbClr val="000000"/>
                  </a:solidFill>
                  <a:round/>
                  <a:headEnd/>
                  <a:tailEnd/>
                </a:ln>
              </p:spPr>
              <p:txBody>
                <a:bodyPr/>
                <a:lstStyle/>
                <a:p>
                  <a:endParaRPr lang="ar-SA"/>
                </a:p>
              </p:txBody>
            </p:sp>
            <p:sp>
              <p:nvSpPr>
                <p:cNvPr id="19513" name="Line 63"/>
                <p:cNvSpPr>
                  <a:spLocks noChangeShapeType="1"/>
                </p:cNvSpPr>
                <p:nvPr/>
              </p:nvSpPr>
              <p:spPr bwMode="auto">
                <a:xfrm flipH="1">
                  <a:off x="10029" y="4660"/>
                  <a:ext cx="540" cy="180"/>
                </a:xfrm>
                <a:prstGeom prst="line">
                  <a:avLst/>
                </a:prstGeom>
                <a:noFill/>
                <a:ln w="9525">
                  <a:solidFill>
                    <a:srgbClr val="000000"/>
                  </a:solidFill>
                  <a:round/>
                  <a:headEnd/>
                  <a:tailEnd/>
                </a:ln>
              </p:spPr>
              <p:txBody>
                <a:bodyPr/>
                <a:lstStyle/>
                <a:p>
                  <a:endParaRPr lang="ar-SA"/>
                </a:p>
              </p:txBody>
            </p:sp>
          </p:grpSp>
          <p:sp>
            <p:nvSpPr>
              <p:cNvPr id="19497" name="Oval 64"/>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الأول</a:t>
                </a:r>
                <a:endParaRPr lang="ar-SA"/>
              </a:p>
            </p:txBody>
          </p:sp>
          <p:sp>
            <p:nvSpPr>
              <p:cNvPr id="19498" name="Line 65"/>
              <p:cNvSpPr>
                <a:spLocks noChangeShapeType="1"/>
              </p:cNvSpPr>
              <p:nvPr/>
            </p:nvSpPr>
            <p:spPr bwMode="auto">
              <a:xfrm>
                <a:off x="6080" y="4380"/>
                <a:ext cx="600" cy="180"/>
              </a:xfrm>
              <a:prstGeom prst="line">
                <a:avLst/>
              </a:prstGeom>
              <a:noFill/>
              <a:ln w="9525">
                <a:solidFill>
                  <a:srgbClr val="000000"/>
                </a:solidFill>
                <a:round/>
                <a:headEnd/>
                <a:tailEnd/>
              </a:ln>
            </p:spPr>
            <p:txBody>
              <a:bodyPr/>
              <a:lstStyle/>
              <a:p>
                <a:endParaRPr lang="ar-SA"/>
              </a:p>
            </p:txBody>
          </p:sp>
          <p:sp>
            <p:nvSpPr>
              <p:cNvPr id="19499" name="Line 66"/>
              <p:cNvSpPr>
                <a:spLocks noChangeShapeType="1"/>
              </p:cNvSpPr>
              <p:nvPr/>
            </p:nvSpPr>
            <p:spPr bwMode="auto">
              <a:xfrm>
                <a:off x="5540" y="4860"/>
                <a:ext cx="900" cy="0"/>
              </a:xfrm>
              <a:prstGeom prst="line">
                <a:avLst/>
              </a:prstGeom>
              <a:noFill/>
              <a:ln w="9525">
                <a:solidFill>
                  <a:srgbClr val="000000"/>
                </a:solidFill>
                <a:round/>
                <a:headEnd/>
                <a:tailEnd/>
              </a:ln>
            </p:spPr>
            <p:txBody>
              <a:bodyPr/>
              <a:lstStyle/>
              <a:p>
                <a:endParaRPr lang="ar-SA"/>
              </a:p>
            </p:txBody>
          </p:sp>
          <p:sp>
            <p:nvSpPr>
              <p:cNvPr id="19500" name="Oval 67"/>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الأب</a:t>
                </a:r>
                <a:endParaRPr lang="ar-SA"/>
              </a:p>
            </p:txBody>
          </p:sp>
          <p:sp>
            <p:nvSpPr>
              <p:cNvPr id="19501" name="Line 68"/>
              <p:cNvSpPr>
                <a:spLocks noChangeShapeType="1"/>
              </p:cNvSpPr>
              <p:nvPr/>
            </p:nvSpPr>
            <p:spPr bwMode="auto">
              <a:xfrm flipV="1">
                <a:off x="5880" y="5000"/>
                <a:ext cx="620" cy="420"/>
              </a:xfrm>
              <a:prstGeom prst="line">
                <a:avLst/>
              </a:prstGeom>
              <a:noFill/>
              <a:ln w="9525">
                <a:solidFill>
                  <a:srgbClr val="000000"/>
                </a:solidFill>
                <a:round/>
                <a:headEnd/>
                <a:tailEnd/>
              </a:ln>
            </p:spPr>
            <p:txBody>
              <a:bodyPr/>
              <a:lstStyle/>
              <a:p>
                <a:endParaRPr lang="ar-SA"/>
              </a:p>
            </p:txBody>
          </p:sp>
          <p:sp>
            <p:nvSpPr>
              <p:cNvPr id="19502" name="Oval 69"/>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العائلة</a:t>
                </a:r>
                <a:endParaRPr lang="ar-SA"/>
              </a:p>
            </p:txBody>
          </p:sp>
        </p:grpSp>
        <p:grpSp>
          <p:nvGrpSpPr>
            <p:cNvPr id="19461" name="Group 70"/>
            <p:cNvGrpSpPr>
              <a:grpSpLocks/>
            </p:cNvGrpSpPr>
            <p:nvPr/>
          </p:nvGrpSpPr>
          <p:grpSpPr bwMode="auto">
            <a:xfrm>
              <a:off x="360" y="6418"/>
              <a:ext cx="4029" cy="4182"/>
              <a:chOff x="360" y="6418"/>
              <a:chExt cx="4029" cy="4182"/>
            </a:xfrm>
          </p:grpSpPr>
          <p:grpSp>
            <p:nvGrpSpPr>
              <p:cNvPr id="19462" name="Group 71"/>
              <p:cNvGrpSpPr>
                <a:grpSpLocks/>
              </p:cNvGrpSpPr>
              <p:nvPr/>
            </p:nvGrpSpPr>
            <p:grpSpPr bwMode="auto">
              <a:xfrm>
                <a:off x="669" y="6418"/>
                <a:ext cx="3720" cy="3420"/>
                <a:chOff x="429" y="5902"/>
                <a:chExt cx="3720" cy="3420"/>
              </a:xfrm>
            </p:grpSpPr>
            <p:grpSp>
              <p:nvGrpSpPr>
                <p:cNvPr id="19469" name="Group 72"/>
                <p:cNvGrpSpPr>
                  <a:grpSpLocks/>
                </p:cNvGrpSpPr>
                <p:nvPr/>
              </p:nvGrpSpPr>
              <p:grpSpPr bwMode="auto">
                <a:xfrm>
                  <a:off x="2349" y="7342"/>
                  <a:ext cx="1800" cy="900"/>
                  <a:chOff x="2340" y="12060"/>
                  <a:chExt cx="1800" cy="900"/>
                </a:xfrm>
              </p:grpSpPr>
              <p:sp>
                <p:nvSpPr>
                  <p:cNvPr id="19494" name="Rectangle 73"/>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19495" name="Text Box 74"/>
                  <p:cNvSpPr txBox="1">
                    <a:spLocks noChangeArrowheads="1"/>
                  </p:cNvSpPr>
                  <p:nvPr/>
                </p:nvSpPr>
                <p:spPr bwMode="auto">
                  <a:xfrm>
                    <a:off x="2680" y="12280"/>
                    <a:ext cx="1080" cy="600"/>
                  </a:xfrm>
                  <a:prstGeom prst="rect">
                    <a:avLst/>
                  </a:prstGeom>
                  <a:noFill/>
                  <a:ln w="9525">
                    <a:noFill/>
                    <a:miter lim="800000"/>
                    <a:headEnd/>
                    <a:tailEnd/>
                  </a:ln>
                </p:spPr>
                <p:txBody>
                  <a:bodyPr/>
                  <a:lstStyle/>
                  <a:p>
                    <a:pPr algn="ctr">
                      <a:spcAft>
                        <a:spcPts val="1000"/>
                      </a:spcAft>
                    </a:pPr>
                    <a:r>
                      <a:rPr lang="ar-SA" sz="1100" dirty="0" smtClean="0"/>
                      <a:t>المدربة</a:t>
                    </a:r>
                    <a:endParaRPr lang="ar-SA" dirty="0"/>
                  </a:p>
                </p:txBody>
              </p:sp>
            </p:grpSp>
            <p:grpSp>
              <p:nvGrpSpPr>
                <p:cNvPr id="19470" name="Group 75"/>
                <p:cNvGrpSpPr>
                  <a:grpSpLocks/>
                </p:cNvGrpSpPr>
                <p:nvPr/>
              </p:nvGrpSpPr>
              <p:grpSpPr bwMode="auto">
                <a:xfrm>
                  <a:off x="2529" y="6442"/>
                  <a:ext cx="1620" cy="720"/>
                  <a:chOff x="5300" y="12420"/>
                  <a:chExt cx="1620" cy="720"/>
                </a:xfrm>
              </p:grpSpPr>
              <p:sp>
                <p:nvSpPr>
                  <p:cNvPr id="19492" name="Oval 76"/>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a:lstStyle/>
                  <a:p>
                    <a:endParaRPr lang="ar-SA">
                      <a:latin typeface="Comic Sans MS" pitchFamily="66" charset="0"/>
                      <a:cs typeface="Tahoma" pitchFamily="34" charset="0"/>
                    </a:endParaRPr>
                  </a:p>
                </p:txBody>
              </p:sp>
              <p:sp>
                <p:nvSpPr>
                  <p:cNvPr id="19493" name="Text Box 77"/>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رقم الهاتف</a:t>
                    </a:r>
                    <a:endParaRPr lang="ar-SA"/>
                  </a:p>
                </p:txBody>
              </p:sp>
            </p:grpSp>
            <p:grpSp>
              <p:nvGrpSpPr>
                <p:cNvPr id="19471" name="Group 78"/>
                <p:cNvGrpSpPr>
                  <a:grpSpLocks/>
                </p:cNvGrpSpPr>
                <p:nvPr/>
              </p:nvGrpSpPr>
              <p:grpSpPr bwMode="auto">
                <a:xfrm>
                  <a:off x="1829" y="8602"/>
                  <a:ext cx="1620" cy="720"/>
                  <a:chOff x="5300" y="12420"/>
                  <a:chExt cx="1620" cy="720"/>
                </a:xfrm>
              </p:grpSpPr>
              <p:sp>
                <p:nvSpPr>
                  <p:cNvPr id="19490" name="Oval 7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491" name="Text Box 80"/>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a:t>رقم المدربة</a:t>
                    </a:r>
                    <a:endParaRPr lang="ar-SA"/>
                  </a:p>
                </p:txBody>
              </p:sp>
            </p:grpSp>
            <p:grpSp>
              <p:nvGrpSpPr>
                <p:cNvPr id="19472" name="Group 81"/>
                <p:cNvGrpSpPr>
                  <a:grpSpLocks/>
                </p:cNvGrpSpPr>
                <p:nvPr/>
              </p:nvGrpSpPr>
              <p:grpSpPr bwMode="auto">
                <a:xfrm>
                  <a:off x="729" y="8062"/>
                  <a:ext cx="1620" cy="720"/>
                  <a:chOff x="5300" y="12420"/>
                  <a:chExt cx="1620" cy="720"/>
                </a:xfrm>
              </p:grpSpPr>
              <p:sp>
                <p:nvSpPr>
                  <p:cNvPr id="19488" name="Oval 8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489" name="Text Box 83"/>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اسم المدربة</a:t>
                    </a:r>
                    <a:endParaRPr lang="ar-SA"/>
                  </a:p>
                </p:txBody>
              </p:sp>
            </p:grpSp>
            <p:grpSp>
              <p:nvGrpSpPr>
                <p:cNvPr id="19473" name="Group 84"/>
                <p:cNvGrpSpPr>
                  <a:grpSpLocks/>
                </p:cNvGrpSpPr>
                <p:nvPr/>
              </p:nvGrpSpPr>
              <p:grpSpPr bwMode="auto">
                <a:xfrm>
                  <a:off x="549" y="7242"/>
                  <a:ext cx="1620" cy="720"/>
                  <a:chOff x="5300" y="12420"/>
                  <a:chExt cx="1620" cy="720"/>
                </a:xfrm>
              </p:grpSpPr>
              <p:sp>
                <p:nvSpPr>
                  <p:cNvPr id="19486" name="Oval 8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487" name="Text Box 86"/>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التخصص</a:t>
                    </a:r>
                    <a:endParaRPr lang="ar-SA"/>
                  </a:p>
                </p:txBody>
              </p:sp>
            </p:grpSp>
            <p:grpSp>
              <p:nvGrpSpPr>
                <p:cNvPr id="19474" name="Group 87"/>
                <p:cNvGrpSpPr>
                  <a:grpSpLocks/>
                </p:cNvGrpSpPr>
                <p:nvPr/>
              </p:nvGrpSpPr>
              <p:grpSpPr bwMode="auto">
                <a:xfrm>
                  <a:off x="429" y="6462"/>
                  <a:ext cx="1620" cy="720"/>
                  <a:chOff x="5300" y="12420"/>
                  <a:chExt cx="1620" cy="720"/>
                </a:xfrm>
              </p:grpSpPr>
              <p:sp>
                <p:nvSpPr>
                  <p:cNvPr id="19484" name="Oval 8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485" name="Text Box 89"/>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مصدر التخصص</a:t>
                    </a:r>
                    <a:endParaRPr lang="ar-SA"/>
                  </a:p>
                </p:txBody>
              </p:sp>
            </p:grpSp>
            <p:grpSp>
              <p:nvGrpSpPr>
                <p:cNvPr id="19475" name="Group 90"/>
                <p:cNvGrpSpPr>
                  <a:grpSpLocks/>
                </p:cNvGrpSpPr>
                <p:nvPr/>
              </p:nvGrpSpPr>
              <p:grpSpPr bwMode="auto">
                <a:xfrm>
                  <a:off x="1449" y="5902"/>
                  <a:ext cx="1620" cy="720"/>
                  <a:chOff x="5300" y="12420"/>
                  <a:chExt cx="1620" cy="720"/>
                </a:xfrm>
              </p:grpSpPr>
              <p:sp>
                <p:nvSpPr>
                  <p:cNvPr id="19482" name="Oval 9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483" name="Text Box 92"/>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السكن</a:t>
                    </a:r>
                    <a:endParaRPr lang="ar-SA"/>
                  </a:p>
                </p:txBody>
              </p:sp>
            </p:grpSp>
            <p:sp>
              <p:nvSpPr>
                <p:cNvPr id="19476" name="Line 93"/>
                <p:cNvSpPr>
                  <a:spLocks noChangeShapeType="1"/>
                </p:cNvSpPr>
                <p:nvPr/>
              </p:nvSpPr>
              <p:spPr bwMode="auto">
                <a:xfrm flipV="1">
                  <a:off x="2529" y="8262"/>
                  <a:ext cx="360" cy="340"/>
                </a:xfrm>
                <a:prstGeom prst="line">
                  <a:avLst/>
                </a:prstGeom>
                <a:noFill/>
                <a:ln w="9525">
                  <a:solidFill>
                    <a:srgbClr val="000000"/>
                  </a:solidFill>
                  <a:round/>
                  <a:headEnd/>
                  <a:tailEnd/>
                </a:ln>
              </p:spPr>
              <p:txBody>
                <a:bodyPr/>
                <a:lstStyle/>
                <a:p>
                  <a:endParaRPr lang="ar-SA"/>
                </a:p>
              </p:txBody>
            </p:sp>
            <p:sp>
              <p:nvSpPr>
                <p:cNvPr id="19477" name="Line 94"/>
                <p:cNvSpPr>
                  <a:spLocks noChangeShapeType="1"/>
                </p:cNvSpPr>
                <p:nvPr/>
              </p:nvSpPr>
              <p:spPr bwMode="auto">
                <a:xfrm flipV="1">
                  <a:off x="1809" y="7882"/>
                  <a:ext cx="540" cy="180"/>
                </a:xfrm>
                <a:prstGeom prst="line">
                  <a:avLst/>
                </a:prstGeom>
                <a:noFill/>
                <a:ln w="9525">
                  <a:solidFill>
                    <a:srgbClr val="000000"/>
                  </a:solidFill>
                  <a:round/>
                  <a:headEnd/>
                  <a:tailEnd/>
                </a:ln>
              </p:spPr>
              <p:txBody>
                <a:bodyPr/>
                <a:lstStyle/>
                <a:p>
                  <a:endParaRPr lang="ar-SA"/>
                </a:p>
              </p:txBody>
            </p:sp>
            <p:sp>
              <p:nvSpPr>
                <p:cNvPr id="19478" name="Line 95"/>
                <p:cNvSpPr>
                  <a:spLocks noChangeShapeType="1"/>
                </p:cNvSpPr>
                <p:nvPr/>
              </p:nvSpPr>
              <p:spPr bwMode="auto">
                <a:xfrm>
                  <a:off x="1989" y="7522"/>
                  <a:ext cx="360" cy="180"/>
                </a:xfrm>
                <a:prstGeom prst="line">
                  <a:avLst/>
                </a:prstGeom>
                <a:noFill/>
                <a:ln w="9525">
                  <a:solidFill>
                    <a:srgbClr val="000000"/>
                  </a:solidFill>
                  <a:round/>
                  <a:headEnd/>
                  <a:tailEnd/>
                </a:ln>
              </p:spPr>
              <p:txBody>
                <a:bodyPr/>
                <a:lstStyle/>
                <a:p>
                  <a:endParaRPr lang="ar-SA"/>
                </a:p>
              </p:txBody>
            </p:sp>
            <p:sp>
              <p:nvSpPr>
                <p:cNvPr id="19479" name="Line 96"/>
                <p:cNvSpPr>
                  <a:spLocks noChangeShapeType="1"/>
                </p:cNvSpPr>
                <p:nvPr/>
              </p:nvSpPr>
              <p:spPr bwMode="auto">
                <a:xfrm>
                  <a:off x="1909" y="6962"/>
                  <a:ext cx="540" cy="360"/>
                </a:xfrm>
                <a:prstGeom prst="line">
                  <a:avLst/>
                </a:prstGeom>
                <a:noFill/>
                <a:ln w="9525">
                  <a:solidFill>
                    <a:srgbClr val="000000"/>
                  </a:solidFill>
                  <a:round/>
                  <a:headEnd/>
                  <a:tailEnd/>
                </a:ln>
              </p:spPr>
              <p:txBody>
                <a:bodyPr/>
                <a:lstStyle/>
                <a:p>
                  <a:endParaRPr lang="ar-SA"/>
                </a:p>
              </p:txBody>
            </p:sp>
            <p:sp>
              <p:nvSpPr>
                <p:cNvPr id="19480" name="Line 97"/>
                <p:cNvSpPr>
                  <a:spLocks noChangeShapeType="1"/>
                </p:cNvSpPr>
                <p:nvPr/>
              </p:nvSpPr>
              <p:spPr bwMode="auto">
                <a:xfrm>
                  <a:off x="2349" y="6622"/>
                  <a:ext cx="360" cy="720"/>
                </a:xfrm>
                <a:prstGeom prst="line">
                  <a:avLst/>
                </a:prstGeom>
                <a:noFill/>
                <a:ln w="9525">
                  <a:solidFill>
                    <a:srgbClr val="000000"/>
                  </a:solidFill>
                  <a:round/>
                  <a:headEnd/>
                  <a:tailEnd/>
                </a:ln>
              </p:spPr>
              <p:txBody>
                <a:bodyPr/>
                <a:lstStyle/>
                <a:p>
                  <a:endParaRPr lang="ar-SA"/>
                </a:p>
              </p:txBody>
            </p:sp>
            <p:sp>
              <p:nvSpPr>
                <p:cNvPr id="19481" name="Line 98"/>
                <p:cNvSpPr>
                  <a:spLocks noChangeShapeType="1"/>
                </p:cNvSpPr>
                <p:nvPr/>
              </p:nvSpPr>
              <p:spPr bwMode="auto">
                <a:xfrm flipH="1">
                  <a:off x="3249" y="7162"/>
                  <a:ext cx="180" cy="180"/>
                </a:xfrm>
                <a:prstGeom prst="line">
                  <a:avLst/>
                </a:prstGeom>
                <a:noFill/>
                <a:ln w="9525">
                  <a:solidFill>
                    <a:srgbClr val="000000"/>
                  </a:solidFill>
                  <a:round/>
                  <a:headEnd/>
                  <a:tailEnd/>
                </a:ln>
              </p:spPr>
              <p:txBody>
                <a:bodyPr/>
                <a:lstStyle/>
                <a:p>
                  <a:endParaRPr lang="ar-SA"/>
                </a:p>
              </p:txBody>
            </p:sp>
          </p:grpSp>
          <p:sp>
            <p:nvSpPr>
              <p:cNvPr id="19463" name="Oval 99"/>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الأول</a:t>
                </a:r>
                <a:endParaRPr lang="ar-SA"/>
              </a:p>
            </p:txBody>
          </p:sp>
          <p:sp>
            <p:nvSpPr>
              <p:cNvPr id="19464" name="Line 100"/>
              <p:cNvSpPr>
                <a:spLocks noChangeShapeType="1"/>
              </p:cNvSpPr>
              <p:nvPr/>
            </p:nvSpPr>
            <p:spPr bwMode="auto">
              <a:xfrm flipV="1">
                <a:off x="1080" y="9140"/>
                <a:ext cx="100" cy="400"/>
              </a:xfrm>
              <a:prstGeom prst="line">
                <a:avLst/>
              </a:prstGeom>
              <a:noFill/>
              <a:ln w="9525">
                <a:solidFill>
                  <a:srgbClr val="000000"/>
                </a:solidFill>
                <a:round/>
                <a:headEnd/>
                <a:tailEnd/>
              </a:ln>
            </p:spPr>
            <p:txBody>
              <a:bodyPr/>
              <a:lstStyle/>
              <a:p>
                <a:endParaRPr lang="ar-SA"/>
              </a:p>
            </p:txBody>
          </p:sp>
          <p:sp>
            <p:nvSpPr>
              <p:cNvPr id="19465" name="Line 101"/>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a:lstStyle/>
              <a:p>
                <a:endParaRPr lang="ar-SA"/>
              </a:p>
            </p:txBody>
          </p:sp>
          <p:sp>
            <p:nvSpPr>
              <p:cNvPr id="19466" name="Oval 102"/>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الأب</a:t>
                </a:r>
                <a:endParaRPr lang="ar-SA"/>
              </a:p>
            </p:txBody>
          </p:sp>
          <p:sp>
            <p:nvSpPr>
              <p:cNvPr id="19467" name="Line 103"/>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a:lstStyle/>
              <a:p>
                <a:endParaRPr lang="ar-SA"/>
              </a:p>
            </p:txBody>
          </p:sp>
          <p:sp>
            <p:nvSpPr>
              <p:cNvPr id="19468" name="Oval 104"/>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العائلة</a:t>
                </a:r>
                <a:endParaRPr lang="ar-SA"/>
              </a:p>
            </p:txBody>
          </p:sp>
        </p:grpSp>
      </p:grpSp>
      <p:sp>
        <p:nvSpPr>
          <p:cNvPr id="81" name="Oval 63"/>
          <p:cNvSpPr>
            <a:spLocks noChangeArrowheads="1"/>
          </p:cNvSpPr>
          <p:nvPr/>
        </p:nvSpPr>
        <p:spPr bwMode="auto">
          <a:xfrm>
            <a:off x="4559124" y="6088676"/>
            <a:ext cx="914400" cy="413425"/>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82" name="Text Box 64"/>
          <p:cNvSpPr txBox="1">
            <a:spLocks noChangeArrowheads="1"/>
          </p:cNvSpPr>
          <p:nvPr/>
        </p:nvSpPr>
        <p:spPr bwMode="auto">
          <a:xfrm>
            <a:off x="4400552" y="5129358"/>
            <a:ext cx="1028700" cy="264133"/>
          </a:xfrm>
          <a:prstGeom prst="rect">
            <a:avLst/>
          </a:prstGeom>
          <a:noFill/>
          <a:ln w="9525">
            <a:noFill/>
            <a:miter lim="800000"/>
            <a:headEnd/>
            <a:tailEnd/>
          </a:ln>
        </p:spPr>
        <p:txBody>
          <a:bodyPr/>
          <a:lstStyle/>
          <a:p>
            <a:pPr algn="ctr">
              <a:spcAft>
                <a:spcPts val="1000"/>
              </a:spcAft>
            </a:pPr>
            <a:r>
              <a:rPr lang="ar-SA" sz="1100" u="sng" dirty="0" smtClean="0"/>
              <a:t>رقم </a:t>
            </a:r>
            <a:r>
              <a:rPr lang="ar-SA" sz="1100" u="sng" dirty="0"/>
              <a:t>الدورة</a:t>
            </a:r>
            <a:endParaRPr lang="ar-SA" u="sng" dirty="0"/>
          </a:p>
        </p:txBody>
      </p:sp>
      <p:sp>
        <p:nvSpPr>
          <p:cNvPr id="83" name="Line 69"/>
          <p:cNvSpPr>
            <a:spLocks noChangeShapeType="1"/>
          </p:cNvSpPr>
          <p:nvPr/>
        </p:nvSpPr>
        <p:spPr bwMode="auto">
          <a:xfrm flipV="1">
            <a:off x="5090162" y="5874499"/>
            <a:ext cx="678180" cy="214177"/>
          </a:xfrm>
          <a:prstGeom prst="line">
            <a:avLst/>
          </a:prstGeom>
          <a:noFill/>
          <a:ln w="9525">
            <a:solidFill>
              <a:srgbClr val="000000"/>
            </a:solidFill>
            <a:round/>
            <a:headEnd/>
            <a:tailEnd/>
          </a:ln>
        </p:spPr>
        <p:txBody>
          <a:bodyPr/>
          <a:lstStyle/>
          <a:p>
            <a:endParaRPr lang="ar-SA"/>
          </a:p>
        </p:txBody>
      </p:sp>
      <p:sp>
        <p:nvSpPr>
          <p:cNvPr id="84" name="Slide Number Placeholder 83"/>
          <p:cNvSpPr>
            <a:spLocks noGrp="1"/>
          </p:cNvSpPr>
          <p:nvPr>
            <p:ph type="sldNum" sz="quarter" idx="12"/>
          </p:nvPr>
        </p:nvSpPr>
        <p:spPr/>
        <p:txBody>
          <a:bodyPr/>
          <a:lstStyle/>
          <a:p>
            <a:pPr>
              <a:defRPr/>
            </a:pPr>
            <a:fld id="{8D8E2136-1D52-404E-9F72-638376FF357E}" type="slidenum">
              <a:rPr lang="ar-SA" smtClean="0"/>
              <a:pPr>
                <a:defRPr/>
              </a:pPr>
              <a:t>14</a:t>
            </a:fld>
            <a:endParaRPr lang="ar-SA"/>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
          <p:cNvSpPr>
            <a:spLocks noChangeArrowheads="1"/>
          </p:cNvSpPr>
          <p:nvPr/>
        </p:nvSpPr>
        <p:spPr bwMode="auto">
          <a:xfrm>
            <a:off x="2214546" y="357166"/>
            <a:ext cx="6419850" cy="369888"/>
          </a:xfrm>
          <a:prstGeom prst="rect">
            <a:avLst/>
          </a:prstGeom>
          <a:noFill/>
          <a:ln w="9525">
            <a:noFill/>
            <a:miter lim="800000"/>
            <a:headEnd/>
            <a:tailEnd/>
          </a:ln>
        </p:spPr>
        <p:txBody>
          <a:bodyPr anchor="ctr">
            <a:spAutoFit/>
          </a:bodyPr>
          <a:lstStyle/>
          <a:p>
            <a:pPr>
              <a:tabLst>
                <a:tab pos="685800" algn="l"/>
              </a:tabLst>
            </a:pPr>
            <a:r>
              <a:rPr lang="ar-SA" sz="1600" b="1" dirty="0">
                <a:solidFill>
                  <a:srgbClr val="000080"/>
                </a:solidFill>
                <a:latin typeface="Tahoma" pitchFamily="34" charset="0"/>
                <a:cs typeface="Times New Roman" pitchFamily="18" charset="0"/>
              </a:rPr>
              <a:t>3- </a:t>
            </a:r>
            <a:r>
              <a:rPr lang="ar-SA" b="1" u="sng" dirty="0">
                <a:latin typeface="Comic Sans MS" pitchFamily="66" charset="0"/>
                <a:cs typeface="Tahoma" pitchFamily="34" charset="0"/>
              </a:rPr>
              <a:t>وضع العلاقات  </a:t>
            </a:r>
            <a:r>
              <a:rPr lang="en-US" b="1" u="sng" dirty="0">
                <a:latin typeface="Comic Sans MS" pitchFamily="66" charset="0"/>
                <a:cs typeface="Tahoma" pitchFamily="34" charset="0"/>
              </a:rPr>
              <a:t>Relationship</a:t>
            </a:r>
            <a:r>
              <a:rPr lang="ar-SA" b="1" u="sng" dirty="0">
                <a:latin typeface="Comic Sans MS" pitchFamily="66" charset="0"/>
                <a:cs typeface="Tahoma" pitchFamily="34" charset="0"/>
              </a:rPr>
              <a:t> .ويرمز لها بالشكل التالي </a:t>
            </a:r>
            <a:r>
              <a:rPr lang="ar-SA" sz="1600" b="1" u="sng" dirty="0">
                <a:solidFill>
                  <a:srgbClr val="000080"/>
                </a:solidFill>
                <a:latin typeface="Tahoma" pitchFamily="34" charset="0"/>
                <a:cs typeface="Times New Roman" pitchFamily="18" charset="0"/>
              </a:rPr>
              <a:t>:</a:t>
            </a:r>
            <a:endParaRPr lang="ar-SA" u="sng" dirty="0"/>
          </a:p>
        </p:txBody>
      </p:sp>
      <p:sp>
        <p:nvSpPr>
          <p:cNvPr id="7" name="Diamond 6"/>
          <p:cNvSpPr/>
          <p:nvPr/>
        </p:nvSpPr>
        <p:spPr>
          <a:xfrm>
            <a:off x="1571604" y="214290"/>
            <a:ext cx="928687" cy="500062"/>
          </a:xfrm>
          <a:prstGeom prst="diamond">
            <a:avLst/>
          </a:prstGeom>
          <a:ln/>
        </p:spPr>
        <p:style>
          <a:lnRef idx="2">
            <a:schemeClr val="dk1"/>
          </a:lnRef>
          <a:fillRef idx="1">
            <a:schemeClr val="lt1"/>
          </a:fillRef>
          <a:effectRef idx="0">
            <a:schemeClr val="dk1"/>
          </a:effectRef>
          <a:fontRef idx="minor">
            <a:schemeClr val="dk1"/>
          </a:fontRef>
        </p:style>
        <p:txBody>
          <a:bodyPr rtlCol="1" anchor="ctr"/>
          <a:lstStyle/>
          <a:p>
            <a:pPr algn="ctr" fontAlgn="auto">
              <a:spcBef>
                <a:spcPts val="0"/>
              </a:spcBef>
              <a:spcAft>
                <a:spcPts val="0"/>
              </a:spcAft>
              <a:defRPr/>
            </a:pPr>
            <a:endParaRPr lang="ar-SA" dirty="0"/>
          </a:p>
        </p:txBody>
      </p:sp>
      <p:sp>
        <p:nvSpPr>
          <p:cNvPr id="8" name="TextBox 7"/>
          <p:cNvSpPr txBox="1">
            <a:spLocks noChangeArrowheads="1"/>
          </p:cNvSpPr>
          <p:nvPr/>
        </p:nvSpPr>
        <p:spPr bwMode="auto">
          <a:xfrm>
            <a:off x="428596" y="785794"/>
            <a:ext cx="8501122" cy="830997"/>
          </a:xfrm>
          <a:prstGeom prst="rect">
            <a:avLst/>
          </a:prstGeom>
          <a:noFill/>
          <a:ln w="9525">
            <a:noFill/>
            <a:miter lim="800000"/>
            <a:headEnd/>
            <a:tailEnd/>
          </a:ln>
        </p:spPr>
        <p:txBody>
          <a:bodyPr wrap="square">
            <a:spAutoFit/>
          </a:bodyPr>
          <a:lstStyle/>
          <a:p>
            <a:pPr algn="just"/>
            <a:r>
              <a:rPr lang="ar-SA" sz="1600" b="1" dirty="0">
                <a:latin typeface="Comic Sans MS" pitchFamily="66" charset="0"/>
                <a:cs typeface="Tahoma" pitchFamily="34" charset="0"/>
              </a:rPr>
              <a:t>العلاقة الرابطة هي العلاقة التي تربط بين الكيانات وتمثل علاقة رابطة في العالم المصغر الذي تمثله قاعدة البيانات وتهتم قواعد البيانات بشكل كبير جدا بالعلاقات الرابطة بين الكيانات لأنها تعبر عن الروابط بين البيانات في الواقع وتمثل العلاقة غالبا بفعل مضارع</a:t>
            </a:r>
          </a:p>
        </p:txBody>
      </p:sp>
      <p:sp>
        <p:nvSpPr>
          <p:cNvPr id="9" name="TextBox 8"/>
          <p:cNvSpPr txBox="1">
            <a:spLocks noChangeArrowheads="1"/>
          </p:cNvSpPr>
          <p:nvPr/>
        </p:nvSpPr>
        <p:spPr bwMode="auto">
          <a:xfrm>
            <a:off x="1285852" y="1643050"/>
            <a:ext cx="6827837" cy="369887"/>
          </a:xfrm>
          <a:prstGeom prst="rect">
            <a:avLst/>
          </a:prstGeom>
          <a:noFill/>
          <a:ln w="9525">
            <a:noFill/>
            <a:miter lim="800000"/>
            <a:headEnd/>
            <a:tailEnd/>
          </a:ln>
        </p:spPr>
        <p:txBody>
          <a:bodyPr>
            <a:spAutoFit/>
          </a:bodyPr>
          <a:lstStyle/>
          <a:p>
            <a:r>
              <a:rPr lang="ar-SA" b="1" u="sng" dirty="0">
                <a:latin typeface="Comic Sans MS" pitchFamily="66" charset="0"/>
                <a:cs typeface="Tahoma" pitchFamily="34" charset="0"/>
              </a:rPr>
              <a:t>لنطبق ذلك على المثال السابق ونربط الكيانات لدينا بعلاقات:</a:t>
            </a:r>
          </a:p>
        </p:txBody>
      </p:sp>
      <p:grpSp>
        <p:nvGrpSpPr>
          <p:cNvPr id="10" name="Group 90"/>
          <p:cNvGrpSpPr>
            <a:grpSpLocks/>
          </p:cNvGrpSpPr>
          <p:nvPr/>
        </p:nvGrpSpPr>
        <p:grpSpPr bwMode="auto">
          <a:xfrm>
            <a:off x="928688" y="2271722"/>
            <a:ext cx="7397750" cy="4014798"/>
            <a:chOff x="360" y="3600"/>
            <a:chExt cx="11649" cy="8460"/>
          </a:xfrm>
        </p:grpSpPr>
        <p:grpSp>
          <p:nvGrpSpPr>
            <p:cNvPr id="11" name="Group 91"/>
            <p:cNvGrpSpPr>
              <a:grpSpLocks/>
            </p:cNvGrpSpPr>
            <p:nvPr/>
          </p:nvGrpSpPr>
          <p:grpSpPr bwMode="auto">
            <a:xfrm>
              <a:off x="3960" y="5352"/>
              <a:ext cx="5874" cy="4680"/>
              <a:chOff x="3960" y="5352"/>
              <a:chExt cx="5874" cy="4680"/>
            </a:xfrm>
          </p:grpSpPr>
          <p:grpSp>
            <p:nvGrpSpPr>
              <p:cNvPr id="91" name="Group 92"/>
              <p:cNvGrpSpPr>
                <a:grpSpLocks/>
              </p:cNvGrpSpPr>
              <p:nvPr/>
            </p:nvGrpSpPr>
            <p:grpSpPr bwMode="auto">
              <a:xfrm>
                <a:off x="4449" y="5382"/>
                <a:ext cx="3960" cy="2850"/>
                <a:chOff x="3420" y="5430"/>
                <a:chExt cx="3960" cy="2850"/>
              </a:xfrm>
            </p:grpSpPr>
            <p:grpSp>
              <p:nvGrpSpPr>
                <p:cNvPr id="104" name="Group 93"/>
                <p:cNvGrpSpPr>
                  <a:grpSpLocks/>
                </p:cNvGrpSpPr>
                <p:nvPr/>
              </p:nvGrpSpPr>
              <p:grpSpPr bwMode="auto">
                <a:xfrm>
                  <a:off x="5220" y="6840"/>
                  <a:ext cx="1260" cy="1080"/>
                  <a:chOff x="5220" y="6840"/>
                  <a:chExt cx="1260" cy="1080"/>
                </a:xfrm>
              </p:grpSpPr>
              <p:sp>
                <p:nvSpPr>
                  <p:cNvPr id="107" name="AutoShape 94"/>
                  <p:cNvSpPr>
                    <a:spLocks noChangeArrowheads="1"/>
                  </p:cNvSpPr>
                  <p:nvPr/>
                </p:nvSpPr>
                <p:spPr bwMode="auto">
                  <a:xfrm>
                    <a:off x="5220" y="6840"/>
                    <a:ext cx="1260" cy="1080"/>
                  </a:xfrm>
                  <a:prstGeom prst="diamond">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108" name="Text Box 95"/>
                  <p:cNvSpPr txBox="1">
                    <a:spLocks noChangeArrowheads="1"/>
                  </p:cNvSpPr>
                  <p:nvPr/>
                </p:nvSpPr>
                <p:spPr bwMode="auto">
                  <a:xfrm>
                    <a:off x="5280" y="6960"/>
                    <a:ext cx="1080" cy="540"/>
                  </a:xfrm>
                  <a:prstGeom prst="rect">
                    <a:avLst/>
                  </a:prstGeom>
                  <a:noFill/>
                  <a:ln w="9525">
                    <a:noFill/>
                    <a:miter lim="800000"/>
                    <a:headEnd/>
                    <a:tailEnd/>
                  </a:ln>
                </p:spPr>
                <p:txBody>
                  <a:bodyPr/>
                  <a:lstStyle/>
                  <a:p>
                    <a:pPr algn="ctr">
                      <a:spcAft>
                        <a:spcPts val="1000"/>
                      </a:spcAft>
                    </a:pPr>
                    <a:r>
                      <a:rPr lang="ar-SA" sz="1200" b="1" dirty="0" smtClean="0">
                        <a:latin typeface="Arial Unicode MS" pitchFamily="34" charset="-128"/>
                        <a:ea typeface="Arial Unicode MS" pitchFamily="34" charset="-128"/>
                        <a:cs typeface="Arial Unicode MS" pitchFamily="34" charset="-128"/>
                      </a:rPr>
                      <a:t>تدرب</a:t>
                    </a:r>
                    <a:endParaRPr lang="ar-SA" sz="1200" b="1" dirty="0">
                      <a:latin typeface="Arial Unicode MS" pitchFamily="34" charset="-128"/>
                      <a:ea typeface="Arial Unicode MS" pitchFamily="34" charset="-128"/>
                      <a:cs typeface="Arial Unicode MS" pitchFamily="34" charset="-128"/>
                    </a:endParaRPr>
                  </a:p>
                </p:txBody>
              </p:sp>
            </p:grpSp>
            <p:sp>
              <p:nvSpPr>
                <p:cNvPr id="105" name="Line 96"/>
                <p:cNvSpPr>
                  <a:spLocks noChangeShapeType="1"/>
                </p:cNvSpPr>
                <p:nvPr/>
              </p:nvSpPr>
              <p:spPr bwMode="auto">
                <a:xfrm flipV="1">
                  <a:off x="6120" y="5430"/>
                  <a:ext cx="1260" cy="1620"/>
                </a:xfrm>
                <a:prstGeom prst="line">
                  <a:avLst/>
                </a:prstGeom>
                <a:noFill/>
                <a:ln w="9525">
                  <a:solidFill>
                    <a:srgbClr val="000000"/>
                  </a:solidFill>
                  <a:round/>
                  <a:headEnd/>
                  <a:tailEnd/>
                </a:ln>
              </p:spPr>
              <p:txBody>
                <a:bodyPr/>
                <a:lstStyle/>
                <a:p>
                  <a:endParaRPr lang="ar-SA"/>
                </a:p>
              </p:txBody>
            </p:sp>
            <p:sp>
              <p:nvSpPr>
                <p:cNvPr id="106" name="Line 97"/>
                <p:cNvSpPr>
                  <a:spLocks noChangeShapeType="1"/>
                </p:cNvSpPr>
                <p:nvPr/>
              </p:nvSpPr>
              <p:spPr bwMode="auto">
                <a:xfrm flipH="1">
                  <a:off x="3420" y="7560"/>
                  <a:ext cx="1980" cy="720"/>
                </a:xfrm>
                <a:prstGeom prst="line">
                  <a:avLst/>
                </a:prstGeom>
                <a:noFill/>
                <a:ln w="9525">
                  <a:solidFill>
                    <a:srgbClr val="000000"/>
                  </a:solidFill>
                  <a:round/>
                  <a:headEnd/>
                  <a:tailEnd/>
                </a:ln>
              </p:spPr>
              <p:txBody>
                <a:bodyPr/>
                <a:lstStyle/>
                <a:p>
                  <a:endParaRPr lang="ar-SA"/>
                </a:p>
              </p:txBody>
            </p:sp>
          </p:grpSp>
          <p:grpSp>
            <p:nvGrpSpPr>
              <p:cNvPr id="92" name="Group 98"/>
              <p:cNvGrpSpPr>
                <a:grpSpLocks/>
              </p:cNvGrpSpPr>
              <p:nvPr/>
            </p:nvGrpSpPr>
            <p:grpSpPr bwMode="auto">
              <a:xfrm>
                <a:off x="3960" y="8718"/>
                <a:ext cx="3909" cy="1314"/>
                <a:chOff x="2931" y="8766"/>
                <a:chExt cx="3909" cy="1314"/>
              </a:xfrm>
            </p:grpSpPr>
            <p:grpSp>
              <p:nvGrpSpPr>
                <p:cNvPr id="99" name="Group 99"/>
                <p:cNvGrpSpPr>
                  <a:grpSpLocks/>
                </p:cNvGrpSpPr>
                <p:nvPr/>
              </p:nvGrpSpPr>
              <p:grpSpPr bwMode="auto">
                <a:xfrm>
                  <a:off x="3943" y="8766"/>
                  <a:ext cx="1575" cy="1200"/>
                  <a:chOff x="3943" y="8766"/>
                  <a:chExt cx="1575" cy="1200"/>
                </a:xfrm>
              </p:grpSpPr>
              <p:sp>
                <p:nvSpPr>
                  <p:cNvPr id="102" name="AutoShape 100"/>
                  <p:cNvSpPr>
                    <a:spLocks noChangeArrowheads="1"/>
                  </p:cNvSpPr>
                  <p:nvPr/>
                </p:nvSpPr>
                <p:spPr bwMode="auto">
                  <a:xfrm>
                    <a:off x="3943" y="8766"/>
                    <a:ext cx="1575" cy="1200"/>
                  </a:xfrm>
                  <a:prstGeom prst="diamond">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103" name="Text Box 101"/>
                  <p:cNvSpPr txBox="1">
                    <a:spLocks noChangeArrowheads="1"/>
                  </p:cNvSpPr>
                  <p:nvPr/>
                </p:nvSpPr>
                <p:spPr bwMode="auto">
                  <a:xfrm>
                    <a:off x="4056" y="9067"/>
                    <a:ext cx="1365" cy="600"/>
                  </a:xfrm>
                  <a:prstGeom prst="rect">
                    <a:avLst/>
                  </a:prstGeom>
                  <a:noFill/>
                  <a:ln w="9525">
                    <a:noFill/>
                    <a:miter lim="800000"/>
                    <a:headEnd/>
                    <a:tailEnd/>
                  </a:ln>
                </p:spPr>
                <p:txBody>
                  <a:bodyPr/>
                  <a:lstStyle/>
                  <a:p>
                    <a:pPr algn="ctr">
                      <a:spcAft>
                        <a:spcPts val="1000"/>
                      </a:spcAft>
                    </a:pPr>
                    <a:r>
                      <a:rPr lang="ar-SA" sz="1200" b="1" dirty="0" smtClean="0">
                        <a:latin typeface="Arial Unicode MS" pitchFamily="34" charset="-128"/>
                        <a:ea typeface="Arial Unicode MS" pitchFamily="34" charset="-128"/>
                        <a:cs typeface="Arial Unicode MS" pitchFamily="34" charset="-128"/>
                      </a:rPr>
                      <a:t>تدرب على</a:t>
                    </a:r>
                    <a:endParaRPr lang="ar-SA" sz="1200" b="1" dirty="0">
                      <a:latin typeface="Arial Unicode MS" pitchFamily="34" charset="-128"/>
                      <a:ea typeface="Arial Unicode MS" pitchFamily="34" charset="-128"/>
                      <a:cs typeface="Arial Unicode MS" pitchFamily="34" charset="-128"/>
                    </a:endParaRPr>
                  </a:p>
                </p:txBody>
              </p:sp>
            </p:grpSp>
            <p:sp>
              <p:nvSpPr>
                <p:cNvPr id="100" name="Line 102"/>
                <p:cNvSpPr>
                  <a:spLocks noChangeShapeType="1"/>
                </p:cNvSpPr>
                <p:nvPr/>
              </p:nvSpPr>
              <p:spPr bwMode="auto">
                <a:xfrm flipH="1" flipV="1">
                  <a:off x="2931" y="8820"/>
                  <a:ext cx="996" cy="548"/>
                </a:xfrm>
                <a:prstGeom prst="line">
                  <a:avLst/>
                </a:prstGeom>
                <a:noFill/>
                <a:ln w="9525">
                  <a:solidFill>
                    <a:srgbClr val="000000"/>
                  </a:solidFill>
                  <a:round/>
                  <a:headEnd/>
                  <a:tailEnd/>
                </a:ln>
              </p:spPr>
              <p:txBody>
                <a:bodyPr/>
                <a:lstStyle/>
                <a:p>
                  <a:endParaRPr lang="ar-SA"/>
                </a:p>
              </p:txBody>
            </p:sp>
            <p:sp>
              <p:nvSpPr>
                <p:cNvPr id="101" name="Line 103"/>
                <p:cNvSpPr>
                  <a:spLocks noChangeShapeType="1"/>
                </p:cNvSpPr>
                <p:nvPr/>
              </p:nvSpPr>
              <p:spPr bwMode="auto">
                <a:xfrm>
                  <a:off x="5518" y="9368"/>
                  <a:ext cx="1322" cy="712"/>
                </a:xfrm>
                <a:prstGeom prst="line">
                  <a:avLst/>
                </a:prstGeom>
                <a:noFill/>
                <a:ln w="9525">
                  <a:solidFill>
                    <a:srgbClr val="000000"/>
                  </a:solidFill>
                  <a:round/>
                  <a:headEnd/>
                  <a:tailEnd/>
                </a:ln>
              </p:spPr>
              <p:txBody>
                <a:bodyPr/>
                <a:lstStyle/>
                <a:p>
                  <a:endParaRPr lang="ar-SA"/>
                </a:p>
              </p:txBody>
            </p:sp>
          </p:grpSp>
          <p:grpSp>
            <p:nvGrpSpPr>
              <p:cNvPr id="93" name="Group 104"/>
              <p:cNvGrpSpPr>
                <a:grpSpLocks/>
              </p:cNvGrpSpPr>
              <p:nvPr/>
            </p:nvGrpSpPr>
            <p:grpSpPr bwMode="auto">
              <a:xfrm>
                <a:off x="8574" y="5352"/>
                <a:ext cx="1260" cy="4680"/>
                <a:chOff x="7545" y="5400"/>
                <a:chExt cx="1260" cy="4680"/>
              </a:xfrm>
            </p:grpSpPr>
            <p:grpSp>
              <p:nvGrpSpPr>
                <p:cNvPr id="94" name="Group 105"/>
                <p:cNvGrpSpPr>
                  <a:grpSpLocks/>
                </p:cNvGrpSpPr>
                <p:nvPr/>
              </p:nvGrpSpPr>
              <p:grpSpPr bwMode="auto">
                <a:xfrm>
                  <a:off x="7545" y="6870"/>
                  <a:ext cx="1260" cy="1200"/>
                  <a:chOff x="4140" y="8820"/>
                  <a:chExt cx="1260" cy="1200"/>
                </a:xfrm>
              </p:grpSpPr>
              <p:sp>
                <p:nvSpPr>
                  <p:cNvPr id="97" name="AutoShape 106"/>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98" name="Text Box 107"/>
                  <p:cNvSpPr txBox="1">
                    <a:spLocks noChangeArrowheads="1"/>
                  </p:cNvSpPr>
                  <p:nvPr/>
                </p:nvSpPr>
                <p:spPr bwMode="auto">
                  <a:xfrm>
                    <a:off x="4200" y="9060"/>
                    <a:ext cx="1140" cy="600"/>
                  </a:xfrm>
                  <a:prstGeom prst="rect">
                    <a:avLst/>
                  </a:prstGeom>
                  <a:noFill/>
                  <a:ln w="9525">
                    <a:noFill/>
                    <a:miter lim="800000"/>
                    <a:headEnd/>
                    <a:tailEnd/>
                  </a:ln>
                </p:spPr>
                <p:txBody>
                  <a:bodyPr/>
                  <a:lstStyle/>
                  <a:p>
                    <a:pPr algn="ctr">
                      <a:spcAft>
                        <a:spcPts val="1000"/>
                      </a:spcAft>
                    </a:pPr>
                    <a:r>
                      <a:rPr lang="ar-SA" sz="1200" b="1" dirty="0" smtClean="0">
                        <a:latin typeface="Arial Unicode MS" pitchFamily="34" charset="-128"/>
                        <a:ea typeface="Arial Unicode MS" pitchFamily="34" charset="-128"/>
                        <a:cs typeface="Arial Unicode MS" pitchFamily="34" charset="-128"/>
                      </a:rPr>
                      <a:t>تدرس</a:t>
                    </a:r>
                    <a:endParaRPr lang="ar-SA" sz="1200" b="1" dirty="0">
                      <a:latin typeface="Arial Unicode MS" pitchFamily="34" charset="-128"/>
                      <a:ea typeface="Arial Unicode MS" pitchFamily="34" charset="-128"/>
                      <a:cs typeface="Arial Unicode MS" pitchFamily="34" charset="-128"/>
                    </a:endParaRPr>
                  </a:p>
                </p:txBody>
              </p:sp>
            </p:grpSp>
            <p:sp>
              <p:nvSpPr>
                <p:cNvPr id="95" name="Line 108"/>
                <p:cNvSpPr>
                  <a:spLocks noChangeShapeType="1"/>
                </p:cNvSpPr>
                <p:nvPr/>
              </p:nvSpPr>
              <p:spPr bwMode="auto">
                <a:xfrm>
                  <a:off x="8160" y="5400"/>
                  <a:ext cx="0" cy="1440"/>
                </a:xfrm>
                <a:prstGeom prst="line">
                  <a:avLst/>
                </a:prstGeom>
                <a:noFill/>
                <a:ln w="9525">
                  <a:solidFill>
                    <a:srgbClr val="000000"/>
                  </a:solidFill>
                  <a:round/>
                  <a:headEnd/>
                  <a:tailEnd/>
                </a:ln>
              </p:spPr>
              <p:txBody>
                <a:bodyPr/>
                <a:lstStyle/>
                <a:p>
                  <a:endParaRPr lang="ar-SA"/>
                </a:p>
              </p:txBody>
            </p:sp>
            <p:sp>
              <p:nvSpPr>
                <p:cNvPr id="96" name="Line 109"/>
                <p:cNvSpPr>
                  <a:spLocks noChangeShapeType="1"/>
                </p:cNvSpPr>
                <p:nvPr/>
              </p:nvSpPr>
              <p:spPr bwMode="auto">
                <a:xfrm flipH="1">
                  <a:off x="7560" y="8025"/>
                  <a:ext cx="615" cy="2055"/>
                </a:xfrm>
                <a:prstGeom prst="line">
                  <a:avLst/>
                </a:prstGeom>
                <a:noFill/>
                <a:ln w="9525">
                  <a:solidFill>
                    <a:srgbClr val="000000"/>
                  </a:solidFill>
                  <a:round/>
                  <a:headEnd/>
                  <a:tailEnd/>
                </a:ln>
              </p:spPr>
              <p:txBody>
                <a:bodyPr/>
                <a:lstStyle/>
                <a:p>
                  <a:endParaRPr lang="ar-SA"/>
                </a:p>
              </p:txBody>
            </p:sp>
          </p:grpSp>
        </p:grpSp>
        <p:grpSp>
          <p:nvGrpSpPr>
            <p:cNvPr id="12" name="Group 110"/>
            <p:cNvGrpSpPr>
              <a:grpSpLocks/>
            </p:cNvGrpSpPr>
            <p:nvPr/>
          </p:nvGrpSpPr>
          <p:grpSpPr bwMode="auto">
            <a:xfrm>
              <a:off x="360" y="3600"/>
              <a:ext cx="11649" cy="8460"/>
              <a:chOff x="360" y="3600"/>
              <a:chExt cx="11649" cy="8460"/>
            </a:xfrm>
          </p:grpSpPr>
          <p:grpSp>
            <p:nvGrpSpPr>
              <p:cNvPr id="13" name="Group 111"/>
              <p:cNvGrpSpPr>
                <a:grpSpLocks/>
              </p:cNvGrpSpPr>
              <p:nvPr/>
            </p:nvGrpSpPr>
            <p:grpSpPr bwMode="auto">
              <a:xfrm>
                <a:off x="5997" y="10060"/>
                <a:ext cx="6012" cy="2000"/>
                <a:chOff x="4968" y="8820"/>
                <a:chExt cx="6012" cy="2000"/>
              </a:xfrm>
            </p:grpSpPr>
            <p:grpSp>
              <p:nvGrpSpPr>
                <p:cNvPr id="80" name="Group 112"/>
                <p:cNvGrpSpPr>
                  <a:grpSpLocks/>
                </p:cNvGrpSpPr>
                <p:nvPr/>
              </p:nvGrpSpPr>
              <p:grpSpPr bwMode="auto">
                <a:xfrm>
                  <a:off x="6840" y="8820"/>
                  <a:ext cx="1800" cy="900"/>
                  <a:chOff x="4500" y="14220"/>
                  <a:chExt cx="1800" cy="900"/>
                </a:xfrm>
              </p:grpSpPr>
              <p:sp>
                <p:nvSpPr>
                  <p:cNvPr id="89" name="Rectangle 113"/>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90" name="Text Box 114"/>
                  <p:cNvSpPr txBox="1">
                    <a:spLocks noChangeArrowheads="1"/>
                  </p:cNvSpPr>
                  <p:nvPr/>
                </p:nvSpPr>
                <p:spPr bwMode="auto">
                  <a:xfrm>
                    <a:off x="4860" y="14440"/>
                    <a:ext cx="1080" cy="540"/>
                  </a:xfrm>
                  <a:prstGeom prst="rect">
                    <a:avLst/>
                  </a:prstGeom>
                  <a:noFill/>
                  <a:ln w="9525">
                    <a:noFill/>
                    <a:miter lim="800000"/>
                    <a:headEnd/>
                    <a:tailEnd/>
                  </a:ln>
                </p:spPr>
                <p:txBody>
                  <a:bodyPr/>
                  <a:lstStyle/>
                  <a:p>
                    <a:pPr algn="ctr">
                      <a:spcAft>
                        <a:spcPts val="1000"/>
                      </a:spcAft>
                    </a:pPr>
                    <a:r>
                      <a:rPr lang="ar-SA" sz="1100" dirty="0"/>
                      <a:t>الدورة</a:t>
                    </a:r>
                    <a:endParaRPr lang="ar-SA" dirty="0"/>
                  </a:p>
                </p:txBody>
              </p:sp>
            </p:grpSp>
            <p:grpSp>
              <p:nvGrpSpPr>
                <p:cNvPr id="81" name="Group 118"/>
                <p:cNvGrpSpPr>
                  <a:grpSpLocks/>
                </p:cNvGrpSpPr>
                <p:nvPr/>
              </p:nvGrpSpPr>
              <p:grpSpPr bwMode="auto">
                <a:xfrm>
                  <a:off x="4968" y="9616"/>
                  <a:ext cx="3492" cy="1184"/>
                  <a:chOff x="3428" y="11956"/>
                  <a:chExt cx="3492" cy="1184"/>
                </a:xfrm>
              </p:grpSpPr>
              <p:sp>
                <p:nvSpPr>
                  <p:cNvPr id="87" name="Oval 11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88" name="Text Box 120"/>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dirty="0" smtClean="0"/>
                      <a:t>رقم </a:t>
                    </a:r>
                    <a:r>
                      <a:rPr lang="ar-SA" sz="1100" u="sng" dirty="0"/>
                      <a:t>الدورة</a:t>
                    </a:r>
                    <a:endParaRPr lang="ar-SA" u="sng" dirty="0"/>
                  </a:p>
                </p:txBody>
              </p:sp>
              <p:sp>
                <p:nvSpPr>
                  <p:cNvPr id="109" name="Oval 119"/>
                  <p:cNvSpPr>
                    <a:spLocks noChangeArrowheads="1"/>
                  </p:cNvSpPr>
                  <p:nvPr/>
                </p:nvSpPr>
                <p:spPr bwMode="auto">
                  <a:xfrm>
                    <a:off x="3528" y="11956"/>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10" name="Text Box 120"/>
                  <p:cNvSpPr txBox="1">
                    <a:spLocks noChangeArrowheads="1"/>
                  </p:cNvSpPr>
                  <p:nvPr/>
                </p:nvSpPr>
                <p:spPr bwMode="auto">
                  <a:xfrm>
                    <a:off x="3428" y="12056"/>
                    <a:ext cx="1620" cy="460"/>
                  </a:xfrm>
                  <a:prstGeom prst="rect">
                    <a:avLst/>
                  </a:prstGeom>
                  <a:noFill/>
                  <a:ln w="9525">
                    <a:noFill/>
                    <a:miter lim="800000"/>
                    <a:headEnd/>
                    <a:tailEnd/>
                  </a:ln>
                </p:spPr>
                <p:txBody>
                  <a:bodyPr/>
                  <a:lstStyle/>
                  <a:p>
                    <a:pPr algn="ctr">
                      <a:spcAft>
                        <a:spcPts val="1000"/>
                      </a:spcAft>
                    </a:pPr>
                    <a:r>
                      <a:rPr lang="ar-SA" sz="1100" dirty="0"/>
                      <a:t>اسم الدورة</a:t>
                    </a:r>
                    <a:endParaRPr lang="ar-SA" dirty="0"/>
                  </a:p>
                </p:txBody>
              </p:sp>
            </p:grpSp>
            <p:grpSp>
              <p:nvGrpSpPr>
                <p:cNvPr id="82" name="Group 121"/>
                <p:cNvGrpSpPr>
                  <a:grpSpLocks/>
                </p:cNvGrpSpPr>
                <p:nvPr/>
              </p:nvGrpSpPr>
              <p:grpSpPr bwMode="auto">
                <a:xfrm>
                  <a:off x="8640" y="10080"/>
                  <a:ext cx="2340" cy="740"/>
                  <a:chOff x="8640" y="10080"/>
                  <a:chExt cx="2340" cy="740"/>
                </a:xfrm>
              </p:grpSpPr>
              <p:sp>
                <p:nvSpPr>
                  <p:cNvPr id="85" name="Oval 122"/>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86" name="Text Box 123"/>
                  <p:cNvSpPr txBox="1">
                    <a:spLocks noChangeArrowheads="1"/>
                  </p:cNvSpPr>
                  <p:nvPr/>
                </p:nvSpPr>
                <p:spPr bwMode="auto">
                  <a:xfrm>
                    <a:off x="8640" y="10260"/>
                    <a:ext cx="2340" cy="560"/>
                  </a:xfrm>
                  <a:prstGeom prst="rect">
                    <a:avLst/>
                  </a:prstGeom>
                  <a:noFill/>
                  <a:ln w="9525">
                    <a:noFill/>
                    <a:miter lim="800000"/>
                    <a:headEnd/>
                    <a:tailEnd/>
                  </a:ln>
                </p:spPr>
                <p:txBody>
                  <a:bodyPr/>
                  <a:lstStyle/>
                  <a:p>
                    <a:pPr algn="ctr">
                      <a:spcAft>
                        <a:spcPts val="1000"/>
                      </a:spcAft>
                    </a:pPr>
                    <a:r>
                      <a:rPr lang="ar-SA" sz="1100"/>
                      <a:t>عدد ساعات الدورة</a:t>
                    </a:r>
                    <a:endParaRPr lang="ar-SA"/>
                  </a:p>
                </p:txBody>
              </p:sp>
            </p:grpSp>
            <p:sp>
              <p:nvSpPr>
                <p:cNvPr id="83" name="Line 125"/>
                <p:cNvSpPr>
                  <a:spLocks noChangeShapeType="1"/>
                </p:cNvSpPr>
                <p:nvPr/>
              </p:nvSpPr>
              <p:spPr bwMode="auto">
                <a:xfrm flipV="1">
                  <a:off x="7560" y="9720"/>
                  <a:ext cx="0" cy="360"/>
                </a:xfrm>
                <a:prstGeom prst="line">
                  <a:avLst/>
                </a:prstGeom>
                <a:noFill/>
                <a:ln w="9525">
                  <a:solidFill>
                    <a:srgbClr val="000000"/>
                  </a:solidFill>
                  <a:round/>
                  <a:headEnd/>
                  <a:tailEnd/>
                </a:ln>
              </p:spPr>
              <p:txBody>
                <a:bodyPr/>
                <a:lstStyle/>
                <a:p>
                  <a:endParaRPr lang="ar-SA"/>
                </a:p>
              </p:txBody>
            </p:sp>
            <p:sp>
              <p:nvSpPr>
                <p:cNvPr id="84" name="Line 126"/>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a:lstStyle/>
                <a:p>
                  <a:endParaRPr lang="ar-SA"/>
                </a:p>
              </p:txBody>
            </p:sp>
            <p:sp>
              <p:nvSpPr>
                <p:cNvPr id="111" name="Line 125"/>
                <p:cNvSpPr>
                  <a:spLocks noChangeShapeType="1"/>
                </p:cNvSpPr>
                <p:nvPr/>
              </p:nvSpPr>
              <p:spPr bwMode="auto">
                <a:xfrm flipV="1">
                  <a:off x="5688" y="9164"/>
                  <a:ext cx="1180" cy="452"/>
                </a:xfrm>
                <a:prstGeom prst="line">
                  <a:avLst/>
                </a:prstGeom>
                <a:noFill/>
                <a:ln w="9525">
                  <a:solidFill>
                    <a:srgbClr val="000000"/>
                  </a:solidFill>
                  <a:round/>
                  <a:headEnd/>
                  <a:tailEnd/>
                </a:ln>
              </p:spPr>
              <p:txBody>
                <a:bodyPr/>
                <a:lstStyle/>
                <a:p>
                  <a:endParaRPr lang="ar-SA"/>
                </a:p>
              </p:txBody>
            </p:sp>
          </p:grpSp>
          <p:grpSp>
            <p:nvGrpSpPr>
              <p:cNvPr id="14" name="Group 127"/>
              <p:cNvGrpSpPr>
                <a:grpSpLocks/>
              </p:cNvGrpSpPr>
              <p:nvPr/>
            </p:nvGrpSpPr>
            <p:grpSpPr bwMode="auto">
              <a:xfrm>
                <a:off x="4280" y="3600"/>
                <a:ext cx="7409" cy="2320"/>
                <a:chOff x="4280" y="3600"/>
                <a:chExt cx="7409" cy="2320"/>
              </a:xfrm>
            </p:grpSpPr>
            <p:grpSp>
              <p:nvGrpSpPr>
                <p:cNvPr id="50" name="Group 128"/>
                <p:cNvGrpSpPr>
                  <a:grpSpLocks/>
                </p:cNvGrpSpPr>
                <p:nvPr/>
              </p:nvGrpSpPr>
              <p:grpSpPr bwMode="auto">
                <a:xfrm>
                  <a:off x="6329" y="3600"/>
                  <a:ext cx="5360" cy="2320"/>
                  <a:chOff x="6329" y="3600"/>
                  <a:chExt cx="5360" cy="2320"/>
                </a:xfrm>
              </p:grpSpPr>
              <p:grpSp>
                <p:nvGrpSpPr>
                  <p:cNvPr id="57" name="Group 129"/>
                  <p:cNvGrpSpPr>
                    <a:grpSpLocks/>
                  </p:cNvGrpSpPr>
                  <p:nvPr/>
                </p:nvGrpSpPr>
                <p:grpSpPr bwMode="auto">
                  <a:xfrm>
                    <a:off x="8229" y="4480"/>
                    <a:ext cx="1800" cy="900"/>
                    <a:chOff x="6840" y="12060"/>
                    <a:chExt cx="1800" cy="900"/>
                  </a:xfrm>
                </p:grpSpPr>
                <p:sp>
                  <p:nvSpPr>
                    <p:cNvPr id="78" name="Rectangle 130"/>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79" name="Text Box 131"/>
                    <p:cNvSpPr txBox="1">
                      <a:spLocks noChangeArrowheads="1"/>
                    </p:cNvSpPr>
                    <p:nvPr/>
                  </p:nvSpPr>
                  <p:spPr bwMode="auto">
                    <a:xfrm>
                      <a:off x="7200" y="12280"/>
                      <a:ext cx="1080" cy="620"/>
                    </a:xfrm>
                    <a:prstGeom prst="rect">
                      <a:avLst/>
                    </a:prstGeom>
                    <a:noFill/>
                    <a:ln w="9525">
                      <a:noFill/>
                      <a:miter lim="800000"/>
                      <a:headEnd/>
                      <a:tailEnd/>
                    </a:ln>
                  </p:spPr>
                  <p:txBody>
                    <a:bodyPr/>
                    <a:lstStyle/>
                    <a:p>
                      <a:pPr algn="ctr">
                        <a:spcAft>
                          <a:spcPts val="1000"/>
                        </a:spcAft>
                      </a:pPr>
                      <a:r>
                        <a:rPr lang="ar-SA" sz="1100" dirty="0"/>
                        <a:t>المتدربة</a:t>
                      </a:r>
                      <a:endParaRPr lang="ar-SA" dirty="0"/>
                    </a:p>
                  </p:txBody>
                </p:sp>
              </p:grpSp>
              <p:grpSp>
                <p:nvGrpSpPr>
                  <p:cNvPr id="58" name="Group 132"/>
                  <p:cNvGrpSpPr>
                    <a:grpSpLocks/>
                  </p:cNvGrpSpPr>
                  <p:nvPr/>
                </p:nvGrpSpPr>
                <p:grpSpPr bwMode="auto">
                  <a:xfrm>
                    <a:off x="6529" y="5200"/>
                    <a:ext cx="1620" cy="720"/>
                    <a:chOff x="5300" y="12420"/>
                    <a:chExt cx="1620" cy="720"/>
                  </a:xfrm>
                </p:grpSpPr>
                <p:sp>
                  <p:nvSpPr>
                    <p:cNvPr id="76" name="Oval 13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77" name="Text Box 134"/>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dirty="0" smtClean="0"/>
                        <a:t>الرقم الأكاديمي</a:t>
                      </a:r>
                      <a:endParaRPr lang="ar-SA" dirty="0"/>
                    </a:p>
                  </p:txBody>
                </p:sp>
              </p:grpSp>
              <p:grpSp>
                <p:nvGrpSpPr>
                  <p:cNvPr id="59" name="Group 135"/>
                  <p:cNvGrpSpPr>
                    <a:grpSpLocks/>
                  </p:cNvGrpSpPr>
                  <p:nvPr/>
                </p:nvGrpSpPr>
                <p:grpSpPr bwMode="auto">
                  <a:xfrm>
                    <a:off x="6329" y="4480"/>
                    <a:ext cx="1620" cy="720"/>
                    <a:chOff x="5300" y="12420"/>
                    <a:chExt cx="1620" cy="720"/>
                  </a:xfrm>
                </p:grpSpPr>
                <p:sp>
                  <p:nvSpPr>
                    <p:cNvPr id="74" name="Oval 13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75" name="Text Box 137"/>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اسم المتدربة</a:t>
                      </a:r>
                      <a:endParaRPr lang="ar-SA"/>
                    </a:p>
                  </p:txBody>
                </p:sp>
              </p:grpSp>
              <p:grpSp>
                <p:nvGrpSpPr>
                  <p:cNvPr id="60" name="Group 138"/>
                  <p:cNvGrpSpPr>
                    <a:grpSpLocks/>
                  </p:cNvGrpSpPr>
                  <p:nvPr/>
                </p:nvGrpSpPr>
                <p:grpSpPr bwMode="auto">
                  <a:xfrm>
                    <a:off x="6609" y="3760"/>
                    <a:ext cx="1620" cy="720"/>
                    <a:chOff x="5300" y="12420"/>
                    <a:chExt cx="1620" cy="720"/>
                  </a:xfrm>
                </p:grpSpPr>
                <p:sp>
                  <p:nvSpPr>
                    <p:cNvPr id="72" name="Oval 13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73" name="Text Box 140"/>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تاريخ الميلاد</a:t>
                      </a:r>
                      <a:endParaRPr lang="ar-SA"/>
                    </a:p>
                  </p:txBody>
                </p:sp>
              </p:grpSp>
              <p:grpSp>
                <p:nvGrpSpPr>
                  <p:cNvPr id="61" name="Group 141"/>
                  <p:cNvGrpSpPr>
                    <a:grpSpLocks/>
                  </p:cNvGrpSpPr>
                  <p:nvPr/>
                </p:nvGrpSpPr>
                <p:grpSpPr bwMode="auto">
                  <a:xfrm>
                    <a:off x="8269" y="3600"/>
                    <a:ext cx="1620" cy="720"/>
                    <a:chOff x="5300" y="12420"/>
                    <a:chExt cx="1620" cy="720"/>
                  </a:xfrm>
                </p:grpSpPr>
                <p:sp>
                  <p:nvSpPr>
                    <p:cNvPr id="70" name="Oval 14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71" name="Text Box 143"/>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السكن</a:t>
                      </a:r>
                      <a:endParaRPr lang="ar-SA"/>
                    </a:p>
                  </p:txBody>
                </p:sp>
              </p:grpSp>
              <p:grpSp>
                <p:nvGrpSpPr>
                  <p:cNvPr id="62" name="Group 144"/>
                  <p:cNvGrpSpPr>
                    <a:grpSpLocks/>
                  </p:cNvGrpSpPr>
                  <p:nvPr/>
                </p:nvGrpSpPr>
                <p:grpSpPr bwMode="auto">
                  <a:xfrm>
                    <a:off x="10069" y="3940"/>
                    <a:ext cx="1620" cy="720"/>
                    <a:chOff x="5300" y="12420"/>
                    <a:chExt cx="1620" cy="720"/>
                  </a:xfrm>
                </p:grpSpPr>
                <p:sp>
                  <p:nvSpPr>
                    <p:cNvPr id="68" name="Oval 145"/>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a:lstStyle/>
                    <a:p>
                      <a:endParaRPr lang="ar-SA">
                        <a:latin typeface="Comic Sans MS" pitchFamily="66" charset="0"/>
                        <a:cs typeface="Tahoma" pitchFamily="34" charset="0"/>
                      </a:endParaRPr>
                    </a:p>
                  </p:txBody>
                </p:sp>
                <p:sp>
                  <p:nvSpPr>
                    <p:cNvPr id="69" name="Text Box 146"/>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رقم الهاتف</a:t>
                      </a:r>
                      <a:endParaRPr lang="ar-SA"/>
                    </a:p>
                  </p:txBody>
                </p:sp>
              </p:grpSp>
              <p:sp>
                <p:nvSpPr>
                  <p:cNvPr id="63" name="Line 147"/>
                  <p:cNvSpPr>
                    <a:spLocks noChangeShapeType="1"/>
                  </p:cNvSpPr>
                  <p:nvPr/>
                </p:nvSpPr>
                <p:spPr bwMode="auto">
                  <a:xfrm flipV="1">
                    <a:off x="7909" y="5200"/>
                    <a:ext cx="360" cy="180"/>
                  </a:xfrm>
                  <a:prstGeom prst="line">
                    <a:avLst/>
                  </a:prstGeom>
                  <a:noFill/>
                  <a:ln w="9525">
                    <a:solidFill>
                      <a:srgbClr val="000000"/>
                    </a:solidFill>
                    <a:round/>
                    <a:headEnd/>
                    <a:tailEnd/>
                  </a:ln>
                </p:spPr>
                <p:txBody>
                  <a:bodyPr/>
                  <a:lstStyle/>
                  <a:p>
                    <a:endParaRPr lang="ar-SA"/>
                  </a:p>
                </p:txBody>
              </p:sp>
              <p:sp>
                <p:nvSpPr>
                  <p:cNvPr id="64" name="Line 148"/>
                  <p:cNvSpPr>
                    <a:spLocks noChangeShapeType="1"/>
                  </p:cNvSpPr>
                  <p:nvPr/>
                </p:nvSpPr>
                <p:spPr bwMode="auto">
                  <a:xfrm>
                    <a:off x="7869" y="4840"/>
                    <a:ext cx="360" cy="180"/>
                  </a:xfrm>
                  <a:prstGeom prst="line">
                    <a:avLst/>
                  </a:prstGeom>
                  <a:noFill/>
                  <a:ln w="9525">
                    <a:solidFill>
                      <a:srgbClr val="000000"/>
                    </a:solidFill>
                    <a:round/>
                    <a:headEnd/>
                    <a:tailEnd/>
                  </a:ln>
                </p:spPr>
                <p:txBody>
                  <a:bodyPr/>
                  <a:lstStyle/>
                  <a:p>
                    <a:endParaRPr lang="ar-SA"/>
                  </a:p>
                </p:txBody>
              </p:sp>
              <p:sp>
                <p:nvSpPr>
                  <p:cNvPr id="65" name="Line 149"/>
                  <p:cNvSpPr>
                    <a:spLocks noChangeShapeType="1"/>
                  </p:cNvSpPr>
                  <p:nvPr/>
                </p:nvSpPr>
                <p:spPr bwMode="auto">
                  <a:xfrm>
                    <a:off x="8049" y="4300"/>
                    <a:ext cx="180" cy="180"/>
                  </a:xfrm>
                  <a:prstGeom prst="line">
                    <a:avLst/>
                  </a:prstGeom>
                  <a:noFill/>
                  <a:ln w="9525">
                    <a:solidFill>
                      <a:srgbClr val="000000"/>
                    </a:solidFill>
                    <a:round/>
                    <a:headEnd/>
                    <a:tailEnd/>
                  </a:ln>
                </p:spPr>
                <p:txBody>
                  <a:bodyPr/>
                  <a:lstStyle/>
                  <a:p>
                    <a:endParaRPr lang="ar-SA"/>
                  </a:p>
                </p:txBody>
              </p:sp>
              <p:sp>
                <p:nvSpPr>
                  <p:cNvPr id="66" name="Line 150"/>
                  <p:cNvSpPr>
                    <a:spLocks noChangeShapeType="1"/>
                  </p:cNvSpPr>
                  <p:nvPr/>
                </p:nvSpPr>
                <p:spPr bwMode="auto">
                  <a:xfrm>
                    <a:off x="9129" y="4300"/>
                    <a:ext cx="0" cy="180"/>
                  </a:xfrm>
                  <a:prstGeom prst="line">
                    <a:avLst/>
                  </a:prstGeom>
                  <a:noFill/>
                  <a:ln w="9525">
                    <a:solidFill>
                      <a:srgbClr val="000000"/>
                    </a:solidFill>
                    <a:round/>
                    <a:headEnd/>
                    <a:tailEnd/>
                  </a:ln>
                </p:spPr>
                <p:txBody>
                  <a:bodyPr/>
                  <a:lstStyle/>
                  <a:p>
                    <a:endParaRPr lang="ar-SA"/>
                  </a:p>
                </p:txBody>
              </p:sp>
              <p:sp>
                <p:nvSpPr>
                  <p:cNvPr id="67" name="Line 151"/>
                  <p:cNvSpPr>
                    <a:spLocks noChangeShapeType="1"/>
                  </p:cNvSpPr>
                  <p:nvPr/>
                </p:nvSpPr>
                <p:spPr bwMode="auto">
                  <a:xfrm flipH="1">
                    <a:off x="10029" y="4660"/>
                    <a:ext cx="540" cy="180"/>
                  </a:xfrm>
                  <a:prstGeom prst="line">
                    <a:avLst/>
                  </a:prstGeom>
                  <a:noFill/>
                  <a:ln w="9525">
                    <a:solidFill>
                      <a:srgbClr val="000000"/>
                    </a:solidFill>
                    <a:round/>
                    <a:headEnd/>
                    <a:tailEnd/>
                  </a:ln>
                </p:spPr>
                <p:txBody>
                  <a:bodyPr/>
                  <a:lstStyle/>
                  <a:p>
                    <a:endParaRPr lang="ar-SA"/>
                  </a:p>
                </p:txBody>
              </p:sp>
            </p:grpSp>
            <p:sp>
              <p:nvSpPr>
                <p:cNvPr id="51" name="Oval 152"/>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الأول</a:t>
                  </a:r>
                  <a:endParaRPr lang="ar-SA"/>
                </a:p>
              </p:txBody>
            </p:sp>
            <p:sp>
              <p:nvSpPr>
                <p:cNvPr id="52" name="Line 153"/>
                <p:cNvSpPr>
                  <a:spLocks noChangeShapeType="1"/>
                </p:cNvSpPr>
                <p:nvPr/>
              </p:nvSpPr>
              <p:spPr bwMode="auto">
                <a:xfrm>
                  <a:off x="6080" y="4380"/>
                  <a:ext cx="600" cy="180"/>
                </a:xfrm>
                <a:prstGeom prst="line">
                  <a:avLst/>
                </a:prstGeom>
                <a:noFill/>
                <a:ln w="9525">
                  <a:solidFill>
                    <a:srgbClr val="000000"/>
                  </a:solidFill>
                  <a:round/>
                  <a:headEnd/>
                  <a:tailEnd/>
                </a:ln>
              </p:spPr>
              <p:txBody>
                <a:bodyPr/>
                <a:lstStyle/>
                <a:p>
                  <a:endParaRPr lang="ar-SA"/>
                </a:p>
              </p:txBody>
            </p:sp>
            <p:sp>
              <p:nvSpPr>
                <p:cNvPr id="53" name="Line 154"/>
                <p:cNvSpPr>
                  <a:spLocks noChangeShapeType="1"/>
                </p:cNvSpPr>
                <p:nvPr/>
              </p:nvSpPr>
              <p:spPr bwMode="auto">
                <a:xfrm>
                  <a:off x="5540" y="4860"/>
                  <a:ext cx="900" cy="0"/>
                </a:xfrm>
                <a:prstGeom prst="line">
                  <a:avLst/>
                </a:prstGeom>
                <a:noFill/>
                <a:ln w="9525">
                  <a:solidFill>
                    <a:srgbClr val="000000"/>
                  </a:solidFill>
                  <a:round/>
                  <a:headEnd/>
                  <a:tailEnd/>
                </a:ln>
              </p:spPr>
              <p:txBody>
                <a:bodyPr/>
                <a:lstStyle/>
                <a:p>
                  <a:endParaRPr lang="ar-SA"/>
                </a:p>
              </p:txBody>
            </p:sp>
            <p:sp>
              <p:nvSpPr>
                <p:cNvPr id="54" name="Oval 155"/>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الأب</a:t>
                  </a:r>
                  <a:endParaRPr lang="ar-SA"/>
                </a:p>
              </p:txBody>
            </p:sp>
            <p:sp>
              <p:nvSpPr>
                <p:cNvPr id="55" name="Line 156"/>
                <p:cNvSpPr>
                  <a:spLocks noChangeShapeType="1"/>
                </p:cNvSpPr>
                <p:nvPr/>
              </p:nvSpPr>
              <p:spPr bwMode="auto">
                <a:xfrm flipV="1">
                  <a:off x="5880" y="5000"/>
                  <a:ext cx="620" cy="420"/>
                </a:xfrm>
                <a:prstGeom prst="line">
                  <a:avLst/>
                </a:prstGeom>
                <a:noFill/>
                <a:ln w="9525">
                  <a:solidFill>
                    <a:srgbClr val="000000"/>
                  </a:solidFill>
                  <a:round/>
                  <a:headEnd/>
                  <a:tailEnd/>
                </a:ln>
              </p:spPr>
              <p:txBody>
                <a:bodyPr/>
                <a:lstStyle/>
                <a:p>
                  <a:endParaRPr lang="ar-SA"/>
                </a:p>
              </p:txBody>
            </p:sp>
            <p:sp>
              <p:nvSpPr>
                <p:cNvPr id="56" name="Oval 157"/>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العائلة</a:t>
                  </a:r>
                  <a:endParaRPr lang="ar-SA"/>
                </a:p>
              </p:txBody>
            </p:sp>
          </p:grpSp>
          <p:grpSp>
            <p:nvGrpSpPr>
              <p:cNvPr id="15" name="Group 158"/>
              <p:cNvGrpSpPr>
                <a:grpSpLocks/>
              </p:cNvGrpSpPr>
              <p:nvPr/>
            </p:nvGrpSpPr>
            <p:grpSpPr bwMode="auto">
              <a:xfrm>
                <a:off x="360" y="6418"/>
                <a:ext cx="4029" cy="4182"/>
                <a:chOff x="360" y="6418"/>
                <a:chExt cx="4029" cy="4182"/>
              </a:xfrm>
            </p:grpSpPr>
            <p:grpSp>
              <p:nvGrpSpPr>
                <p:cNvPr id="16" name="Group 159"/>
                <p:cNvGrpSpPr>
                  <a:grpSpLocks/>
                </p:cNvGrpSpPr>
                <p:nvPr/>
              </p:nvGrpSpPr>
              <p:grpSpPr bwMode="auto">
                <a:xfrm>
                  <a:off x="669" y="6418"/>
                  <a:ext cx="3720" cy="3420"/>
                  <a:chOff x="429" y="5902"/>
                  <a:chExt cx="3720" cy="3420"/>
                </a:xfrm>
              </p:grpSpPr>
              <p:grpSp>
                <p:nvGrpSpPr>
                  <p:cNvPr id="23" name="Group 160"/>
                  <p:cNvGrpSpPr>
                    <a:grpSpLocks/>
                  </p:cNvGrpSpPr>
                  <p:nvPr/>
                </p:nvGrpSpPr>
                <p:grpSpPr bwMode="auto">
                  <a:xfrm>
                    <a:off x="2349" y="7342"/>
                    <a:ext cx="1800" cy="900"/>
                    <a:chOff x="2340" y="12060"/>
                    <a:chExt cx="1800" cy="900"/>
                  </a:xfrm>
                </p:grpSpPr>
                <p:sp>
                  <p:nvSpPr>
                    <p:cNvPr id="48" name="Rectangle 161"/>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49" name="Text Box 162"/>
                    <p:cNvSpPr txBox="1">
                      <a:spLocks noChangeArrowheads="1"/>
                    </p:cNvSpPr>
                    <p:nvPr/>
                  </p:nvSpPr>
                  <p:spPr bwMode="auto">
                    <a:xfrm>
                      <a:off x="2680" y="12280"/>
                      <a:ext cx="1080" cy="600"/>
                    </a:xfrm>
                    <a:prstGeom prst="rect">
                      <a:avLst/>
                    </a:prstGeom>
                    <a:noFill/>
                    <a:ln w="9525">
                      <a:noFill/>
                      <a:miter lim="800000"/>
                      <a:headEnd/>
                      <a:tailEnd/>
                    </a:ln>
                  </p:spPr>
                  <p:txBody>
                    <a:bodyPr/>
                    <a:lstStyle/>
                    <a:p>
                      <a:pPr algn="ctr">
                        <a:spcAft>
                          <a:spcPts val="1000"/>
                        </a:spcAft>
                      </a:pPr>
                      <a:r>
                        <a:rPr lang="ar-SA" sz="1100" dirty="0"/>
                        <a:t>المدربة</a:t>
                      </a:r>
                      <a:endParaRPr lang="ar-SA" dirty="0"/>
                    </a:p>
                  </p:txBody>
                </p:sp>
              </p:grpSp>
              <p:grpSp>
                <p:nvGrpSpPr>
                  <p:cNvPr id="24" name="Group 163"/>
                  <p:cNvGrpSpPr>
                    <a:grpSpLocks/>
                  </p:cNvGrpSpPr>
                  <p:nvPr/>
                </p:nvGrpSpPr>
                <p:grpSpPr bwMode="auto">
                  <a:xfrm>
                    <a:off x="2529" y="6442"/>
                    <a:ext cx="1620" cy="720"/>
                    <a:chOff x="5300" y="12420"/>
                    <a:chExt cx="1620" cy="720"/>
                  </a:xfrm>
                </p:grpSpPr>
                <p:sp>
                  <p:nvSpPr>
                    <p:cNvPr id="46" name="Oval 164"/>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a:lstStyle/>
                    <a:p>
                      <a:endParaRPr lang="ar-SA">
                        <a:latin typeface="Comic Sans MS" pitchFamily="66" charset="0"/>
                        <a:cs typeface="Tahoma" pitchFamily="34" charset="0"/>
                      </a:endParaRPr>
                    </a:p>
                  </p:txBody>
                </p:sp>
                <p:sp>
                  <p:nvSpPr>
                    <p:cNvPr id="47" name="Text Box 165"/>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رقم الهاتف</a:t>
                      </a:r>
                      <a:endParaRPr lang="ar-SA"/>
                    </a:p>
                  </p:txBody>
                </p:sp>
              </p:grpSp>
              <p:grpSp>
                <p:nvGrpSpPr>
                  <p:cNvPr id="25" name="Group 166"/>
                  <p:cNvGrpSpPr>
                    <a:grpSpLocks/>
                  </p:cNvGrpSpPr>
                  <p:nvPr/>
                </p:nvGrpSpPr>
                <p:grpSpPr bwMode="auto">
                  <a:xfrm>
                    <a:off x="1829" y="8602"/>
                    <a:ext cx="1620" cy="720"/>
                    <a:chOff x="5300" y="12420"/>
                    <a:chExt cx="1620" cy="720"/>
                  </a:xfrm>
                </p:grpSpPr>
                <p:sp>
                  <p:nvSpPr>
                    <p:cNvPr id="44" name="Oval 167"/>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45" name="Text Box 168"/>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a:t>رقم المدربة</a:t>
                      </a:r>
                      <a:endParaRPr lang="ar-SA"/>
                    </a:p>
                  </p:txBody>
                </p:sp>
              </p:grpSp>
              <p:grpSp>
                <p:nvGrpSpPr>
                  <p:cNvPr id="26" name="Group 169"/>
                  <p:cNvGrpSpPr>
                    <a:grpSpLocks/>
                  </p:cNvGrpSpPr>
                  <p:nvPr/>
                </p:nvGrpSpPr>
                <p:grpSpPr bwMode="auto">
                  <a:xfrm>
                    <a:off x="729" y="8062"/>
                    <a:ext cx="1620" cy="720"/>
                    <a:chOff x="5300" y="12420"/>
                    <a:chExt cx="1620" cy="720"/>
                  </a:xfrm>
                </p:grpSpPr>
                <p:sp>
                  <p:nvSpPr>
                    <p:cNvPr id="42" name="Oval 17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43" name="Text Box 171"/>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اسم المدربة</a:t>
                      </a:r>
                      <a:endParaRPr lang="ar-SA"/>
                    </a:p>
                  </p:txBody>
                </p:sp>
              </p:grpSp>
              <p:grpSp>
                <p:nvGrpSpPr>
                  <p:cNvPr id="27" name="Group 172"/>
                  <p:cNvGrpSpPr>
                    <a:grpSpLocks/>
                  </p:cNvGrpSpPr>
                  <p:nvPr/>
                </p:nvGrpSpPr>
                <p:grpSpPr bwMode="auto">
                  <a:xfrm>
                    <a:off x="549" y="7242"/>
                    <a:ext cx="1620" cy="720"/>
                    <a:chOff x="5300" y="12420"/>
                    <a:chExt cx="1620" cy="720"/>
                  </a:xfrm>
                </p:grpSpPr>
                <p:sp>
                  <p:nvSpPr>
                    <p:cNvPr id="40" name="Oval 17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41" name="Text Box 174"/>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التخصص</a:t>
                      </a:r>
                      <a:endParaRPr lang="ar-SA"/>
                    </a:p>
                  </p:txBody>
                </p:sp>
              </p:grpSp>
              <p:grpSp>
                <p:nvGrpSpPr>
                  <p:cNvPr id="28" name="Group 175"/>
                  <p:cNvGrpSpPr>
                    <a:grpSpLocks/>
                  </p:cNvGrpSpPr>
                  <p:nvPr/>
                </p:nvGrpSpPr>
                <p:grpSpPr bwMode="auto">
                  <a:xfrm>
                    <a:off x="429" y="6462"/>
                    <a:ext cx="1620" cy="720"/>
                    <a:chOff x="5300" y="12420"/>
                    <a:chExt cx="1620" cy="720"/>
                  </a:xfrm>
                </p:grpSpPr>
                <p:sp>
                  <p:nvSpPr>
                    <p:cNvPr id="38" name="Oval 17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39" name="Text Box 177"/>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مصدر التخصص</a:t>
                      </a:r>
                      <a:endParaRPr lang="ar-SA"/>
                    </a:p>
                  </p:txBody>
                </p:sp>
              </p:grpSp>
              <p:grpSp>
                <p:nvGrpSpPr>
                  <p:cNvPr id="29" name="Group 178"/>
                  <p:cNvGrpSpPr>
                    <a:grpSpLocks/>
                  </p:cNvGrpSpPr>
                  <p:nvPr/>
                </p:nvGrpSpPr>
                <p:grpSpPr bwMode="auto">
                  <a:xfrm>
                    <a:off x="1449" y="5902"/>
                    <a:ext cx="1620" cy="720"/>
                    <a:chOff x="5300" y="12420"/>
                    <a:chExt cx="1620" cy="720"/>
                  </a:xfrm>
                </p:grpSpPr>
                <p:sp>
                  <p:nvSpPr>
                    <p:cNvPr id="36" name="Oval 17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37" name="Text Box 180"/>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السكن</a:t>
                      </a:r>
                      <a:endParaRPr lang="ar-SA"/>
                    </a:p>
                  </p:txBody>
                </p:sp>
              </p:grpSp>
              <p:sp>
                <p:nvSpPr>
                  <p:cNvPr id="30" name="Line 181"/>
                  <p:cNvSpPr>
                    <a:spLocks noChangeShapeType="1"/>
                  </p:cNvSpPr>
                  <p:nvPr/>
                </p:nvSpPr>
                <p:spPr bwMode="auto">
                  <a:xfrm flipV="1">
                    <a:off x="2529" y="8262"/>
                    <a:ext cx="360" cy="340"/>
                  </a:xfrm>
                  <a:prstGeom prst="line">
                    <a:avLst/>
                  </a:prstGeom>
                  <a:noFill/>
                  <a:ln w="9525">
                    <a:solidFill>
                      <a:srgbClr val="000000"/>
                    </a:solidFill>
                    <a:round/>
                    <a:headEnd/>
                    <a:tailEnd/>
                  </a:ln>
                </p:spPr>
                <p:txBody>
                  <a:bodyPr/>
                  <a:lstStyle/>
                  <a:p>
                    <a:endParaRPr lang="ar-SA"/>
                  </a:p>
                </p:txBody>
              </p:sp>
              <p:sp>
                <p:nvSpPr>
                  <p:cNvPr id="31" name="Line 182"/>
                  <p:cNvSpPr>
                    <a:spLocks noChangeShapeType="1"/>
                  </p:cNvSpPr>
                  <p:nvPr/>
                </p:nvSpPr>
                <p:spPr bwMode="auto">
                  <a:xfrm flipV="1">
                    <a:off x="1809" y="7882"/>
                    <a:ext cx="540" cy="180"/>
                  </a:xfrm>
                  <a:prstGeom prst="line">
                    <a:avLst/>
                  </a:prstGeom>
                  <a:noFill/>
                  <a:ln w="9525">
                    <a:solidFill>
                      <a:srgbClr val="000000"/>
                    </a:solidFill>
                    <a:round/>
                    <a:headEnd/>
                    <a:tailEnd/>
                  </a:ln>
                </p:spPr>
                <p:txBody>
                  <a:bodyPr/>
                  <a:lstStyle/>
                  <a:p>
                    <a:endParaRPr lang="ar-SA"/>
                  </a:p>
                </p:txBody>
              </p:sp>
              <p:sp>
                <p:nvSpPr>
                  <p:cNvPr id="32" name="Line 183"/>
                  <p:cNvSpPr>
                    <a:spLocks noChangeShapeType="1"/>
                  </p:cNvSpPr>
                  <p:nvPr/>
                </p:nvSpPr>
                <p:spPr bwMode="auto">
                  <a:xfrm>
                    <a:off x="1989" y="7522"/>
                    <a:ext cx="360" cy="180"/>
                  </a:xfrm>
                  <a:prstGeom prst="line">
                    <a:avLst/>
                  </a:prstGeom>
                  <a:noFill/>
                  <a:ln w="9525">
                    <a:solidFill>
                      <a:srgbClr val="000000"/>
                    </a:solidFill>
                    <a:round/>
                    <a:headEnd/>
                    <a:tailEnd/>
                  </a:ln>
                </p:spPr>
                <p:txBody>
                  <a:bodyPr/>
                  <a:lstStyle/>
                  <a:p>
                    <a:endParaRPr lang="ar-SA"/>
                  </a:p>
                </p:txBody>
              </p:sp>
              <p:sp>
                <p:nvSpPr>
                  <p:cNvPr id="33" name="Line 184"/>
                  <p:cNvSpPr>
                    <a:spLocks noChangeShapeType="1"/>
                  </p:cNvSpPr>
                  <p:nvPr/>
                </p:nvSpPr>
                <p:spPr bwMode="auto">
                  <a:xfrm>
                    <a:off x="1909" y="6962"/>
                    <a:ext cx="540" cy="360"/>
                  </a:xfrm>
                  <a:prstGeom prst="line">
                    <a:avLst/>
                  </a:prstGeom>
                  <a:noFill/>
                  <a:ln w="9525">
                    <a:solidFill>
                      <a:srgbClr val="000000"/>
                    </a:solidFill>
                    <a:round/>
                    <a:headEnd/>
                    <a:tailEnd/>
                  </a:ln>
                </p:spPr>
                <p:txBody>
                  <a:bodyPr/>
                  <a:lstStyle/>
                  <a:p>
                    <a:endParaRPr lang="ar-SA"/>
                  </a:p>
                </p:txBody>
              </p:sp>
              <p:sp>
                <p:nvSpPr>
                  <p:cNvPr id="34" name="Line 185"/>
                  <p:cNvSpPr>
                    <a:spLocks noChangeShapeType="1"/>
                  </p:cNvSpPr>
                  <p:nvPr/>
                </p:nvSpPr>
                <p:spPr bwMode="auto">
                  <a:xfrm>
                    <a:off x="2349" y="6622"/>
                    <a:ext cx="360" cy="720"/>
                  </a:xfrm>
                  <a:prstGeom prst="line">
                    <a:avLst/>
                  </a:prstGeom>
                  <a:noFill/>
                  <a:ln w="9525">
                    <a:solidFill>
                      <a:srgbClr val="000000"/>
                    </a:solidFill>
                    <a:round/>
                    <a:headEnd/>
                    <a:tailEnd/>
                  </a:ln>
                </p:spPr>
                <p:txBody>
                  <a:bodyPr/>
                  <a:lstStyle/>
                  <a:p>
                    <a:endParaRPr lang="ar-SA"/>
                  </a:p>
                </p:txBody>
              </p:sp>
              <p:sp>
                <p:nvSpPr>
                  <p:cNvPr id="35" name="Line 186"/>
                  <p:cNvSpPr>
                    <a:spLocks noChangeShapeType="1"/>
                  </p:cNvSpPr>
                  <p:nvPr/>
                </p:nvSpPr>
                <p:spPr bwMode="auto">
                  <a:xfrm flipH="1">
                    <a:off x="3249" y="7162"/>
                    <a:ext cx="180" cy="180"/>
                  </a:xfrm>
                  <a:prstGeom prst="line">
                    <a:avLst/>
                  </a:prstGeom>
                  <a:noFill/>
                  <a:ln w="9525">
                    <a:solidFill>
                      <a:srgbClr val="000000"/>
                    </a:solidFill>
                    <a:round/>
                    <a:headEnd/>
                    <a:tailEnd/>
                  </a:ln>
                </p:spPr>
                <p:txBody>
                  <a:bodyPr/>
                  <a:lstStyle/>
                  <a:p>
                    <a:endParaRPr lang="ar-SA"/>
                  </a:p>
                </p:txBody>
              </p:sp>
            </p:grpSp>
            <p:sp>
              <p:nvSpPr>
                <p:cNvPr id="17" name="Oval 187"/>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الأول</a:t>
                  </a:r>
                  <a:endParaRPr lang="ar-SA"/>
                </a:p>
              </p:txBody>
            </p:sp>
            <p:sp>
              <p:nvSpPr>
                <p:cNvPr id="18" name="Line 188"/>
                <p:cNvSpPr>
                  <a:spLocks noChangeShapeType="1"/>
                </p:cNvSpPr>
                <p:nvPr/>
              </p:nvSpPr>
              <p:spPr bwMode="auto">
                <a:xfrm flipV="1">
                  <a:off x="1080" y="9140"/>
                  <a:ext cx="100" cy="400"/>
                </a:xfrm>
                <a:prstGeom prst="line">
                  <a:avLst/>
                </a:prstGeom>
                <a:noFill/>
                <a:ln w="9525">
                  <a:solidFill>
                    <a:srgbClr val="000000"/>
                  </a:solidFill>
                  <a:round/>
                  <a:headEnd/>
                  <a:tailEnd/>
                </a:ln>
              </p:spPr>
              <p:txBody>
                <a:bodyPr/>
                <a:lstStyle/>
                <a:p>
                  <a:endParaRPr lang="ar-SA"/>
                </a:p>
              </p:txBody>
            </p:sp>
            <p:sp>
              <p:nvSpPr>
                <p:cNvPr id="19" name="Line 189"/>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a:lstStyle/>
                <a:p>
                  <a:endParaRPr lang="ar-SA"/>
                </a:p>
              </p:txBody>
            </p:sp>
            <p:sp>
              <p:nvSpPr>
                <p:cNvPr id="20" name="Oval 190"/>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الأب</a:t>
                  </a:r>
                  <a:endParaRPr lang="ar-SA"/>
                </a:p>
              </p:txBody>
            </p:sp>
            <p:sp>
              <p:nvSpPr>
                <p:cNvPr id="21" name="Line 191"/>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a:lstStyle/>
                <a:p>
                  <a:endParaRPr lang="ar-SA"/>
                </a:p>
              </p:txBody>
            </p:sp>
            <p:sp>
              <p:nvSpPr>
                <p:cNvPr id="22" name="Oval 192"/>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العائلة</a:t>
                  </a:r>
                  <a:endParaRPr lang="ar-SA"/>
                </a:p>
              </p:txBody>
            </p:sp>
          </p:grpSp>
        </p:grpSp>
      </p:grpSp>
      <p:sp>
        <p:nvSpPr>
          <p:cNvPr id="112" name="Slide Number Placeholder 111"/>
          <p:cNvSpPr>
            <a:spLocks noGrp="1"/>
          </p:cNvSpPr>
          <p:nvPr>
            <p:ph type="sldNum" sz="quarter" idx="12"/>
          </p:nvPr>
        </p:nvSpPr>
        <p:spPr/>
        <p:txBody>
          <a:bodyPr/>
          <a:lstStyle/>
          <a:p>
            <a:pPr>
              <a:defRPr/>
            </a:pPr>
            <a:fld id="{8D8E2136-1D52-404E-9F72-638376FF357E}" type="slidenum">
              <a:rPr lang="ar-SA" smtClean="0"/>
              <a:pPr>
                <a:defRPr/>
              </a:pPr>
              <a:t>15</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ox(in)">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ox(in)">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ox(in)">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1"/>
          <p:cNvSpPr>
            <a:spLocks noChangeArrowheads="1"/>
          </p:cNvSpPr>
          <p:nvPr/>
        </p:nvSpPr>
        <p:spPr bwMode="auto">
          <a:xfrm>
            <a:off x="971600" y="591071"/>
            <a:ext cx="7715994" cy="461665"/>
          </a:xfrm>
          <a:prstGeom prst="rect">
            <a:avLst/>
          </a:prstGeom>
          <a:noFill/>
          <a:ln w="9525">
            <a:noFill/>
            <a:miter lim="800000"/>
            <a:headEnd/>
            <a:tailEnd/>
          </a:ln>
        </p:spPr>
        <p:txBody>
          <a:bodyPr wrap="square" anchor="ctr">
            <a:spAutoFit/>
          </a:bodyPr>
          <a:lstStyle/>
          <a:p>
            <a:pPr>
              <a:tabLst>
                <a:tab pos="685800" algn="l"/>
              </a:tabLst>
            </a:pPr>
            <a:r>
              <a:rPr lang="ar-SA" sz="2400" b="1" dirty="0">
                <a:latin typeface="Tahoma" pitchFamily="34" charset="0"/>
                <a:cs typeface="Times New Roman" pitchFamily="18" charset="0"/>
              </a:rPr>
              <a:t>4- </a:t>
            </a:r>
            <a:r>
              <a:rPr lang="ar-SA" sz="2400" b="1" u="sng" dirty="0">
                <a:latin typeface="Tahoma" pitchFamily="34" charset="0"/>
                <a:cs typeface="Times New Roman" pitchFamily="18" charset="0"/>
              </a:rPr>
              <a:t>تحديد نوع العلاقة بتحديد نسبة </a:t>
            </a:r>
            <a:r>
              <a:rPr lang="ar-SA" sz="2400" b="1" u="sng" dirty="0" smtClean="0">
                <a:latin typeface="Tahoma" pitchFamily="34" charset="0"/>
                <a:cs typeface="Times New Roman" pitchFamily="18" charset="0"/>
              </a:rPr>
              <a:t>المشاركة   </a:t>
            </a:r>
            <a:r>
              <a:rPr lang="en-US" sz="2000" b="1" u="sng" dirty="0">
                <a:latin typeface="Tahoma" pitchFamily="34" charset="0"/>
                <a:cs typeface="Times New Roman" pitchFamily="18" charset="0"/>
              </a:rPr>
              <a:t>Cardinality ratio</a:t>
            </a:r>
            <a:r>
              <a:rPr lang="ar-SA" sz="2000" b="1" u="sng" dirty="0">
                <a:latin typeface="Comic Sans MS" pitchFamily="66" charset="0"/>
                <a:cs typeface="Tahoma" pitchFamily="34" charset="0"/>
              </a:rPr>
              <a:t> </a:t>
            </a:r>
            <a:r>
              <a:rPr lang="ar-SA" sz="2400" b="1" u="sng" dirty="0">
                <a:latin typeface="Tahoma" pitchFamily="34" charset="0"/>
                <a:cs typeface="Times New Roman" pitchFamily="18" charset="0"/>
              </a:rPr>
              <a:t>:</a:t>
            </a:r>
            <a:endParaRPr lang="ar-SA" sz="2400" u="sng" dirty="0"/>
          </a:p>
        </p:txBody>
      </p:sp>
      <p:sp>
        <p:nvSpPr>
          <p:cNvPr id="11" name="Rectangle 11"/>
          <p:cNvSpPr>
            <a:spLocks noChangeArrowheads="1"/>
          </p:cNvSpPr>
          <p:nvPr/>
        </p:nvSpPr>
        <p:spPr bwMode="auto">
          <a:xfrm>
            <a:off x="259197" y="1772816"/>
            <a:ext cx="8572560" cy="2554287"/>
          </a:xfrm>
          <a:prstGeom prst="rect">
            <a:avLst/>
          </a:prstGeom>
          <a:noFill/>
          <a:ln w="9525">
            <a:noFill/>
            <a:miter lim="800000"/>
            <a:headEnd/>
            <a:tailEnd/>
          </a:ln>
        </p:spPr>
        <p:txBody>
          <a:bodyPr wrap="square" anchor="ctr">
            <a:spAutoFit/>
          </a:bodyPr>
          <a:lstStyle/>
          <a:p>
            <a:pPr>
              <a:tabLst>
                <a:tab pos="457200" algn="l"/>
              </a:tabLst>
            </a:pPr>
            <a:r>
              <a:rPr lang="ar-SA" sz="2000" b="1" u="sng" dirty="0">
                <a:ea typeface="Times New Roman" pitchFamily="18" charset="0"/>
              </a:rPr>
              <a:t>أولاً- علاقة واحد إلى واحد</a:t>
            </a:r>
            <a:endParaRPr lang="en-US" sz="2000" dirty="0">
              <a:ea typeface="Times New Roman" pitchFamily="18" charset="0"/>
            </a:endParaRPr>
          </a:p>
          <a:p>
            <a:pPr eaLnBrk="0" hangingPunct="0">
              <a:tabLst>
                <a:tab pos="457200" algn="l"/>
              </a:tabLst>
            </a:pPr>
            <a:r>
              <a:rPr lang="en-US" sz="2000" b="1" u="sng" dirty="0">
                <a:ea typeface="Times New Roman" pitchFamily="18" charset="0"/>
              </a:rPr>
              <a:t>One to One</a:t>
            </a:r>
            <a:r>
              <a:rPr lang="en-US" sz="2000" dirty="0">
                <a:ea typeface="Times New Roman" pitchFamily="18" charset="0"/>
              </a:rPr>
              <a:t>     </a:t>
            </a:r>
            <a:endParaRPr lang="en-US" sz="2000" dirty="0"/>
          </a:p>
          <a:p>
            <a:pPr eaLnBrk="0" hangingPunct="0">
              <a:tabLst>
                <a:tab pos="457200" algn="l"/>
              </a:tabLst>
            </a:pPr>
            <a:r>
              <a:rPr lang="en-US" sz="2000" dirty="0"/>
              <a:t> </a:t>
            </a:r>
            <a:r>
              <a:rPr lang="ar-SA" sz="2000" dirty="0"/>
              <a:t>   </a:t>
            </a:r>
            <a:r>
              <a:rPr lang="ar-SA" sz="2000" b="1" i="1" dirty="0"/>
              <a:t>يرمز لها بــ </a:t>
            </a:r>
            <a:r>
              <a:rPr lang="en-US" sz="2000" b="1" i="1" dirty="0"/>
              <a:t>1:1</a:t>
            </a:r>
          </a:p>
          <a:p>
            <a:pPr eaLnBrk="0" hangingPunct="0">
              <a:tabLst>
                <a:tab pos="457200" algn="l"/>
              </a:tabLst>
            </a:pPr>
            <a:r>
              <a:rPr lang="ar-SA" sz="2000" dirty="0"/>
              <a:t>يكون في هذه العلاقة لكل سجل في الكيان الأول سجل مطابق واحد في الكيان الثاني وكل سجل في الكيان الثاني له سجل مطابق واحد في الكيان الأول </a:t>
            </a:r>
            <a:endParaRPr lang="en-US" sz="2000" dirty="0"/>
          </a:p>
          <a:p>
            <a:pPr eaLnBrk="0" hangingPunct="0">
              <a:tabLst>
                <a:tab pos="457200" algn="l"/>
              </a:tabLst>
            </a:pPr>
            <a:r>
              <a:rPr lang="ar-SA" sz="2000" dirty="0"/>
              <a:t>مثال:</a:t>
            </a:r>
            <a:endParaRPr lang="en-US" sz="2000" dirty="0"/>
          </a:p>
          <a:p>
            <a:pPr eaLnBrk="0" hangingPunct="0">
              <a:buFontTx/>
              <a:buChar char="•"/>
              <a:tabLst>
                <a:tab pos="457200" algn="l"/>
              </a:tabLst>
            </a:pPr>
            <a:r>
              <a:rPr lang="ar-SA" sz="2000" dirty="0"/>
              <a:t>شركة تتكون من عدة أقسام ، بحيث لكل قسم مدير واحد وكل مدير يرأس قسم واحد فتكون العلاقة بين كيان المدير وكيان </a:t>
            </a:r>
            <a:r>
              <a:rPr lang="ar-SA" sz="2000" dirty="0" smtClean="0"/>
              <a:t>الأقسام </a:t>
            </a:r>
            <a:r>
              <a:rPr lang="ar-SA" sz="2000" dirty="0"/>
              <a:t>علاقة واحد إلى واحد.</a:t>
            </a:r>
          </a:p>
        </p:txBody>
      </p:sp>
      <p:grpSp>
        <p:nvGrpSpPr>
          <p:cNvPr id="22532" name="Group 18"/>
          <p:cNvGrpSpPr>
            <a:grpSpLocks noChangeAspect="1"/>
          </p:cNvGrpSpPr>
          <p:nvPr/>
        </p:nvGrpSpPr>
        <p:grpSpPr bwMode="auto">
          <a:xfrm>
            <a:off x="1354986" y="5157192"/>
            <a:ext cx="5273675" cy="1371600"/>
            <a:chOff x="1795" y="3924"/>
            <a:chExt cx="8306" cy="2160"/>
          </a:xfrm>
        </p:grpSpPr>
        <p:sp>
          <p:nvSpPr>
            <p:cNvPr id="22533" name="AutoShape 27"/>
            <p:cNvSpPr>
              <a:spLocks noChangeAspect="1" noChangeArrowheads="1" noTextEdit="1"/>
            </p:cNvSpPr>
            <p:nvPr/>
          </p:nvSpPr>
          <p:spPr bwMode="auto">
            <a:xfrm>
              <a:off x="1795" y="3924"/>
              <a:ext cx="8306" cy="2160"/>
            </a:xfrm>
            <a:prstGeom prst="rect">
              <a:avLst/>
            </a:prstGeom>
            <a:noFill/>
            <a:ln w="9525">
              <a:noFill/>
              <a:miter lim="800000"/>
              <a:headEnd/>
              <a:tailEnd/>
            </a:ln>
          </p:spPr>
          <p:txBody>
            <a:bodyPr/>
            <a:lstStyle/>
            <a:p>
              <a:endParaRPr lang="ar-SA"/>
            </a:p>
          </p:txBody>
        </p:sp>
        <p:sp>
          <p:nvSpPr>
            <p:cNvPr id="22534" name="Rectangle 26"/>
            <p:cNvSpPr>
              <a:spLocks noChangeArrowheads="1"/>
            </p:cNvSpPr>
            <p:nvPr/>
          </p:nvSpPr>
          <p:spPr bwMode="auto">
            <a:xfrm>
              <a:off x="7643" y="4374"/>
              <a:ext cx="1015" cy="873"/>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58522" tIns="29261" rIns="58522" bIns="29261" anchor="ctr">
              <a:flatTx/>
            </a:bodyPr>
            <a:lstStyle/>
            <a:p>
              <a:pPr algn="ctr"/>
              <a:r>
                <a:rPr lang="ar-SA" b="1" dirty="0" smtClean="0">
                  <a:ea typeface="Times New Roman" pitchFamily="18" charset="0"/>
                </a:rPr>
                <a:t>المدير</a:t>
              </a:r>
              <a:endParaRPr lang="ar-SA" dirty="0">
                <a:ea typeface="Times New Roman" pitchFamily="18" charset="0"/>
              </a:endParaRPr>
            </a:p>
          </p:txBody>
        </p:sp>
        <p:sp>
          <p:nvSpPr>
            <p:cNvPr id="22535" name="Rectangle 25"/>
            <p:cNvSpPr>
              <a:spLocks noChangeArrowheads="1"/>
            </p:cNvSpPr>
            <p:nvPr/>
          </p:nvSpPr>
          <p:spPr bwMode="auto">
            <a:xfrm>
              <a:off x="3287" y="4374"/>
              <a:ext cx="1054" cy="946"/>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58522" tIns="29261" rIns="58522" bIns="29261" anchor="ctr">
              <a:flatTx/>
            </a:bodyPr>
            <a:lstStyle/>
            <a:p>
              <a:pPr algn="ctr"/>
              <a:r>
                <a:rPr lang="ar-SA" b="1" dirty="0">
                  <a:ea typeface="Times New Roman" pitchFamily="18" charset="0"/>
                </a:rPr>
                <a:t>القسم</a:t>
              </a:r>
              <a:endParaRPr lang="ar-SA" dirty="0">
                <a:ea typeface="Times New Roman" pitchFamily="18" charset="0"/>
              </a:endParaRPr>
            </a:p>
          </p:txBody>
        </p:sp>
        <p:sp>
          <p:nvSpPr>
            <p:cNvPr id="22536" name="Line 24"/>
            <p:cNvSpPr>
              <a:spLocks noChangeShapeType="1"/>
            </p:cNvSpPr>
            <p:nvPr/>
          </p:nvSpPr>
          <p:spPr bwMode="auto">
            <a:xfrm flipH="1">
              <a:off x="5512" y="4544"/>
              <a:ext cx="1309" cy="0"/>
            </a:xfrm>
            <a:prstGeom prst="line">
              <a:avLst/>
            </a:prstGeom>
            <a:noFill/>
            <a:ln w="38100">
              <a:solidFill>
                <a:srgbClr val="000000"/>
              </a:solidFill>
              <a:round/>
              <a:headEnd/>
              <a:tailEnd type="triangle" w="med" len="med"/>
            </a:ln>
          </p:spPr>
          <p:txBody>
            <a:bodyPr/>
            <a:lstStyle/>
            <a:p>
              <a:endParaRPr lang="ar-SA"/>
            </a:p>
          </p:txBody>
        </p:sp>
        <p:sp>
          <p:nvSpPr>
            <p:cNvPr id="22537" name="Line 23"/>
            <p:cNvSpPr>
              <a:spLocks noChangeShapeType="1"/>
            </p:cNvSpPr>
            <p:nvPr/>
          </p:nvSpPr>
          <p:spPr bwMode="auto">
            <a:xfrm>
              <a:off x="5512" y="5344"/>
              <a:ext cx="1308" cy="0"/>
            </a:xfrm>
            <a:prstGeom prst="line">
              <a:avLst/>
            </a:prstGeom>
            <a:noFill/>
            <a:ln w="38100">
              <a:solidFill>
                <a:srgbClr val="000000"/>
              </a:solidFill>
              <a:round/>
              <a:headEnd/>
              <a:tailEnd type="triangle" w="med" len="med"/>
            </a:ln>
          </p:spPr>
          <p:txBody>
            <a:bodyPr/>
            <a:lstStyle/>
            <a:p>
              <a:endParaRPr lang="ar-SA"/>
            </a:p>
          </p:txBody>
        </p:sp>
        <p:sp>
          <p:nvSpPr>
            <p:cNvPr id="22538" name="Text Box 22"/>
            <p:cNvSpPr txBox="1">
              <a:spLocks noChangeArrowheads="1"/>
            </p:cNvSpPr>
            <p:nvPr/>
          </p:nvSpPr>
          <p:spPr bwMode="auto">
            <a:xfrm>
              <a:off x="6947" y="4262"/>
              <a:ext cx="400" cy="563"/>
            </a:xfrm>
            <a:prstGeom prst="rect">
              <a:avLst/>
            </a:prstGeom>
            <a:noFill/>
            <a:ln w="9525">
              <a:noFill/>
              <a:miter lim="800000"/>
              <a:headEnd/>
              <a:tailEnd/>
            </a:ln>
          </p:spPr>
          <p:txBody>
            <a:bodyPr wrap="none" lIns="58522" tIns="29261" rIns="58522" bIns="29261">
              <a:spAutoFit/>
            </a:bodyPr>
            <a:lstStyle/>
            <a:p>
              <a:r>
                <a:rPr lang="ar-SA" sz="2000" dirty="0">
                  <a:solidFill>
                    <a:srgbClr val="000000"/>
                  </a:solidFill>
                  <a:ea typeface="Times New Roman" pitchFamily="18" charset="0"/>
                </a:rPr>
                <a:t>1</a:t>
              </a:r>
              <a:endParaRPr lang="ar-SA" dirty="0">
                <a:ea typeface="Times New Roman" pitchFamily="18" charset="0"/>
              </a:endParaRPr>
            </a:p>
          </p:txBody>
        </p:sp>
        <p:sp>
          <p:nvSpPr>
            <p:cNvPr id="22539" name="Text Box 21"/>
            <p:cNvSpPr txBox="1">
              <a:spLocks noChangeArrowheads="1"/>
            </p:cNvSpPr>
            <p:nvPr/>
          </p:nvSpPr>
          <p:spPr bwMode="auto">
            <a:xfrm>
              <a:off x="4770" y="4262"/>
              <a:ext cx="398" cy="578"/>
            </a:xfrm>
            <a:prstGeom prst="rect">
              <a:avLst/>
            </a:prstGeom>
            <a:noFill/>
            <a:ln w="9525">
              <a:noFill/>
              <a:miter lim="800000"/>
              <a:headEnd/>
              <a:tailEnd/>
            </a:ln>
          </p:spPr>
          <p:txBody>
            <a:bodyPr wrap="none" lIns="58522" tIns="29261" rIns="58522" bIns="29261">
              <a:spAutoFit/>
            </a:bodyPr>
            <a:lstStyle/>
            <a:p>
              <a:r>
                <a:rPr lang="ar-SA" sz="2000" dirty="0">
                  <a:solidFill>
                    <a:srgbClr val="000000"/>
                  </a:solidFill>
                  <a:ea typeface="Times New Roman" pitchFamily="18" charset="0"/>
                </a:rPr>
                <a:t>1</a:t>
              </a:r>
              <a:endParaRPr lang="ar-SA" dirty="0">
                <a:ea typeface="Times New Roman" pitchFamily="18" charset="0"/>
              </a:endParaRPr>
            </a:p>
          </p:txBody>
        </p:sp>
        <p:sp>
          <p:nvSpPr>
            <p:cNvPr id="22540" name="Text Box 20"/>
            <p:cNvSpPr txBox="1">
              <a:spLocks noChangeArrowheads="1"/>
            </p:cNvSpPr>
            <p:nvPr/>
          </p:nvSpPr>
          <p:spPr bwMode="auto">
            <a:xfrm>
              <a:off x="4764" y="5049"/>
              <a:ext cx="400" cy="563"/>
            </a:xfrm>
            <a:prstGeom prst="rect">
              <a:avLst/>
            </a:prstGeom>
            <a:noFill/>
            <a:ln w="9525">
              <a:noFill/>
              <a:miter lim="800000"/>
              <a:headEnd/>
              <a:tailEnd/>
            </a:ln>
          </p:spPr>
          <p:txBody>
            <a:bodyPr wrap="none" lIns="58522" tIns="29261" rIns="58522" bIns="29261">
              <a:spAutoFit/>
            </a:bodyPr>
            <a:lstStyle/>
            <a:p>
              <a:r>
                <a:rPr lang="ar-SA" sz="2000" dirty="0">
                  <a:solidFill>
                    <a:srgbClr val="000000"/>
                  </a:solidFill>
                  <a:ea typeface="Times New Roman" pitchFamily="18" charset="0"/>
                </a:rPr>
                <a:t>1</a:t>
              </a:r>
              <a:endParaRPr lang="ar-SA" dirty="0">
                <a:ea typeface="Times New Roman" pitchFamily="18" charset="0"/>
              </a:endParaRPr>
            </a:p>
          </p:txBody>
        </p:sp>
        <p:sp>
          <p:nvSpPr>
            <p:cNvPr id="22541" name="Text Box 19"/>
            <p:cNvSpPr txBox="1">
              <a:spLocks noChangeArrowheads="1"/>
            </p:cNvSpPr>
            <p:nvPr/>
          </p:nvSpPr>
          <p:spPr bwMode="auto">
            <a:xfrm>
              <a:off x="6933" y="5049"/>
              <a:ext cx="398" cy="578"/>
            </a:xfrm>
            <a:prstGeom prst="rect">
              <a:avLst/>
            </a:prstGeom>
            <a:noFill/>
            <a:ln w="9525">
              <a:noFill/>
              <a:miter lim="800000"/>
              <a:headEnd/>
              <a:tailEnd/>
            </a:ln>
          </p:spPr>
          <p:txBody>
            <a:bodyPr wrap="none" lIns="58522" tIns="29261" rIns="58522" bIns="29261">
              <a:spAutoFit/>
            </a:bodyPr>
            <a:lstStyle/>
            <a:p>
              <a:r>
                <a:rPr lang="ar-SA" sz="2000" dirty="0">
                  <a:solidFill>
                    <a:srgbClr val="000000"/>
                  </a:solidFill>
                  <a:ea typeface="Times New Roman" pitchFamily="18" charset="0"/>
                </a:rPr>
                <a:t>1</a:t>
              </a:r>
              <a:endParaRPr lang="ar-SA" dirty="0">
                <a:ea typeface="Times New Roman" pitchFamily="18" charset="0"/>
              </a:endParaRPr>
            </a:p>
          </p:txBody>
        </p:sp>
      </p:grpSp>
      <p:sp>
        <p:nvSpPr>
          <p:cNvPr id="14" name="Slide Number Placeholder 13"/>
          <p:cNvSpPr>
            <a:spLocks noGrp="1"/>
          </p:cNvSpPr>
          <p:nvPr>
            <p:ph type="sldNum" sz="quarter" idx="12"/>
          </p:nvPr>
        </p:nvSpPr>
        <p:spPr/>
        <p:txBody>
          <a:bodyPr/>
          <a:lstStyle/>
          <a:p>
            <a:pPr>
              <a:defRPr/>
            </a:pPr>
            <a:fld id="{8D8E2136-1D52-404E-9F72-638376FF357E}" type="slidenum">
              <a:rPr lang="ar-SA" smtClean="0"/>
              <a:pPr>
                <a:defRPr/>
              </a:pPr>
              <a:t>16</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1"/>
          <p:cNvSpPr>
            <a:spLocks noChangeArrowheads="1"/>
          </p:cNvSpPr>
          <p:nvPr/>
        </p:nvSpPr>
        <p:spPr bwMode="auto">
          <a:xfrm>
            <a:off x="222716" y="674112"/>
            <a:ext cx="8669764" cy="523220"/>
          </a:xfrm>
          <a:prstGeom prst="rect">
            <a:avLst/>
          </a:prstGeom>
          <a:noFill/>
          <a:ln w="9525">
            <a:noFill/>
            <a:miter lim="800000"/>
            <a:headEnd/>
            <a:tailEnd/>
          </a:ln>
        </p:spPr>
        <p:txBody>
          <a:bodyPr wrap="square" anchor="ctr">
            <a:spAutoFit/>
          </a:bodyPr>
          <a:lstStyle/>
          <a:p>
            <a:pPr>
              <a:tabLst>
                <a:tab pos="685800" algn="l"/>
              </a:tabLst>
            </a:pPr>
            <a:r>
              <a:rPr lang="ar-SA" sz="2800" b="1" dirty="0">
                <a:latin typeface="Tahoma" pitchFamily="34" charset="0"/>
                <a:cs typeface="Times New Roman" pitchFamily="18" charset="0"/>
              </a:rPr>
              <a:t>4-  تابع </a:t>
            </a:r>
            <a:r>
              <a:rPr lang="ar-SA" sz="2800" b="1" u="sng" dirty="0">
                <a:latin typeface="Tahoma" pitchFamily="34" charset="0"/>
                <a:cs typeface="Times New Roman" pitchFamily="18" charset="0"/>
              </a:rPr>
              <a:t>تحديد نوع العلاقة بتحديد نسبة المشاركة </a:t>
            </a:r>
            <a:r>
              <a:rPr lang="ar-SA" sz="2800" b="1" u="sng" dirty="0" smtClean="0">
                <a:latin typeface="Tahoma" pitchFamily="34" charset="0"/>
                <a:cs typeface="Times New Roman" pitchFamily="18" charset="0"/>
              </a:rPr>
              <a:t>  </a:t>
            </a:r>
            <a:r>
              <a:rPr lang="en-US" sz="2400" b="1" u="sng" dirty="0" smtClean="0">
                <a:latin typeface="Tahoma" pitchFamily="34" charset="0"/>
                <a:cs typeface="Times New Roman" pitchFamily="18" charset="0"/>
              </a:rPr>
              <a:t>Cardinality </a:t>
            </a:r>
            <a:r>
              <a:rPr lang="en-US" sz="2400" b="1" u="sng" dirty="0">
                <a:latin typeface="Tahoma" pitchFamily="34" charset="0"/>
                <a:cs typeface="Times New Roman" pitchFamily="18" charset="0"/>
              </a:rPr>
              <a:t>ratio</a:t>
            </a:r>
            <a:r>
              <a:rPr lang="ar-SA" sz="2800" b="1" u="sng" dirty="0">
                <a:latin typeface="Comic Sans MS" pitchFamily="66" charset="0"/>
                <a:cs typeface="Tahoma" pitchFamily="34" charset="0"/>
              </a:rPr>
              <a:t> </a:t>
            </a:r>
            <a:endParaRPr lang="ar-SA" sz="2800" u="sng" dirty="0"/>
          </a:p>
        </p:txBody>
      </p:sp>
      <p:sp>
        <p:nvSpPr>
          <p:cNvPr id="11" name="Rectangle 2"/>
          <p:cNvSpPr>
            <a:spLocks noChangeArrowheads="1"/>
          </p:cNvSpPr>
          <p:nvPr/>
        </p:nvSpPr>
        <p:spPr bwMode="auto">
          <a:xfrm>
            <a:off x="378391" y="2012283"/>
            <a:ext cx="8429684" cy="2246769"/>
          </a:xfrm>
          <a:prstGeom prst="rect">
            <a:avLst/>
          </a:prstGeom>
          <a:noFill/>
          <a:ln w="9525">
            <a:noFill/>
            <a:miter lim="800000"/>
            <a:headEnd/>
            <a:tailEnd/>
          </a:ln>
        </p:spPr>
        <p:txBody>
          <a:bodyPr wrap="square" anchor="ctr">
            <a:spAutoFit/>
          </a:bodyPr>
          <a:lstStyle/>
          <a:p>
            <a:pPr>
              <a:tabLst>
                <a:tab pos="457200" algn="l"/>
              </a:tabLst>
            </a:pPr>
            <a:r>
              <a:rPr lang="ar-SA" sz="2000" b="1" u="sng" dirty="0">
                <a:ea typeface="Times New Roman" pitchFamily="18" charset="0"/>
              </a:rPr>
              <a:t>ثانياً - علاقة واحد إلى متعدد</a:t>
            </a:r>
            <a:endParaRPr lang="en-US" sz="2000" dirty="0">
              <a:ea typeface="Times New Roman" pitchFamily="18" charset="0"/>
            </a:endParaRPr>
          </a:p>
          <a:p>
            <a:pPr eaLnBrk="0" hangingPunct="0">
              <a:tabLst>
                <a:tab pos="457200" algn="l"/>
              </a:tabLst>
            </a:pPr>
            <a:r>
              <a:rPr lang="en-US" sz="2000" b="1" u="sng" dirty="0">
                <a:ea typeface="Times New Roman" pitchFamily="18" charset="0"/>
              </a:rPr>
              <a:t>One to Many</a:t>
            </a:r>
            <a:r>
              <a:rPr lang="en-US" sz="2000" dirty="0">
                <a:ea typeface="Times New Roman" pitchFamily="18" charset="0"/>
              </a:rPr>
              <a:t>  </a:t>
            </a:r>
            <a:endParaRPr lang="en-US" sz="2000" dirty="0"/>
          </a:p>
          <a:p>
            <a:pPr eaLnBrk="0" hangingPunct="0">
              <a:tabLst>
                <a:tab pos="457200" algn="l"/>
              </a:tabLst>
            </a:pPr>
            <a:r>
              <a:rPr lang="ar-SA" sz="2000" dirty="0"/>
              <a:t>  يرمز لها </a:t>
            </a:r>
            <a:r>
              <a:rPr lang="ar-SA" sz="2000" dirty="0" smtClean="0"/>
              <a:t>بــ  </a:t>
            </a:r>
            <a:r>
              <a:rPr lang="en-US" sz="2000" b="1" i="1" dirty="0"/>
              <a:t>1:M</a:t>
            </a:r>
          </a:p>
          <a:p>
            <a:pPr eaLnBrk="0" hangingPunct="0">
              <a:tabLst>
                <a:tab pos="457200" algn="l"/>
              </a:tabLst>
            </a:pPr>
            <a:r>
              <a:rPr lang="ar-SA" sz="2000" dirty="0"/>
              <a:t>يكون في هذه العلاقة لكل سجل في الكيان الأول عدة سجلات مطابقة  في الكيان الثاني وكل سجل في الكيان الثاني له سجل مطابق واحد في الكيان الأول</a:t>
            </a:r>
            <a:endParaRPr lang="en-US" sz="2000" dirty="0"/>
          </a:p>
          <a:p>
            <a:pPr eaLnBrk="0" hangingPunct="0">
              <a:tabLst>
                <a:tab pos="457200" algn="l"/>
              </a:tabLst>
            </a:pPr>
            <a:r>
              <a:rPr lang="ar-SA" sz="2000" dirty="0"/>
              <a:t>مثال:</a:t>
            </a:r>
            <a:endParaRPr lang="en-US" sz="2000" dirty="0"/>
          </a:p>
          <a:p>
            <a:pPr eaLnBrk="0" hangingPunct="0">
              <a:buFontTx/>
              <a:buChar char="•"/>
              <a:tabLst>
                <a:tab pos="457200" algn="l"/>
              </a:tabLst>
            </a:pPr>
            <a:r>
              <a:rPr lang="ar-SA" sz="2000" dirty="0" smtClean="0"/>
              <a:t>حسابات البنوك يمكن ان للعميل اكثر من حساب بنكي ولكن يوجد لكل حساب عميل واحد فقط </a:t>
            </a:r>
            <a:endParaRPr lang="en-US" dirty="0"/>
          </a:p>
        </p:txBody>
      </p:sp>
      <p:grpSp>
        <p:nvGrpSpPr>
          <p:cNvPr id="23556" name="Group 1"/>
          <p:cNvGrpSpPr>
            <a:grpSpLocks noChangeAspect="1"/>
          </p:cNvGrpSpPr>
          <p:nvPr/>
        </p:nvGrpSpPr>
        <p:grpSpPr bwMode="auto">
          <a:xfrm>
            <a:off x="1612329" y="5085184"/>
            <a:ext cx="5273675" cy="999830"/>
            <a:chOff x="1783" y="4200"/>
            <a:chExt cx="8306" cy="1574"/>
          </a:xfrm>
        </p:grpSpPr>
        <p:sp>
          <p:nvSpPr>
            <p:cNvPr id="23557" name="AutoShape 10"/>
            <p:cNvSpPr>
              <a:spLocks noChangeAspect="1" noChangeArrowheads="1" noTextEdit="1"/>
            </p:cNvSpPr>
            <p:nvPr/>
          </p:nvSpPr>
          <p:spPr bwMode="auto">
            <a:xfrm>
              <a:off x="1783" y="4200"/>
              <a:ext cx="8306" cy="1472"/>
            </a:xfrm>
            <a:prstGeom prst="rect">
              <a:avLst/>
            </a:prstGeom>
            <a:noFill/>
            <a:ln w="9525">
              <a:noFill/>
              <a:miter lim="800000"/>
              <a:headEnd/>
              <a:tailEnd/>
            </a:ln>
          </p:spPr>
          <p:txBody>
            <a:bodyPr/>
            <a:lstStyle/>
            <a:p>
              <a:endParaRPr lang="ar-SA"/>
            </a:p>
          </p:txBody>
        </p:sp>
        <p:sp>
          <p:nvSpPr>
            <p:cNvPr id="23558" name="Rectangle 9"/>
            <p:cNvSpPr>
              <a:spLocks noChangeArrowheads="1"/>
            </p:cNvSpPr>
            <p:nvPr/>
          </p:nvSpPr>
          <p:spPr bwMode="auto">
            <a:xfrm>
              <a:off x="7483" y="4537"/>
              <a:ext cx="1051" cy="969"/>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62179" tIns="31090" rIns="62179" bIns="31090" anchor="ctr">
              <a:flatTx/>
            </a:bodyPr>
            <a:lstStyle/>
            <a:p>
              <a:pPr algn="ctr"/>
              <a:r>
                <a:rPr lang="ar-SA" sz="1600" b="1" dirty="0" smtClean="0">
                  <a:ea typeface="Times New Roman" pitchFamily="18" charset="0"/>
                </a:rPr>
                <a:t>العميل</a:t>
              </a:r>
              <a:endParaRPr lang="ar-SA" dirty="0">
                <a:ea typeface="Times New Roman" pitchFamily="18" charset="0"/>
              </a:endParaRPr>
            </a:p>
          </p:txBody>
        </p:sp>
        <p:sp>
          <p:nvSpPr>
            <p:cNvPr id="23559" name="Rectangle 8"/>
            <p:cNvSpPr>
              <a:spLocks noChangeArrowheads="1"/>
            </p:cNvSpPr>
            <p:nvPr/>
          </p:nvSpPr>
          <p:spPr bwMode="auto">
            <a:xfrm>
              <a:off x="3133" y="4537"/>
              <a:ext cx="976" cy="1001"/>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62179" tIns="31090" rIns="62179" bIns="31090" anchor="ctr">
              <a:flatTx/>
            </a:bodyPr>
            <a:lstStyle/>
            <a:p>
              <a:pPr algn="ctr"/>
              <a:r>
                <a:rPr lang="ar-SA" sz="1600" b="1" dirty="0" smtClean="0"/>
                <a:t>الحساب</a:t>
              </a:r>
              <a:endParaRPr lang="ar-SA" dirty="0"/>
            </a:p>
          </p:txBody>
        </p:sp>
        <p:sp>
          <p:nvSpPr>
            <p:cNvPr id="23560" name="Line 7"/>
            <p:cNvSpPr>
              <a:spLocks noChangeShapeType="1"/>
            </p:cNvSpPr>
            <p:nvPr/>
          </p:nvSpPr>
          <p:spPr bwMode="auto">
            <a:xfrm flipH="1">
              <a:off x="5243" y="4671"/>
              <a:ext cx="1385" cy="0"/>
            </a:xfrm>
            <a:prstGeom prst="line">
              <a:avLst/>
            </a:prstGeom>
            <a:noFill/>
            <a:ln w="38100">
              <a:solidFill>
                <a:srgbClr val="000000"/>
              </a:solidFill>
              <a:round/>
              <a:headEnd/>
              <a:tailEnd type="triangle" w="med" len="med"/>
            </a:ln>
          </p:spPr>
          <p:txBody>
            <a:bodyPr/>
            <a:lstStyle/>
            <a:p>
              <a:endParaRPr lang="ar-SA"/>
            </a:p>
          </p:txBody>
        </p:sp>
        <p:sp>
          <p:nvSpPr>
            <p:cNvPr id="23561" name="Line 6"/>
            <p:cNvSpPr>
              <a:spLocks noChangeShapeType="1"/>
            </p:cNvSpPr>
            <p:nvPr/>
          </p:nvSpPr>
          <p:spPr bwMode="auto">
            <a:xfrm>
              <a:off x="5243" y="5517"/>
              <a:ext cx="1384" cy="0"/>
            </a:xfrm>
            <a:prstGeom prst="line">
              <a:avLst/>
            </a:prstGeom>
            <a:noFill/>
            <a:ln w="38100">
              <a:solidFill>
                <a:srgbClr val="000000"/>
              </a:solidFill>
              <a:round/>
              <a:headEnd/>
              <a:tailEnd type="triangle" w="med" len="med"/>
            </a:ln>
          </p:spPr>
          <p:txBody>
            <a:bodyPr/>
            <a:lstStyle/>
            <a:p>
              <a:endParaRPr lang="ar-SA"/>
            </a:p>
          </p:txBody>
        </p:sp>
        <p:sp>
          <p:nvSpPr>
            <p:cNvPr id="23562" name="Text Box 5"/>
            <p:cNvSpPr txBox="1">
              <a:spLocks noChangeArrowheads="1"/>
            </p:cNvSpPr>
            <p:nvPr/>
          </p:nvSpPr>
          <p:spPr bwMode="auto">
            <a:xfrm>
              <a:off x="6761" y="4394"/>
              <a:ext cx="421" cy="593"/>
            </a:xfrm>
            <a:prstGeom prst="rect">
              <a:avLst/>
            </a:prstGeom>
            <a:noFill/>
            <a:ln w="9525">
              <a:noFill/>
              <a:miter lim="800000"/>
              <a:headEnd/>
              <a:tailEnd/>
            </a:ln>
          </p:spPr>
          <p:txBody>
            <a:bodyPr wrap="none" lIns="62179" tIns="31090" rIns="62179" bIns="31090">
              <a:spAutoFit/>
            </a:bodyPr>
            <a:lstStyle/>
            <a:p>
              <a:r>
                <a:rPr lang="ar-SA" sz="2200" dirty="0">
                  <a:solidFill>
                    <a:srgbClr val="000000"/>
                  </a:solidFill>
                  <a:ea typeface="Times New Roman" pitchFamily="18" charset="0"/>
                </a:rPr>
                <a:t>1</a:t>
              </a:r>
              <a:endParaRPr lang="ar-SA" dirty="0">
                <a:ea typeface="Times New Roman" pitchFamily="18" charset="0"/>
              </a:endParaRPr>
            </a:p>
          </p:txBody>
        </p:sp>
        <p:sp>
          <p:nvSpPr>
            <p:cNvPr id="23563" name="Text Box 4"/>
            <p:cNvSpPr txBox="1">
              <a:spLocks noChangeArrowheads="1"/>
            </p:cNvSpPr>
            <p:nvPr/>
          </p:nvSpPr>
          <p:spPr bwMode="auto">
            <a:xfrm>
              <a:off x="4319" y="4394"/>
              <a:ext cx="556" cy="593"/>
            </a:xfrm>
            <a:prstGeom prst="rect">
              <a:avLst/>
            </a:prstGeom>
            <a:noFill/>
            <a:ln w="9525">
              <a:noFill/>
              <a:miter lim="800000"/>
              <a:headEnd/>
              <a:tailEnd/>
            </a:ln>
          </p:spPr>
          <p:txBody>
            <a:bodyPr wrap="none" lIns="62179" tIns="31090" rIns="62179" bIns="31090">
              <a:spAutoFit/>
            </a:bodyPr>
            <a:lstStyle/>
            <a:p>
              <a:r>
                <a:rPr lang="ar-SA" sz="2200" dirty="0">
                  <a:solidFill>
                    <a:srgbClr val="000000"/>
                  </a:solidFill>
                  <a:ea typeface="Times New Roman" pitchFamily="18" charset="0"/>
                </a:rPr>
                <a:t>M</a:t>
              </a:r>
              <a:endParaRPr lang="ar-SA" dirty="0">
                <a:ea typeface="Times New Roman" pitchFamily="18" charset="0"/>
              </a:endParaRPr>
            </a:p>
          </p:txBody>
        </p:sp>
        <p:sp>
          <p:nvSpPr>
            <p:cNvPr id="23564" name="Text Box 3"/>
            <p:cNvSpPr txBox="1">
              <a:spLocks noChangeArrowheads="1"/>
            </p:cNvSpPr>
            <p:nvPr/>
          </p:nvSpPr>
          <p:spPr bwMode="auto">
            <a:xfrm>
              <a:off x="4451" y="5181"/>
              <a:ext cx="421" cy="593"/>
            </a:xfrm>
            <a:prstGeom prst="rect">
              <a:avLst/>
            </a:prstGeom>
            <a:noFill/>
            <a:ln w="9525">
              <a:noFill/>
              <a:miter lim="800000"/>
              <a:headEnd/>
              <a:tailEnd/>
            </a:ln>
          </p:spPr>
          <p:txBody>
            <a:bodyPr wrap="none" lIns="62179" tIns="31090" rIns="62179" bIns="31090">
              <a:spAutoFit/>
            </a:bodyPr>
            <a:lstStyle/>
            <a:p>
              <a:r>
                <a:rPr lang="ar-SA" sz="2200" dirty="0">
                  <a:solidFill>
                    <a:srgbClr val="000000"/>
                  </a:solidFill>
                  <a:ea typeface="Times New Roman" pitchFamily="18" charset="0"/>
                </a:rPr>
                <a:t>1</a:t>
              </a:r>
              <a:endParaRPr lang="ar-SA" dirty="0">
                <a:ea typeface="Times New Roman" pitchFamily="18" charset="0"/>
              </a:endParaRPr>
            </a:p>
          </p:txBody>
        </p:sp>
        <p:sp>
          <p:nvSpPr>
            <p:cNvPr id="23565" name="Text Box 2"/>
            <p:cNvSpPr txBox="1">
              <a:spLocks noChangeArrowheads="1"/>
            </p:cNvSpPr>
            <p:nvPr/>
          </p:nvSpPr>
          <p:spPr bwMode="auto">
            <a:xfrm>
              <a:off x="6755" y="5181"/>
              <a:ext cx="421" cy="593"/>
            </a:xfrm>
            <a:prstGeom prst="rect">
              <a:avLst/>
            </a:prstGeom>
            <a:noFill/>
            <a:ln w="9525">
              <a:noFill/>
              <a:miter lim="800000"/>
              <a:headEnd/>
              <a:tailEnd/>
            </a:ln>
          </p:spPr>
          <p:txBody>
            <a:bodyPr wrap="none" lIns="62179" tIns="31090" rIns="62179" bIns="31090">
              <a:spAutoFit/>
            </a:bodyPr>
            <a:lstStyle/>
            <a:p>
              <a:r>
                <a:rPr lang="ar-SA" sz="2200" dirty="0">
                  <a:solidFill>
                    <a:srgbClr val="000000"/>
                  </a:solidFill>
                  <a:ea typeface="Times New Roman" pitchFamily="18" charset="0"/>
                </a:rPr>
                <a:t>1</a:t>
              </a:r>
              <a:endParaRPr lang="ar-SA" dirty="0">
                <a:ea typeface="Times New Roman" pitchFamily="18" charset="0"/>
              </a:endParaRPr>
            </a:p>
          </p:txBody>
        </p:sp>
      </p:grpSp>
      <p:sp>
        <p:nvSpPr>
          <p:cNvPr id="14" name="Slide Number Placeholder 13"/>
          <p:cNvSpPr>
            <a:spLocks noGrp="1"/>
          </p:cNvSpPr>
          <p:nvPr>
            <p:ph type="sldNum" sz="quarter" idx="12"/>
          </p:nvPr>
        </p:nvSpPr>
        <p:spPr/>
        <p:txBody>
          <a:bodyPr/>
          <a:lstStyle/>
          <a:p>
            <a:pPr>
              <a:defRPr/>
            </a:pPr>
            <a:fld id="{8D8E2136-1D52-404E-9F72-638376FF357E}" type="slidenum">
              <a:rPr lang="ar-SA" smtClean="0"/>
              <a:pPr>
                <a:defRPr/>
              </a:pPr>
              <a:t>17</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285720" y="1594535"/>
            <a:ext cx="8572560" cy="2554545"/>
          </a:xfrm>
          <a:prstGeom prst="rect">
            <a:avLst/>
          </a:prstGeom>
          <a:noFill/>
          <a:ln w="9525">
            <a:noFill/>
            <a:miter lim="800000"/>
            <a:headEnd/>
            <a:tailEnd/>
          </a:ln>
        </p:spPr>
        <p:txBody>
          <a:bodyPr wrap="square" anchor="ctr">
            <a:spAutoFit/>
          </a:bodyPr>
          <a:lstStyle/>
          <a:p>
            <a:pPr algn="just"/>
            <a:r>
              <a:rPr lang="ar-SA" sz="2000" b="1" u="sng" dirty="0">
                <a:ea typeface="Times New Roman" pitchFamily="18" charset="0"/>
              </a:rPr>
              <a:t>ثالثاً - </a:t>
            </a:r>
            <a:r>
              <a:rPr lang="ar-SA" sz="2000" b="1" u="sng" dirty="0">
                <a:latin typeface="Comic Sans MS" pitchFamily="66" charset="0"/>
                <a:ea typeface="Times New Roman" pitchFamily="18" charset="0"/>
                <a:cs typeface="Tahoma" pitchFamily="34" charset="0"/>
              </a:rPr>
              <a:t>علاقة متعدد إلى متعدد</a:t>
            </a:r>
            <a:endParaRPr lang="en-US" sz="2000" dirty="0">
              <a:latin typeface="Comic Sans MS" pitchFamily="66" charset="0"/>
              <a:ea typeface="Times New Roman" pitchFamily="18" charset="0"/>
              <a:cs typeface="Tahoma" pitchFamily="34" charset="0"/>
            </a:endParaRPr>
          </a:p>
          <a:p>
            <a:pPr algn="just"/>
            <a:r>
              <a:rPr lang="en-US" sz="2000" b="1" u="sng" dirty="0">
                <a:latin typeface="Comic Sans MS" pitchFamily="66" charset="0"/>
                <a:ea typeface="Times New Roman" pitchFamily="18" charset="0"/>
                <a:cs typeface="Tahoma" pitchFamily="34" charset="0"/>
              </a:rPr>
              <a:t>Many to Many   </a:t>
            </a:r>
          </a:p>
          <a:p>
            <a:pPr algn="just"/>
            <a:r>
              <a:rPr lang="ar-SA" sz="2000" dirty="0">
                <a:latin typeface="Comic Sans MS" pitchFamily="66" charset="0"/>
                <a:ea typeface="Times New Roman" pitchFamily="18" charset="0"/>
                <a:cs typeface="Tahoma" pitchFamily="34" charset="0"/>
              </a:rPr>
              <a:t>   يرمز لها </a:t>
            </a:r>
            <a:r>
              <a:rPr lang="ar-SA" sz="2000" dirty="0" smtClean="0">
                <a:latin typeface="Comic Sans MS" pitchFamily="66" charset="0"/>
                <a:ea typeface="Times New Roman" pitchFamily="18" charset="0"/>
                <a:cs typeface="Tahoma" pitchFamily="34" charset="0"/>
              </a:rPr>
              <a:t>بــ  </a:t>
            </a:r>
            <a:r>
              <a:rPr lang="en-US" sz="2000" b="1" i="1" dirty="0" smtClean="0">
                <a:latin typeface="Comic Sans MS" pitchFamily="66" charset="0"/>
                <a:ea typeface="Times New Roman" pitchFamily="18" charset="0"/>
                <a:cs typeface="Tahoma" pitchFamily="34" charset="0"/>
              </a:rPr>
              <a:t>M:N</a:t>
            </a:r>
            <a:endParaRPr lang="en-US" sz="2000" b="1" i="1" dirty="0">
              <a:latin typeface="Comic Sans MS" pitchFamily="66" charset="0"/>
              <a:ea typeface="Times New Roman" pitchFamily="18" charset="0"/>
              <a:cs typeface="Tahoma" pitchFamily="34" charset="0"/>
            </a:endParaRPr>
          </a:p>
          <a:p>
            <a:pPr algn="just"/>
            <a:r>
              <a:rPr lang="ar-SA" sz="2000" dirty="0">
                <a:latin typeface="Comic Sans MS" pitchFamily="66" charset="0"/>
                <a:ea typeface="Times New Roman" pitchFamily="18" charset="0"/>
                <a:cs typeface="Tahoma" pitchFamily="34" charset="0"/>
              </a:rPr>
              <a:t>يكون في هذه العلاقة لكل سجل في الكيان الأول عدة سجلات مطابقة في الكيان الثاني وكل سجل في الكيان الثاني له عدة سجلات مطابقة في الكيان الأول .</a:t>
            </a:r>
            <a:endParaRPr lang="en-US" sz="2000" dirty="0">
              <a:latin typeface="Comic Sans MS" pitchFamily="66" charset="0"/>
              <a:ea typeface="Times New Roman" pitchFamily="18" charset="0"/>
              <a:cs typeface="Tahoma" pitchFamily="34" charset="0"/>
            </a:endParaRPr>
          </a:p>
          <a:p>
            <a:pPr algn="just"/>
            <a:r>
              <a:rPr lang="ar-SA" sz="2000" dirty="0">
                <a:latin typeface="Comic Sans MS" pitchFamily="66" charset="0"/>
                <a:ea typeface="Times New Roman" pitchFamily="18" charset="0"/>
                <a:cs typeface="Tahoma" pitchFamily="34" charset="0"/>
              </a:rPr>
              <a:t> مثال : الجامعة ، يتم تدريس عدة مقررات ، بحيث المقرر الواحد يمكن أن يسجل فيه أكثر من طالب ، ويمكن  للطالب أن يدرس أكثر من مقرر.</a:t>
            </a:r>
          </a:p>
          <a:p>
            <a:pPr algn="just"/>
            <a:r>
              <a:rPr lang="ar-SA" sz="2000" dirty="0">
                <a:latin typeface="Comic Sans MS" pitchFamily="66" charset="0"/>
                <a:ea typeface="Times New Roman" pitchFamily="18" charset="0"/>
                <a:cs typeface="Tahoma" pitchFamily="34" charset="0"/>
              </a:rPr>
              <a:t>إذن العلاقة بين كيان الطالب وكيان المقرر علاقة متعدد إلى متعدد</a:t>
            </a:r>
            <a:endParaRPr lang="en-US" sz="2000" dirty="0">
              <a:latin typeface="Comic Sans MS" pitchFamily="66" charset="0"/>
              <a:ea typeface="Times New Roman" pitchFamily="18" charset="0"/>
              <a:cs typeface="Tahoma" pitchFamily="34" charset="0"/>
            </a:endParaRPr>
          </a:p>
        </p:txBody>
      </p:sp>
      <p:sp>
        <p:nvSpPr>
          <p:cNvPr id="7" name="Rectangle 11"/>
          <p:cNvSpPr>
            <a:spLocks noChangeArrowheads="1"/>
          </p:cNvSpPr>
          <p:nvPr/>
        </p:nvSpPr>
        <p:spPr bwMode="auto">
          <a:xfrm>
            <a:off x="0" y="591071"/>
            <a:ext cx="8777267" cy="461665"/>
          </a:xfrm>
          <a:prstGeom prst="rect">
            <a:avLst/>
          </a:prstGeom>
          <a:noFill/>
          <a:ln w="9525">
            <a:noFill/>
            <a:miter lim="800000"/>
            <a:headEnd/>
            <a:tailEnd/>
          </a:ln>
        </p:spPr>
        <p:txBody>
          <a:bodyPr wrap="square" anchor="ctr">
            <a:spAutoFit/>
          </a:bodyPr>
          <a:lstStyle/>
          <a:p>
            <a:pPr>
              <a:tabLst>
                <a:tab pos="685800" algn="l"/>
              </a:tabLst>
            </a:pPr>
            <a:r>
              <a:rPr lang="ar-SA" sz="2400" b="1" dirty="0">
                <a:solidFill>
                  <a:srgbClr val="000080"/>
                </a:solidFill>
                <a:latin typeface="Tahoma" pitchFamily="34" charset="0"/>
                <a:cs typeface="Times New Roman" pitchFamily="18" charset="0"/>
              </a:rPr>
              <a:t>4-  </a:t>
            </a:r>
            <a:r>
              <a:rPr lang="ar-SA" sz="2400" b="1" dirty="0">
                <a:latin typeface="Tahoma" pitchFamily="34" charset="0"/>
                <a:cs typeface="Times New Roman" pitchFamily="18" charset="0"/>
              </a:rPr>
              <a:t>تابع </a:t>
            </a:r>
            <a:r>
              <a:rPr lang="ar-SA" sz="2400" b="1" u="sng" dirty="0">
                <a:latin typeface="Tahoma" pitchFamily="34" charset="0"/>
                <a:cs typeface="Times New Roman" pitchFamily="18" charset="0"/>
              </a:rPr>
              <a:t>تحديد نوع العلاقة بتحديد نسبة </a:t>
            </a:r>
            <a:r>
              <a:rPr lang="ar-SA" sz="2400" b="1" u="sng" dirty="0" smtClean="0">
                <a:latin typeface="Tahoma" pitchFamily="34" charset="0"/>
                <a:cs typeface="Times New Roman" pitchFamily="18" charset="0"/>
              </a:rPr>
              <a:t>المشاركة   </a:t>
            </a:r>
            <a:r>
              <a:rPr lang="en-US" sz="2000" b="1" u="sng" dirty="0">
                <a:latin typeface="Tahoma" pitchFamily="34" charset="0"/>
                <a:cs typeface="Times New Roman" pitchFamily="18" charset="0"/>
              </a:rPr>
              <a:t>Cardinality ratio</a:t>
            </a:r>
            <a:r>
              <a:rPr lang="ar-SA" sz="2400" b="1" u="sng" dirty="0">
                <a:latin typeface="Comic Sans MS" pitchFamily="66" charset="0"/>
                <a:cs typeface="Tahoma" pitchFamily="34" charset="0"/>
              </a:rPr>
              <a:t> </a:t>
            </a:r>
            <a:endParaRPr lang="ar-SA" sz="2400" u="sng" dirty="0"/>
          </a:p>
        </p:txBody>
      </p:sp>
      <p:grpSp>
        <p:nvGrpSpPr>
          <p:cNvPr id="24580" name="Group 1"/>
          <p:cNvGrpSpPr>
            <a:grpSpLocks noChangeAspect="1"/>
          </p:cNvGrpSpPr>
          <p:nvPr/>
        </p:nvGrpSpPr>
        <p:grpSpPr bwMode="auto">
          <a:xfrm>
            <a:off x="2143125" y="4505672"/>
            <a:ext cx="5273675" cy="1371600"/>
            <a:chOff x="1795" y="3924"/>
            <a:chExt cx="8306" cy="2160"/>
          </a:xfrm>
        </p:grpSpPr>
        <p:sp>
          <p:nvSpPr>
            <p:cNvPr id="24582" name="AutoShape 10"/>
            <p:cNvSpPr>
              <a:spLocks noChangeAspect="1" noChangeArrowheads="1" noTextEdit="1"/>
            </p:cNvSpPr>
            <p:nvPr/>
          </p:nvSpPr>
          <p:spPr bwMode="auto">
            <a:xfrm>
              <a:off x="1795" y="3924"/>
              <a:ext cx="8306" cy="2160"/>
            </a:xfrm>
            <a:prstGeom prst="rect">
              <a:avLst/>
            </a:prstGeom>
            <a:noFill/>
            <a:ln w="9525">
              <a:noFill/>
              <a:miter lim="800000"/>
              <a:headEnd/>
              <a:tailEnd/>
            </a:ln>
          </p:spPr>
          <p:txBody>
            <a:bodyPr/>
            <a:lstStyle/>
            <a:p>
              <a:endParaRPr lang="ar-SA"/>
            </a:p>
          </p:txBody>
        </p:sp>
        <p:sp>
          <p:nvSpPr>
            <p:cNvPr id="24583" name="Rectangle 9"/>
            <p:cNvSpPr>
              <a:spLocks noChangeArrowheads="1"/>
            </p:cNvSpPr>
            <p:nvPr/>
          </p:nvSpPr>
          <p:spPr bwMode="auto">
            <a:xfrm>
              <a:off x="7756" y="4544"/>
              <a:ext cx="1015" cy="873"/>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58522" tIns="29261" rIns="58522" bIns="29261" anchor="ctr">
              <a:flatTx/>
            </a:bodyPr>
            <a:lstStyle/>
            <a:p>
              <a:pPr algn="ctr"/>
              <a:r>
                <a:rPr lang="ar-SA" b="1" dirty="0">
                  <a:ea typeface="Times New Roman" pitchFamily="18" charset="0"/>
                </a:rPr>
                <a:t>المقرر</a:t>
              </a:r>
              <a:endParaRPr lang="ar-SA" dirty="0">
                <a:ea typeface="Times New Roman" pitchFamily="18" charset="0"/>
              </a:endParaRPr>
            </a:p>
          </p:txBody>
        </p:sp>
        <p:sp>
          <p:nvSpPr>
            <p:cNvPr id="24584" name="Rectangle 8"/>
            <p:cNvSpPr>
              <a:spLocks noChangeArrowheads="1"/>
            </p:cNvSpPr>
            <p:nvPr/>
          </p:nvSpPr>
          <p:spPr bwMode="auto">
            <a:xfrm>
              <a:off x="3287" y="4544"/>
              <a:ext cx="1054" cy="946"/>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58522" tIns="29261" rIns="58522" bIns="29261" anchor="ctr">
              <a:flatTx/>
            </a:bodyPr>
            <a:lstStyle/>
            <a:p>
              <a:pPr algn="ctr"/>
              <a:r>
                <a:rPr lang="ar-SA" b="1">
                  <a:ea typeface="Times New Roman" pitchFamily="18" charset="0"/>
                </a:rPr>
                <a:t>الطالب</a:t>
              </a:r>
              <a:endParaRPr lang="ar-SA">
                <a:ea typeface="Times New Roman" pitchFamily="18" charset="0"/>
              </a:endParaRPr>
            </a:p>
          </p:txBody>
        </p:sp>
        <p:sp>
          <p:nvSpPr>
            <p:cNvPr id="24585" name="Line 7"/>
            <p:cNvSpPr>
              <a:spLocks noChangeShapeType="1"/>
            </p:cNvSpPr>
            <p:nvPr/>
          </p:nvSpPr>
          <p:spPr bwMode="auto">
            <a:xfrm flipH="1">
              <a:off x="5512" y="4544"/>
              <a:ext cx="1309" cy="0"/>
            </a:xfrm>
            <a:prstGeom prst="line">
              <a:avLst/>
            </a:prstGeom>
            <a:noFill/>
            <a:ln w="38100">
              <a:solidFill>
                <a:srgbClr val="000000"/>
              </a:solidFill>
              <a:round/>
              <a:headEnd/>
              <a:tailEnd type="triangle" w="med" len="med"/>
            </a:ln>
          </p:spPr>
          <p:txBody>
            <a:bodyPr/>
            <a:lstStyle/>
            <a:p>
              <a:endParaRPr lang="ar-SA"/>
            </a:p>
          </p:txBody>
        </p:sp>
        <p:sp>
          <p:nvSpPr>
            <p:cNvPr id="24586" name="Line 6"/>
            <p:cNvSpPr>
              <a:spLocks noChangeShapeType="1"/>
            </p:cNvSpPr>
            <p:nvPr/>
          </p:nvSpPr>
          <p:spPr bwMode="auto">
            <a:xfrm>
              <a:off x="5512" y="5344"/>
              <a:ext cx="1308" cy="0"/>
            </a:xfrm>
            <a:prstGeom prst="line">
              <a:avLst/>
            </a:prstGeom>
            <a:noFill/>
            <a:ln w="38100">
              <a:solidFill>
                <a:srgbClr val="000000"/>
              </a:solidFill>
              <a:round/>
              <a:headEnd/>
              <a:tailEnd type="triangle" w="med" len="med"/>
            </a:ln>
          </p:spPr>
          <p:txBody>
            <a:bodyPr/>
            <a:lstStyle/>
            <a:p>
              <a:endParaRPr lang="ar-SA"/>
            </a:p>
          </p:txBody>
        </p:sp>
        <p:sp>
          <p:nvSpPr>
            <p:cNvPr id="24587" name="Text Box 5"/>
            <p:cNvSpPr txBox="1">
              <a:spLocks noChangeArrowheads="1"/>
            </p:cNvSpPr>
            <p:nvPr/>
          </p:nvSpPr>
          <p:spPr bwMode="auto">
            <a:xfrm>
              <a:off x="7021" y="4262"/>
              <a:ext cx="400" cy="563"/>
            </a:xfrm>
            <a:prstGeom prst="rect">
              <a:avLst/>
            </a:prstGeom>
            <a:noFill/>
            <a:ln w="9525">
              <a:noFill/>
              <a:miter lim="800000"/>
              <a:headEnd/>
              <a:tailEnd/>
            </a:ln>
          </p:spPr>
          <p:txBody>
            <a:bodyPr wrap="none" lIns="58522" tIns="29261" rIns="58522" bIns="29261">
              <a:spAutoFit/>
            </a:bodyPr>
            <a:lstStyle/>
            <a:p>
              <a:r>
                <a:rPr lang="ar-SA" sz="2000" dirty="0">
                  <a:solidFill>
                    <a:srgbClr val="000000"/>
                  </a:solidFill>
                  <a:ea typeface="Times New Roman" pitchFamily="18" charset="0"/>
                </a:rPr>
                <a:t>1</a:t>
              </a:r>
              <a:endParaRPr lang="ar-SA" dirty="0">
                <a:ea typeface="Times New Roman" pitchFamily="18" charset="0"/>
              </a:endParaRPr>
            </a:p>
          </p:txBody>
        </p:sp>
        <p:sp>
          <p:nvSpPr>
            <p:cNvPr id="24588" name="Text Box 4"/>
            <p:cNvSpPr txBox="1">
              <a:spLocks noChangeArrowheads="1"/>
            </p:cNvSpPr>
            <p:nvPr/>
          </p:nvSpPr>
          <p:spPr bwMode="auto">
            <a:xfrm>
              <a:off x="4639" y="4252"/>
              <a:ext cx="529" cy="572"/>
            </a:xfrm>
            <a:prstGeom prst="rect">
              <a:avLst/>
            </a:prstGeom>
            <a:noFill/>
            <a:ln w="9525">
              <a:noFill/>
              <a:miter lim="800000"/>
              <a:headEnd/>
              <a:tailEnd/>
            </a:ln>
          </p:spPr>
          <p:txBody>
            <a:bodyPr wrap="none" lIns="58522" tIns="29261" rIns="58522" bIns="29261">
              <a:spAutoFit/>
            </a:bodyPr>
            <a:lstStyle/>
            <a:p>
              <a:r>
                <a:rPr lang="ar-SA" sz="2000" dirty="0">
                  <a:solidFill>
                    <a:srgbClr val="000000"/>
                  </a:solidFill>
                  <a:ea typeface="Times New Roman" pitchFamily="18" charset="0"/>
                </a:rPr>
                <a:t>M</a:t>
              </a:r>
              <a:endParaRPr lang="ar-SA" dirty="0">
                <a:ea typeface="Times New Roman" pitchFamily="18" charset="0"/>
              </a:endParaRPr>
            </a:p>
          </p:txBody>
        </p:sp>
        <p:sp>
          <p:nvSpPr>
            <p:cNvPr id="24589" name="Text Box 3"/>
            <p:cNvSpPr txBox="1">
              <a:spLocks noChangeArrowheads="1"/>
            </p:cNvSpPr>
            <p:nvPr/>
          </p:nvSpPr>
          <p:spPr bwMode="auto">
            <a:xfrm>
              <a:off x="4764" y="5049"/>
              <a:ext cx="400" cy="563"/>
            </a:xfrm>
            <a:prstGeom prst="rect">
              <a:avLst/>
            </a:prstGeom>
            <a:noFill/>
            <a:ln w="9525">
              <a:noFill/>
              <a:miter lim="800000"/>
              <a:headEnd/>
              <a:tailEnd/>
            </a:ln>
          </p:spPr>
          <p:txBody>
            <a:bodyPr wrap="none" lIns="58522" tIns="29261" rIns="58522" bIns="29261">
              <a:spAutoFit/>
            </a:bodyPr>
            <a:lstStyle/>
            <a:p>
              <a:r>
                <a:rPr lang="ar-SA" sz="2000" dirty="0">
                  <a:solidFill>
                    <a:srgbClr val="000000"/>
                  </a:solidFill>
                  <a:ea typeface="Times New Roman" pitchFamily="18" charset="0"/>
                </a:rPr>
                <a:t>1</a:t>
              </a:r>
              <a:endParaRPr lang="ar-SA" dirty="0">
                <a:ea typeface="Times New Roman" pitchFamily="18" charset="0"/>
              </a:endParaRPr>
            </a:p>
          </p:txBody>
        </p:sp>
        <p:sp>
          <p:nvSpPr>
            <p:cNvPr id="24590" name="Text Box 2"/>
            <p:cNvSpPr txBox="1">
              <a:spLocks noChangeArrowheads="1"/>
            </p:cNvSpPr>
            <p:nvPr/>
          </p:nvSpPr>
          <p:spPr bwMode="auto">
            <a:xfrm>
              <a:off x="6942" y="5034"/>
              <a:ext cx="479" cy="578"/>
            </a:xfrm>
            <a:prstGeom prst="rect">
              <a:avLst/>
            </a:prstGeom>
            <a:noFill/>
            <a:ln w="9525">
              <a:noFill/>
              <a:miter lim="800000"/>
              <a:headEnd/>
              <a:tailEnd/>
            </a:ln>
          </p:spPr>
          <p:txBody>
            <a:bodyPr wrap="none" lIns="58522" tIns="29261" rIns="58522" bIns="29261">
              <a:spAutoFit/>
            </a:bodyPr>
            <a:lstStyle/>
            <a:p>
              <a:r>
                <a:rPr lang="en-US" sz="2000" dirty="0">
                  <a:solidFill>
                    <a:srgbClr val="000000"/>
                  </a:solidFill>
                </a:rPr>
                <a:t>N</a:t>
              </a:r>
              <a:endParaRPr lang="ar-SA" dirty="0"/>
            </a:p>
          </p:txBody>
        </p:sp>
      </p:grpSp>
      <p:sp>
        <p:nvSpPr>
          <p:cNvPr id="24581" name="Rectangle 17"/>
          <p:cNvSpPr>
            <a:spLocks noChangeArrowheads="1"/>
          </p:cNvSpPr>
          <p:nvPr/>
        </p:nvSpPr>
        <p:spPr bwMode="auto">
          <a:xfrm>
            <a:off x="500034" y="5939988"/>
            <a:ext cx="8072494" cy="369332"/>
          </a:xfrm>
          <a:prstGeom prst="rect">
            <a:avLst/>
          </a:prstGeom>
          <a:noFill/>
          <a:ln w="9525">
            <a:noFill/>
            <a:miter lim="800000"/>
            <a:headEnd/>
            <a:tailEnd/>
          </a:ln>
        </p:spPr>
        <p:txBody>
          <a:bodyPr wrap="square">
            <a:spAutoFit/>
          </a:bodyPr>
          <a:lstStyle/>
          <a:p>
            <a:r>
              <a:rPr lang="ar-SA" b="1" dirty="0">
                <a:latin typeface="Comic Sans MS" pitchFamily="66" charset="0"/>
                <a:cs typeface="Tahoma" pitchFamily="34" charset="0"/>
              </a:rPr>
              <a:t>لنطبق ذلك على مثال مركز التدريب السابق ونحدد أنواع العلاقات كالتالي:</a:t>
            </a:r>
          </a:p>
        </p:txBody>
      </p:sp>
      <p:sp>
        <p:nvSpPr>
          <p:cNvPr id="15" name="Slide Number Placeholder 14"/>
          <p:cNvSpPr>
            <a:spLocks noGrp="1"/>
          </p:cNvSpPr>
          <p:nvPr>
            <p:ph type="sldNum" sz="quarter" idx="12"/>
          </p:nvPr>
        </p:nvSpPr>
        <p:spPr/>
        <p:txBody>
          <a:bodyPr/>
          <a:lstStyle/>
          <a:p>
            <a:pPr>
              <a:defRPr/>
            </a:pPr>
            <a:fld id="{8D8E2136-1D52-404E-9F72-638376FF357E}" type="slidenum">
              <a:rPr lang="ar-SA" smtClean="0"/>
              <a:pPr>
                <a:defRPr/>
              </a:pPr>
              <a:t>18</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ar-SA" sz="2800" b="1" u="sng" dirty="0">
                <a:latin typeface="Tahoma" pitchFamily="34" charset="0"/>
                <a:cs typeface="Times New Roman" pitchFamily="18" charset="0"/>
              </a:rPr>
              <a:t>نأخذ العلاقة التي بين المتدربات والمدربات ، فأسأل نفسي سؤالين </a:t>
            </a:r>
            <a:endParaRPr lang="ar-SA" sz="2800" dirty="0"/>
          </a:p>
        </p:txBody>
      </p:sp>
      <p:sp>
        <p:nvSpPr>
          <p:cNvPr id="5" name="Content Placeholder 4"/>
          <p:cNvSpPr>
            <a:spLocks noGrp="1"/>
          </p:cNvSpPr>
          <p:nvPr>
            <p:ph idx="1"/>
          </p:nvPr>
        </p:nvSpPr>
        <p:spPr/>
        <p:txBody>
          <a:bodyPr>
            <a:normAutofit fontScale="92500" lnSpcReduction="20000"/>
          </a:bodyPr>
          <a:lstStyle/>
          <a:p>
            <a:pPr marL="0" lvl="0" indent="0" algn="just" eaLnBrk="0" fontAlgn="base" hangingPunct="0">
              <a:lnSpc>
                <a:spcPct val="150000"/>
              </a:lnSpc>
              <a:spcBef>
                <a:spcPct val="0"/>
              </a:spcBef>
              <a:spcAft>
                <a:spcPct val="0"/>
              </a:spcAft>
              <a:buClrTx/>
              <a:buNone/>
              <a:tabLst>
                <a:tab pos="457200" algn="r"/>
              </a:tabLst>
            </a:pPr>
            <a:r>
              <a:rPr lang="ar-SA" sz="2800" dirty="0">
                <a:solidFill>
                  <a:prstClr val="black"/>
                </a:solidFill>
                <a:latin typeface="Arial" pitchFamily="34" charset="0"/>
                <a:cs typeface="Arial" pitchFamily="34" charset="0"/>
              </a:rPr>
              <a:t>السؤال الأول :هل المتدربة الواحدة تتدرب لدى عدد من المدربات أم مدربة واحدة ؟ </a:t>
            </a:r>
            <a:endParaRPr lang="en-US" sz="2800" dirty="0">
              <a:solidFill>
                <a:prstClr val="black"/>
              </a:solidFill>
              <a:latin typeface="Arial" pitchFamily="34" charset="0"/>
              <a:cs typeface="Arial" pitchFamily="34" charset="0"/>
            </a:endParaRPr>
          </a:p>
          <a:p>
            <a:pPr marL="0" lvl="0" indent="0" algn="just" eaLnBrk="0" fontAlgn="base" hangingPunct="0">
              <a:lnSpc>
                <a:spcPct val="150000"/>
              </a:lnSpc>
              <a:spcBef>
                <a:spcPct val="0"/>
              </a:spcBef>
              <a:spcAft>
                <a:spcPct val="0"/>
              </a:spcAft>
              <a:buClrTx/>
              <a:buNone/>
              <a:tabLst>
                <a:tab pos="457200" algn="r"/>
              </a:tabLst>
            </a:pPr>
            <a:r>
              <a:rPr lang="ar-SA" sz="2800" dirty="0">
                <a:solidFill>
                  <a:prstClr val="black"/>
                </a:solidFill>
                <a:latin typeface="Arial" pitchFamily="34" charset="0"/>
                <a:cs typeface="Arial" pitchFamily="34" charset="0"/>
              </a:rPr>
              <a:t>السؤال الثاني : هل المدربة الواحدة تدرب عدد من المتدربات أم متدربة واحدة ؟ نجيب على السؤال الأول فنقول أن المتدربة الواحدة ممكن أن تتدرب لدى عدد من المدربات لأن المتدربة  ممكن أن تأخذ اكثر من دورة.</a:t>
            </a:r>
            <a:endParaRPr lang="en-US" sz="2800" dirty="0">
              <a:solidFill>
                <a:prstClr val="black"/>
              </a:solidFill>
              <a:latin typeface="Arial" pitchFamily="34" charset="0"/>
              <a:cs typeface="Arial" pitchFamily="34" charset="0"/>
            </a:endParaRPr>
          </a:p>
          <a:p>
            <a:pPr marL="0" lvl="0" indent="0" algn="just" eaLnBrk="0" fontAlgn="base" hangingPunct="0">
              <a:lnSpc>
                <a:spcPct val="150000"/>
              </a:lnSpc>
              <a:spcBef>
                <a:spcPct val="0"/>
              </a:spcBef>
              <a:spcAft>
                <a:spcPct val="0"/>
              </a:spcAft>
              <a:buClrTx/>
              <a:buNone/>
              <a:tabLst>
                <a:tab pos="457200" algn="r"/>
              </a:tabLst>
            </a:pPr>
            <a:r>
              <a:rPr lang="ar-SA" sz="2800" dirty="0">
                <a:solidFill>
                  <a:prstClr val="black"/>
                </a:solidFill>
                <a:latin typeface="Arial" pitchFamily="34" charset="0"/>
                <a:cs typeface="Arial" pitchFamily="34" charset="0"/>
              </a:rPr>
              <a:t>نجيب على السؤال الثاني فنقول أن المدربة الواحدة ممكن أن تدرب عدد من المتدربات .</a:t>
            </a:r>
            <a:endParaRPr lang="en-US" sz="2800" dirty="0">
              <a:solidFill>
                <a:prstClr val="black"/>
              </a:solidFill>
              <a:latin typeface="Arial" pitchFamily="34" charset="0"/>
              <a:cs typeface="Arial" pitchFamily="34" charset="0"/>
            </a:endParaRPr>
          </a:p>
          <a:p>
            <a:pPr marL="0" lvl="0" indent="0" algn="just" eaLnBrk="0" fontAlgn="base" hangingPunct="0">
              <a:lnSpc>
                <a:spcPct val="150000"/>
              </a:lnSpc>
              <a:spcBef>
                <a:spcPct val="0"/>
              </a:spcBef>
              <a:spcAft>
                <a:spcPct val="0"/>
              </a:spcAft>
              <a:buClrTx/>
              <a:buNone/>
              <a:tabLst>
                <a:tab pos="457200" algn="r"/>
              </a:tabLst>
            </a:pPr>
            <a:r>
              <a:rPr lang="ar-SA" sz="2800" dirty="0">
                <a:solidFill>
                  <a:prstClr val="black"/>
                </a:solidFill>
                <a:latin typeface="Arial" pitchFamily="34" charset="0"/>
                <a:cs typeface="Arial" pitchFamily="34" charset="0"/>
              </a:rPr>
              <a:t>فمن هذين السؤالين تنتج العلاقة التالية : </a:t>
            </a:r>
            <a:r>
              <a:rPr lang="en-US" sz="2800" dirty="0">
                <a:solidFill>
                  <a:prstClr val="black"/>
                </a:solidFill>
                <a:latin typeface="Arial" pitchFamily="34" charset="0"/>
                <a:cs typeface="Arial" pitchFamily="34" charset="0"/>
                <a:sym typeface="Wingdings" pitchFamily="2" charset="2"/>
              </a:rPr>
              <a:t>M:N</a:t>
            </a:r>
            <a:r>
              <a:rPr lang="ar-SA" sz="2800" dirty="0">
                <a:solidFill>
                  <a:prstClr val="black"/>
                </a:solidFill>
                <a:latin typeface="Arial" pitchFamily="34" charset="0"/>
                <a:cs typeface="Arial" pitchFamily="34" charset="0"/>
              </a:rPr>
              <a:t> </a:t>
            </a:r>
            <a:endParaRPr lang="en-US" sz="2800" dirty="0">
              <a:solidFill>
                <a:prstClr val="black"/>
              </a:solidFill>
              <a:latin typeface="Arial" pitchFamily="34" charset="0"/>
              <a:cs typeface="Arial" pitchFamily="34" charset="0"/>
              <a:sym typeface="Wingdings" pitchFamily="2" charset="2"/>
            </a:endParaRPr>
          </a:p>
          <a:p>
            <a:endParaRPr lang="ar-SA" dirty="0"/>
          </a:p>
        </p:txBody>
      </p:sp>
      <p:sp>
        <p:nvSpPr>
          <p:cNvPr id="3" name="Slide Number Placeholder 2"/>
          <p:cNvSpPr>
            <a:spLocks noGrp="1"/>
          </p:cNvSpPr>
          <p:nvPr>
            <p:ph type="sldNum" sz="quarter" idx="12"/>
          </p:nvPr>
        </p:nvSpPr>
        <p:spPr/>
        <p:txBody>
          <a:bodyPr/>
          <a:lstStyle/>
          <a:p>
            <a:pPr>
              <a:defRPr/>
            </a:pPr>
            <a:fld id="{8D8E2136-1D52-404E-9F72-638376FF357E}" type="slidenum">
              <a:rPr lang="ar-SA" smtClean="0"/>
              <a:pPr>
                <a:defRPr/>
              </a:pPr>
              <a:t>19</a:t>
            </a:fld>
            <a:endParaRPr lang="ar-S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2043" y="2090465"/>
            <a:ext cx="8072466" cy="3277820"/>
          </a:xfrm>
          <a:prstGeom prst="rect">
            <a:avLst/>
          </a:prstGeom>
        </p:spPr>
        <p:txBody>
          <a:bodyPr wrap="square">
            <a:spAutoFit/>
          </a:bodyPr>
          <a:lstStyle/>
          <a:p>
            <a:pPr marL="625475" indent="-260350" algn="just" fontAlgn="auto">
              <a:spcBef>
                <a:spcPts val="0"/>
              </a:spcBef>
              <a:spcAft>
                <a:spcPts val="0"/>
              </a:spcAft>
              <a:buFont typeface="Arial" pitchFamily="34" charset="0"/>
              <a:buChar char="•"/>
              <a:defRPr/>
            </a:pPr>
            <a:r>
              <a:rPr lang="ar-SA" sz="2400" u="sng" dirty="0" smtClean="0">
                <a:solidFill>
                  <a:schemeClr val="bg2">
                    <a:lumMod val="50000"/>
                  </a:schemeClr>
                </a:solidFill>
                <a:latin typeface="+mn-lt"/>
                <a:cs typeface="+mn-cs"/>
              </a:rPr>
              <a:t>قواعد </a:t>
            </a:r>
            <a:r>
              <a:rPr lang="ar-SA" sz="2400" u="sng" dirty="0">
                <a:solidFill>
                  <a:schemeClr val="bg2">
                    <a:lumMod val="50000"/>
                  </a:schemeClr>
                </a:solidFill>
                <a:latin typeface="+mn-lt"/>
                <a:cs typeface="+mn-cs"/>
              </a:rPr>
              <a:t>البيانات </a:t>
            </a:r>
            <a:r>
              <a:rPr lang="ar-SA" sz="2400" u="sng" dirty="0" smtClean="0">
                <a:solidFill>
                  <a:schemeClr val="bg2">
                    <a:lumMod val="50000"/>
                  </a:schemeClr>
                </a:solidFill>
                <a:latin typeface="+mn-lt"/>
                <a:cs typeface="+mn-cs"/>
              </a:rPr>
              <a:t>الشبكية </a:t>
            </a:r>
            <a:r>
              <a:rPr lang="en-US" sz="2300" dirty="0">
                <a:solidFill>
                  <a:schemeClr val="bg2">
                    <a:lumMod val="50000"/>
                  </a:schemeClr>
                </a:solidFill>
              </a:rPr>
              <a:t>Network </a:t>
            </a:r>
            <a:r>
              <a:rPr lang="en-US" sz="2300" dirty="0" smtClean="0">
                <a:solidFill>
                  <a:schemeClr val="bg2">
                    <a:lumMod val="50000"/>
                  </a:schemeClr>
                </a:solidFill>
              </a:rPr>
              <a:t>Database</a:t>
            </a:r>
          </a:p>
          <a:p>
            <a:pPr marL="625475" indent="-260350" algn="just" fontAlgn="auto">
              <a:spcBef>
                <a:spcPts val="0"/>
              </a:spcBef>
              <a:spcAft>
                <a:spcPts val="0"/>
              </a:spcAft>
              <a:defRPr/>
            </a:pPr>
            <a:endParaRPr lang="en-US" sz="2300" dirty="0">
              <a:solidFill>
                <a:schemeClr val="bg2">
                  <a:lumMod val="50000"/>
                </a:schemeClr>
              </a:solidFill>
            </a:endParaRPr>
          </a:p>
          <a:p>
            <a:pPr marL="342900" indent="-342900" algn="just">
              <a:buFont typeface="Arial" pitchFamily="34" charset="0"/>
              <a:buChar char="•"/>
            </a:pPr>
            <a:r>
              <a:rPr lang="ar-SA" sz="2000" dirty="0" smtClean="0"/>
              <a:t>نلاحظ </a:t>
            </a:r>
            <a:r>
              <a:rPr lang="ar-SA" sz="2000" dirty="0"/>
              <a:t>في الشكل </a:t>
            </a:r>
            <a:r>
              <a:rPr lang="ar-SA" sz="2000" dirty="0" smtClean="0"/>
              <a:t>التالي </a:t>
            </a:r>
            <a:r>
              <a:rPr lang="ar-SA" sz="2000" dirty="0"/>
              <a:t>أن كل مستطيل يمثل </a:t>
            </a:r>
            <a:r>
              <a:rPr lang="ar-SA" sz="2000" dirty="0" smtClean="0"/>
              <a:t>سجل .</a:t>
            </a:r>
          </a:p>
          <a:p>
            <a:pPr marL="342900" indent="-342900" algn="just">
              <a:buFont typeface="Arial" pitchFamily="34" charset="0"/>
              <a:buChar char="•"/>
            </a:pPr>
            <a:r>
              <a:rPr lang="ar-SA" sz="2000" dirty="0" smtClean="0"/>
              <a:t> </a:t>
            </a:r>
            <a:r>
              <a:rPr lang="ar-SA" sz="2000" dirty="0"/>
              <a:t>والخطوط الواصلة بين هذه المستطيلات تمثل الارتباط بين السجلات وبعضها </a:t>
            </a:r>
            <a:r>
              <a:rPr lang="ar-SA" sz="2000" dirty="0" smtClean="0"/>
              <a:t>البعض</a:t>
            </a:r>
          </a:p>
          <a:p>
            <a:pPr marL="342900" indent="-342900" algn="just">
              <a:buFont typeface="Arial" pitchFamily="34" charset="0"/>
              <a:buChar char="•"/>
            </a:pPr>
            <a:r>
              <a:rPr lang="ar-SA" sz="2000" dirty="0" smtClean="0"/>
              <a:t> </a:t>
            </a:r>
            <a:r>
              <a:rPr lang="ar-SA" sz="2000" dirty="0" smtClean="0"/>
              <a:t>كل </a:t>
            </a:r>
            <a:r>
              <a:rPr lang="ar-SA" sz="2000" dirty="0"/>
              <a:t>سجل يكون له عنوان محدد ويتم تخزين بيانات هذا </a:t>
            </a:r>
            <a:r>
              <a:rPr lang="ar-SA" sz="2000" dirty="0" smtClean="0"/>
              <a:t>السجل في مكان محدد </a:t>
            </a:r>
            <a:r>
              <a:rPr lang="ar-SA" sz="2000" dirty="0" smtClean="0"/>
              <a:t>ا</a:t>
            </a:r>
          </a:p>
          <a:p>
            <a:pPr marL="342900" indent="-342900" algn="just">
              <a:buFont typeface="Arial" pitchFamily="34" charset="0"/>
              <a:buChar char="•"/>
            </a:pPr>
            <a:r>
              <a:rPr lang="ar-SA" sz="2000" dirty="0" smtClean="0"/>
              <a:t>يضا </a:t>
            </a:r>
            <a:r>
              <a:rPr lang="ar-SA" sz="2000" dirty="0" smtClean="0"/>
              <a:t>داخل السجل  </a:t>
            </a:r>
            <a:r>
              <a:rPr lang="en-US" sz="2000" dirty="0" smtClean="0"/>
              <a:t>)</a:t>
            </a:r>
            <a:r>
              <a:rPr lang="ar-SA" sz="2000" dirty="0" smtClean="0"/>
              <a:t>بيانات </a:t>
            </a:r>
            <a:r>
              <a:rPr lang="ar-SA" sz="2000" dirty="0"/>
              <a:t>موظف </a:t>
            </a:r>
            <a:r>
              <a:rPr lang="ar-SA" sz="2000" dirty="0" smtClean="0"/>
              <a:t>مثلا</a:t>
            </a:r>
            <a:r>
              <a:rPr lang="en-US" sz="2000" dirty="0" smtClean="0"/>
              <a:t>(</a:t>
            </a:r>
            <a:r>
              <a:rPr lang="ar-SA" sz="2000" dirty="0" smtClean="0"/>
              <a:t>، </a:t>
            </a:r>
            <a:endParaRPr lang="ar-SA" sz="2000" dirty="0" smtClean="0"/>
          </a:p>
          <a:p>
            <a:pPr marL="342900" indent="-342900" algn="just">
              <a:buFont typeface="Arial" pitchFamily="34" charset="0"/>
              <a:buChar char="•"/>
            </a:pPr>
            <a:r>
              <a:rPr lang="ar-SA" sz="2000" dirty="0" smtClean="0"/>
              <a:t>كما </a:t>
            </a:r>
            <a:r>
              <a:rPr lang="ar-SA" sz="2000" dirty="0" smtClean="0"/>
              <a:t>يحتوي السجل على </a:t>
            </a:r>
            <a:r>
              <a:rPr lang="ar-SA" sz="2000" dirty="0"/>
              <a:t>مؤشر يشير إلى عناوين جميع السجلات المرتبطة بهذا </a:t>
            </a:r>
            <a:r>
              <a:rPr lang="ar-SA" sz="2000" dirty="0" smtClean="0"/>
              <a:t>السجل</a:t>
            </a:r>
          </a:p>
          <a:p>
            <a:pPr marL="342900" indent="-342900" algn="just">
              <a:buFont typeface="Arial" pitchFamily="34" charset="0"/>
              <a:buChar char="•"/>
            </a:pPr>
            <a:r>
              <a:rPr lang="ar-SA" sz="2000" dirty="0" smtClean="0"/>
              <a:t> </a:t>
            </a:r>
            <a:r>
              <a:rPr lang="ar-SA" sz="2000" dirty="0" smtClean="0"/>
              <a:t>في </a:t>
            </a:r>
            <a:r>
              <a:rPr lang="ar-SA" sz="2000" dirty="0"/>
              <a:t>هذا النوع من قواعد البيانات تكون جميع السجلات تقريباً مرتبطة </a:t>
            </a:r>
            <a:r>
              <a:rPr lang="ar-SA" sz="2000" dirty="0" smtClean="0"/>
              <a:t>ببعضها</a:t>
            </a:r>
          </a:p>
          <a:p>
            <a:pPr marL="342900" indent="-342900" algn="just">
              <a:buFont typeface="Arial" pitchFamily="34" charset="0"/>
              <a:buChar char="•"/>
            </a:pPr>
            <a:r>
              <a:rPr lang="ar-SA" sz="2000" dirty="0" smtClean="0"/>
              <a:t> </a:t>
            </a:r>
            <a:r>
              <a:rPr lang="ar-SA" sz="2000" dirty="0"/>
              <a:t>ولكن الارتباط هنا لم يتولد تلقائياً كما هو الحال في قواعد البيانات العلائقية بل تم تصميمه من قبل المبرمج ولذلك يسمى هذا النوع من الربط </a:t>
            </a:r>
            <a:r>
              <a:rPr lang="en-US" sz="2000" dirty="0"/>
              <a:t>"</a:t>
            </a:r>
            <a:r>
              <a:rPr lang="ar-SA" sz="2000" dirty="0"/>
              <a:t>ربط فيزيائي</a:t>
            </a:r>
            <a:r>
              <a:rPr lang="en-US" sz="2000" dirty="0" smtClean="0"/>
              <a:t>".</a:t>
            </a:r>
            <a:endParaRPr lang="ar-SA" dirty="0" smtClean="0"/>
          </a:p>
        </p:txBody>
      </p:sp>
      <p:grpSp>
        <p:nvGrpSpPr>
          <p:cNvPr id="9220" name="Group 4"/>
          <p:cNvGrpSpPr>
            <a:grpSpLocks/>
          </p:cNvGrpSpPr>
          <p:nvPr/>
        </p:nvGrpSpPr>
        <p:grpSpPr bwMode="auto">
          <a:xfrm>
            <a:off x="1115616" y="5271562"/>
            <a:ext cx="3079904" cy="1181774"/>
            <a:chOff x="3645" y="10890"/>
            <a:chExt cx="7136" cy="2435"/>
          </a:xfrm>
        </p:grpSpPr>
        <p:sp>
          <p:nvSpPr>
            <p:cNvPr id="9221" name="Rectangle 5"/>
            <p:cNvSpPr>
              <a:spLocks noChangeArrowheads="1"/>
            </p:cNvSpPr>
            <p:nvPr/>
          </p:nvSpPr>
          <p:spPr bwMode="auto">
            <a:xfrm>
              <a:off x="3645" y="10890"/>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222" name="Rectangle 6"/>
            <p:cNvSpPr>
              <a:spLocks noChangeArrowheads="1"/>
            </p:cNvSpPr>
            <p:nvPr/>
          </p:nvSpPr>
          <p:spPr bwMode="auto">
            <a:xfrm>
              <a:off x="6270" y="10890"/>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223" name="Rectangle 7"/>
            <p:cNvSpPr>
              <a:spLocks noChangeArrowheads="1"/>
            </p:cNvSpPr>
            <p:nvPr/>
          </p:nvSpPr>
          <p:spPr bwMode="auto">
            <a:xfrm>
              <a:off x="9000" y="10890"/>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224" name="Rectangle 8"/>
            <p:cNvSpPr>
              <a:spLocks noChangeArrowheads="1"/>
            </p:cNvSpPr>
            <p:nvPr/>
          </p:nvSpPr>
          <p:spPr bwMode="auto">
            <a:xfrm>
              <a:off x="9045" y="11850"/>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225" name="Rectangle 9"/>
            <p:cNvSpPr>
              <a:spLocks noChangeArrowheads="1"/>
            </p:cNvSpPr>
            <p:nvPr/>
          </p:nvSpPr>
          <p:spPr bwMode="auto">
            <a:xfrm>
              <a:off x="9116" y="12890"/>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226" name="Rectangle 10"/>
            <p:cNvSpPr>
              <a:spLocks noChangeArrowheads="1"/>
            </p:cNvSpPr>
            <p:nvPr/>
          </p:nvSpPr>
          <p:spPr bwMode="auto">
            <a:xfrm>
              <a:off x="6345" y="12855"/>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227" name="Rectangle 11"/>
            <p:cNvSpPr>
              <a:spLocks noChangeArrowheads="1"/>
            </p:cNvSpPr>
            <p:nvPr/>
          </p:nvSpPr>
          <p:spPr bwMode="auto">
            <a:xfrm>
              <a:off x="6345" y="11850"/>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228" name="Rectangle 12"/>
            <p:cNvSpPr>
              <a:spLocks noChangeArrowheads="1"/>
            </p:cNvSpPr>
            <p:nvPr/>
          </p:nvSpPr>
          <p:spPr bwMode="auto">
            <a:xfrm>
              <a:off x="3690" y="11850"/>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229" name="Rectangle 13"/>
            <p:cNvSpPr>
              <a:spLocks noChangeArrowheads="1"/>
            </p:cNvSpPr>
            <p:nvPr/>
          </p:nvSpPr>
          <p:spPr bwMode="auto">
            <a:xfrm>
              <a:off x="3720" y="12855"/>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cxnSp>
          <p:nvCxnSpPr>
            <p:cNvPr id="9230" name="AutoShape 14"/>
            <p:cNvCxnSpPr>
              <a:cxnSpLocks noChangeShapeType="1"/>
            </p:cNvCxnSpPr>
            <p:nvPr/>
          </p:nvCxnSpPr>
          <p:spPr bwMode="auto">
            <a:xfrm>
              <a:off x="3645" y="11325"/>
              <a:ext cx="1710" cy="525"/>
            </a:xfrm>
            <a:prstGeom prst="straightConnector1">
              <a:avLst/>
            </a:prstGeom>
            <a:noFill/>
            <a:ln w="9525">
              <a:solidFill>
                <a:srgbClr val="000000"/>
              </a:solidFill>
              <a:round/>
              <a:headEnd/>
              <a:tailEnd/>
            </a:ln>
          </p:spPr>
        </p:cxnSp>
        <p:cxnSp>
          <p:nvCxnSpPr>
            <p:cNvPr id="9231" name="AutoShape 15"/>
            <p:cNvCxnSpPr>
              <a:cxnSpLocks noChangeShapeType="1"/>
            </p:cNvCxnSpPr>
            <p:nvPr/>
          </p:nvCxnSpPr>
          <p:spPr bwMode="auto">
            <a:xfrm>
              <a:off x="3690" y="12285"/>
              <a:ext cx="1695" cy="570"/>
            </a:xfrm>
            <a:prstGeom prst="straightConnector1">
              <a:avLst/>
            </a:prstGeom>
            <a:noFill/>
            <a:ln w="9525">
              <a:solidFill>
                <a:srgbClr val="000000"/>
              </a:solidFill>
              <a:round/>
              <a:headEnd/>
              <a:tailEnd/>
            </a:ln>
          </p:spPr>
        </p:cxnSp>
        <p:cxnSp>
          <p:nvCxnSpPr>
            <p:cNvPr id="9232" name="AutoShape 16"/>
            <p:cNvCxnSpPr>
              <a:cxnSpLocks noChangeShapeType="1"/>
            </p:cNvCxnSpPr>
            <p:nvPr/>
          </p:nvCxnSpPr>
          <p:spPr bwMode="auto">
            <a:xfrm>
              <a:off x="9000" y="11325"/>
              <a:ext cx="1710" cy="525"/>
            </a:xfrm>
            <a:prstGeom prst="straightConnector1">
              <a:avLst/>
            </a:prstGeom>
            <a:noFill/>
            <a:ln w="9525">
              <a:solidFill>
                <a:srgbClr val="000000"/>
              </a:solidFill>
              <a:round/>
              <a:headEnd/>
              <a:tailEnd/>
            </a:ln>
          </p:spPr>
        </p:cxnSp>
        <p:cxnSp>
          <p:nvCxnSpPr>
            <p:cNvPr id="9233" name="AutoShape 17"/>
            <p:cNvCxnSpPr>
              <a:cxnSpLocks noChangeShapeType="1"/>
            </p:cNvCxnSpPr>
            <p:nvPr/>
          </p:nvCxnSpPr>
          <p:spPr bwMode="auto">
            <a:xfrm>
              <a:off x="9045" y="12285"/>
              <a:ext cx="1680" cy="570"/>
            </a:xfrm>
            <a:prstGeom prst="straightConnector1">
              <a:avLst/>
            </a:prstGeom>
            <a:noFill/>
            <a:ln w="9525">
              <a:solidFill>
                <a:srgbClr val="000000"/>
              </a:solidFill>
              <a:round/>
              <a:headEnd/>
              <a:tailEnd/>
            </a:ln>
          </p:spPr>
        </p:cxnSp>
        <p:cxnSp>
          <p:nvCxnSpPr>
            <p:cNvPr id="9234" name="AutoShape 18"/>
            <p:cNvCxnSpPr>
              <a:cxnSpLocks noChangeShapeType="1"/>
            </p:cNvCxnSpPr>
            <p:nvPr/>
          </p:nvCxnSpPr>
          <p:spPr bwMode="auto">
            <a:xfrm>
              <a:off x="6270" y="11325"/>
              <a:ext cx="1740" cy="525"/>
            </a:xfrm>
            <a:prstGeom prst="straightConnector1">
              <a:avLst/>
            </a:prstGeom>
            <a:noFill/>
            <a:ln w="9525">
              <a:solidFill>
                <a:srgbClr val="000000"/>
              </a:solidFill>
              <a:round/>
              <a:headEnd/>
              <a:tailEnd/>
            </a:ln>
          </p:spPr>
        </p:cxnSp>
        <p:cxnSp>
          <p:nvCxnSpPr>
            <p:cNvPr id="9235" name="AutoShape 19"/>
            <p:cNvCxnSpPr>
              <a:cxnSpLocks noChangeShapeType="1"/>
            </p:cNvCxnSpPr>
            <p:nvPr/>
          </p:nvCxnSpPr>
          <p:spPr bwMode="auto">
            <a:xfrm flipH="1">
              <a:off x="8010" y="11325"/>
              <a:ext cx="990" cy="525"/>
            </a:xfrm>
            <a:prstGeom prst="straightConnector1">
              <a:avLst/>
            </a:prstGeom>
            <a:noFill/>
            <a:ln w="9525">
              <a:solidFill>
                <a:srgbClr val="000000"/>
              </a:solidFill>
              <a:round/>
              <a:headEnd/>
              <a:tailEnd/>
            </a:ln>
          </p:spPr>
        </p:cxnSp>
        <p:cxnSp>
          <p:nvCxnSpPr>
            <p:cNvPr id="9236" name="AutoShape 20"/>
            <p:cNvCxnSpPr>
              <a:cxnSpLocks noChangeShapeType="1"/>
            </p:cNvCxnSpPr>
            <p:nvPr/>
          </p:nvCxnSpPr>
          <p:spPr bwMode="auto">
            <a:xfrm flipH="1">
              <a:off x="8010" y="12855"/>
              <a:ext cx="1050" cy="435"/>
            </a:xfrm>
            <a:prstGeom prst="straightConnector1">
              <a:avLst/>
            </a:prstGeom>
            <a:noFill/>
            <a:ln w="9525">
              <a:solidFill>
                <a:srgbClr val="000000"/>
              </a:solidFill>
              <a:round/>
              <a:headEnd/>
              <a:tailEnd/>
            </a:ln>
          </p:spPr>
        </p:cxnSp>
        <p:cxnSp>
          <p:nvCxnSpPr>
            <p:cNvPr id="9237" name="AutoShape 21"/>
            <p:cNvCxnSpPr>
              <a:cxnSpLocks noChangeShapeType="1"/>
            </p:cNvCxnSpPr>
            <p:nvPr/>
          </p:nvCxnSpPr>
          <p:spPr bwMode="auto">
            <a:xfrm flipH="1">
              <a:off x="5385" y="12285"/>
              <a:ext cx="960" cy="570"/>
            </a:xfrm>
            <a:prstGeom prst="straightConnector1">
              <a:avLst/>
            </a:prstGeom>
            <a:noFill/>
            <a:ln w="9525">
              <a:solidFill>
                <a:srgbClr val="000000"/>
              </a:solidFill>
              <a:round/>
              <a:headEnd/>
              <a:tailEnd/>
            </a:ln>
          </p:spPr>
        </p:cxnSp>
        <p:cxnSp>
          <p:nvCxnSpPr>
            <p:cNvPr id="9238" name="AutoShape 22"/>
            <p:cNvCxnSpPr>
              <a:cxnSpLocks noChangeShapeType="1"/>
            </p:cNvCxnSpPr>
            <p:nvPr/>
          </p:nvCxnSpPr>
          <p:spPr bwMode="auto">
            <a:xfrm flipH="1">
              <a:off x="5385" y="12855"/>
              <a:ext cx="960" cy="435"/>
            </a:xfrm>
            <a:prstGeom prst="straightConnector1">
              <a:avLst/>
            </a:prstGeom>
            <a:noFill/>
            <a:ln w="9525">
              <a:solidFill>
                <a:srgbClr val="000000"/>
              </a:solidFill>
              <a:round/>
              <a:headEnd/>
              <a:tailEnd/>
            </a:ln>
          </p:spPr>
        </p:cxnSp>
      </p:grpSp>
      <p:sp>
        <p:nvSpPr>
          <p:cNvPr id="22" name="Title 21"/>
          <p:cNvSpPr>
            <a:spLocks noGrp="1"/>
          </p:cNvSpPr>
          <p:nvPr>
            <p:ph type="title"/>
          </p:nvPr>
        </p:nvSpPr>
        <p:spPr>
          <a:xfrm>
            <a:off x="904117" y="260648"/>
            <a:ext cx="7467600" cy="1143000"/>
          </a:xfrm>
        </p:spPr>
        <p:txBody>
          <a:bodyPr/>
          <a:lstStyle/>
          <a:p>
            <a:pPr algn="ctr"/>
            <a:r>
              <a:rPr lang="ar-SA" b="1" dirty="0" err="1" smtClean="0">
                <a:solidFill>
                  <a:schemeClr val="accent1">
                    <a:lumMod val="50000"/>
                  </a:schemeClr>
                </a:solidFill>
                <a:effectLst>
                  <a:outerShdw blurRad="38100" dist="38100" dir="2700000" algn="tl">
                    <a:srgbClr val="000000">
                      <a:alpha val="43137"/>
                    </a:srgbClr>
                  </a:outerShdw>
                </a:effectLst>
              </a:rPr>
              <a:t>انواع</a:t>
            </a:r>
            <a:r>
              <a:rPr lang="ar-SA" b="1" dirty="0" smtClean="0">
                <a:solidFill>
                  <a:schemeClr val="accent1">
                    <a:lumMod val="50000"/>
                  </a:schemeClr>
                </a:solidFill>
                <a:effectLst>
                  <a:outerShdw blurRad="38100" dist="38100" dir="2700000" algn="tl">
                    <a:srgbClr val="000000">
                      <a:alpha val="43137"/>
                    </a:srgbClr>
                  </a:outerShdw>
                </a:effectLst>
              </a:rPr>
              <a:t> قواعد البيانات</a:t>
            </a:r>
            <a:endParaRPr lang="ar-SA" b="1" dirty="0">
              <a:solidFill>
                <a:schemeClr val="accent1">
                  <a:lumMod val="50000"/>
                </a:schemeClr>
              </a:solidFill>
              <a:effectLst>
                <a:outerShdw blurRad="38100" dist="38100" dir="2700000" algn="tl">
                  <a:srgbClr val="000000">
                    <a:alpha val="43137"/>
                  </a:srgbClr>
                </a:outerShdw>
              </a:effectLst>
            </a:endParaRPr>
          </a:p>
        </p:txBody>
      </p:sp>
      <p:sp>
        <p:nvSpPr>
          <p:cNvPr id="24" name="Slide Number Placeholder 23"/>
          <p:cNvSpPr>
            <a:spLocks noGrp="1"/>
          </p:cNvSpPr>
          <p:nvPr>
            <p:ph type="sldNum" sz="quarter" idx="12"/>
          </p:nvPr>
        </p:nvSpPr>
        <p:spPr/>
        <p:txBody>
          <a:bodyPr/>
          <a:lstStyle/>
          <a:p>
            <a:pPr>
              <a:defRPr/>
            </a:pPr>
            <a:fld id="{8D8E2136-1D52-404E-9F72-638376FF357E}" type="slidenum">
              <a:rPr lang="ar-SA" smtClean="0"/>
              <a:pPr>
                <a:defRPr/>
              </a:pPr>
              <a:t>2</a:t>
            </a:fld>
            <a:endParaRPr lang="ar-SA"/>
          </a:p>
        </p:txBody>
      </p:sp>
      <p:sp>
        <p:nvSpPr>
          <p:cNvPr id="2" name="Rectangle 1"/>
          <p:cNvSpPr/>
          <p:nvPr/>
        </p:nvSpPr>
        <p:spPr>
          <a:xfrm>
            <a:off x="467544" y="1628800"/>
            <a:ext cx="8285133" cy="461665"/>
          </a:xfrm>
          <a:prstGeom prst="rect">
            <a:avLst/>
          </a:prstGeom>
        </p:spPr>
        <p:txBody>
          <a:bodyPr wrap="square">
            <a:spAutoFit/>
          </a:bodyPr>
          <a:lstStyle/>
          <a:p>
            <a:pPr lvl="0" algn="just" fontAlgn="auto">
              <a:spcBef>
                <a:spcPts val="0"/>
              </a:spcBef>
              <a:spcAft>
                <a:spcPts val="0"/>
              </a:spcAft>
              <a:defRPr/>
            </a:pPr>
            <a:r>
              <a:rPr lang="ar-SA" sz="2400" dirty="0">
                <a:solidFill>
                  <a:prstClr val="black"/>
                </a:solidFill>
                <a:latin typeface="Century Gothic"/>
                <a:cs typeface="Tahoma"/>
              </a:rPr>
              <a:t>في الماضي كانت قواعد البيانات المتعارف عليها هي :</a:t>
            </a:r>
            <a:endParaRPr lang="ar-SA" sz="2400" dirty="0">
              <a:solidFill>
                <a:prstClr val="black"/>
              </a:solidFill>
              <a:latin typeface="Century Gothic"/>
              <a:cs typeface="Tahom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u="sng" dirty="0">
                <a:latin typeface="Tahoma" pitchFamily="34" charset="0"/>
                <a:cs typeface="Times New Roman" pitchFamily="18" charset="0"/>
                <a:sym typeface="Wingdings" pitchFamily="2" charset="2"/>
              </a:rPr>
              <a:t>لنأخذ العلاقة بين المدربات والدورات فأسأل نفسي سؤالين </a:t>
            </a:r>
            <a:endParaRPr lang="ar-SA" dirty="0"/>
          </a:p>
        </p:txBody>
      </p:sp>
      <p:sp>
        <p:nvSpPr>
          <p:cNvPr id="3" name="Content Placeholder 2"/>
          <p:cNvSpPr>
            <a:spLocks noGrp="1"/>
          </p:cNvSpPr>
          <p:nvPr>
            <p:ph idx="1"/>
          </p:nvPr>
        </p:nvSpPr>
        <p:spPr/>
        <p:txBody>
          <a:bodyPr>
            <a:normAutofit fontScale="92500" lnSpcReduction="20000"/>
          </a:bodyPr>
          <a:lstStyle/>
          <a:p>
            <a:pPr algn="just" eaLnBrk="0" hangingPunct="0">
              <a:lnSpc>
                <a:spcPct val="150000"/>
              </a:lnSpc>
              <a:tabLst>
                <a:tab pos="457200" algn="r"/>
              </a:tabLst>
            </a:pPr>
            <a:r>
              <a:rPr lang="ar-SA" dirty="0" smtClean="0">
                <a:sym typeface="Wingdings" pitchFamily="2" charset="2"/>
              </a:rPr>
              <a:t>السؤال </a:t>
            </a:r>
            <a:r>
              <a:rPr lang="ar-SA" dirty="0">
                <a:sym typeface="Wingdings" pitchFamily="2" charset="2"/>
              </a:rPr>
              <a:t>الأول : هل المدربة الواحدة ممكن أن تعطي اكثر من دورة أم دورة واحدة؟</a:t>
            </a:r>
            <a:endParaRPr lang="en-US" dirty="0">
              <a:sym typeface="Wingdings" pitchFamily="2" charset="2"/>
            </a:endParaRPr>
          </a:p>
          <a:p>
            <a:pPr algn="just" eaLnBrk="0" hangingPunct="0">
              <a:lnSpc>
                <a:spcPct val="150000"/>
              </a:lnSpc>
              <a:tabLst>
                <a:tab pos="457200" algn="r"/>
              </a:tabLst>
            </a:pPr>
            <a:r>
              <a:rPr lang="ar-SA" dirty="0">
                <a:sym typeface="Wingdings" pitchFamily="2" charset="2"/>
              </a:rPr>
              <a:t>السؤال الثاني : هل الدورة الواحدة تعطيها اكثر من مدربة أم مدربة واحدة ؟</a:t>
            </a:r>
            <a:endParaRPr lang="en-US" dirty="0">
              <a:sym typeface="Wingdings" pitchFamily="2" charset="2"/>
            </a:endParaRPr>
          </a:p>
          <a:p>
            <a:pPr algn="just" eaLnBrk="0" hangingPunct="0">
              <a:lnSpc>
                <a:spcPct val="150000"/>
              </a:lnSpc>
              <a:tabLst>
                <a:tab pos="457200" algn="r"/>
              </a:tabLst>
            </a:pPr>
            <a:r>
              <a:rPr lang="ar-SA" dirty="0">
                <a:sym typeface="Wingdings" pitchFamily="2" charset="2"/>
              </a:rPr>
              <a:t>نجيب على السؤال الأول فنقول أن المدربة الواحدة ممكن أن تعطي اكثر من دورة .</a:t>
            </a:r>
            <a:endParaRPr lang="en-US" dirty="0">
              <a:sym typeface="Wingdings" pitchFamily="2" charset="2"/>
            </a:endParaRPr>
          </a:p>
          <a:p>
            <a:pPr algn="just" eaLnBrk="0" hangingPunct="0">
              <a:lnSpc>
                <a:spcPct val="150000"/>
              </a:lnSpc>
              <a:tabLst>
                <a:tab pos="457200" algn="r"/>
              </a:tabLst>
            </a:pPr>
            <a:r>
              <a:rPr lang="ar-SA" dirty="0">
                <a:sym typeface="Wingdings" pitchFamily="2" charset="2"/>
              </a:rPr>
              <a:t>نجيب على السؤال الثاني فنقول أن الدورة الواحدة تعطيها أو تدرب عليها اكثر من مدربة .</a:t>
            </a:r>
            <a:endParaRPr lang="en-US" dirty="0">
              <a:sym typeface="Wingdings" pitchFamily="2" charset="2"/>
            </a:endParaRPr>
          </a:p>
          <a:p>
            <a:pPr algn="just" eaLnBrk="0" hangingPunct="0">
              <a:lnSpc>
                <a:spcPct val="150000"/>
              </a:lnSpc>
              <a:tabLst>
                <a:tab pos="457200" algn="r"/>
              </a:tabLst>
            </a:pPr>
            <a:r>
              <a:rPr lang="ar-SA" dirty="0">
                <a:sym typeface="Wingdings" pitchFamily="2" charset="2"/>
              </a:rPr>
              <a:t>فمن هذين السؤال تنتج العلاقة التالية :</a:t>
            </a:r>
            <a:r>
              <a:rPr lang="en-US" dirty="0">
                <a:sym typeface="Wingdings" pitchFamily="2" charset="2"/>
              </a:rPr>
              <a:t> M:N</a:t>
            </a:r>
          </a:p>
          <a:p>
            <a:pPr marL="114300" indent="0">
              <a:buNone/>
            </a:pPr>
            <a:endParaRPr lang="ar-SA"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20</a:t>
            </a:fld>
            <a:endParaRPr lang="ar-SA"/>
          </a:p>
        </p:txBody>
      </p:sp>
    </p:spTree>
    <p:extLst>
      <p:ext uri="{BB962C8B-B14F-4D97-AF65-F5344CB8AC3E}">
        <p14:creationId xmlns:p14="http://schemas.microsoft.com/office/powerpoint/2010/main" val="1750298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SA" sz="3600" b="1" u="sng" dirty="0">
                <a:solidFill>
                  <a:srgbClr val="564B3C"/>
                </a:solidFill>
                <a:latin typeface="Tahoma" pitchFamily="34" charset="0"/>
                <a:cs typeface="Times New Roman" pitchFamily="18" charset="0"/>
                <a:sym typeface="Wingdings" pitchFamily="2" charset="2"/>
              </a:rPr>
              <a:t>لنأخذ العلاقة بين المتدربات والدورات فأسأل نفسي سؤالين </a:t>
            </a:r>
            <a:endParaRPr lang="ar-SA" dirty="0"/>
          </a:p>
        </p:txBody>
      </p:sp>
      <p:sp>
        <p:nvSpPr>
          <p:cNvPr id="3" name="Content Placeholder 2"/>
          <p:cNvSpPr>
            <a:spLocks noGrp="1"/>
          </p:cNvSpPr>
          <p:nvPr>
            <p:ph idx="1"/>
          </p:nvPr>
        </p:nvSpPr>
        <p:spPr/>
        <p:txBody>
          <a:bodyPr>
            <a:noAutofit/>
          </a:bodyPr>
          <a:lstStyle/>
          <a:p>
            <a:pPr lvl="0" algn="just" eaLnBrk="0" hangingPunct="0">
              <a:lnSpc>
                <a:spcPct val="150000"/>
              </a:lnSpc>
              <a:buClr>
                <a:srgbClr val="93A299"/>
              </a:buClr>
              <a:tabLst>
                <a:tab pos="457200" algn="r"/>
              </a:tabLst>
            </a:pPr>
            <a:r>
              <a:rPr lang="ar-SA" sz="2000" dirty="0" smtClean="0">
                <a:solidFill>
                  <a:srgbClr val="564B3C"/>
                </a:solidFill>
                <a:sym typeface="Wingdings" pitchFamily="2" charset="2"/>
              </a:rPr>
              <a:t>السؤال </a:t>
            </a:r>
            <a:r>
              <a:rPr lang="ar-SA" sz="2000" dirty="0">
                <a:solidFill>
                  <a:srgbClr val="564B3C"/>
                </a:solidFill>
                <a:sym typeface="Wingdings" pitchFamily="2" charset="2"/>
              </a:rPr>
              <a:t>الأول : هل المتدربة الواحدة ممكن أن تأخذ اكثر من دورة أم دورة واحدة فقط ؟</a:t>
            </a:r>
            <a:endParaRPr lang="en-US" sz="2000" dirty="0">
              <a:solidFill>
                <a:srgbClr val="564B3C"/>
              </a:solidFill>
              <a:sym typeface="Wingdings" pitchFamily="2" charset="2"/>
            </a:endParaRPr>
          </a:p>
          <a:p>
            <a:pPr lvl="0" algn="just" eaLnBrk="0" hangingPunct="0">
              <a:lnSpc>
                <a:spcPct val="150000"/>
              </a:lnSpc>
              <a:buClr>
                <a:srgbClr val="93A299"/>
              </a:buClr>
              <a:tabLst>
                <a:tab pos="457200" algn="r"/>
              </a:tabLst>
            </a:pPr>
            <a:r>
              <a:rPr lang="ar-SA" sz="2000" dirty="0">
                <a:solidFill>
                  <a:srgbClr val="564B3C"/>
                </a:solidFill>
                <a:sym typeface="Wingdings" pitchFamily="2" charset="2"/>
              </a:rPr>
              <a:t>السؤال الثاني : هل الدورة الواحدة ممكن أن تشمل اكثر من متدربة أم متدربة واحدة فقط ؟</a:t>
            </a:r>
            <a:endParaRPr lang="en-US" sz="2000" dirty="0">
              <a:solidFill>
                <a:srgbClr val="564B3C"/>
              </a:solidFill>
              <a:sym typeface="Wingdings" pitchFamily="2" charset="2"/>
            </a:endParaRPr>
          </a:p>
          <a:p>
            <a:pPr lvl="0" algn="just" eaLnBrk="0" hangingPunct="0">
              <a:lnSpc>
                <a:spcPct val="150000"/>
              </a:lnSpc>
              <a:buClr>
                <a:srgbClr val="93A299"/>
              </a:buClr>
              <a:tabLst>
                <a:tab pos="457200" algn="r"/>
              </a:tabLst>
            </a:pPr>
            <a:r>
              <a:rPr lang="ar-SA" sz="2000" dirty="0">
                <a:solidFill>
                  <a:srgbClr val="564B3C"/>
                </a:solidFill>
                <a:sym typeface="Wingdings" pitchFamily="2" charset="2"/>
              </a:rPr>
              <a:t>نجيب على السؤال الأول فنقول أن المتدربة الواحدة ممكن أن تأخذ اكثر من دورة .</a:t>
            </a:r>
            <a:endParaRPr lang="en-US" sz="2000" dirty="0">
              <a:solidFill>
                <a:srgbClr val="564B3C"/>
              </a:solidFill>
              <a:sym typeface="Wingdings" pitchFamily="2" charset="2"/>
            </a:endParaRPr>
          </a:p>
          <a:p>
            <a:pPr lvl="0" algn="just" eaLnBrk="0" hangingPunct="0">
              <a:lnSpc>
                <a:spcPct val="150000"/>
              </a:lnSpc>
              <a:buClr>
                <a:srgbClr val="93A299"/>
              </a:buClr>
              <a:tabLst>
                <a:tab pos="457200" algn="r"/>
              </a:tabLst>
            </a:pPr>
            <a:r>
              <a:rPr lang="ar-SA" sz="2000" dirty="0">
                <a:solidFill>
                  <a:srgbClr val="564B3C"/>
                </a:solidFill>
                <a:sym typeface="Wingdings" pitchFamily="2" charset="2"/>
              </a:rPr>
              <a:t>نجيب على السؤال الثاني فنقول أن الدورة الواحدة ممكن أن تشمل اكثر من متدربة .</a:t>
            </a:r>
            <a:endParaRPr lang="en-US" sz="2000" dirty="0">
              <a:solidFill>
                <a:srgbClr val="564B3C"/>
              </a:solidFill>
              <a:sym typeface="Wingdings" pitchFamily="2" charset="2"/>
            </a:endParaRPr>
          </a:p>
          <a:p>
            <a:pPr lvl="0" algn="just" eaLnBrk="0" hangingPunct="0">
              <a:lnSpc>
                <a:spcPct val="150000"/>
              </a:lnSpc>
              <a:buClr>
                <a:srgbClr val="93A299"/>
              </a:buClr>
              <a:tabLst>
                <a:tab pos="457200" algn="r"/>
              </a:tabLst>
            </a:pPr>
            <a:r>
              <a:rPr lang="ar-SA" sz="2000" dirty="0">
                <a:solidFill>
                  <a:srgbClr val="564B3C"/>
                </a:solidFill>
                <a:sym typeface="Wingdings" pitchFamily="2" charset="2"/>
              </a:rPr>
              <a:t> فتنتج العلاقة التالية :</a:t>
            </a:r>
            <a:r>
              <a:rPr lang="en-US" sz="2000" dirty="0">
                <a:solidFill>
                  <a:srgbClr val="564B3C"/>
                </a:solidFill>
                <a:sym typeface="Wingdings" pitchFamily="2" charset="2"/>
              </a:rPr>
              <a:t> M:N</a:t>
            </a:r>
          </a:p>
          <a:p>
            <a:endParaRPr lang="ar-SA" sz="3600"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21</a:t>
            </a:fld>
            <a:endParaRPr lang="ar-SA"/>
          </a:p>
        </p:txBody>
      </p:sp>
    </p:spTree>
    <p:extLst>
      <p:ext uri="{BB962C8B-B14F-4D97-AF65-F5344CB8AC3E}">
        <p14:creationId xmlns:p14="http://schemas.microsoft.com/office/powerpoint/2010/main" val="3471005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2"/>
          <p:cNvGrpSpPr>
            <a:grpSpLocks/>
          </p:cNvGrpSpPr>
          <p:nvPr/>
        </p:nvGrpSpPr>
        <p:grpSpPr bwMode="auto">
          <a:xfrm>
            <a:off x="857250" y="642938"/>
            <a:ext cx="7397750" cy="5372100"/>
            <a:chOff x="180" y="3240"/>
            <a:chExt cx="11649" cy="8460"/>
          </a:xfrm>
        </p:grpSpPr>
        <p:grpSp>
          <p:nvGrpSpPr>
            <p:cNvPr id="26627" name="Group 3"/>
            <p:cNvGrpSpPr>
              <a:grpSpLocks/>
            </p:cNvGrpSpPr>
            <p:nvPr/>
          </p:nvGrpSpPr>
          <p:grpSpPr bwMode="auto">
            <a:xfrm>
              <a:off x="180" y="3240"/>
              <a:ext cx="11649" cy="8460"/>
              <a:chOff x="360" y="3600"/>
              <a:chExt cx="11649" cy="8460"/>
            </a:xfrm>
          </p:grpSpPr>
          <p:grpSp>
            <p:nvGrpSpPr>
              <p:cNvPr id="26634" name="Group 4"/>
              <p:cNvGrpSpPr>
                <a:grpSpLocks/>
              </p:cNvGrpSpPr>
              <p:nvPr/>
            </p:nvGrpSpPr>
            <p:grpSpPr bwMode="auto">
              <a:xfrm>
                <a:off x="4089" y="5352"/>
                <a:ext cx="5745" cy="4680"/>
                <a:chOff x="4089" y="5352"/>
                <a:chExt cx="5745" cy="4680"/>
              </a:xfrm>
            </p:grpSpPr>
            <p:grpSp>
              <p:nvGrpSpPr>
                <p:cNvPr id="26714" name="Group 5"/>
                <p:cNvGrpSpPr>
                  <a:grpSpLocks/>
                </p:cNvGrpSpPr>
                <p:nvPr/>
              </p:nvGrpSpPr>
              <p:grpSpPr bwMode="auto">
                <a:xfrm>
                  <a:off x="4449" y="5382"/>
                  <a:ext cx="3960" cy="2850"/>
                  <a:chOff x="3420" y="5430"/>
                  <a:chExt cx="3960" cy="2850"/>
                </a:xfrm>
              </p:grpSpPr>
              <p:grpSp>
                <p:nvGrpSpPr>
                  <p:cNvPr id="26727" name="Group 6"/>
                  <p:cNvGrpSpPr>
                    <a:grpSpLocks/>
                  </p:cNvGrpSpPr>
                  <p:nvPr/>
                </p:nvGrpSpPr>
                <p:grpSpPr bwMode="auto">
                  <a:xfrm>
                    <a:off x="5220" y="6840"/>
                    <a:ext cx="1260" cy="1080"/>
                    <a:chOff x="5220" y="6840"/>
                    <a:chExt cx="1260" cy="1080"/>
                  </a:xfrm>
                </p:grpSpPr>
                <p:sp>
                  <p:nvSpPr>
                    <p:cNvPr id="26730" name="AutoShape 7"/>
                    <p:cNvSpPr>
                      <a:spLocks noChangeArrowheads="1"/>
                    </p:cNvSpPr>
                    <p:nvPr/>
                  </p:nvSpPr>
                  <p:spPr bwMode="auto">
                    <a:xfrm>
                      <a:off x="5220" y="6840"/>
                      <a:ext cx="1260" cy="1080"/>
                    </a:xfrm>
                    <a:prstGeom prst="diamond">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26731" name="Text Box 8"/>
                    <p:cNvSpPr txBox="1">
                      <a:spLocks noChangeArrowheads="1"/>
                    </p:cNvSpPr>
                    <p:nvPr/>
                  </p:nvSpPr>
                  <p:spPr bwMode="auto">
                    <a:xfrm>
                      <a:off x="5280" y="7140"/>
                      <a:ext cx="1080" cy="540"/>
                    </a:xfrm>
                    <a:prstGeom prst="rect">
                      <a:avLst/>
                    </a:prstGeom>
                    <a:noFill/>
                    <a:ln w="9525">
                      <a:noFill/>
                      <a:miter lim="800000"/>
                      <a:headEnd/>
                      <a:tailEnd/>
                    </a:ln>
                  </p:spPr>
                  <p:txBody>
                    <a:bodyPr/>
                    <a:lstStyle/>
                    <a:p>
                      <a:pPr algn="ctr">
                        <a:spcAft>
                          <a:spcPts val="1000"/>
                        </a:spcAft>
                      </a:pPr>
                      <a:r>
                        <a:rPr lang="ar-SA" sz="1100"/>
                        <a:t>يدربن</a:t>
                      </a:r>
                      <a:endParaRPr lang="ar-SA"/>
                    </a:p>
                  </p:txBody>
                </p:sp>
              </p:grpSp>
              <p:sp>
                <p:nvSpPr>
                  <p:cNvPr id="26728" name="Line 9"/>
                  <p:cNvSpPr>
                    <a:spLocks noChangeShapeType="1"/>
                  </p:cNvSpPr>
                  <p:nvPr/>
                </p:nvSpPr>
                <p:spPr bwMode="auto">
                  <a:xfrm flipV="1">
                    <a:off x="6120" y="5430"/>
                    <a:ext cx="1260" cy="1620"/>
                  </a:xfrm>
                  <a:prstGeom prst="line">
                    <a:avLst/>
                  </a:prstGeom>
                  <a:noFill/>
                  <a:ln w="9525">
                    <a:solidFill>
                      <a:srgbClr val="000000"/>
                    </a:solidFill>
                    <a:round/>
                    <a:headEnd/>
                    <a:tailEnd/>
                  </a:ln>
                </p:spPr>
                <p:txBody>
                  <a:bodyPr/>
                  <a:lstStyle/>
                  <a:p>
                    <a:endParaRPr lang="ar-SA"/>
                  </a:p>
                </p:txBody>
              </p:sp>
              <p:sp>
                <p:nvSpPr>
                  <p:cNvPr id="26729" name="Line 10"/>
                  <p:cNvSpPr>
                    <a:spLocks noChangeShapeType="1"/>
                  </p:cNvSpPr>
                  <p:nvPr/>
                </p:nvSpPr>
                <p:spPr bwMode="auto">
                  <a:xfrm flipH="1">
                    <a:off x="3420" y="7560"/>
                    <a:ext cx="1980" cy="720"/>
                  </a:xfrm>
                  <a:prstGeom prst="line">
                    <a:avLst/>
                  </a:prstGeom>
                  <a:noFill/>
                  <a:ln w="9525">
                    <a:solidFill>
                      <a:srgbClr val="000000"/>
                    </a:solidFill>
                    <a:round/>
                    <a:headEnd/>
                    <a:tailEnd/>
                  </a:ln>
                </p:spPr>
                <p:txBody>
                  <a:bodyPr/>
                  <a:lstStyle/>
                  <a:p>
                    <a:endParaRPr lang="ar-SA"/>
                  </a:p>
                </p:txBody>
              </p:sp>
            </p:grpSp>
            <p:grpSp>
              <p:nvGrpSpPr>
                <p:cNvPr id="26715" name="Group 11"/>
                <p:cNvGrpSpPr>
                  <a:grpSpLocks/>
                </p:cNvGrpSpPr>
                <p:nvPr/>
              </p:nvGrpSpPr>
              <p:grpSpPr bwMode="auto">
                <a:xfrm>
                  <a:off x="4089" y="8772"/>
                  <a:ext cx="3780" cy="1260"/>
                  <a:chOff x="3060" y="8820"/>
                  <a:chExt cx="3780" cy="1260"/>
                </a:xfrm>
              </p:grpSpPr>
              <p:grpSp>
                <p:nvGrpSpPr>
                  <p:cNvPr id="26722" name="Group 12"/>
                  <p:cNvGrpSpPr>
                    <a:grpSpLocks/>
                  </p:cNvGrpSpPr>
                  <p:nvPr/>
                </p:nvGrpSpPr>
                <p:grpSpPr bwMode="auto">
                  <a:xfrm>
                    <a:off x="4140" y="8820"/>
                    <a:ext cx="1260" cy="1200"/>
                    <a:chOff x="4140" y="8820"/>
                    <a:chExt cx="1260" cy="1200"/>
                  </a:xfrm>
                </p:grpSpPr>
                <p:sp>
                  <p:nvSpPr>
                    <p:cNvPr id="26725" name="AutoShape 13"/>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26726" name="Text Box 14"/>
                    <p:cNvSpPr txBox="1">
                      <a:spLocks noChangeArrowheads="1"/>
                    </p:cNvSpPr>
                    <p:nvPr/>
                  </p:nvSpPr>
                  <p:spPr bwMode="auto">
                    <a:xfrm>
                      <a:off x="4200" y="9180"/>
                      <a:ext cx="1140" cy="600"/>
                    </a:xfrm>
                    <a:prstGeom prst="rect">
                      <a:avLst/>
                    </a:prstGeom>
                    <a:noFill/>
                    <a:ln w="9525">
                      <a:noFill/>
                      <a:miter lim="800000"/>
                      <a:headEnd/>
                      <a:tailEnd/>
                    </a:ln>
                  </p:spPr>
                  <p:txBody>
                    <a:bodyPr/>
                    <a:lstStyle/>
                    <a:p>
                      <a:pPr algn="ctr">
                        <a:spcAft>
                          <a:spcPts val="1000"/>
                        </a:spcAft>
                      </a:pPr>
                      <a:r>
                        <a:rPr lang="ar-SA" sz="1100"/>
                        <a:t>يدربن على</a:t>
                      </a:r>
                      <a:endParaRPr lang="ar-SA"/>
                    </a:p>
                  </p:txBody>
                </p:sp>
              </p:grpSp>
              <p:sp>
                <p:nvSpPr>
                  <p:cNvPr id="26723" name="Line 15"/>
                  <p:cNvSpPr>
                    <a:spLocks noChangeShapeType="1"/>
                  </p:cNvSpPr>
                  <p:nvPr/>
                </p:nvSpPr>
                <p:spPr bwMode="auto">
                  <a:xfrm flipH="1" flipV="1">
                    <a:off x="3060" y="8820"/>
                    <a:ext cx="1080" cy="540"/>
                  </a:xfrm>
                  <a:prstGeom prst="line">
                    <a:avLst/>
                  </a:prstGeom>
                  <a:noFill/>
                  <a:ln w="9525">
                    <a:solidFill>
                      <a:srgbClr val="000000"/>
                    </a:solidFill>
                    <a:round/>
                    <a:headEnd/>
                    <a:tailEnd/>
                  </a:ln>
                </p:spPr>
                <p:txBody>
                  <a:bodyPr/>
                  <a:lstStyle/>
                  <a:p>
                    <a:endParaRPr lang="ar-SA"/>
                  </a:p>
                </p:txBody>
              </p:sp>
              <p:sp>
                <p:nvSpPr>
                  <p:cNvPr id="26724" name="Line 16"/>
                  <p:cNvSpPr>
                    <a:spLocks noChangeShapeType="1"/>
                  </p:cNvSpPr>
                  <p:nvPr/>
                </p:nvSpPr>
                <p:spPr bwMode="auto">
                  <a:xfrm>
                    <a:off x="5400" y="9360"/>
                    <a:ext cx="1440" cy="720"/>
                  </a:xfrm>
                  <a:prstGeom prst="line">
                    <a:avLst/>
                  </a:prstGeom>
                  <a:noFill/>
                  <a:ln w="9525">
                    <a:solidFill>
                      <a:srgbClr val="000000"/>
                    </a:solidFill>
                    <a:round/>
                    <a:headEnd/>
                    <a:tailEnd/>
                  </a:ln>
                </p:spPr>
                <p:txBody>
                  <a:bodyPr/>
                  <a:lstStyle/>
                  <a:p>
                    <a:endParaRPr lang="ar-SA"/>
                  </a:p>
                </p:txBody>
              </p:sp>
            </p:grpSp>
            <p:grpSp>
              <p:nvGrpSpPr>
                <p:cNvPr id="26716" name="Group 17"/>
                <p:cNvGrpSpPr>
                  <a:grpSpLocks/>
                </p:cNvGrpSpPr>
                <p:nvPr/>
              </p:nvGrpSpPr>
              <p:grpSpPr bwMode="auto">
                <a:xfrm>
                  <a:off x="8574" y="5352"/>
                  <a:ext cx="1260" cy="4680"/>
                  <a:chOff x="7545" y="5400"/>
                  <a:chExt cx="1260" cy="4680"/>
                </a:xfrm>
              </p:grpSpPr>
              <p:grpSp>
                <p:nvGrpSpPr>
                  <p:cNvPr id="26717" name="Group 18"/>
                  <p:cNvGrpSpPr>
                    <a:grpSpLocks/>
                  </p:cNvGrpSpPr>
                  <p:nvPr/>
                </p:nvGrpSpPr>
                <p:grpSpPr bwMode="auto">
                  <a:xfrm>
                    <a:off x="7545" y="6870"/>
                    <a:ext cx="1260" cy="1200"/>
                    <a:chOff x="4140" y="8820"/>
                    <a:chExt cx="1260" cy="1200"/>
                  </a:xfrm>
                </p:grpSpPr>
                <p:sp>
                  <p:nvSpPr>
                    <p:cNvPr id="26720" name="AutoShape 19"/>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26721" name="Text Box 20"/>
                    <p:cNvSpPr txBox="1">
                      <a:spLocks noChangeArrowheads="1"/>
                    </p:cNvSpPr>
                    <p:nvPr/>
                  </p:nvSpPr>
                  <p:spPr bwMode="auto">
                    <a:xfrm>
                      <a:off x="4200" y="9180"/>
                      <a:ext cx="1140" cy="600"/>
                    </a:xfrm>
                    <a:prstGeom prst="rect">
                      <a:avLst/>
                    </a:prstGeom>
                    <a:noFill/>
                    <a:ln w="9525">
                      <a:noFill/>
                      <a:miter lim="800000"/>
                      <a:headEnd/>
                      <a:tailEnd/>
                    </a:ln>
                  </p:spPr>
                  <p:txBody>
                    <a:bodyPr/>
                    <a:lstStyle/>
                    <a:p>
                      <a:pPr algn="ctr">
                        <a:spcAft>
                          <a:spcPts val="1000"/>
                        </a:spcAft>
                      </a:pPr>
                      <a:r>
                        <a:rPr lang="ar-SA" sz="1100"/>
                        <a:t>يدرسن</a:t>
                      </a:r>
                      <a:endParaRPr lang="ar-SA"/>
                    </a:p>
                  </p:txBody>
                </p:sp>
              </p:grpSp>
              <p:sp>
                <p:nvSpPr>
                  <p:cNvPr id="26718" name="Line 21"/>
                  <p:cNvSpPr>
                    <a:spLocks noChangeShapeType="1"/>
                  </p:cNvSpPr>
                  <p:nvPr/>
                </p:nvSpPr>
                <p:spPr bwMode="auto">
                  <a:xfrm>
                    <a:off x="8160" y="5400"/>
                    <a:ext cx="0" cy="1440"/>
                  </a:xfrm>
                  <a:prstGeom prst="line">
                    <a:avLst/>
                  </a:prstGeom>
                  <a:noFill/>
                  <a:ln w="9525">
                    <a:solidFill>
                      <a:srgbClr val="000000"/>
                    </a:solidFill>
                    <a:round/>
                    <a:headEnd/>
                    <a:tailEnd/>
                  </a:ln>
                </p:spPr>
                <p:txBody>
                  <a:bodyPr/>
                  <a:lstStyle/>
                  <a:p>
                    <a:endParaRPr lang="ar-SA"/>
                  </a:p>
                </p:txBody>
              </p:sp>
              <p:sp>
                <p:nvSpPr>
                  <p:cNvPr id="26719" name="Line 22"/>
                  <p:cNvSpPr>
                    <a:spLocks noChangeShapeType="1"/>
                  </p:cNvSpPr>
                  <p:nvPr/>
                </p:nvSpPr>
                <p:spPr bwMode="auto">
                  <a:xfrm flipH="1">
                    <a:off x="7560" y="8025"/>
                    <a:ext cx="615" cy="2055"/>
                  </a:xfrm>
                  <a:prstGeom prst="line">
                    <a:avLst/>
                  </a:prstGeom>
                  <a:noFill/>
                  <a:ln w="9525">
                    <a:solidFill>
                      <a:srgbClr val="000000"/>
                    </a:solidFill>
                    <a:round/>
                    <a:headEnd/>
                    <a:tailEnd/>
                  </a:ln>
                </p:spPr>
                <p:txBody>
                  <a:bodyPr/>
                  <a:lstStyle/>
                  <a:p>
                    <a:endParaRPr lang="ar-SA"/>
                  </a:p>
                </p:txBody>
              </p:sp>
            </p:grpSp>
          </p:grpSp>
          <p:grpSp>
            <p:nvGrpSpPr>
              <p:cNvPr id="26635" name="Group 23"/>
              <p:cNvGrpSpPr>
                <a:grpSpLocks/>
              </p:cNvGrpSpPr>
              <p:nvPr/>
            </p:nvGrpSpPr>
            <p:grpSpPr bwMode="auto">
              <a:xfrm>
                <a:off x="360" y="3600"/>
                <a:ext cx="11649" cy="8460"/>
                <a:chOff x="360" y="3600"/>
                <a:chExt cx="11649" cy="8460"/>
              </a:xfrm>
            </p:grpSpPr>
            <p:grpSp>
              <p:nvGrpSpPr>
                <p:cNvPr id="26636" name="Group 24"/>
                <p:cNvGrpSpPr>
                  <a:grpSpLocks/>
                </p:cNvGrpSpPr>
                <p:nvPr/>
              </p:nvGrpSpPr>
              <p:grpSpPr bwMode="auto">
                <a:xfrm>
                  <a:off x="7869" y="10060"/>
                  <a:ext cx="4140" cy="2000"/>
                  <a:chOff x="6840" y="8820"/>
                  <a:chExt cx="4140" cy="2000"/>
                </a:xfrm>
              </p:grpSpPr>
              <p:grpSp>
                <p:nvGrpSpPr>
                  <p:cNvPr id="26703" name="Group 25"/>
                  <p:cNvGrpSpPr>
                    <a:grpSpLocks/>
                  </p:cNvGrpSpPr>
                  <p:nvPr/>
                </p:nvGrpSpPr>
                <p:grpSpPr bwMode="auto">
                  <a:xfrm>
                    <a:off x="6840" y="8820"/>
                    <a:ext cx="1800" cy="900"/>
                    <a:chOff x="4500" y="14220"/>
                    <a:chExt cx="1800" cy="900"/>
                  </a:xfrm>
                </p:grpSpPr>
                <p:sp>
                  <p:nvSpPr>
                    <p:cNvPr id="26712" name="Rectangle 26"/>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26713" name="Text Box 27"/>
                    <p:cNvSpPr txBox="1">
                      <a:spLocks noChangeArrowheads="1"/>
                    </p:cNvSpPr>
                    <p:nvPr/>
                  </p:nvSpPr>
                  <p:spPr bwMode="auto">
                    <a:xfrm>
                      <a:off x="4860" y="14440"/>
                      <a:ext cx="1080" cy="540"/>
                    </a:xfrm>
                    <a:prstGeom prst="rect">
                      <a:avLst/>
                    </a:prstGeom>
                    <a:noFill/>
                    <a:ln w="9525">
                      <a:noFill/>
                      <a:miter lim="800000"/>
                      <a:headEnd/>
                      <a:tailEnd/>
                    </a:ln>
                  </p:spPr>
                  <p:txBody>
                    <a:bodyPr/>
                    <a:lstStyle/>
                    <a:p>
                      <a:pPr algn="ctr">
                        <a:spcAft>
                          <a:spcPts val="1000"/>
                        </a:spcAft>
                      </a:pPr>
                      <a:r>
                        <a:rPr lang="ar-SA" sz="1100"/>
                        <a:t>الدورة</a:t>
                      </a:r>
                      <a:endParaRPr lang="ar-SA"/>
                    </a:p>
                  </p:txBody>
                </p:sp>
              </p:grpSp>
              <p:grpSp>
                <p:nvGrpSpPr>
                  <p:cNvPr id="26704" name="Group 31"/>
                  <p:cNvGrpSpPr>
                    <a:grpSpLocks/>
                  </p:cNvGrpSpPr>
                  <p:nvPr/>
                </p:nvGrpSpPr>
                <p:grpSpPr bwMode="auto">
                  <a:xfrm>
                    <a:off x="6840" y="10080"/>
                    <a:ext cx="1620" cy="720"/>
                    <a:chOff x="5300" y="12420"/>
                    <a:chExt cx="1620" cy="720"/>
                  </a:xfrm>
                </p:grpSpPr>
                <p:sp>
                  <p:nvSpPr>
                    <p:cNvPr id="26710"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711" name="Text Box 33"/>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dirty="0" smtClean="0"/>
                        <a:t>رقم الدورة</a:t>
                      </a:r>
                      <a:endParaRPr lang="ar-SA" u="sng" dirty="0"/>
                    </a:p>
                  </p:txBody>
                </p:sp>
              </p:grpSp>
              <p:grpSp>
                <p:nvGrpSpPr>
                  <p:cNvPr id="26705" name="Group 34"/>
                  <p:cNvGrpSpPr>
                    <a:grpSpLocks/>
                  </p:cNvGrpSpPr>
                  <p:nvPr/>
                </p:nvGrpSpPr>
                <p:grpSpPr bwMode="auto">
                  <a:xfrm>
                    <a:off x="8640" y="10080"/>
                    <a:ext cx="2340" cy="740"/>
                    <a:chOff x="8640" y="10080"/>
                    <a:chExt cx="2340" cy="740"/>
                  </a:xfrm>
                </p:grpSpPr>
                <p:sp>
                  <p:nvSpPr>
                    <p:cNvPr id="26708" name="Oval 35"/>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709" name="Text Box 36"/>
                    <p:cNvSpPr txBox="1">
                      <a:spLocks noChangeArrowheads="1"/>
                    </p:cNvSpPr>
                    <p:nvPr/>
                  </p:nvSpPr>
                  <p:spPr bwMode="auto">
                    <a:xfrm>
                      <a:off x="8640" y="10260"/>
                      <a:ext cx="2340" cy="560"/>
                    </a:xfrm>
                    <a:prstGeom prst="rect">
                      <a:avLst/>
                    </a:prstGeom>
                    <a:noFill/>
                    <a:ln w="9525">
                      <a:noFill/>
                      <a:miter lim="800000"/>
                      <a:headEnd/>
                      <a:tailEnd/>
                    </a:ln>
                  </p:spPr>
                  <p:txBody>
                    <a:bodyPr/>
                    <a:lstStyle/>
                    <a:p>
                      <a:pPr algn="ctr">
                        <a:spcAft>
                          <a:spcPts val="1000"/>
                        </a:spcAft>
                      </a:pPr>
                      <a:r>
                        <a:rPr lang="ar-SA" sz="1100"/>
                        <a:t>عدد ساعات الدورة</a:t>
                      </a:r>
                      <a:endParaRPr lang="ar-SA"/>
                    </a:p>
                  </p:txBody>
                </p:sp>
              </p:grpSp>
              <p:sp>
                <p:nvSpPr>
                  <p:cNvPr id="26706" name="Line 38"/>
                  <p:cNvSpPr>
                    <a:spLocks noChangeShapeType="1"/>
                  </p:cNvSpPr>
                  <p:nvPr/>
                </p:nvSpPr>
                <p:spPr bwMode="auto">
                  <a:xfrm flipV="1">
                    <a:off x="7560" y="9720"/>
                    <a:ext cx="0" cy="360"/>
                  </a:xfrm>
                  <a:prstGeom prst="line">
                    <a:avLst/>
                  </a:prstGeom>
                  <a:noFill/>
                  <a:ln w="9525">
                    <a:solidFill>
                      <a:srgbClr val="000000"/>
                    </a:solidFill>
                    <a:round/>
                    <a:headEnd/>
                    <a:tailEnd/>
                  </a:ln>
                </p:spPr>
                <p:txBody>
                  <a:bodyPr/>
                  <a:lstStyle/>
                  <a:p>
                    <a:endParaRPr lang="ar-SA"/>
                  </a:p>
                </p:txBody>
              </p:sp>
              <p:sp>
                <p:nvSpPr>
                  <p:cNvPr id="26707" name="Line 39"/>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a:lstStyle/>
                  <a:p>
                    <a:endParaRPr lang="ar-SA"/>
                  </a:p>
                </p:txBody>
              </p:sp>
            </p:grpSp>
            <p:grpSp>
              <p:nvGrpSpPr>
                <p:cNvPr id="26637" name="Group 40"/>
                <p:cNvGrpSpPr>
                  <a:grpSpLocks/>
                </p:cNvGrpSpPr>
                <p:nvPr/>
              </p:nvGrpSpPr>
              <p:grpSpPr bwMode="auto">
                <a:xfrm>
                  <a:off x="4280" y="3600"/>
                  <a:ext cx="7409" cy="2320"/>
                  <a:chOff x="4280" y="3600"/>
                  <a:chExt cx="7409" cy="2320"/>
                </a:xfrm>
              </p:grpSpPr>
              <p:grpSp>
                <p:nvGrpSpPr>
                  <p:cNvPr id="26673" name="Group 41"/>
                  <p:cNvGrpSpPr>
                    <a:grpSpLocks/>
                  </p:cNvGrpSpPr>
                  <p:nvPr/>
                </p:nvGrpSpPr>
                <p:grpSpPr bwMode="auto">
                  <a:xfrm>
                    <a:off x="6329" y="3600"/>
                    <a:ext cx="5360" cy="2320"/>
                    <a:chOff x="6329" y="3600"/>
                    <a:chExt cx="5360" cy="2320"/>
                  </a:xfrm>
                </p:grpSpPr>
                <p:grpSp>
                  <p:nvGrpSpPr>
                    <p:cNvPr id="26680" name="Group 42"/>
                    <p:cNvGrpSpPr>
                      <a:grpSpLocks/>
                    </p:cNvGrpSpPr>
                    <p:nvPr/>
                  </p:nvGrpSpPr>
                  <p:grpSpPr bwMode="auto">
                    <a:xfrm>
                      <a:off x="8229" y="4480"/>
                      <a:ext cx="1800" cy="900"/>
                      <a:chOff x="6840" y="12060"/>
                      <a:chExt cx="1800" cy="900"/>
                    </a:xfrm>
                  </p:grpSpPr>
                  <p:sp>
                    <p:nvSpPr>
                      <p:cNvPr id="26701" name="Rectangle 43"/>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26702" name="Text Box 44"/>
                      <p:cNvSpPr txBox="1">
                        <a:spLocks noChangeArrowheads="1"/>
                      </p:cNvSpPr>
                      <p:nvPr/>
                    </p:nvSpPr>
                    <p:spPr bwMode="auto">
                      <a:xfrm>
                        <a:off x="7200" y="12280"/>
                        <a:ext cx="1080" cy="620"/>
                      </a:xfrm>
                      <a:prstGeom prst="rect">
                        <a:avLst/>
                      </a:prstGeom>
                      <a:noFill/>
                      <a:ln w="9525">
                        <a:noFill/>
                        <a:miter lim="800000"/>
                        <a:headEnd/>
                        <a:tailEnd/>
                      </a:ln>
                    </p:spPr>
                    <p:txBody>
                      <a:bodyPr/>
                      <a:lstStyle/>
                      <a:p>
                        <a:pPr algn="ctr">
                          <a:spcAft>
                            <a:spcPts val="1000"/>
                          </a:spcAft>
                        </a:pPr>
                        <a:r>
                          <a:rPr lang="ar-SA" sz="1100"/>
                          <a:t>المتدربة</a:t>
                        </a:r>
                        <a:endParaRPr lang="ar-SA"/>
                      </a:p>
                    </p:txBody>
                  </p:sp>
                </p:grpSp>
                <p:grpSp>
                  <p:nvGrpSpPr>
                    <p:cNvPr id="26681" name="Group 45"/>
                    <p:cNvGrpSpPr>
                      <a:grpSpLocks/>
                    </p:cNvGrpSpPr>
                    <p:nvPr/>
                  </p:nvGrpSpPr>
                  <p:grpSpPr bwMode="auto">
                    <a:xfrm>
                      <a:off x="6529" y="5200"/>
                      <a:ext cx="1620" cy="720"/>
                      <a:chOff x="5300" y="12420"/>
                      <a:chExt cx="1620" cy="720"/>
                    </a:xfrm>
                  </p:grpSpPr>
                  <p:sp>
                    <p:nvSpPr>
                      <p:cNvPr id="26699" name="Oval 4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700" name="Text Box 47"/>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dirty="0" smtClean="0"/>
                          <a:t>الرقم الأكاديمي</a:t>
                        </a:r>
                        <a:endParaRPr lang="ar-SA" dirty="0"/>
                      </a:p>
                    </p:txBody>
                  </p:sp>
                </p:grpSp>
                <p:grpSp>
                  <p:nvGrpSpPr>
                    <p:cNvPr id="26682" name="Group 48"/>
                    <p:cNvGrpSpPr>
                      <a:grpSpLocks/>
                    </p:cNvGrpSpPr>
                    <p:nvPr/>
                  </p:nvGrpSpPr>
                  <p:grpSpPr bwMode="auto">
                    <a:xfrm>
                      <a:off x="6329" y="4480"/>
                      <a:ext cx="1620" cy="720"/>
                      <a:chOff x="5300" y="12420"/>
                      <a:chExt cx="1620" cy="720"/>
                    </a:xfrm>
                  </p:grpSpPr>
                  <p:sp>
                    <p:nvSpPr>
                      <p:cNvPr id="26697" name="Oval 4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698" name="Text Box 50"/>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اسم المتدربة</a:t>
                        </a:r>
                        <a:endParaRPr lang="ar-SA"/>
                      </a:p>
                    </p:txBody>
                  </p:sp>
                </p:grpSp>
                <p:grpSp>
                  <p:nvGrpSpPr>
                    <p:cNvPr id="26683" name="Group 51"/>
                    <p:cNvGrpSpPr>
                      <a:grpSpLocks/>
                    </p:cNvGrpSpPr>
                    <p:nvPr/>
                  </p:nvGrpSpPr>
                  <p:grpSpPr bwMode="auto">
                    <a:xfrm>
                      <a:off x="6609" y="3760"/>
                      <a:ext cx="1620" cy="720"/>
                      <a:chOff x="5300" y="12420"/>
                      <a:chExt cx="1620" cy="720"/>
                    </a:xfrm>
                  </p:grpSpPr>
                  <p:sp>
                    <p:nvSpPr>
                      <p:cNvPr id="26695" name="Oval 5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696" name="Text Box 53"/>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تاريخ الميلاد</a:t>
                        </a:r>
                        <a:endParaRPr lang="ar-SA"/>
                      </a:p>
                    </p:txBody>
                  </p:sp>
                </p:grpSp>
                <p:grpSp>
                  <p:nvGrpSpPr>
                    <p:cNvPr id="26684" name="Group 54"/>
                    <p:cNvGrpSpPr>
                      <a:grpSpLocks/>
                    </p:cNvGrpSpPr>
                    <p:nvPr/>
                  </p:nvGrpSpPr>
                  <p:grpSpPr bwMode="auto">
                    <a:xfrm>
                      <a:off x="8269" y="3600"/>
                      <a:ext cx="1620" cy="720"/>
                      <a:chOff x="5300" y="12420"/>
                      <a:chExt cx="1620" cy="720"/>
                    </a:xfrm>
                  </p:grpSpPr>
                  <p:sp>
                    <p:nvSpPr>
                      <p:cNvPr id="26693" name="Oval 5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694" name="Text Box 56"/>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السكن</a:t>
                        </a:r>
                        <a:endParaRPr lang="ar-SA"/>
                      </a:p>
                    </p:txBody>
                  </p:sp>
                </p:grpSp>
                <p:grpSp>
                  <p:nvGrpSpPr>
                    <p:cNvPr id="26685" name="Group 57"/>
                    <p:cNvGrpSpPr>
                      <a:grpSpLocks/>
                    </p:cNvGrpSpPr>
                    <p:nvPr/>
                  </p:nvGrpSpPr>
                  <p:grpSpPr bwMode="auto">
                    <a:xfrm>
                      <a:off x="10069" y="3940"/>
                      <a:ext cx="1620" cy="720"/>
                      <a:chOff x="5300" y="12420"/>
                      <a:chExt cx="1620" cy="720"/>
                    </a:xfrm>
                  </p:grpSpPr>
                  <p:sp>
                    <p:nvSpPr>
                      <p:cNvPr id="26691" name="Oval 58"/>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a:lstStyle/>
                      <a:p>
                        <a:endParaRPr lang="ar-SA">
                          <a:latin typeface="Comic Sans MS" pitchFamily="66" charset="0"/>
                          <a:cs typeface="Tahoma" pitchFamily="34" charset="0"/>
                        </a:endParaRPr>
                      </a:p>
                    </p:txBody>
                  </p:sp>
                  <p:sp>
                    <p:nvSpPr>
                      <p:cNvPr id="26692" name="Text Box 59"/>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رقم الهاتف</a:t>
                        </a:r>
                        <a:endParaRPr lang="ar-SA"/>
                      </a:p>
                    </p:txBody>
                  </p:sp>
                </p:grpSp>
                <p:sp>
                  <p:nvSpPr>
                    <p:cNvPr id="26686" name="Line 60"/>
                    <p:cNvSpPr>
                      <a:spLocks noChangeShapeType="1"/>
                    </p:cNvSpPr>
                    <p:nvPr/>
                  </p:nvSpPr>
                  <p:spPr bwMode="auto">
                    <a:xfrm flipV="1">
                      <a:off x="7909" y="5200"/>
                      <a:ext cx="360" cy="180"/>
                    </a:xfrm>
                    <a:prstGeom prst="line">
                      <a:avLst/>
                    </a:prstGeom>
                    <a:noFill/>
                    <a:ln w="9525">
                      <a:solidFill>
                        <a:srgbClr val="000000"/>
                      </a:solidFill>
                      <a:round/>
                      <a:headEnd/>
                      <a:tailEnd/>
                    </a:ln>
                  </p:spPr>
                  <p:txBody>
                    <a:bodyPr/>
                    <a:lstStyle/>
                    <a:p>
                      <a:endParaRPr lang="ar-SA"/>
                    </a:p>
                  </p:txBody>
                </p:sp>
                <p:sp>
                  <p:nvSpPr>
                    <p:cNvPr id="26687" name="Line 61"/>
                    <p:cNvSpPr>
                      <a:spLocks noChangeShapeType="1"/>
                    </p:cNvSpPr>
                    <p:nvPr/>
                  </p:nvSpPr>
                  <p:spPr bwMode="auto">
                    <a:xfrm>
                      <a:off x="7869" y="4840"/>
                      <a:ext cx="360" cy="180"/>
                    </a:xfrm>
                    <a:prstGeom prst="line">
                      <a:avLst/>
                    </a:prstGeom>
                    <a:noFill/>
                    <a:ln w="9525">
                      <a:solidFill>
                        <a:srgbClr val="000000"/>
                      </a:solidFill>
                      <a:round/>
                      <a:headEnd/>
                      <a:tailEnd/>
                    </a:ln>
                  </p:spPr>
                  <p:txBody>
                    <a:bodyPr/>
                    <a:lstStyle/>
                    <a:p>
                      <a:endParaRPr lang="ar-SA"/>
                    </a:p>
                  </p:txBody>
                </p:sp>
                <p:sp>
                  <p:nvSpPr>
                    <p:cNvPr id="26688" name="Line 62"/>
                    <p:cNvSpPr>
                      <a:spLocks noChangeShapeType="1"/>
                    </p:cNvSpPr>
                    <p:nvPr/>
                  </p:nvSpPr>
                  <p:spPr bwMode="auto">
                    <a:xfrm>
                      <a:off x="8049" y="4300"/>
                      <a:ext cx="180" cy="180"/>
                    </a:xfrm>
                    <a:prstGeom prst="line">
                      <a:avLst/>
                    </a:prstGeom>
                    <a:noFill/>
                    <a:ln w="9525">
                      <a:solidFill>
                        <a:srgbClr val="000000"/>
                      </a:solidFill>
                      <a:round/>
                      <a:headEnd/>
                      <a:tailEnd/>
                    </a:ln>
                  </p:spPr>
                  <p:txBody>
                    <a:bodyPr/>
                    <a:lstStyle/>
                    <a:p>
                      <a:endParaRPr lang="ar-SA"/>
                    </a:p>
                  </p:txBody>
                </p:sp>
                <p:sp>
                  <p:nvSpPr>
                    <p:cNvPr id="26689" name="Line 63"/>
                    <p:cNvSpPr>
                      <a:spLocks noChangeShapeType="1"/>
                    </p:cNvSpPr>
                    <p:nvPr/>
                  </p:nvSpPr>
                  <p:spPr bwMode="auto">
                    <a:xfrm>
                      <a:off x="9129" y="4300"/>
                      <a:ext cx="0" cy="180"/>
                    </a:xfrm>
                    <a:prstGeom prst="line">
                      <a:avLst/>
                    </a:prstGeom>
                    <a:noFill/>
                    <a:ln w="9525">
                      <a:solidFill>
                        <a:srgbClr val="000000"/>
                      </a:solidFill>
                      <a:round/>
                      <a:headEnd/>
                      <a:tailEnd/>
                    </a:ln>
                  </p:spPr>
                  <p:txBody>
                    <a:bodyPr/>
                    <a:lstStyle/>
                    <a:p>
                      <a:endParaRPr lang="ar-SA"/>
                    </a:p>
                  </p:txBody>
                </p:sp>
                <p:sp>
                  <p:nvSpPr>
                    <p:cNvPr id="26690" name="Line 64"/>
                    <p:cNvSpPr>
                      <a:spLocks noChangeShapeType="1"/>
                    </p:cNvSpPr>
                    <p:nvPr/>
                  </p:nvSpPr>
                  <p:spPr bwMode="auto">
                    <a:xfrm flipH="1">
                      <a:off x="10029" y="4660"/>
                      <a:ext cx="540" cy="180"/>
                    </a:xfrm>
                    <a:prstGeom prst="line">
                      <a:avLst/>
                    </a:prstGeom>
                    <a:noFill/>
                    <a:ln w="9525">
                      <a:solidFill>
                        <a:srgbClr val="000000"/>
                      </a:solidFill>
                      <a:round/>
                      <a:headEnd/>
                      <a:tailEnd/>
                    </a:ln>
                  </p:spPr>
                  <p:txBody>
                    <a:bodyPr/>
                    <a:lstStyle/>
                    <a:p>
                      <a:endParaRPr lang="ar-SA"/>
                    </a:p>
                  </p:txBody>
                </p:sp>
              </p:grpSp>
              <p:sp>
                <p:nvSpPr>
                  <p:cNvPr id="26674" name="Oval 65"/>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الأول</a:t>
                    </a:r>
                    <a:endParaRPr lang="ar-SA"/>
                  </a:p>
                </p:txBody>
              </p:sp>
              <p:sp>
                <p:nvSpPr>
                  <p:cNvPr id="26675" name="Line 66"/>
                  <p:cNvSpPr>
                    <a:spLocks noChangeShapeType="1"/>
                  </p:cNvSpPr>
                  <p:nvPr/>
                </p:nvSpPr>
                <p:spPr bwMode="auto">
                  <a:xfrm>
                    <a:off x="6080" y="4380"/>
                    <a:ext cx="600" cy="180"/>
                  </a:xfrm>
                  <a:prstGeom prst="line">
                    <a:avLst/>
                  </a:prstGeom>
                  <a:noFill/>
                  <a:ln w="9525">
                    <a:solidFill>
                      <a:srgbClr val="000000"/>
                    </a:solidFill>
                    <a:round/>
                    <a:headEnd/>
                    <a:tailEnd/>
                  </a:ln>
                </p:spPr>
                <p:txBody>
                  <a:bodyPr/>
                  <a:lstStyle/>
                  <a:p>
                    <a:endParaRPr lang="ar-SA"/>
                  </a:p>
                </p:txBody>
              </p:sp>
              <p:sp>
                <p:nvSpPr>
                  <p:cNvPr id="26676" name="Line 67"/>
                  <p:cNvSpPr>
                    <a:spLocks noChangeShapeType="1"/>
                  </p:cNvSpPr>
                  <p:nvPr/>
                </p:nvSpPr>
                <p:spPr bwMode="auto">
                  <a:xfrm>
                    <a:off x="5540" y="4860"/>
                    <a:ext cx="900" cy="0"/>
                  </a:xfrm>
                  <a:prstGeom prst="line">
                    <a:avLst/>
                  </a:prstGeom>
                  <a:noFill/>
                  <a:ln w="9525">
                    <a:solidFill>
                      <a:srgbClr val="000000"/>
                    </a:solidFill>
                    <a:round/>
                    <a:headEnd/>
                    <a:tailEnd/>
                  </a:ln>
                </p:spPr>
                <p:txBody>
                  <a:bodyPr/>
                  <a:lstStyle/>
                  <a:p>
                    <a:endParaRPr lang="ar-SA"/>
                  </a:p>
                </p:txBody>
              </p:sp>
              <p:sp>
                <p:nvSpPr>
                  <p:cNvPr id="26677" name="Oval 68"/>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الأب</a:t>
                    </a:r>
                    <a:endParaRPr lang="ar-SA"/>
                  </a:p>
                </p:txBody>
              </p:sp>
              <p:sp>
                <p:nvSpPr>
                  <p:cNvPr id="26678" name="Line 69"/>
                  <p:cNvSpPr>
                    <a:spLocks noChangeShapeType="1"/>
                  </p:cNvSpPr>
                  <p:nvPr/>
                </p:nvSpPr>
                <p:spPr bwMode="auto">
                  <a:xfrm flipV="1">
                    <a:off x="5880" y="5000"/>
                    <a:ext cx="620" cy="420"/>
                  </a:xfrm>
                  <a:prstGeom prst="line">
                    <a:avLst/>
                  </a:prstGeom>
                  <a:noFill/>
                  <a:ln w="9525">
                    <a:solidFill>
                      <a:srgbClr val="000000"/>
                    </a:solidFill>
                    <a:round/>
                    <a:headEnd/>
                    <a:tailEnd/>
                  </a:ln>
                </p:spPr>
                <p:txBody>
                  <a:bodyPr/>
                  <a:lstStyle/>
                  <a:p>
                    <a:endParaRPr lang="ar-SA"/>
                  </a:p>
                </p:txBody>
              </p:sp>
              <p:sp>
                <p:nvSpPr>
                  <p:cNvPr id="26679" name="Oval 70"/>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العائلة</a:t>
                    </a:r>
                    <a:endParaRPr lang="ar-SA"/>
                  </a:p>
                </p:txBody>
              </p:sp>
            </p:grpSp>
            <p:grpSp>
              <p:nvGrpSpPr>
                <p:cNvPr id="26638" name="Group 71"/>
                <p:cNvGrpSpPr>
                  <a:grpSpLocks/>
                </p:cNvGrpSpPr>
                <p:nvPr/>
              </p:nvGrpSpPr>
              <p:grpSpPr bwMode="auto">
                <a:xfrm>
                  <a:off x="360" y="6418"/>
                  <a:ext cx="4029" cy="4182"/>
                  <a:chOff x="360" y="6418"/>
                  <a:chExt cx="4029" cy="4182"/>
                </a:xfrm>
              </p:grpSpPr>
              <p:grpSp>
                <p:nvGrpSpPr>
                  <p:cNvPr id="26639" name="Group 72"/>
                  <p:cNvGrpSpPr>
                    <a:grpSpLocks/>
                  </p:cNvGrpSpPr>
                  <p:nvPr/>
                </p:nvGrpSpPr>
                <p:grpSpPr bwMode="auto">
                  <a:xfrm>
                    <a:off x="669" y="6418"/>
                    <a:ext cx="3720" cy="3420"/>
                    <a:chOff x="429" y="5902"/>
                    <a:chExt cx="3720" cy="3420"/>
                  </a:xfrm>
                </p:grpSpPr>
                <p:grpSp>
                  <p:nvGrpSpPr>
                    <p:cNvPr id="26646" name="Group 73"/>
                    <p:cNvGrpSpPr>
                      <a:grpSpLocks/>
                    </p:cNvGrpSpPr>
                    <p:nvPr/>
                  </p:nvGrpSpPr>
                  <p:grpSpPr bwMode="auto">
                    <a:xfrm>
                      <a:off x="2349" y="7342"/>
                      <a:ext cx="1800" cy="900"/>
                      <a:chOff x="2340" y="12060"/>
                      <a:chExt cx="1800" cy="900"/>
                    </a:xfrm>
                  </p:grpSpPr>
                  <p:sp>
                    <p:nvSpPr>
                      <p:cNvPr id="26671" name="Rectangle 74"/>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26672" name="Text Box 75"/>
                      <p:cNvSpPr txBox="1">
                        <a:spLocks noChangeArrowheads="1"/>
                      </p:cNvSpPr>
                      <p:nvPr/>
                    </p:nvSpPr>
                    <p:spPr bwMode="auto">
                      <a:xfrm>
                        <a:off x="2680" y="12280"/>
                        <a:ext cx="1080" cy="600"/>
                      </a:xfrm>
                      <a:prstGeom prst="rect">
                        <a:avLst/>
                      </a:prstGeom>
                      <a:noFill/>
                      <a:ln w="9525">
                        <a:noFill/>
                        <a:miter lim="800000"/>
                        <a:headEnd/>
                        <a:tailEnd/>
                      </a:ln>
                    </p:spPr>
                    <p:txBody>
                      <a:bodyPr/>
                      <a:lstStyle/>
                      <a:p>
                        <a:pPr algn="ctr">
                          <a:spcAft>
                            <a:spcPts val="1000"/>
                          </a:spcAft>
                        </a:pPr>
                        <a:r>
                          <a:rPr lang="ar-SA" sz="1100"/>
                          <a:t>المدربة</a:t>
                        </a:r>
                        <a:endParaRPr lang="ar-SA"/>
                      </a:p>
                    </p:txBody>
                  </p:sp>
                </p:grpSp>
                <p:grpSp>
                  <p:nvGrpSpPr>
                    <p:cNvPr id="26647" name="Group 76"/>
                    <p:cNvGrpSpPr>
                      <a:grpSpLocks/>
                    </p:cNvGrpSpPr>
                    <p:nvPr/>
                  </p:nvGrpSpPr>
                  <p:grpSpPr bwMode="auto">
                    <a:xfrm>
                      <a:off x="2529" y="6442"/>
                      <a:ext cx="1620" cy="720"/>
                      <a:chOff x="5300" y="12420"/>
                      <a:chExt cx="1620" cy="720"/>
                    </a:xfrm>
                  </p:grpSpPr>
                  <p:sp>
                    <p:nvSpPr>
                      <p:cNvPr id="26669" name="Oval 77"/>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a:lstStyle/>
                      <a:p>
                        <a:endParaRPr lang="ar-SA">
                          <a:latin typeface="Comic Sans MS" pitchFamily="66" charset="0"/>
                          <a:cs typeface="Tahoma" pitchFamily="34" charset="0"/>
                        </a:endParaRPr>
                      </a:p>
                    </p:txBody>
                  </p:sp>
                  <p:sp>
                    <p:nvSpPr>
                      <p:cNvPr id="26670" name="Text Box 78"/>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رقم الهاتف</a:t>
                        </a:r>
                        <a:endParaRPr lang="ar-SA"/>
                      </a:p>
                    </p:txBody>
                  </p:sp>
                </p:grpSp>
                <p:grpSp>
                  <p:nvGrpSpPr>
                    <p:cNvPr id="26648" name="Group 79"/>
                    <p:cNvGrpSpPr>
                      <a:grpSpLocks/>
                    </p:cNvGrpSpPr>
                    <p:nvPr/>
                  </p:nvGrpSpPr>
                  <p:grpSpPr bwMode="auto">
                    <a:xfrm>
                      <a:off x="1829" y="8602"/>
                      <a:ext cx="1620" cy="720"/>
                      <a:chOff x="5300" y="12420"/>
                      <a:chExt cx="1620" cy="720"/>
                    </a:xfrm>
                  </p:grpSpPr>
                  <p:sp>
                    <p:nvSpPr>
                      <p:cNvPr id="26667" name="Oval 8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668" name="Text Box 81"/>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a:t>رقم المدربة</a:t>
                        </a:r>
                        <a:endParaRPr lang="ar-SA"/>
                      </a:p>
                    </p:txBody>
                  </p:sp>
                </p:grpSp>
                <p:grpSp>
                  <p:nvGrpSpPr>
                    <p:cNvPr id="26649" name="Group 82"/>
                    <p:cNvGrpSpPr>
                      <a:grpSpLocks/>
                    </p:cNvGrpSpPr>
                    <p:nvPr/>
                  </p:nvGrpSpPr>
                  <p:grpSpPr bwMode="auto">
                    <a:xfrm>
                      <a:off x="729" y="8062"/>
                      <a:ext cx="1620" cy="720"/>
                      <a:chOff x="5300" y="12420"/>
                      <a:chExt cx="1620" cy="720"/>
                    </a:xfrm>
                  </p:grpSpPr>
                  <p:sp>
                    <p:nvSpPr>
                      <p:cNvPr id="26665" name="Oval 8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666" name="Text Box 84"/>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اسم المدربة</a:t>
                        </a:r>
                        <a:endParaRPr lang="ar-SA"/>
                      </a:p>
                    </p:txBody>
                  </p:sp>
                </p:grpSp>
                <p:grpSp>
                  <p:nvGrpSpPr>
                    <p:cNvPr id="26650" name="Group 85"/>
                    <p:cNvGrpSpPr>
                      <a:grpSpLocks/>
                    </p:cNvGrpSpPr>
                    <p:nvPr/>
                  </p:nvGrpSpPr>
                  <p:grpSpPr bwMode="auto">
                    <a:xfrm>
                      <a:off x="549" y="7242"/>
                      <a:ext cx="1620" cy="720"/>
                      <a:chOff x="5300" y="12420"/>
                      <a:chExt cx="1620" cy="720"/>
                    </a:xfrm>
                  </p:grpSpPr>
                  <p:sp>
                    <p:nvSpPr>
                      <p:cNvPr id="26663" name="Oval 8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664" name="Text Box 87"/>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التخصص</a:t>
                        </a:r>
                        <a:endParaRPr lang="ar-SA"/>
                      </a:p>
                    </p:txBody>
                  </p:sp>
                </p:grpSp>
                <p:grpSp>
                  <p:nvGrpSpPr>
                    <p:cNvPr id="26651" name="Group 88"/>
                    <p:cNvGrpSpPr>
                      <a:grpSpLocks/>
                    </p:cNvGrpSpPr>
                    <p:nvPr/>
                  </p:nvGrpSpPr>
                  <p:grpSpPr bwMode="auto">
                    <a:xfrm>
                      <a:off x="429" y="6462"/>
                      <a:ext cx="1620" cy="720"/>
                      <a:chOff x="5300" y="12420"/>
                      <a:chExt cx="1620" cy="720"/>
                    </a:xfrm>
                  </p:grpSpPr>
                  <p:sp>
                    <p:nvSpPr>
                      <p:cNvPr id="26661" name="Oval 8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662" name="Text Box 90"/>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مصدر التخصص</a:t>
                        </a:r>
                        <a:endParaRPr lang="ar-SA"/>
                      </a:p>
                    </p:txBody>
                  </p:sp>
                </p:grpSp>
                <p:grpSp>
                  <p:nvGrpSpPr>
                    <p:cNvPr id="26652" name="Group 91"/>
                    <p:cNvGrpSpPr>
                      <a:grpSpLocks/>
                    </p:cNvGrpSpPr>
                    <p:nvPr/>
                  </p:nvGrpSpPr>
                  <p:grpSpPr bwMode="auto">
                    <a:xfrm>
                      <a:off x="1449" y="5902"/>
                      <a:ext cx="1620" cy="720"/>
                      <a:chOff x="5300" y="12420"/>
                      <a:chExt cx="1620" cy="720"/>
                    </a:xfrm>
                  </p:grpSpPr>
                  <p:sp>
                    <p:nvSpPr>
                      <p:cNvPr id="26659" name="Oval 9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660" name="Text Box 93"/>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السكن</a:t>
                        </a:r>
                        <a:endParaRPr lang="ar-SA"/>
                      </a:p>
                    </p:txBody>
                  </p:sp>
                </p:grpSp>
                <p:sp>
                  <p:nvSpPr>
                    <p:cNvPr id="26653" name="Line 94"/>
                    <p:cNvSpPr>
                      <a:spLocks noChangeShapeType="1"/>
                    </p:cNvSpPr>
                    <p:nvPr/>
                  </p:nvSpPr>
                  <p:spPr bwMode="auto">
                    <a:xfrm flipV="1">
                      <a:off x="2529" y="8262"/>
                      <a:ext cx="360" cy="340"/>
                    </a:xfrm>
                    <a:prstGeom prst="line">
                      <a:avLst/>
                    </a:prstGeom>
                    <a:noFill/>
                    <a:ln w="9525">
                      <a:solidFill>
                        <a:srgbClr val="000000"/>
                      </a:solidFill>
                      <a:round/>
                      <a:headEnd/>
                      <a:tailEnd/>
                    </a:ln>
                  </p:spPr>
                  <p:txBody>
                    <a:bodyPr/>
                    <a:lstStyle/>
                    <a:p>
                      <a:endParaRPr lang="ar-SA"/>
                    </a:p>
                  </p:txBody>
                </p:sp>
                <p:sp>
                  <p:nvSpPr>
                    <p:cNvPr id="26654" name="Line 95"/>
                    <p:cNvSpPr>
                      <a:spLocks noChangeShapeType="1"/>
                    </p:cNvSpPr>
                    <p:nvPr/>
                  </p:nvSpPr>
                  <p:spPr bwMode="auto">
                    <a:xfrm flipV="1">
                      <a:off x="1809" y="7882"/>
                      <a:ext cx="540" cy="180"/>
                    </a:xfrm>
                    <a:prstGeom prst="line">
                      <a:avLst/>
                    </a:prstGeom>
                    <a:noFill/>
                    <a:ln w="9525">
                      <a:solidFill>
                        <a:srgbClr val="000000"/>
                      </a:solidFill>
                      <a:round/>
                      <a:headEnd/>
                      <a:tailEnd/>
                    </a:ln>
                  </p:spPr>
                  <p:txBody>
                    <a:bodyPr/>
                    <a:lstStyle/>
                    <a:p>
                      <a:endParaRPr lang="ar-SA"/>
                    </a:p>
                  </p:txBody>
                </p:sp>
                <p:sp>
                  <p:nvSpPr>
                    <p:cNvPr id="26655" name="Line 96"/>
                    <p:cNvSpPr>
                      <a:spLocks noChangeShapeType="1"/>
                    </p:cNvSpPr>
                    <p:nvPr/>
                  </p:nvSpPr>
                  <p:spPr bwMode="auto">
                    <a:xfrm>
                      <a:off x="1989" y="7522"/>
                      <a:ext cx="360" cy="180"/>
                    </a:xfrm>
                    <a:prstGeom prst="line">
                      <a:avLst/>
                    </a:prstGeom>
                    <a:noFill/>
                    <a:ln w="9525">
                      <a:solidFill>
                        <a:srgbClr val="000000"/>
                      </a:solidFill>
                      <a:round/>
                      <a:headEnd/>
                      <a:tailEnd/>
                    </a:ln>
                  </p:spPr>
                  <p:txBody>
                    <a:bodyPr/>
                    <a:lstStyle/>
                    <a:p>
                      <a:endParaRPr lang="ar-SA"/>
                    </a:p>
                  </p:txBody>
                </p:sp>
                <p:sp>
                  <p:nvSpPr>
                    <p:cNvPr id="26656" name="Line 97"/>
                    <p:cNvSpPr>
                      <a:spLocks noChangeShapeType="1"/>
                    </p:cNvSpPr>
                    <p:nvPr/>
                  </p:nvSpPr>
                  <p:spPr bwMode="auto">
                    <a:xfrm>
                      <a:off x="1909" y="6962"/>
                      <a:ext cx="540" cy="360"/>
                    </a:xfrm>
                    <a:prstGeom prst="line">
                      <a:avLst/>
                    </a:prstGeom>
                    <a:noFill/>
                    <a:ln w="9525">
                      <a:solidFill>
                        <a:srgbClr val="000000"/>
                      </a:solidFill>
                      <a:round/>
                      <a:headEnd/>
                      <a:tailEnd/>
                    </a:ln>
                  </p:spPr>
                  <p:txBody>
                    <a:bodyPr/>
                    <a:lstStyle/>
                    <a:p>
                      <a:endParaRPr lang="ar-SA"/>
                    </a:p>
                  </p:txBody>
                </p:sp>
                <p:sp>
                  <p:nvSpPr>
                    <p:cNvPr id="26657" name="Line 98"/>
                    <p:cNvSpPr>
                      <a:spLocks noChangeShapeType="1"/>
                    </p:cNvSpPr>
                    <p:nvPr/>
                  </p:nvSpPr>
                  <p:spPr bwMode="auto">
                    <a:xfrm>
                      <a:off x="2349" y="6622"/>
                      <a:ext cx="360" cy="720"/>
                    </a:xfrm>
                    <a:prstGeom prst="line">
                      <a:avLst/>
                    </a:prstGeom>
                    <a:noFill/>
                    <a:ln w="9525">
                      <a:solidFill>
                        <a:srgbClr val="000000"/>
                      </a:solidFill>
                      <a:round/>
                      <a:headEnd/>
                      <a:tailEnd/>
                    </a:ln>
                  </p:spPr>
                  <p:txBody>
                    <a:bodyPr/>
                    <a:lstStyle/>
                    <a:p>
                      <a:endParaRPr lang="ar-SA"/>
                    </a:p>
                  </p:txBody>
                </p:sp>
                <p:sp>
                  <p:nvSpPr>
                    <p:cNvPr id="26658" name="Line 99"/>
                    <p:cNvSpPr>
                      <a:spLocks noChangeShapeType="1"/>
                    </p:cNvSpPr>
                    <p:nvPr/>
                  </p:nvSpPr>
                  <p:spPr bwMode="auto">
                    <a:xfrm flipH="1">
                      <a:off x="3249" y="7162"/>
                      <a:ext cx="180" cy="180"/>
                    </a:xfrm>
                    <a:prstGeom prst="line">
                      <a:avLst/>
                    </a:prstGeom>
                    <a:noFill/>
                    <a:ln w="9525">
                      <a:solidFill>
                        <a:srgbClr val="000000"/>
                      </a:solidFill>
                      <a:round/>
                      <a:headEnd/>
                      <a:tailEnd/>
                    </a:ln>
                  </p:spPr>
                  <p:txBody>
                    <a:bodyPr/>
                    <a:lstStyle/>
                    <a:p>
                      <a:endParaRPr lang="ar-SA"/>
                    </a:p>
                  </p:txBody>
                </p:sp>
              </p:grpSp>
              <p:sp>
                <p:nvSpPr>
                  <p:cNvPr id="26640" name="Oval 100"/>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الأول</a:t>
                    </a:r>
                    <a:endParaRPr lang="ar-SA"/>
                  </a:p>
                </p:txBody>
              </p:sp>
              <p:sp>
                <p:nvSpPr>
                  <p:cNvPr id="26641" name="Line 101"/>
                  <p:cNvSpPr>
                    <a:spLocks noChangeShapeType="1"/>
                  </p:cNvSpPr>
                  <p:nvPr/>
                </p:nvSpPr>
                <p:spPr bwMode="auto">
                  <a:xfrm flipV="1">
                    <a:off x="1080" y="9140"/>
                    <a:ext cx="100" cy="400"/>
                  </a:xfrm>
                  <a:prstGeom prst="line">
                    <a:avLst/>
                  </a:prstGeom>
                  <a:noFill/>
                  <a:ln w="9525">
                    <a:solidFill>
                      <a:srgbClr val="000000"/>
                    </a:solidFill>
                    <a:round/>
                    <a:headEnd/>
                    <a:tailEnd/>
                  </a:ln>
                </p:spPr>
                <p:txBody>
                  <a:bodyPr/>
                  <a:lstStyle/>
                  <a:p>
                    <a:endParaRPr lang="ar-SA"/>
                  </a:p>
                </p:txBody>
              </p:sp>
              <p:sp>
                <p:nvSpPr>
                  <p:cNvPr id="26642" name="Line 102"/>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a:lstStyle/>
                  <a:p>
                    <a:endParaRPr lang="ar-SA"/>
                  </a:p>
                </p:txBody>
              </p:sp>
              <p:sp>
                <p:nvSpPr>
                  <p:cNvPr id="26643" name="Oval 103"/>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الأب</a:t>
                    </a:r>
                    <a:endParaRPr lang="ar-SA"/>
                  </a:p>
                </p:txBody>
              </p:sp>
              <p:sp>
                <p:nvSpPr>
                  <p:cNvPr id="26644" name="Line 104"/>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a:lstStyle/>
                  <a:p>
                    <a:endParaRPr lang="ar-SA"/>
                  </a:p>
                </p:txBody>
              </p:sp>
              <p:sp>
                <p:nvSpPr>
                  <p:cNvPr id="26645" name="Oval 105"/>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العائلة</a:t>
                    </a:r>
                    <a:endParaRPr lang="ar-SA"/>
                  </a:p>
                </p:txBody>
              </p:sp>
            </p:grpSp>
          </p:grpSp>
        </p:grpSp>
        <p:sp>
          <p:nvSpPr>
            <p:cNvPr id="26628" name="Text Box 106"/>
            <p:cNvSpPr txBox="1">
              <a:spLocks noChangeArrowheads="1"/>
            </p:cNvSpPr>
            <p:nvPr/>
          </p:nvSpPr>
          <p:spPr bwMode="auto">
            <a:xfrm>
              <a:off x="8054" y="5760"/>
              <a:ext cx="1086" cy="540"/>
            </a:xfrm>
            <a:prstGeom prst="rect">
              <a:avLst/>
            </a:prstGeom>
            <a:noFill/>
            <a:ln w="9525">
              <a:noFill/>
              <a:miter lim="800000"/>
              <a:headEnd/>
              <a:tailEnd/>
            </a:ln>
          </p:spPr>
          <p:txBody>
            <a:bodyPr/>
            <a:lstStyle/>
            <a:p>
              <a:pPr algn="ctr">
                <a:spcAft>
                  <a:spcPts val="1000"/>
                </a:spcAft>
              </a:pPr>
              <a:r>
                <a:rPr lang="en-US" sz="1400" b="1" dirty="0"/>
                <a:t>M</a:t>
              </a:r>
              <a:endParaRPr lang="ar-SA" sz="1400" b="1" dirty="0"/>
            </a:p>
            <a:p>
              <a:pPr algn="ctr">
                <a:spcAft>
                  <a:spcPts val="1000"/>
                </a:spcAft>
              </a:pPr>
              <a:endParaRPr lang="ar-SA" sz="1400" b="1" dirty="0"/>
            </a:p>
          </p:txBody>
        </p:sp>
        <p:sp>
          <p:nvSpPr>
            <p:cNvPr id="26630" name="Text Box 108"/>
            <p:cNvSpPr txBox="1">
              <a:spLocks noChangeArrowheads="1"/>
            </p:cNvSpPr>
            <p:nvPr/>
          </p:nvSpPr>
          <p:spPr bwMode="auto">
            <a:xfrm>
              <a:off x="4460" y="8340"/>
              <a:ext cx="720" cy="540"/>
            </a:xfrm>
            <a:prstGeom prst="rect">
              <a:avLst/>
            </a:prstGeom>
            <a:noFill/>
            <a:ln w="9525">
              <a:noFill/>
              <a:miter lim="800000"/>
              <a:headEnd/>
              <a:tailEnd/>
            </a:ln>
          </p:spPr>
          <p:txBody>
            <a:bodyPr/>
            <a:lstStyle/>
            <a:p>
              <a:pPr algn="ctr">
                <a:spcAft>
                  <a:spcPts val="1000"/>
                </a:spcAft>
              </a:pPr>
              <a:r>
                <a:rPr lang="en-US" sz="1400" b="1" dirty="0"/>
                <a:t>M</a:t>
              </a:r>
              <a:endParaRPr lang="ar-SA" sz="1400" b="1" dirty="0"/>
            </a:p>
          </p:txBody>
        </p:sp>
        <p:sp>
          <p:nvSpPr>
            <p:cNvPr id="26631" name="Text Box 109"/>
            <p:cNvSpPr txBox="1">
              <a:spLocks noChangeArrowheads="1"/>
            </p:cNvSpPr>
            <p:nvPr/>
          </p:nvSpPr>
          <p:spPr bwMode="auto">
            <a:xfrm>
              <a:off x="6300" y="9140"/>
              <a:ext cx="720" cy="540"/>
            </a:xfrm>
            <a:prstGeom prst="rect">
              <a:avLst/>
            </a:prstGeom>
            <a:noFill/>
            <a:ln w="9525">
              <a:noFill/>
              <a:miter lim="800000"/>
              <a:headEnd/>
              <a:tailEnd/>
            </a:ln>
          </p:spPr>
          <p:txBody>
            <a:bodyPr/>
            <a:lstStyle/>
            <a:p>
              <a:pPr algn="ctr">
                <a:spcAft>
                  <a:spcPts val="1000"/>
                </a:spcAft>
              </a:pPr>
              <a:r>
                <a:rPr lang="en-US" sz="1400" b="1"/>
                <a:t>N</a:t>
              </a:r>
              <a:endParaRPr lang="ar-SA" sz="1400" b="1"/>
            </a:p>
          </p:txBody>
        </p:sp>
        <p:sp>
          <p:nvSpPr>
            <p:cNvPr id="26632" name="Text Box 110"/>
            <p:cNvSpPr txBox="1">
              <a:spLocks noChangeArrowheads="1"/>
            </p:cNvSpPr>
            <p:nvPr/>
          </p:nvSpPr>
          <p:spPr bwMode="auto">
            <a:xfrm>
              <a:off x="5300" y="6840"/>
              <a:ext cx="720" cy="540"/>
            </a:xfrm>
            <a:prstGeom prst="rect">
              <a:avLst/>
            </a:prstGeom>
            <a:noFill/>
            <a:ln w="9525">
              <a:noFill/>
              <a:miter lim="800000"/>
              <a:headEnd/>
              <a:tailEnd/>
            </a:ln>
          </p:spPr>
          <p:txBody>
            <a:bodyPr/>
            <a:lstStyle/>
            <a:p>
              <a:pPr algn="ctr">
                <a:spcAft>
                  <a:spcPts val="1000"/>
                </a:spcAft>
              </a:pPr>
              <a:r>
                <a:rPr lang="en-US" sz="1400" b="1"/>
                <a:t>N</a:t>
              </a:r>
              <a:endParaRPr lang="ar-SA" sz="1400" b="1"/>
            </a:p>
          </p:txBody>
        </p:sp>
        <p:sp>
          <p:nvSpPr>
            <p:cNvPr id="26633" name="Text Box 111"/>
            <p:cNvSpPr txBox="1">
              <a:spLocks noChangeArrowheads="1"/>
            </p:cNvSpPr>
            <p:nvPr/>
          </p:nvSpPr>
          <p:spPr bwMode="auto">
            <a:xfrm>
              <a:off x="6660" y="5880"/>
              <a:ext cx="720" cy="540"/>
            </a:xfrm>
            <a:prstGeom prst="rect">
              <a:avLst/>
            </a:prstGeom>
            <a:noFill/>
            <a:ln w="9525">
              <a:noFill/>
              <a:miter lim="800000"/>
              <a:headEnd/>
              <a:tailEnd/>
            </a:ln>
          </p:spPr>
          <p:txBody>
            <a:bodyPr/>
            <a:lstStyle/>
            <a:p>
              <a:pPr algn="ctr">
                <a:spcAft>
                  <a:spcPts val="1000"/>
                </a:spcAft>
              </a:pPr>
              <a:r>
                <a:rPr lang="en-US" sz="1400" b="1"/>
                <a:t>M</a:t>
              </a:r>
              <a:endParaRPr lang="ar-SA" sz="1400" b="1"/>
            </a:p>
          </p:txBody>
        </p:sp>
        <p:sp>
          <p:nvSpPr>
            <p:cNvPr id="26629" name="Text Box 107"/>
            <p:cNvSpPr txBox="1">
              <a:spLocks noChangeArrowheads="1"/>
            </p:cNvSpPr>
            <p:nvPr/>
          </p:nvSpPr>
          <p:spPr bwMode="auto">
            <a:xfrm>
              <a:off x="8200" y="7960"/>
              <a:ext cx="720" cy="540"/>
            </a:xfrm>
            <a:prstGeom prst="rect">
              <a:avLst/>
            </a:prstGeom>
            <a:noFill/>
            <a:ln w="9525">
              <a:noFill/>
              <a:miter lim="800000"/>
              <a:headEnd/>
              <a:tailEnd/>
            </a:ln>
          </p:spPr>
          <p:txBody>
            <a:bodyPr/>
            <a:lstStyle/>
            <a:p>
              <a:pPr algn="ctr">
                <a:spcAft>
                  <a:spcPts val="1000"/>
                </a:spcAft>
              </a:pPr>
              <a:r>
                <a:rPr lang="en-US" sz="1400" b="1" dirty="0" smtClean="0"/>
                <a:t>N</a:t>
              </a:r>
              <a:endParaRPr lang="ar-SA" sz="1400" b="1" dirty="0"/>
            </a:p>
          </p:txBody>
        </p:sp>
      </p:grpSp>
      <p:sp>
        <p:nvSpPr>
          <p:cNvPr id="108" name="Slide Number Placeholder 107"/>
          <p:cNvSpPr>
            <a:spLocks noGrp="1"/>
          </p:cNvSpPr>
          <p:nvPr>
            <p:ph type="sldNum" sz="quarter" idx="12"/>
          </p:nvPr>
        </p:nvSpPr>
        <p:spPr/>
        <p:txBody>
          <a:bodyPr/>
          <a:lstStyle/>
          <a:p>
            <a:pPr>
              <a:defRPr/>
            </a:pPr>
            <a:fld id="{8D8E2136-1D52-404E-9F72-638376FF357E}" type="slidenum">
              <a:rPr lang="ar-SA" smtClean="0"/>
              <a:pPr>
                <a:defRPr/>
              </a:pPr>
              <a:t>22</a:t>
            </a:fld>
            <a:endParaRPr lang="ar-SA"/>
          </a:p>
        </p:txBody>
      </p:sp>
      <p:sp>
        <p:nvSpPr>
          <p:cNvPr id="109" name="Oval 119"/>
          <p:cNvSpPr>
            <a:spLocks noChangeArrowheads="1"/>
          </p:cNvSpPr>
          <p:nvPr/>
        </p:nvSpPr>
        <p:spPr bwMode="auto">
          <a:xfrm>
            <a:off x="4427984" y="5373216"/>
            <a:ext cx="914479" cy="576064"/>
          </a:xfrm>
          <a:prstGeom prst="ellipse">
            <a:avLst/>
          </a:prstGeom>
          <a:solidFill>
            <a:srgbClr val="FFFFFF"/>
          </a:solidFill>
          <a:ln w="9525">
            <a:solidFill>
              <a:srgbClr val="000000"/>
            </a:solidFill>
            <a:round/>
            <a:headEnd/>
            <a:tailEnd/>
          </a:ln>
        </p:spPr>
        <p:txBody>
          <a:bodyPr/>
          <a:lstStyle/>
          <a:p>
            <a:r>
              <a:rPr lang="ar-SA" sz="1200" dirty="0" smtClean="0"/>
              <a:t>اسم الدورة</a:t>
            </a:r>
          </a:p>
          <a:p>
            <a:endParaRPr lang="ar-SA" dirty="0">
              <a:latin typeface="Comic Sans MS" pitchFamily="66" charset="0"/>
              <a:cs typeface="Tahoma" pitchFamily="34" charset="0"/>
            </a:endParaRPr>
          </a:p>
        </p:txBody>
      </p:sp>
      <p:sp>
        <p:nvSpPr>
          <p:cNvPr id="110" name="Line 38"/>
          <p:cNvSpPr>
            <a:spLocks noChangeShapeType="1"/>
          </p:cNvSpPr>
          <p:nvPr/>
        </p:nvSpPr>
        <p:spPr bwMode="auto">
          <a:xfrm flipV="1">
            <a:off x="5220072" y="5229200"/>
            <a:ext cx="360040" cy="216024"/>
          </a:xfrm>
          <a:prstGeom prst="line">
            <a:avLst/>
          </a:prstGeom>
          <a:noFill/>
          <a:ln w="9525">
            <a:solidFill>
              <a:srgbClr val="000000"/>
            </a:solidFill>
            <a:round/>
            <a:headEnd/>
            <a:tailEnd/>
          </a:ln>
        </p:spPr>
        <p:txBody>
          <a:bodyPr/>
          <a:lstStyle/>
          <a:p>
            <a:endParaRPr lang="ar-SA"/>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08"/>
          <p:cNvSpPr txBox="1">
            <a:spLocks noChangeArrowheads="1"/>
          </p:cNvSpPr>
          <p:nvPr/>
        </p:nvSpPr>
        <p:spPr bwMode="auto">
          <a:xfrm>
            <a:off x="479410" y="1844824"/>
            <a:ext cx="8328055" cy="4423903"/>
          </a:xfrm>
          <a:prstGeom prst="rect">
            <a:avLst/>
          </a:prstGeom>
          <a:noFill/>
          <a:ln w="9525">
            <a:noFill/>
            <a:miter lim="800000"/>
            <a:headEnd/>
            <a:tailEnd/>
          </a:ln>
        </p:spPr>
        <p:txBody>
          <a:bodyPr wrap="square">
            <a:spAutoFit/>
          </a:bodyPr>
          <a:lstStyle/>
          <a:p>
            <a:pPr>
              <a:lnSpc>
                <a:spcPct val="150000"/>
              </a:lnSpc>
            </a:pPr>
            <a:r>
              <a:rPr lang="ar-SA" sz="3200" dirty="0" smtClean="0">
                <a:latin typeface="Comic Sans MS" pitchFamily="66" charset="0"/>
                <a:cs typeface="Tahoma" pitchFamily="34" charset="0"/>
              </a:rPr>
              <a:t>1- </a:t>
            </a:r>
            <a:r>
              <a:rPr lang="ar-SA" sz="3200" dirty="0">
                <a:latin typeface="Comic Sans MS" pitchFamily="66" charset="0"/>
                <a:cs typeface="Tahoma" pitchFamily="34" charset="0"/>
              </a:rPr>
              <a:t>تحديد الكيانات.</a:t>
            </a:r>
          </a:p>
          <a:p>
            <a:pPr>
              <a:lnSpc>
                <a:spcPct val="150000"/>
              </a:lnSpc>
            </a:pPr>
            <a:r>
              <a:rPr lang="ar-SA" sz="3200" dirty="0">
                <a:latin typeface="Comic Sans MS" pitchFamily="66" charset="0"/>
                <a:cs typeface="Tahoma" pitchFamily="34" charset="0"/>
              </a:rPr>
              <a:t>2- تحديد الصفات أو الخصائص لهذه الكيانات وفي هذه المرحلة لابد من تحديد الصفة التي تعد مفتاح أساسي لهذا </a:t>
            </a:r>
            <a:r>
              <a:rPr lang="ar-SA" sz="3200" dirty="0" smtClean="0">
                <a:latin typeface="Comic Sans MS" pitchFamily="66" charset="0"/>
                <a:cs typeface="Tahoma" pitchFamily="34" charset="0"/>
              </a:rPr>
              <a:t>الكيان.</a:t>
            </a:r>
            <a:endParaRPr lang="ar-SA" sz="3200" dirty="0">
              <a:latin typeface="Comic Sans MS" pitchFamily="66" charset="0"/>
              <a:cs typeface="Tahoma" pitchFamily="34" charset="0"/>
            </a:endParaRPr>
          </a:p>
          <a:p>
            <a:pPr>
              <a:lnSpc>
                <a:spcPct val="150000"/>
              </a:lnSpc>
            </a:pPr>
            <a:r>
              <a:rPr lang="ar-SA" sz="3200" dirty="0">
                <a:latin typeface="Comic Sans MS" pitchFamily="66" charset="0"/>
                <a:cs typeface="Tahoma" pitchFamily="34" charset="0"/>
              </a:rPr>
              <a:t>3- ربط الكيانات </a:t>
            </a:r>
            <a:r>
              <a:rPr lang="ar-SA" sz="3200" dirty="0" smtClean="0">
                <a:latin typeface="Comic Sans MS" pitchFamily="66" charset="0"/>
                <a:cs typeface="Tahoma" pitchFamily="34" charset="0"/>
              </a:rPr>
              <a:t>بعلاقات.</a:t>
            </a:r>
            <a:endParaRPr lang="ar-SA" sz="3200" dirty="0">
              <a:latin typeface="Comic Sans MS" pitchFamily="66" charset="0"/>
              <a:cs typeface="Tahoma" pitchFamily="34" charset="0"/>
            </a:endParaRPr>
          </a:p>
          <a:p>
            <a:pPr>
              <a:lnSpc>
                <a:spcPct val="150000"/>
              </a:lnSpc>
            </a:pPr>
            <a:r>
              <a:rPr lang="ar-SA" sz="3200" dirty="0">
                <a:latin typeface="Comic Sans MS" pitchFamily="66" charset="0"/>
                <a:cs typeface="Tahoma" pitchFamily="34" charset="0"/>
              </a:rPr>
              <a:t>4- تحديد نوع هذه </a:t>
            </a:r>
            <a:r>
              <a:rPr lang="ar-SA" sz="3200" dirty="0" smtClean="0">
                <a:latin typeface="Comic Sans MS" pitchFamily="66" charset="0"/>
                <a:cs typeface="Tahoma" pitchFamily="34" charset="0"/>
              </a:rPr>
              <a:t>العلاقات. </a:t>
            </a:r>
            <a:endParaRPr lang="ar-SA" sz="3200" dirty="0">
              <a:latin typeface="Comic Sans MS" pitchFamily="66" charset="0"/>
              <a:cs typeface="Tahoma" pitchFamily="34" charset="0"/>
            </a:endParaRPr>
          </a:p>
        </p:txBody>
      </p:sp>
      <p:sp>
        <p:nvSpPr>
          <p:cNvPr id="2" name="Title 1"/>
          <p:cNvSpPr>
            <a:spLocks noGrp="1"/>
          </p:cNvSpPr>
          <p:nvPr>
            <p:ph type="title"/>
          </p:nvPr>
        </p:nvSpPr>
        <p:spPr>
          <a:xfrm>
            <a:off x="426128" y="445357"/>
            <a:ext cx="8260672" cy="1039427"/>
          </a:xfrm>
        </p:spPr>
        <p:txBody>
          <a:bodyPr>
            <a:noAutofit/>
          </a:bodyPr>
          <a:lstStyle/>
          <a:p>
            <a:r>
              <a:rPr lang="ar-SA" sz="2400" u="sng" dirty="0">
                <a:latin typeface="Comic Sans MS" pitchFamily="66" charset="0"/>
                <a:cs typeface="Tahoma" pitchFamily="34" charset="0"/>
              </a:rPr>
              <a:t>إذن المرحلة الأولى وهي مرحلة التصميم ورسم نموذج الكيان والعلاقة الرابطة تمر بأربع خطوات هي </a:t>
            </a:r>
            <a:br>
              <a:rPr lang="ar-SA" sz="2400" u="sng" dirty="0">
                <a:latin typeface="Comic Sans MS" pitchFamily="66" charset="0"/>
                <a:cs typeface="Tahoma" pitchFamily="34" charset="0"/>
              </a:rPr>
            </a:br>
            <a:endParaRPr lang="ar-SA" sz="2400" dirty="0"/>
          </a:p>
        </p:txBody>
      </p:sp>
      <p:sp>
        <p:nvSpPr>
          <p:cNvPr id="3" name="Slide Number Placeholder 2"/>
          <p:cNvSpPr>
            <a:spLocks noGrp="1"/>
          </p:cNvSpPr>
          <p:nvPr>
            <p:ph type="sldNum" sz="quarter" idx="12"/>
          </p:nvPr>
        </p:nvSpPr>
        <p:spPr/>
        <p:txBody>
          <a:bodyPr/>
          <a:lstStyle/>
          <a:p>
            <a:pPr>
              <a:defRPr/>
            </a:pPr>
            <a:fld id="{8D8E2136-1D52-404E-9F72-638376FF357E}" type="slidenum">
              <a:rPr lang="ar-SA" smtClean="0"/>
              <a:pPr>
                <a:defRPr/>
              </a:pPr>
              <a:t>23</a:t>
            </a:fld>
            <a:endParaRPr lang="ar-SA"/>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4"/>
          <p:cNvSpPr txBox="1">
            <a:spLocks noChangeArrowheads="1"/>
          </p:cNvSpPr>
          <p:nvPr/>
        </p:nvSpPr>
        <p:spPr bwMode="auto">
          <a:xfrm>
            <a:off x="1215538" y="2171759"/>
            <a:ext cx="7072362" cy="2985433"/>
          </a:xfrm>
          <a:prstGeom prst="rect">
            <a:avLst/>
          </a:prstGeom>
          <a:noFill/>
          <a:ln w="9525">
            <a:noFill/>
            <a:miter lim="800000"/>
            <a:headEnd/>
            <a:tailEnd/>
          </a:ln>
        </p:spPr>
        <p:txBody>
          <a:bodyPr wrap="square">
            <a:spAutoFit/>
          </a:bodyPr>
          <a:lstStyle/>
          <a:p>
            <a:pPr algn="just"/>
            <a:r>
              <a:rPr lang="ar-SA" sz="4400" b="1" u="sng" dirty="0">
                <a:latin typeface="Arabic Typesetting" pitchFamily="66" charset="-78"/>
                <a:ea typeface="Arial Unicode MS" pitchFamily="34" charset="-128"/>
                <a:cs typeface="Arabic Typesetting" pitchFamily="66" charset="-78"/>
              </a:rPr>
              <a:t>تطبيق قاعدة بيانات  المستشفى المصغر </a:t>
            </a:r>
          </a:p>
          <a:p>
            <a:pPr algn="just"/>
            <a:r>
              <a:rPr lang="ar-SA" sz="3600" dirty="0">
                <a:latin typeface="Arabic Typesetting" pitchFamily="66" charset="-78"/>
                <a:ea typeface="Arial Unicode MS" pitchFamily="34" charset="-128"/>
                <a:cs typeface="Arabic Typesetting" pitchFamily="66" charset="-78"/>
              </a:rPr>
              <a:t>أرسم </a:t>
            </a:r>
            <a:r>
              <a:rPr lang="en-US" sz="3600" dirty="0">
                <a:latin typeface="Arabic Typesetting" pitchFamily="66" charset="-78"/>
                <a:ea typeface="Arial Unicode MS" pitchFamily="34" charset="-128"/>
                <a:cs typeface="Arabic Typesetting" pitchFamily="66" charset="-78"/>
              </a:rPr>
              <a:t>ERD </a:t>
            </a:r>
            <a:r>
              <a:rPr lang="ar-SA" sz="3600" dirty="0">
                <a:latin typeface="Arabic Typesetting" pitchFamily="66" charset="-78"/>
                <a:ea typeface="Arial Unicode MS" pitchFamily="34" charset="-128"/>
                <a:cs typeface="Arabic Typesetting" pitchFamily="66" charset="-78"/>
              </a:rPr>
              <a:t> اللازم لتمثيل بيانات المرضى في أحد المستشفيات والأطباء المعالجون مشتملا رقم المريض واسمه ورقم الغرفة المقيم بها ورقم </a:t>
            </a:r>
            <a:r>
              <a:rPr lang="ar-SA" sz="3600" dirty="0" smtClean="0">
                <a:latin typeface="Arabic Typesetting" pitchFamily="66" charset="-78"/>
                <a:ea typeface="Arial Unicode MS" pitchFamily="34" charset="-128"/>
                <a:cs typeface="Arabic Typesetting" pitchFamily="66" charset="-78"/>
              </a:rPr>
              <a:t>التحويله </a:t>
            </a:r>
            <a:r>
              <a:rPr lang="ar-SA" sz="3600" dirty="0">
                <a:latin typeface="Arabic Typesetting" pitchFamily="66" charset="-78"/>
                <a:ea typeface="Arial Unicode MS" pitchFamily="34" charset="-128"/>
                <a:cs typeface="Arabic Typesetting" pitchFamily="66" charset="-78"/>
              </a:rPr>
              <a:t>للغرفة وعدد الأسرة بها واسم </a:t>
            </a:r>
            <a:r>
              <a:rPr lang="ar-SA" sz="3600" dirty="0" smtClean="0">
                <a:latin typeface="Arabic Typesetting" pitchFamily="66" charset="-78"/>
                <a:ea typeface="Arial Unicode MS" pitchFamily="34" charset="-128"/>
                <a:cs typeface="Arabic Typesetting" pitchFamily="66" charset="-78"/>
              </a:rPr>
              <a:t>ورقم </a:t>
            </a:r>
            <a:r>
              <a:rPr lang="ar-SA" sz="3600" dirty="0">
                <a:latin typeface="Arabic Typesetting" pitchFamily="66" charset="-78"/>
                <a:ea typeface="Arial Unicode MS" pitchFamily="34" charset="-128"/>
                <a:cs typeface="Arabic Typesetting" pitchFamily="66" charset="-78"/>
              </a:rPr>
              <a:t>الدواء </a:t>
            </a:r>
            <a:r>
              <a:rPr lang="ar-SA" sz="3600" dirty="0" smtClean="0">
                <a:latin typeface="Arabic Typesetting" pitchFamily="66" charset="-78"/>
                <a:ea typeface="Arial Unicode MS" pitchFamily="34" charset="-128"/>
                <a:cs typeface="Arabic Typesetting" pitchFamily="66" charset="-78"/>
              </a:rPr>
              <a:t>المصروف له </a:t>
            </a:r>
            <a:r>
              <a:rPr lang="ar-SA" sz="3600" dirty="0">
                <a:latin typeface="Arabic Typesetting" pitchFamily="66" charset="-78"/>
                <a:ea typeface="Arial Unicode MS" pitchFamily="34" charset="-128"/>
                <a:cs typeface="Arabic Typesetting" pitchFamily="66" charset="-78"/>
              </a:rPr>
              <a:t>وكذلك رقم الطبيب واسمه وتليفونه </a:t>
            </a:r>
            <a:r>
              <a:rPr lang="ar-SA" sz="3600" dirty="0" smtClean="0">
                <a:latin typeface="Arabic Typesetting" pitchFamily="66" charset="-78"/>
                <a:ea typeface="Arial Unicode MS" pitchFamily="34" charset="-128"/>
                <a:cs typeface="Arabic Typesetting" pitchFamily="66" charset="-78"/>
              </a:rPr>
              <a:t>وتخصصه</a:t>
            </a:r>
            <a:endParaRPr lang="ar-SA" sz="3600" dirty="0">
              <a:latin typeface="Arabic Typesetting" pitchFamily="66" charset="-78"/>
              <a:ea typeface="Arial Unicode MS" pitchFamily="34" charset="-128"/>
              <a:cs typeface="Arabic Typesetting" pitchFamily="66" charset="-78"/>
            </a:endParaRPr>
          </a:p>
        </p:txBody>
      </p:sp>
      <p:sp>
        <p:nvSpPr>
          <p:cNvPr id="3" name="TextBox 4"/>
          <p:cNvSpPr txBox="1">
            <a:spLocks noChangeArrowheads="1"/>
          </p:cNvSpPr>
          <p:nvPr/>
        </p:nvSpPr>
        <p:spPr bwMode="auto">
          <a:xfrm>
            <a:off x="821880" y="332656"/>
            <a:ext cx="7713518" cy="1200329"/>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7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abic Typesetting" pitchFamily="66" charset="-78"/>
                <a:ea typeface="Arial Unicode MS" pitchFamily="34" charset="-128"/>
                <a:cs typeface="Arabic Typesetting" pitchFamily="66" charset="-78"/>
              </a:rPr>
              <a:t>واجـــــــــــــــــب</a:t>
            </a:r>
            <a:endParaRPr lang="ar-SA"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abic Typesetting" pitchFamily="66" charset="-78"/>
              <a:ea typeface="Arial Unicode MS" pitchFamily="34" charset="-128"/>
              <a:cs typeface="Arabic Typesetting" pitchFamily="66" charset="-78"/>
            </a:endParaRPr>
          </a:p>
        </p:txBody>
      </p:sp>
      <p:sp>
        <p:nvSpPr>
          <p:cNvPr id="4" name="TextBox 4"/>
          <p:cNvSpPr txBox="1">
            <a:spLocks noChangeArrowheads="1"/>
          </p:cNvSpPr>
          <p:nvPr/>
        </p:nvSpPr>
        <p:spPr bwMode="auto">
          <a:xfrm>
            <a:off x="1249874" y="5157192"/>
            <a:ext cx="7072362" cy="1446550"/>
          </a:xfrm>
          <a:prstGeom prst="rect">
            <a:avLst/>
          </a:prstGeom>
          <a:noFill/>
          <a:ln w="9525">
            <a:noFill/>
            <a:miter lim="800000"/>
            <a:headEnd/>
            <a:tailEnd/>
          </a:ln>
        </p:spPr>
        <p:txBody>
          <a:bodyPr wrap="square">
            <a:spAutoFit/>
          </a:bodyPr>
          <a:lstStyle/>
          <a:p>
            <a:pPr algn="just"/>
            <a:r>
              <a:rPr lang="ar-SA" sz="4400" b="1" dirty="0" smtClean="0">
                <a:latin typeface="Arabic Typesetting" pitchFamily="66" charset="-78"/>
                <a:ea typeface="Arial Unicode MS" pitchFamily="34" charset="-128"/>
                <a:cs typeface="Arabic Typesetting" pitchFamily="66" charset="-78"/>
              </a:rPr>
              <a:t>يسلم الواجب المحاضرة القادمة ولا يسمح باستلام الواجب بعد ذلك </a:t>
            </a:r>
            <a:r>
              <a:rPr lang="ar-SA" sz="4400" b="1" u="sng" dirty="0" smtClean="0">
                <a:latin typeface="Arabic Typesetting" pitchFamily="66" charset="-78"/>
                <a:ea typeface="Arial Unicode MS" pitchFamily="34" charset="-128"/>
                <a:cs typeface="Arabic Typesetting" pitchFamily="66" charset="-78"/>
              </a:rPr>
              <a:t>نهــــــــائــيـــــــــا</a:t>
            </a:r>
            <a:r>
              <a:rPr lang="ar-SA" sz="4400" b="1" dirty="0" smtClean="0">
                <a:latin typeface="Arabic Typesetting" pitchFamily="66" charset="-78"/>
                <a:ea typeface="Arial Unicode MS" pitchFamily="34" charset="-128"/>
                <a:cs typeface="Arabic Typesetting" pitchFamily="66" charset="-78"/>
              </a:rPr>
              <a:t>.</a:t>
            </a:r>
            <a:endParaRPr lang="ar-SA" sz="4400" b="1" dirty="0">
              <a:latin typeface="Arabic Typesetting" pitchFamily="66" charset="-78"/>
              <a:ea typeface="Arial Unicode MS" pitchFamily="34" charset="-128"/>
              <a:cs typeface="Arabic Typesetting" pitchFamily="66" charset="-78"/>
            </a:endParaRPr>
          </a:p>
        </p:txBody>
      </p:sp>
      <p:sp>
        <p:nvSpPr>
          <p:cNvPr id="5" name="Slide Number Placeholder 4"/>
          <p:cNvSpPr>
            <a:spLocks noGrp="1"/>
          </p:cNvSpPr>
          <p:nvPr>
            <p:ph type="sldNum" sz="quarter" idx="12"/>
          </p:nvPr>
        </p:nvSpPr>
        <p:spPr/>
        <p:txBody>
          <a:bodyPr/>
          <a:lstStyle/>
          <a:p>
            <a:pPr>
              <a:defRPr/>
            </a:pPr>
            <a:fld id="{8D8E2136-1D52-404E-9F72-638376FF357E}" type="slidenum">
              <a:rPr lang="ar-SA" smtClean="0"/>
              <a:pPr>
                <a:defRPr/>
              </a:pPr>
              <a:t>24</a:t>
            </a:fld>
            <a:endParaRPr lang="ar-S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D8E2136-1D52-404E-9F72-638376FF357E}" type="slidenum">
              <a:rPr lang="ar-SA" smtClean="0"/>
              <a:pPr>
                <a:defRPr/>
              </a:pPr>
              <a:t>3</a:t>
            </a:fld>
            <a:endParaRPr lang="ar-SA"/>
          </a:p>
        </p:txBody>
      </p:sp>
      <p:pic>
        <p:nvPicPr>
          <p:cNvPr id="1026" name="Picture 2" descr="http://www.arabteam2000.com/picload/pics_10_05/03_01_06_07_01_00_11363004604.gif"/>
          <p:cNvPicPr>
            <a:picLocks noChangeAspect="1" noChangeArrowheads="1"/>
          </p:cNvPicPr>
          <p:nvPr/>
        </p:nvPicPr>
        <p:blipFill>
          <a:blip r:embed="rId2" cstate="print"/>
          <a:srcRect/>
          <a:stretch>
            <a:fillRect/>
          </a:stretch>
        </p:blipFill>
        <p:spPr bwMode="auto">
          <a:xfrm>
            <a:off x="251520" y="179742"/>
            <a:ext cx="8640960" cy="656162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657831"/>
            <a:ext cx="8534752" cy="3139321"/>
          </a:xfrm>
          <a:prstGeom prst="rect">
            <a:avLst/>
          </a:prstGeom>
        </p:spPr>
        <p:txBody>
          <a:bodyPr wrap="square">
            <a:spAutoFit/>
          </a:bodyPr>
          <a:lstStyle/>
          <a:p>
            <a:pPr algn="just" fontAlgn="auto">
              <a:spcBef>
                <a:spcPts val="0"/>
              </a:spcBef>
              <a:spcAft>
                <a:spcPts val="0"/>
              </a:spcAft>
              <a:defRPr/>
            </a:pPr>
            <a:r>
              <a:rPr lang="ar-SA" dirty="0" smtClean="0"/>
              <a:t>كل </a:t>
            </a:r>
            <a:r>
              <a:rPr lang="ar-SA" dirty="0"/>
              <a:t>سجل يتكون من ثلاثة </a:t>
            </a:r>
            <a:r>
              <a:rPr lang="ar-SA" dirty="0" smtClean="0"/>
              <a:t>أجزاء, </a:t>
            </a:r>
            <a:r>
              <a:rPr lang="ar-SA" dirty="0"/>
              <a:t>كما </a:t>
            </a:r>
            <a:r>
              <a:rPr lang="ar-SA" dirty="0" smtClean="0"/>
              <a:t>هو الحال </a:t>
            </a:r>
            <a:r>
              <a:rPr lang="ar-SA" dirty="0"/>
              <a:t>في قواعد البيانات </a:t>
            </a:r>
            <a:r>
              <a:rPr lang="ar-SA" dirty="0" smtClean="0"/>
              <a:t>الشبكية أن </a:t>
            </a:r>
            <a:r>
              <a:rPr lang="ar-SA" dirty="0"/>
              <a:t>الارتباط بين السجلات وبعضها البعض يكون عن طريق المؤشرات (ربط فيزيائي)، ولكن الاختلاف الظاهر بين قواعد البيانات الشبكية وقواعد البيانات الهرمية أن الأولى يمكن الوصول إلى أي سجل من سجلاتها من أي نقطة، ولكن الثانية لا بد من البدء من أول سجل (الجذر) حتى تصل إلى أي سجل تريده، وليست هذه العملية خاصة باضافة سجل جديد فقط ولكن أيضاً عند الاستعلام عن سجل أو حذف سجل أو التعديل على بيانات سجل </a:t>
            </a:r>
            <a:r>
              <a:rPr lang="ar-SA" dirty="0" smtClean="0"/>
              <a:t>لابد أن نبدأ </a:t>
            </a:r>
            <a:r>
              <a:rPr lang="ar-SA" dirty="0"/>
              <a:t>من الجذر</a:t>
            </a:r>
            <a:r>
              <a:rPr lang="en-US" dirty="0"/>
              <a:t>. </a:t>
            </a:r>
            <a:r>
              <a:rPr lang="ar-SA" dirty="0"/>
              <a:t>وتعتبر قواعد البيانات الشبكية والهرمية قواعد بيانات غير علائقية حيث أنها لا يوجد بها أي علاقات</a:t>
            </a:r>
            <a:r>
              <a:rPr lang="en-US" dirty="0"/>
              <a:t>) </a:t>
            </a:r>
            <a:r>
              <a:rPr lang="ar-SA" dirty="0"/>
              <a:t>جداول</a:t>
            </a:r>
            <a:r>
              <a:rPr lang="en-US" dirty="0"/>
              <a:t>(</a:t>
            </a:r>
            <a:r>
              <a:rPr lang="ar-SA" dirty="0"/>
              <a:t>، وجميع الروابط بين سجلاتها روابط فيزيائية وليست منطقية، وتمتاز قواعد البيانات غير العلائقية بالسرعة الفائقة حيث وجود المؤشرات كروابط سريعة للوصول إلى السجلات، ولكنها يعيبها شئء خطير جداً وهو التعقيد في التصميم، فميزة السرعة يمكن التغلب عليها بالتعامل مع أجهزة متطورة تمتاز بسرعة المعالج الفائقة والذاكرة الكبيرة، ولكن صعوبة التصميم شئ من الصعب التغلب عليه، </a:t>
            </a:r>
            <a:r>
              <a:rPr lang="ar-SA" dirty="0" smtClean="0"/>
              <a:t>وبالتالي </a:t>
            </a:r>
            <a:r>
              <a:rPr lang="ar-SA" dirty="0"/>
              <a:t>أصبحت قواعد البيانات العلائقية هي الأكثر استخداماً وانتشاراً وذلك لسهولة تصميمها وسهولة برمجتها وسهولة أيضاً تعامل المستخدمين معها</a:t>
            </a:r>
            <a:r>
              <a:rPr lang="en-US" dirty="0"/>
              <a:t>.</a:t>
            </a:r>
            <a:endParaRPr lang="ar-SA" dirty="0"/>
          </a:p>
        </p:txBody>
      </p:sp>
      <p:grpSp>
        <p:nvGrpSpPr>
          <p:cNvPr id="46082" name="Group 2"/>
          <p:cNvGrpSpPr>
            <a:grpSpLocks/>
          </p:cNvGrpSpPr>
          <p:nvPr/>
        </p:nvGrpSpPr>
        <p:grpSpPr bwMode="auto">
          <a:xfrm>
            <a:off x="3143240" y="4517670"/>
            <a:ext cx="2786082" cy="1071570"/>
            <a:chOff x="3660" y="11250"/>
            <a:chExt cx="7980" cy="2490"/>
          </a:xfrm>
        </p:grpSpPr>
        <p:sp>
          <p:nvSpPr>
            <p:cNvPr id="46083" name="Rectangle 3"/>
            <p:cNvSpPr>
              <a:spLocks noChangeArrowheads="1"/>
            </p:cNvSpPr>
            <p:nvPr/>
          </p:nvSpPr>
          <p:spPr bwMode="auto">
            <a:xfrm>
              <a:off x="8690" y="12240"/>
              <a:ext cx="181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cxnSp>
          <p:nvCxnSpPr>
            <p:cNvPr id="46084" name="AutoShape 4"/>
            <p:cNvCxnSpPr>
              <a:cxnSpLocks noChangeShapeType="1"/>
            </p:cNvCxnSpPr>
            <p:nvPr/>
          </p:nvCxnSpPr>
          <p:spPr bwMode="auto">
            <a:xfrm flipH="1">
              <a:off x="8430" y="12975"/>
              <a:ext cx="2295" cy="0"/>
            </a:xfrm>
            <a:prstGeom prst="straightConnector1">
              <a:avLst/>
            </a:prstGeom>
            <a:noFill/>
            <a:ln w="9525">
              <a:solidFill>
                <a:srgbClr val="000000"/>
              </a:solidFill>
              <a:round/>
              <a:headEnd/>
              <a:tailEnd/>
            </a:ln>
          </p:spPr>
        </p:cxnSp>
        <p:sp>
          <p:nvSpPr>
            <p:cNvPr id="46085" name="Rectangle 5"/>
            <p:cNvSpPr>
              <a:spLocks noChangeArrowheads="1"/>
            </p:cNvSpPr>
            <p:nvPr/>
          </p:nvSpPr>
          <p:spPr bwMode="auto">
            <a:xfrm>
              <a:off x="3660" y="12240"/>
              <a:ext cx="181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6086" name="Rectangle 6"/>
            <p:cNvSpPr>
              <a:spLocks noChangeArrowheads="1"/>
            </p:cNvSpPr>
            <p:nvPr/>
          </p:nvSpPr>
          <p:spPr bwMode="auto">
            <a:xfrm>
              <a:off x="6180" y="12240"/>
              <a:ext cx="181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6087" name="Rectangle 7"/>
            <p:cNvSpPr>
              <a:spLocks noChangeArrowheads="1"/>
            </p:cNvSpPr>
            <p:nvPr/>
          </p:nvSpPr>
          <p:spPr bwMode="auto">
            <a:xfrm>
              <a:off x="6180" y="11250"/>
              <a:ext cx="181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6088" name="Rectangle 8"/>
            <p:cNvSpPr>
              <a:spLocks noChangeArrowheads="1"/>
            </p:cNvSpPr>
            <p:nvPr/>
          </p:nvSpPr>
          <p:spPr bwMode="auto">
            <a:xfrm>
              <a:off x="7545" y="13275"/>
              <a:ext cx="181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6089" name="Rectangle 9"/>
            <p:cNvSpPr>
              <a:spLocks noChangeArrowheads="1"/>
            </p:cNvSpPr>
            <p:nvPr/>
          </p:nvSpPr>
          <p:spPr bwMode="auto">
            <a:xfrm>
              <a:off x="9825" y="13275"/>
              <a:ext cx="181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6090" name="Rectangle 10"/>
            <p:cNvSpPr>
              <a:spLocks noChangeArrowheads="1"/>
            </p:cNvSpPr>
            <p:nvPr/>
          </p:nvSpPr>
          <p:spPr bwMode="auto">
            <a:xfrm>
              <a:off x="3660" y="13275"/>
              <a:ext cx="181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cxnSp>
          <p:nvCxnSpPr>
            <p:cNvPr id="46091" name="AutoShape 11"/>
            <p:cNvCxnSpPr>
              <a:cxnSpLocks noChangeShapeType="1"/>
            </p:cNvCxnSpPr>
            <p:nvPr/>
          </p:nvCxnSpPr>
          <p:spPr bwMode="auto">
            <a:xfrm>
              <a:off x="7080" y="11715"/>
              <a:ext cx="0" cy="525"/>
            </a:xfrm>
            <a:prstGeom prst="straightConnector1">
              <a:avLst/>
            </a:prstGeom>
            <a:noFill/>
            <a:ln w="9525">
              <a:solidFill>
                <a:srgbClr val="000000"/>
              </a:solidFill>
              <a:round/>
              <a:headEnd/>
              <a:tailEnd/>
            </a:ln>
          </p:spPr>
        </p:cxnSp>
        <p:cxnSp>
          <p:nvCxnSpPr>
            <p:cNvPr id="46092" name="AutoShape 12"/>
            <p:cNvCxnSpPr>
              <a:cxnSpLocks noChangeShapeType="1"/>
            </p:cNvCxnSpPr>
            <p:nvPr/>
          </p:nvCxnSpPr>
          <p:spPr bwMode="auto">
            <a:xfrm>
              <a:off x="4575" y="12705"/>
              <a:ext cx="15" cy="570"/>
            </a:xfrm>
            <a:prstGeom prst="straightConnector1">
              <a:avLst/>
            </a:prstGeom>
            <a:noFill/>
            <a:ln w="9525">
              <a:solidFill>
                <a:srgbClr val="000000"/>
              </a:solidFill>
              <a:round/>
              <a:headEnd/>
              <a:tailEnd/>
            </a:ln>
          </p:spPr>
        </p:cxnSp>
        <p:cxnSp>
          <p:nvCxnSpPr>
            <p:cNvPr id="46093" name="AutoShape 13"/>
            <p:cNvCxnSpPr>
              <a:cxnSpLocks noChangeShapeType="1"/>
            </p:cNvCxnSpPr>
            <p:nvPr/>
          </p:nvCxnSpPr>
          <p:spPr bwMode="auto">
            <a:xfrm>
              <a:off x="7080" y="11910"/>
              <a:ext cx="2475" cy="0"/>
            </a:xfrm>
            <a:prstGeom prst="straightConnector1">
              <a:avLst/>
            </a:prstGeom>
            <a:noFill/>
            <a:ln w="9525">
              <a:solidFill>
                <a:srgbClr val="000000"/>
              </a:solidFill>
              <a:round/>
              <a:headEnd/>
              <a:tailEnd/>
            </a:ln>
          </p:spPr>
        </p:cxnSp>
        <p:cxnSp>
          <p:nvCxnSpPr>
            <p:cNvPr id="46094" name="AutoShape 14"/>
            <p:cNvCxnSpPr>
              <a:cxnSpLocks noChangeShapeType="1"/>
            </p:cNvCxnSpPr>
            <p:nvPr/>
          </p:nvCxnSpPr>
          <p:spPr bwMode="auto">
            <a:xfrm>
              <a:off x="4605" y="11910"/>
              <a:ext cx="2475" cy="0"/>
            </a:xfrm>
            <a:prstGeom prst="straightConnector1">
              <a:avLst/>
            </a:prstGeom>
            <a:noFill/>
            <a:ln w="9525">
              <a:solidFill>
                <a:srgbClr val="000000"/>
              </a:solidFill>
              <a:round/>
              <a:headEnd/>
              <a:tailEnd/>
            </a:ln>
          </p:spPr>
        </p:cxnSp>
        <p:cxnSp>
          <p:nvCxnSpPr>
            <p:cNvPr id="46095" name="AutoShape 15"/>
            <p:cNvCxnSpPr>
              <a:cxnSpLocks noChangeShapeType="1"/>
            </p:cNvCxnSpPr>
            <p:nvPr/>
          </p:nvCxnSpPr>
          <p:spPr bwMode="auto">
            <a:xfrm>
              <a:off x="9555" y="11910"/>
              <a:ext cx="0" cy="330"/>
            </a:xfrm>
            <a:prstGeom prst="straightConnector1">
              <a:avLst/>
            </a:prstGeom>
            <a:noFill/>
            <a:ln w="9525">
              <a:solidFill>
                <a:srgbClr val="000000"/>
              </a:solidFill>
              <a:round/>
              <a:headEnd/>
              <a:tailEnd/>
            </a:ln>
          </p:spPr>
        </p:cxnSp>
        <p:cxnSp>
          <p:nvCxnSpPr>
            <p:cNvPr id="46096" name="AutoShape 16"/>
            <p:cNvCxnSpPr>
              <a:cxnSpLocks noChangeShapeType="1"/>
            </p:cNvCxnSpPr>
            <p:nvPr/>
          </p:nvCxnSpPr>
          <p:spPr bwMode="auto">
            <a:xfrm>
              <a:off x="4605" y="11910"/>
              <a:ext cx="0" cy="330"/>
            </a:xfrm>
            <a:prstGeom prst="straightConnector1">
              <a:avLst/>
            </a:prstGeom>
            <a:noFill/>
            <a:ln w="9525">
              <a:solidFill>
                <a:srgbClr val="000000"/>
              </a:solidFill>
              <a:round/>
              <a:headEnd/>
              <a:tailEnd/>
            </a:ln>
          </p:spPr>
        </p:cxnSp>
        <p:cxnSp>
          <p:nvCxnSpPr>
            <p:cNvPr id="46097" name="AutoShape 17"/>
            <p:cNvCxnSpPr>
              <a:cxnSpLocks noChangeShapeType="1"/>
            </p:cNvCxnSpPr>
            <p:nvPr/>
          </p:nvCxnSpPr>
          <p:spPr bwMode="auto">
            <a:xfrm>
              <a:off x="9555" y="12705"/>
              <a:ext cx="0" cy="270"/>
            </a:xfrm>
            <a:prstGeom prst="straightConnector1">
              <a:avLst/>
            </a:prstGeom>
            <a:noFill/>
            <a:ln w="9525">
              <a:solidFill>
                <a:srgbClr val="000000"/>
              </a:solidFill>
              <a:round/>
              <a:headEnd/>
              <a:tailEnd/>
            </a:ln>
          </p:spPr>
        </p:cxnSp>
        <p:cxnSp>
          <p:nvCxnSpPr>
            <p:cNvPr id="46098" name="AutoShape 18"/>
            <p:cNvCxnSpPr>
              <a:cxnSpLocks noChangeShapeType="1"/>
            </p:cNvCxnSpPr>
            <p:nvPr/>
          </p:nvCxnSpPr>
          <p:spPr bwMode="auto">
            <a:xfrm>
              <a:off x="10725" y="12975"/>
              <a:ext cx="0" cy="300"/>
            </a:xfrm>
            <a:prstGeom prst="straightConnector1">
              <a:avLst/>
            </a:prstGeom>
            <a:noFill/>
            <a:ln w="9525">
              <a:solidFill>
                <a:srgbClr val="000000"/>
              </a:solidFill>
              <a:round/>
              <a:headEnd/>
              <a:tailEnd/>
            </a:ln>
          </p:spPr>
        </p:cxnSp>
        <p:cxnSp>
          <p:nvCxnSpPr>
            <p:cNvPr id="46099" name="AutoShape 19"/>
            <p:cNvCxnSpPr>
              <a:cxnSpLocks noChangeShapeType="1"/>
            </p:cNvCxnSpPr>
            <p:nvPr/>
          </p:nvCxnSpPr>
          <p:spPr bwMode="auto">
            <a:xfrm>
              <a:off x="8430" y="12975"/>
              <a:ext cx="0" cy="300"/>
            </a:xfrm>
            <a:prstGeom prst="straightConnector1">
              <a:avLst/>
            </a:prstGeom>
            <a:noFill/>
            <a:ln w="9525">
              <a:solidFill>
                <a:srgbClr val="000000"/>
              </a:solidFill>
              <a:round/>
              <a:headEnd/>
              <a:tailEnd/>
            </a:ln>
          </p:spPr>
        </p:cxnSp>
      </p:grpSp>
      <p:sp>
        <p:nvSpPr>
          <p:cNvPr id="24" name="Rectangle 23"/>
          <p:cNvSpPr/>
          <p:nvPr/>
        </p:nvSpPr>
        <p:spPr>
          <a:xfrm>
            <a:off x="571472" y="5879013"/>
            <a:ext cx="7643866" cy="646331"/>
          </a:xfrm>
          <a:prstGeom prst="rect">
            <a:avLst/>
          </a:prstGeom>
        </p:spPr>
        <p:txBody>
          <a:bodyPr wrap="square">
            <a:spAutoFit/>
          </a:bodyPr>
          <a:lstStyle/>
          <a:p>
            <a:pPr algn="just" fontAlgn="auto">
              <a:spcBef>
                <a:spcPts val="0"/>
              </a:spcBef>
              <a:spcAft>
                <a:spcPts val="0"/>
              </a:spcAft>
              <a:defRPr/>
            </a:pPr>
            <a:r>
              <a:rPr lang="ar-SA" dirty="0"/>
              <a:t>وظلت هذه الأنواع هي المستخدمة حتى ظهرت قواعد البيانات </a:t>
            </a:r>
            <a:r>
              <a:rPr lang="ar-SA" dirty="0" smtClean="0"/>
              <a:t>العلائقية</a:t>
            </a:r>
            <a:r>
              <a:rPr lang="ar-SA" dirty="0"/>
              <a:t> </a:t>
            </a:r>
            <a:r>
              <a:rPr lang="ar-SA" dirty="0" smtClean="0"/>
              <a:t>ونظرا </a:t>
            </a:r>
            <a:r>
              <a:rPr lang="ar-SA" dirty="0"/>
              <a:t>لقوة نظم إدارة قواعد البيانات العلائقية فقد طغت على الأنواع الأخرى وأصبحت هي النوع الوحيد المستخدم.</a:t>
            </a:r>
          </a:p>
        </p:txBody>
      </p:sp>
      <p:sp>
        <p:nvSpPr>
          <p:cNvPr id="22" name="Slide Number Placeholder 21"/>
          <p:cNvSpPr>
            <a:spLocks noGrp="1"/>
          </p:cNvSpPr>
          <p:nvPr>
            <p:ph type="sldNum" sz="quarter" idx="12"/>
          </p:nvPr>
        </p:nvSpPr>
        <p:spPr/>
        <p:txBody>
          <a:bodyPr/>
          <a:lstStyle/>
          <a:p>
            <a:pPr>
              <a:defRPr/>
            </a:pPr>
            <a:fld id="{8D8E2136-1D52-404E-9F72-638376FF357E}" type="slidenum">
              <a:rPr lang="ar-SA" smtClean="0"/>
              <a:pPr>
                <a:defRPr/>
              </a:pPr>
              <a:t>4</a:t>
            </a:fld>
            <a:endParaRPr lang="ar-SA"/>
          </a:p>
        </p:txBody>
      </p:sp>
      <p:sp>
        <p:nvSpPr>
          <p:cNvPr id="3" name="Rectangle 2"/>
          <p:cNvSpPr/>
          <p:nvPr/>
        </p:nvSpPr>
        <p:spPr>
          <a:xfrm>
            <a:off x="1382557" y="722313"/>
            <a:ext cx="6213779" cy="461665"/>
          </a:xfrm>
          <a:prstGeom prst="rect">
            <a:avLst/>
          </a:prstGeom>
        </p:spPr>
        <p:txBody>
          <a:bodyPr wrap="square">
            <a:spAutoFit/>
          </a:bodyPr>
          <a:lstStyle/>
          <a:p>
            <a:pPr marL="365125" lvl="0" algn="just" fontAlgn="auto">
              <a:spcBef>
                <a:spcPts val="0"/>
              </a:spcBef>
              <a:spcAft>
                <a:spcPts val="0"/>
              </a:spcAft>
              <a:defRPr/>
            </a:pPr>
            <a:r>
              <a:rPr lang="ar-SA" sz="2400" u="sng" dirty="0">
                <a:solidFill>
                  <a:srgbClr val="ECEDD1">
                    <a:lumMod val="50000"/>
                  </a:srgbClr>
                </a:solidFill>
                <a:latin typeface="Century Gothic"/>
                <a:cs typeface="Tahoma"/>
              </a:rPr>
              <a:t>قواعد البيانات الهرمية</a:t>
            </a:r>
            <a:r>
              <a:rPr lang="en-US" sz="2300" dirty="0">
                <a:solidFill>
                  <a:srgbClr val="ECEDD1">
                    <a:lumMod val="50000"/>
                  </a:srgbClr>
                </a:solidFill>
              </a:rPr>
              <a:t>Hierarchal Database   </a:t>
            </a:r>
            <a:endParaRPr lang="ar-SA" sz="2300" dirty="0">
              <a:solidFill>
                <a:srgbClr val="ECEDD1">
                  <a:lumMod val="50000"/>
                </a:srgb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D8E2136-1D52-404E-9F72-638376FF357E}" type="slidenum">
              <a:rPr lang="ar-SA" smtClean="0"/>
              <a:pPr>
                <a:defRPr/>
              </a:pPr>
              <a:t>5</a:t>
            </a:fld>
            <a:endParaRPr lang="ar-SA"/>
          </a:p>
        </p:txBody>
      </p:sp>
      <p:pic>
        <p:nvPicPr>
          <p:cNvPr id="5" name="Picture 3"/>
          <p:cNvPicPr>
            <a:picLocks noChangeAspect="1" noChangeArrowheads="1"/>
          </p:cNvPicPr>
          <p:nvPr/>
        </p:nvPicPr>
        <p:blipFill>
          <a:blip r:embed="rId2" cstate="print"/>
          <a:srcRect/>
          <a:stretch>
            <a:fillRect/>
          </a:stretch>
        </p:blipFill>
        <p:spPr>
          <a:xfrm>
            <a:off x="166808" y="188640"/>
            <a:ext cx="8869688" cy="6552728"/>
          </a:xfrm>
          <a:prstGeom prst="rect">
            <a:avLst/>
          </a:prstGeom>
          <a:noFill/>
          <a:ln w="38100" cmpd="dbl">
            <a:solidFill>
              <a:srgbClr val="00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8866" y="1628800"/>
            <a:ext cx="8129598" cy="5085184"/>
          </a:xfrm>
        </p:spPr>
        <p:txBody>
          <a:bodyPr>
            <a:noAutofit/>
          </a:bodyPr>
          <a:lstStyle/>
          <a:p>
            <a:pPr marL="285750" indent="-285750" algn="r">
              <a:buFont typeface="Arial" pitchFamily="34" charset="0"/>
              <a:buChar char="•"/>
            </a:pPr>
            <a:r>
              <a:rPr lang="ar-SA" sz="1800" b="0" dirty="0" smtClean="0">
                <a:solidFill>
                  <a:schemeClr val="tx1"/>
                </a:solidFill>
                <a:effectLst/>
                <a:latin typeface="Arial" pitchFamily="34" charset="0"/>
                <a:ea typeface="+mn-ea"/>
                <a:cs typeface="+mn-cs"/>
              </a:rPr>
              <a:t>هي </a:t>
            </a:r>
            <a:r>
              <a:rPr lang="ar-SA" sz="1800" b="0" dirty="0" smtClean="0">
                <a:solidFill>
                  <a:schemeClr val="tx1"/>
                </a:solidFill>
                <a:effectLst/>
                <a:latin typeface="Arial" pitchFamily="34" charset="0"/>
                <a:ea typeface="+mn-ea"/>
                <a:cs typeface="+mn-cs"/>
              </a:rPr>
              <a:t>قواعد البيانات التي تتكون من مجموعة من العلاقات</a:t>
            </a:r>
            <a:r>
              <a:rPr lang="en-US" sz="1800" b="0" dirty="0" smtClean="0">
                <a:solidFill>
                  <a:schemeClr val="tx1"/>
                </a:solidFill>
                <a:effectLst/>
                <a:latin typeface="Arial" pitchFamily="34" charset="0"/>
                <a:ea typeface="+mn-ea"/>
                <a:cs typeface="+mn-cs"/>
              </a:rPr>
              <a:t>) </a:t>
            </a:r>
            <a:r>
              <a:rPr lang="ar-SA" sz="1800" b="0" dirty="0" smtClean="0">
                <a:solidFill>
                  <a:schemeClr val="tx1"/>
                </a:solidFill>
                <a:effectLst/>
                <a:latin typeface="Arial" pitchFamily="34" charset="0"/>
                <a:ea typeface="+mn-ea"/>
                <a:cs typeface="+mn-cs"/>
              </a:rPr>
              <a:t>الجداول) ويكون بها روابط داخلية بين محتويات كل علاقة</a:t>
            </a:r>
            <a:r>
              <a:rPr lang="en-US" sz="1800" b="0" dirty="0" smtClean="0">
                <a:solidFill>
                  <a:schemeClr val="tx1"/>
                </a:solidFill>
                <a:effectLst/>
                <a:latin typeface="Arial" pitchFamily="34" charset="0"/>
                <a:ea typeface="+mn-ea"/>
                <a:cs typeface="+mn-cs"/>
              </a:rPr>
              <a:t>) </a:t>
            </a:r>
            <a:r>
              <a:rPr lang="ar-SA" sz="1800" b="0" dirty="0" smtClean="0">
                <a:solidFill>
                  <a:schemeClr val="tx1"/>
                </a:solidFill>
                <a:effectLst/>
                <a:latin typeface="Arial" pitchFamily="34" charset="0"/>
                <a:ea typeface="+mn-ea"/>
                <a:cs typeface="+mn-cs"/>
              </a:rPr>
              <a:t>جدول) بمعنى أن تكون العلاقة علاقة منطقية بين السجلات لربطها </a:t>
            </a:r>
            <a:r>
              <a:rPr lang="ar-SA" sz="1800" b="0" dirty="0" smtClean="0">
                <a:solidFill>
                  <a:schemeClr val="tx1"/>
                </a:solidFill>
                <a:effectLst/>
                <a:latin typeface="Arial" pitchFamily="34" charset="0"/>
                <a:ea typeface="+mn-ea"/>
                <a:cs typeface="+mn-cs"/>
              </a:rPr>
              <a:t>سوياً</a:t>
            </a:r>
            <a:r>
              <a:rPr lang="en-US" sz="1800" b="0" dirty="0" smtClean="0">
                <a:solidFill>
                  <a:schemeClr val="tx1"/>
                </a:solidFill>
                <a:effectLst/>
                <a:latin typeface="Arial" pitchFamily="34" charset="0"/>
                <a:ea typeface="+mn-ea"/>
                <a:cs typeface="+mn-cs"/>
              </a:rPr>
              <a:t>.</a:t>
            </a:r>
            <a:r>
              <a:rPr lang="ar-SA" sz="1800" b="0" dirty="0" smtClean="0">
                <a:solidFill>
                  <a:schemeClr val="tx1"/>
                </a:solidFill>
                <a:effectLst/>
                <a:latin typeface="Arial" pitchFamily="34" charset="0"/>
                <a:ea typeface="+mn-ea"/>
                <a:cs typeface="+mn-cs"/>
              </a:rPr>
              <a:t/>
            </a:r>
            <a:br>
              <a:rPr lang="ar-SA" sz="1800" b="0" dirty="0" smtClean="0">
                <a:solidFill>
                  <a:schemeClr val="tx1"/>
                </a:solidFill>
                <a:effectLst/>
                <a:latin typeface="Arial" pitchFamily="34" charset="0"/>
                <a:ea typeface="+mn-ea"/>
                <a:cs typeface="+mn-cs"/>
              </a:rPr>
            </a:br>
            <a:r>
              <a:rPr lang="ar-SA" sz="1800" b="0" dirty="0" smtClean="0">
                <a:solidFill>
                  <a:schemeClr val="tx1"/>
                </a:solidFill>
                <a:effectLst/>
                <a:latin typeface="Arial" pitchFamily="34" charset="0"/>
                <a:ea typeface="+mn-ea"/>
                <a:cs typeface="+mn-cs"/>
              </a:rPr>
              <a:t>فمثلا </a:t>
            </a:r>
            <a:r>
              <a:rPr lang="ar-SA" sz="1800" b="0" dirty="0" smtClean="0">
                <a:solidFill>
                  <a:schemeClr val="tx1"/>
                </a:solidFill>
                <a:effectLst/>
                <a:latin typeface="Arial" pitchFamily="34" charset="0"/>
                <a:ea typeface="+mn-ea"/>
                <a:cs typeface="+mn-cs"/>
              </a:rPr>
              <a:t>جدول الموظفين الذي يمثل علاقة من قاعدة بيانات الموظفين، فالمقصود بالرابط الداخلي هنا هو اشتراك جميع بيانات الموظفين في كونها مكونة من رقم واسم وعنوان وراتب وتاريخ ميلاد، فجميع الموظفين لهم رقم ولهم اسم ولهم عنوان</a:t>
            </a:r>
            <a:r>
              <a:rPr lang="en-US" sz="1800" b="0" dirty="0" smtClean="0">
                <a:solidFill>
                  <a:schemeClr val="tx1"/>
                </a:solidFill>
                <a:effectLst/>
                <a:latin typeface="Arial" pitchFamily="34" charset="0"/>
                <a:ea typeface="+mn-ea"/>
                <a:cs typeface="+mn-cs"/>
              </a:rPr>
              <a:t>.....</a:t>
            </a:r>
            <a:r>
              <a:rPr lang="ar-SA" sz="1800" b="0" dirty="0" smtClean="0">
                <a:solidFill>
                  <a:schemeClr val="tx1"/>
                </a:solidFill>
                <a:effectLst/>
                <a:latin typeface="Arial" pitchFamily="34" charset="0"/>
                <a:ea typeface="+mn-ea"/>
                <a:cs typeface="+mn-cs"/>
              </a:rPr>
              <a:t/>
            </a:r>
            <a:br>
              <a:rPr lang="ar-SA" sz="1800" b="0" dirty="0" smtClean="0">
                <a:solidFill>
                  <a:schemeClr val="tx1"/>
                </a:solidFill>
                <a:effectLst/>
                <a:latin typeface="Arial" pitchFamily="34" charset="0"/>
                <a:ea typeface="+mn-ea"/>
                <a:cs typeface="+mn-cs"/>
              </a:rPr>
            </a:br>
            <a:r>
              <a:rPr lang="ar-SA" sz="1800" b="0" dirty="0" smtClean="0">
                <a:solidFill>
                  <a:schemeClr val="tx1"/>
                </a:solidFill>
                <a:effectLst/>
                <a:latin typeface="Arial" pitchFamily="34" charset="0"/>
                <a:ea typeface="+mn-ea"/>
                <a:cs typeface="+mn-cs"/>
              </a:rPr>
              <a:t>وأيضاً </a:t>
            </a:r>
            <a:r>
              <a:rPr lang="ar-SA" sz="1800" b="0" dirty="0" smtClean="0">
                <a:solidFill>
                  <a:schemeClr val="tx1"/>
                </a:solidFill>
                <a:effectLst/>
                <a:latin typeface="Arial" pitchFamily="34" charset="0"/>
                <a:ea typeface="+mn-ea"/>
                <a:cs typeface="+mn-cs"/>
              </a:rPr>
              <a:t>نجد ان كل بيان من هذه البيانات له نفس النوع لجميع الموظفين، بمعنى أن رقم الموظف لجميع الموظفين رقم، وأن اسم الموظف لجميع الموظفين نص، وكذلك تاريخ الميلاد لجميع الموظفين تاريخ</a:t>
            </a:r>
            <a:r>
              <a:rPr lang="en-US" sz="1800" b="0" dirty="0" smtClean="0">
                <a:solidFill>
                  <a:schemeClr val="tx1"/>
                </a:solidFill>
                <a:effectLst/>
                <a:latin typeface="Arial" pitchFamily="34" charset="0"/>
                <a:ea typeface="+mn-ea"/>
                <a:cs typeface="+mn-cs"/>
              </a:rPr>
              <a:t>...</a:t>
            </a:r>
            <a:r>
              <a:rPr lang="ar-SA" sz="1800" b="0" dirty="0" smtClean="0">
                <a:solidFill>
                  <a:schemeClr val="tx1"/>
                </a:solidFill>
                <a:effectLst/>
                <a:latin typeface="Arial" pitchFamily="34" charset="0"/>
                <a:ea typeface="+mn-ea"/>
                <a:cs typeface="+mn-cs"/>
              </a:rPr>
              <a:t/>
            </a:r>
            <a:br>
              <a:rPr lang="ar-SA" sz="1800" b="0" dirty="0" smtClean="0">
                <a:solidFill>
                  <a:schemeClr val="tx1"/>
                </a:solidFill>
                <a:effectLst/>
                <a:latin typeface="Arial" pitchFamily="34" charset="0"/>
                <a:ea typeface="+mn-ea"/>
                <a:cs typeface="+mn-cs"/>
              </a:rPr>
            </a:br>
            <a:r>
              <a:rPr lang="ar-SA" sz="1800" b="0" dirty="0" smtClean="0">
                <a:solidFill>
                  <a:schemeClr val="tx1"/>
                </a:solidFill>
                <a:effectLst/>
                <a:latin typeface="Arial" pitchFamily="34" charset="0"/>
                <a:ea typeface="+mn-ea"/>
                <a:cs typeface="+mn-cs"/>
              </a:rPr>
              <a:t>ومن </a:t>
            </a:r>
            <a:r>
              <a:rPr lang="ar-SA" sz="1800" b="0" dirty="0" smtClean="0">
                <a:solidFill>
                  <a:schemeClr val="tx1"/>
                </a:solidFill>
                <a:effectLst/>
                <a:latin typeface="Arial" pitchFamily="34" charset="0"/>
                <a:ea typeface="+mn-ea"/>
                <a:cs typeface="+mn-cs"/>
              </a:rPr>
              <a:t>هنا نشأ الارتباط الداخلي المعتمد على الشكل التصميمي الجدولي لقاعدة البيانات، وبالتالي تكون قاعدة البيانات علائقية حتى ولو كانت مكونة من علاقة واحدة </a:t>
            </a:r>
            <a:r>
              <a:rPr lang="en-US" sz="1800" b="0" dirty="0" smtClean="0">
                <a:solidFill>
                  <a:schemeClr val="tx1"/>
                </a:solidFill>
                <a:effectLst/>
                <a:latin typeface="Arial" pitchFamily="34" charset="0"/>
                <a:ea typeface="+mn-ea"/>
                <a:cs typeface="+mn-cs"/>
              </a:rPr>
              <a:t>)</a:t>
            </a:r>
            <a:r>
              <a:rPr lang="ar-SA" sz="1800" b="0" dirty="0" smtClean="0">
                <a:solidFill>
                  <a:schemeClr val="tx1"/>
                </a:solidFill>
                <a:effectLst/>
                <a:latin typeface="Arial" pitchFamily="34" charset="0"/>
                <a:ea typeface="+mn-ea"/>
                <a:cs typeface="+mn-cs"/>
              </a:rPr>
              <a:t>جدول واحد</a:t>
            </a:r>
            <a:r>
              <a:rPr lang="en-US" sz="1800" b="0" dirty="0" smtClean="0">
                <a:solidFill>
                  <a:schemeClr val="tx1"/>
                </a:solidFill>
                <a:effectLst/>
                <a:latin typeface="Arial" pitchFamily="34" charset="0"/>
                <a:ea typeface="+mn-ea"/>
                <a:cs typeface="+mn-cs"/>
              </a:rPr>
              <a:t>(</a:t>
            </a:r>
            <a:r>
              <a:rPr lang="ar-SA" sz="1800" b="0" dirty="0" smtClean="0">
                <a:solidFill>
                  <a:schemeClr val="tx1"/>
                </a:solidFill>
                <a:effectLst/>
                <a:latin typeface="Arial" pitchFamily="34" charset="0"/>
                <a:ea typeface="+mn-ea"/>
                <a:cs typeface="+mn-cs"/>
              </a:rPr>
              <a:t/>
            </a:r>
            <a:br>
              <a:rPr lang="ar-SA" sz="1800" b="0" dirty="0" smtClean="0">
                <a:solidFill>
                  <a:schemeClr val="tx1"/>
                </a:solidFill>
                <a:effectLst/>
                <a:latin typeface="Arial" pitchFamily="34" charset="0"/>
                <a:ea typeface="+mn-ea"/>
                <a:cs typeface="+mn-cs"/>
              </a:rPr>
            </a:br>
            <a:r>
              <a:rPr lang="ar-SA" sz="1800" b="0" dirty="0" smtClean="0">
                <a:solidFill>
                  <a:schemeClr val="tx1"/>
                </a:solidFill>
                <a:effectLst/>
                <a:latin typeface="Arial" pitchFamily="34" charset="0"/>
                <a:ea typeface="+mn-ea"/>
                <a:cs typeface="+mn-cs"/>
              </a:rPr>
              <a:t>وليس </a:t>
            </a:r>
            <a:r>
              <a:rPr lang="ar-SA" sz="1800" b="0" dirty="0" smtClean="0">
                <a:solidFill>
                  <a:schemeClr val="tx1"/>
                </a:solidFill>
                <a:effectLst/>
                <a:latin typeface="Arial" pitchFamily="34" charset="0"/>
                <a:ea typeface="+mn-ea"/>
                <a:cs typeface="+mn-cs"/>
              </a:rPr>
              <a:t>كما يعتقد البعض من أن قواعد البيانات العلائقية سميت بذلك لوجود ارتباط بين الجداول المكون منها قاعدة البيانات، ولكن كما ذكرنا أنها سميت بذلك لوجود ارتباط داخلي داخل كل جدول </a:t>
            </a:r>
            <a:r>
              <a:rPr lang="ar-SA" sz="1800" b="0" dirty="0" smtClean="0">
                <a:solidFill>
                  <a:schemeClr val="tx1"/>
                </a:solidFill>
                <a:effectLst/>
                <a:latin typeface="Arial" pitchFamily="34" charset="0"/>
                <a:ea typeface="+mn-ea"/>
                <a:cs typeface="+mn-cs"/>
              </a:rPr>
              <a:t>بها</a:t>
            </a:r>
            <a:br>
              <a:rPr lang="ar-SA" sz="1800" b="0" dirty="0" smtClean="0">
                <a:solidFill>
                  <a:schemeClr val="tx1"/>
                </a:solidFill>
                <a:effectLst/>
                <a:latin typeface="Arial" pitchFamily="34" charset="0"/>
                <a:ea typeface="+mn-ea"/>
                <a:cs typeface="+mn-cs"/>
              </a:rPr>
            </a:br>
            <a:r>
              <a:rPr lang="ar-SA" sz="1800" b="0" dirty="0" smtClean="0">
                <a:solidFill>
                  <a:schemeClr val="tx1"/>
                </a:solidFill>
                <a:effectLst/>
                <a:latin typeface="Arial" pitchFamily="34" charset="0"/>
                <a:ea typeface="+mn-ea"/>
                <a:cs typeface="+mn-cs"/>
              </a:rPr>
              <a:t>وذلك </a:t>
            </a:r>
            <a:r>
              <a:rPr lang="ar-SA" sz="1800" b="0" dirty="0" smtClean="0">
                <a:solidFill>
                  <a:schemeClr val="tx1"/>
                </a:solidFill>
                <a:effectLst/>
                <a:latin typeface="Arial" pitchFamily="34" charset="0"/>
                <a:ea typeface="+mn-ea"/>
                <a:cs typeface="+mn-cs"/>
              </a:rPr>
              <a:t>الارتباط الداخلي يسمى </a:t>
            </a:r>
            <a:r>
              <a:rPr lang="en-US" sz="1800" b="0" dirty="0" smtClean="0">
                <a:solidFill>
                  <a:schemeClr val="tx1"/>
                </a:solidFill>
                <a:effectLst/>
                <a:latin typeface="Arial" pitchFamily="34" charset="0"/>
                <a:ea typeface="+mn-ea"/>
                <a:cs typeface="+mn-cs"/>
              </a:rPr>
              <a:t>"</a:t>
            </a:r>
            <a:r>
              <a:rPr lang="ar-SA" sz="1800" b="0" dirty="0" smtClean="0">
                <a:solidFill>
                  <a:schemeClr val="tx1"/>
                </a:solidFill>
                <a:effectLst/>
                <a:latin typeface="Arial" pitchFamily="34" charset="0"/>
                <a:ea typeface="+mn-ea"/>
                <a:cs typeface="+mn-cs"/>
              </a:rPr>
              <a:t>ربط منطقي</a:t>
            </a:r>
            <a:r>
              <a:rPr lang="en-US" sz="1800" b="0" dirty="0" smtClean="0">
                <a:solidFill>
                  <a:schemeClr val="tx1"/>
                </a:solidFill>
                <a:effectLst/>
                <a:latin typeface="Arial" pitchFamily="34" charset="0"/>
                <a:ea typeface="+mn-ea"/>
                <a:cs typeface="+mn-cs"/>
              </a:rPr>
              <a:t>" </a:t>
            </a:r>
            <a:r>
              <a:rPr lang="ar-SA" sz="1800" b="0" dirty="0" smtClean="0">
                <a:solidFill>
                  <a:schemeClr val="tx1"/>
                </a:solidFill>
                <a:effectLst/>
                <a:latin typeface="Arial" pitchFamily="34" charset="0"/>
                <a:ea typeface="+mn-ea"/>
                <a:cs typeface="+mn-cs"/>
              </a:rPr>
              <a:t>وسمي بذلك لكونه نشأ تلقائياً وليس للمصمم </a:t>
            </a:r>
            <a:r>
              <a:rPr lang="ar-SA" sz="1800" b="0" dirty="0">
                <a:solidFill>
                  <a:schemeClr val="tx1"/>
                </a:solidFill>
                <a:effectLst/>
                <a:latin typeface="Arial" pitchFamily="34" charset="0"/>
                <a:ea typeface="+mn-ea"/>
                <a:cs typeface="+mn-cs"/>
              </a:rPr>
              <a:t>أي دخل به</a:t>
            </a:r>
            <a:r>
              <a:rPr lang="en-US" sz="1800" b="0" dirty="0">
                <a:solidFill>
                  <a:schemeClr val="tx1"/>
                </a:solidFill>
                <a:effectLst/>
                <a:latin typeface="Arial" pitchFamily="34" charset="0"/>
                <a:ea typeface="+mn-ea"/>
                <a:cs typeface="+mn-cs"/>
              </a:rPr>
              <a:t>.</a:t>
            </a:r>
          </a:p>
        </p:txBody>
      </p:sp>
      <p:sp>
        <p:nvSpPr>
          <p:cNvPr id="5" name="Slide Number Placeholder 4"/>
          <p:cNvSpPr>
            <a:spLocks noGrp="1"/>
          </p:cNvSpPr>
          <p:nvPr>
            <p:ph type="sldNum" sz="quarter" idx="12"/>
          </p:nvPr>
        </p:nvSpPr>
        <p:spPr/>
        <p:txBody>
          <a:bodyPr/>
          <a:lstStyle/>
          <a:p>
            <a:pPr>
              <a:defRPr/>
            </a:pPr>
            <a:fld id="{8D8E2136-1D52-404E-9F72-638376FF357E}" type="slidenum">
              <a:rPr lang="ar-SA" smtClean="0"/>
              <a:pPr>
                <a:defRPr/>
              </a:pPr>
              <a:t>6</a:t>
            </a:fld>
            <a:endParaRPr lang="ar-SA"/>
          </a:p>
        </p:txBody>
      </p:sp>
      <p:sp>
        <p:nvSpPr>
          <p:cNvPr id="2" name="Rectangle 1"/>
          <p:cNvSpPr/>
          <p:nvPr/>
        </p:nvSpPr>
        <p:spPr>
          <a:xfrm>
            <a:off x="467544" y="548680"/>
            <a:ext cx="7920880" cy="523220"/>
          </a:xfrm>
          <a:prstGeom prst="rect">
            <a:avLst/>
          </a:prstGeom>
        </p:spPr>
        <p:txBody>
          <a:bodyPr wrap="square">
            <a:spAutoFit/>
          </a:bodyPr>
          <a:lstStyle/>
          <a:p>
            <a:r>
              <a:rPr lang="ar-SA" sz="2800" u="sng" cap="all" dirty="0">
                <a:solidFill>
                  <a:srgbClr val="ECEDD1">
                    <a:lumMod val="50000"/>
                  </a:srgbClr>
                </a:solidFill>
                <a:latin typeface="Century Gothic"/>
                <a:ea typeface="+mj-ea"/>
                <a:cs typeface="Tahoma"/>
              </a:rPr>
              <a:t>قواعد بیانات علائقیة</a:t>
            </a:r>
            <a:r>
              <a:rPr lang="ar-SA" sz="2800" cap="all" dirty="0">
                <a:solidFill>
                  <a:srgbClr val="ECEDD1">
                    <a:lumMod val="50000"/>
                  </a:srgbClr>
                </a:solidFill>
                <a:latin typeface="Century Gothic"/>
                <a:ea typeface="+mj-ea"/>
                <a:cs typeface="Tahoma"/>
              </a:rPr>
              <a:t>  </a:t>
            </a:r>
            <a:r>
              <a:rPr lang="en-US" sz="2800" u="sng" cap="all" dirty="0">
                <a:solidFill>
                  <a:srgbClr val="ECEDD1">
                    <a:lumMod val="50000"/>
                  </a:srgbClr>
                </a:solidFill>
                <a:latin typeface="Century Gothic"/>
                <a:ea typeface="+mj-ea"/>
                <a:cs typeface="+mj-cs"/>
              </a:rPr>
              <a:t>Relational Database</a:t>
            </a:r>
            <a:endParaRPr lang="ar-SA"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2353" y="1012961"/>
            <a:ext cx="7715304" cy="729927"/>
          </a:xfrm>
        </p:spPr>
        <p:txBody>
          <a:bodyPr>
            <a:noAutofit/>
          </a:bodyPr>
          <a:lstStyle/>
          <a:p>
            <a:pPr algn="r" fontAlgn="auto">
              <a:spcAft>
                <a:spcPts val="0"/>
              </a:spcAft>
              <a:defRPr/>
            </a:pPr>
            <a:r>
              <a:rPr lang="ar-SA" sz="2000" b="1" u="sng" dirty="0" smtClean="0"/>
              <a:t>نموذج </a:t>
            </a:r>
            <a:r>
              <a:rPr lang="ar-SA" sz="2000" b="1" u="sng" dirty="0" smtClean="0"/>
              <a:t>قاعدة بيانات بسيطة (قاعدة بيانات مستشفى)</a:t>
            </a:r>
            <a:endParaRPr lang="ar-SA" sz="2000" b="1" dirty="0">
              <a:latin typeface="+mn-lt"/>
            </a:endParaRPr>
          </a:p>
        </p:txBody>
      </p:sp>
      <p:sp>
        <p:nvSpPr>
          <p:cNvPr id="12" name="Slide Number Placeholder 11"/>
          <p:cNvSpPr>
            <a:spLocks noGrp="1"/>
          </p:cNvSpPr>
          <p:nvPr>
            <p:ph type="sldNum" sz="quarter" idx="12"/>
          </p:nvPr>
        </p:nvSpPr>
        <p:spPr/>
        <p:txBody>
          <a:bodyPr/>
          <a:lstStyle/>
          <a:p>
            <a:pPr>
              <a:defRPr/>
            </a:pPr>
            <a:fld id="{8D8E2136-1D52-404E-9F72-638376FF357E}" type="slidenum">
              <a:rPr lang="ar-SA" smtClean="0"/>
              <a:pPr>
                <a:defRPr/>
              </a:pPr>
              <a:t>7</a:t>
            </a:fld>
            <a:endParaRPr lang="ar-SA"/>
          </a:p>
        </p:txBody>
      </p:sp>
      <p:graphicFrame>
        <p:nvGraphicFramePr>
          <p:cNvPr id="5" name="Content Placeholder 3"/>
          <p:cNvGraphicFramePr>
            <a:graphicFrameLocks/>
          </p:cNvGraphicFramePr>
          <p:nvPr>
            <p:extLst>
              <p:ext uri="{D42A27DB-BD31-4B8C-83A1-F6EECF244321}">
                <p14:modId xmlns:p14="http://schemas.microsoft.com/office/powerpoint/2010/main" val="3097847667"/>
              </p:ext>
            </p:extLst>
          </p:nvPr>
        </p:nvGraphicFramePr>
        <p:xfrm>
          <a:off x="714348" y="1954341"/>
          <a:ext cx="3924385" cy="1906707"/>
        </p:xfrm>
        <a:graphic>
          <a:graphicData uri="http://schemas.openxmlformats.org/drawingml/2006/table">
            <a:tbl>
              <a:tblPr rtl="1" firstRow="1" bandRow="1">
                <a:tableStyleId>{073A0DAA-6AF3-43AB-8588-CEC1D06C72B9}</a:tableStyleId>
              </a:tblPr>
              <a:tblGrid>
                <a:gridCol w="755387"/>
                <a:gridCol w="814367"/>
                <a:gridCol w="784877"/>
                <a:gridCol w="647302"/>
                <a:gridCol w="922452"/>
              </a:tblGrid>
              <a:tr h="687507">
                <a:tc>
                  <a:txBody>
                    <a:bodyPr/>
                    <a:lstStyle/>
                    <a:p>
                      <a:pPr algn="ctr" rtl="1"/>
                      <a:r>
                        <a:rPr lang="ar-SA" sz="1200" dirty="0" smtClean="0"/>
                        <a:t>الطبيب</a:t>
                      </a:r>
                      <a:endParaRPr lang="ar-SA" sz="1200" dirty="0"/>
                    </a:p>
                  </a:txBody>
                  <a:tcPr anchor="ctr"/>
                </a:tc>
                <a:tc>
                  <a:txBody>
                    <a:bodyPr/>
                    <a:lstStyle/>
                    <a:p>
                      <a:pPr algn="ctr" rtl="1"/>
                      <a:r>
                        <a:rPr lang="ar-SA" sz="1200" dirty="0" smtClean="0"/>
                        <a:t>رقم الغرفة</a:t>
                      </a:r>
                      <a:endParaRPr lang="ar-SA" sz="1200" dirty="0"/>
                    </a:p>
                  </a:txBody>
                  <a:tcPr anchor="ctr"/>
                </a:tc>
                <a:tc>
                  <a:txBody>
                    <a:bodyPr/>
                    <a:lstStyle/>
                    <a:p>
                      <a:pPr algn="ctr" rtl="1"/>
                      <a:r>
                        <a:rPr lang="ar-SA" sz="1200" dirty="0" smtClean="0"/>
                        <a:t>الجنس</a:t>
                      </a:r>
                      <a:endParaRPr lang="ar-SA" sz="1200" dirty="0"/>
                    </a:p>
                  </a:txBody>
                  <a:tcPr anchor="ctr"/>
                </a:tc>
                <a:tc>
                  <a:txBody>
                    <a:bodyPr/>
                    <a:lstStyle/>
                    <a:p>
                      <a:pPr algn="ctr" rtl="1"/>
                      <a:r>
                        <a:rPr lang="ar-SA" sz="1000" dirty="0" smtClean="0"/>
                        <a:t>اسم المريض</a:t>
                      </a:r>
                      <a:endParaRPr lang="ar-SA" sz="1000" dirty="0"/>
                    </a:p>
                  </a:txBody>
                  <a:tcPr anchor="ctr"/>
                </a:tc>
                <a:tc>
                  <a:txBody>
                    <a:bodyPr/>
                    <a:lstStyle/>
                    <a:p>
                      <a:pPr algn="ctr" rtl="1"/>
                      <a:r>
                        <a:rPr lang="ar-SA" sz="1200" dirty="0" smtClean="0"/>
                        <a:t>رقم المريض</a:t>
                      </a:r>
                      <a:endParaRPr lang="ar-SA" sz="1200" dirty="0"/>
                    </a:p>
                  </a:txBody>
                  <a:tcPr anchor="ctr"/>
                </a:tc>
              </a:tr>
              <a:tr h="291955">
                <a:tc>
                  <a:txBody>
                    <a:bodyPr/>
                    <a:lstStyle/>
                    <a:p>
                      <a:pPr algn="ctr" rtl="1"/>
                      <a:r>
                        <a:rPr lang="ar-SA" sz="1400" dirty="0" smtClean="0"/>
                        <a:t>سيف</a:t>
                      </a:r>
                      <a:endParaRPr lang="ar-SA" sz="1400" dirty="0"/>
                    </a:p>
                  </a:txBody>
                  <a:tcPr anchor="ctr"/>
                </a:tc>
                <a:tc>
                  <a:txBody>
                    <a:bodyPr/>
                    <a:lstStyle/>
                    <a:p>
                      <a:pPr algn="ctr" rtl="1"/>
                      <a:r>
                        <a:rPr lang="ar-SA" sz="1400" dirty="0" smtClean="0"/>
                        <a:t>100</a:t>
                      </a:r>
                      <a:endParaRPr lang="ar-SA" sz="1400" dirty="0"/>
                    </a:p>
                  </a:txBody>
                  <a:tcPr anchor="ctr"/>
                </a:tc>
                <a:tc>
                  <a:txBody>
                    <a:bodyPr/>
                    <a:lstStyle/>
                    <a:p>
                      <a:pPr algn="ctr" rtl="1"/>
                      <a:r>
                        <a:rPr lang="ar-SA" sz="1400" dirty="0" smtClean="0"/>
                        <a:t>1</a:t>
                      </a:r>
                      <a:endParaRPr lang="ar-SA" sz="1400" dirty="0"/>
                    </a:p>
                  </a:txBody>
                  <a:tcPr anchor="ctr"/>
                </a:tc>
                <a:tc>
                  <a:txBody>
                    <a:bodyPr/>
                    <a:lstStyle/>
                    <a:p>
                      <a:pPr algn="ctr" rtl="1"/>
                      <a:r>
                        <a:rPr lang="ar-SA" sz="1400" dirty="0" smtClean="0"/>
                        <a:t>محمد</a:t>
                      </a:r>
                      <a:endParaRPr lang="ar-SA" sz="1400" dirty="0"/>
                    </a:p>
                  </a:txBody>
                  <a:tcPr anchor="ctr"/>
                </a:tc>
                <a:tc>
                  <a:txBody>
                    <a:bodyPr/>
                    <a:lstStyle/>
                    <a:p>
                      <a:pPr algn="ctr" rtl="1"/>
                      <a:r>
                        <a:rPr lang="ar-SA" sz="1400" dirty="0" smtClean="0"/>
                        <a:t>313</a:t>
                      </a:r>
                      <a:endParaRPr lang="ar-SA" sz="1400" dirty="0"/>
                    </a:p>
                  </a:txBody>
                  <a:tcPr anchor="ctr"/>
                </a:tc>
              </a:tr>
              <a:tr h="291955">
                <a:tc>
                  <a:txBody>
                    <a:bodyPr/>
                    <a:lstStyle/>
                    <a:p>
                      <a:pPr algn="ctr" rtl="1"/>
                      <a:r>
                        <a:rPr lang="ar-SA" sz="1400" dirty="0" smtClean="0"/>
                        <a:t>محمد</a:t>
                      </a:r>
                      <a:endParaRPr lang="ar-SA" sz="1400" dirty="0"/>
                    </a:p>
                  </a:txBody>
                  <a:tcPr anchor="ctr"/>
                </a:tc>
                <a:tc>
                  <a:txBody>
                    <a:bodyPr/>
                    <a:lstStyle/>
                    <a:p>
                      <a:pPr algn="ctr" rtl="1"/>
                      <a:r>
                        <a:rPr lang="ar-SA" sz="1400" dirty="0" smtClean="0"/>
                        <a:t>300</a:t>
                      </a:r>
                      <a:endParaRPr lang="ar-SA" sz="1400" dirty="0"/>
                    </a:p>
                  </a:txBody>
                  <a:tcPr anchor="ctr"/>
                </a:tc>
                <a:tc>
                  <a:txBody>
                    <a:bodyPr/>
                    <a:lstStyle/>
                    <a:p>
                      <a:pPr algn="ctr" rtl="1"/>
                      <a:r>
                        <a:rPr lang="ar-SA" sz="1400" dirty="0" smtClean="0"/>
                        <a:t>2</a:t>
                      </a:r>
                      <a:endParaRPr lang="ar-SA" sz="1400" dirty="0"/>
                    </a:p>
                  </a:txBody>
                  <a:tcPr anchor="ctr"/>
                </a:tc>
                <a:tc>
                  <a:txBody>
                    <a:bodyPr/>
                    <a:lstStyle/>
                    <a:p>
                      <a:pPr algn="ctr" rtl="1"/>
                      <a:r>
                        <a:rPr lang="ar-SA" sz="1400" dirty="0" smtClean="0"/>
                        <a:t>حنان</a:t>
                      </a:r>
                      <a:endParaRPr lang="ar-SA" sz="1400" dirty="0"/>
                    </a:p>
                  </a:txBody>
                  <a:tcPr anchor="ctr"/>
                </a:tc>
                <a:tc>
                  <a:txBody>
                    <a:bodyPr/>
                    <a:lstStyle/>
                    <a:p>
                      <a:pPr algn="ctr" rtl="1"/>
                      <a:r>
                        <a:rPr lang="ar-SA" sz="1400" dirty="0" smtClean="0"/>
                        <a:t>345</a:t>
                      </a:r>
                      <a:endParaRPr lang="ar-SA" sz="1400" dirty="0"/>
                    </a:p>
                  </a:txBody>
                  <a:tcPr anchor="ctr"/>
                </a:tc>
              </a:tr>
              <a:tr h="291955">
                <a:tc>
                  <a:txBody>
                    <a:bodyPr/>
                    <a:lstStyle/>
                    <a:p>
                      <a:pPr algn="ctr" rtl="1"/>
                      <a:r>
                        <a:rPr lang="ar-SA" sz="1400" dirty="0" smtClean="0"/>
                        <a:t>دعاء</a:t>
                      </a:r>
                      <a:endParaRPr lang="ar-SA" sz="1400" dirty="0"/>
                    </a:p>
                  </a:txBody>
                  <a:tcPr anchor="ctr"/>
                </a:tc>
                <a:tc>
                  <a:txBody>
                    <a:bodyPr/>
                    <a:lstStyle/>
                    <a:p>
                      <a:pPr algn="ctr" rtl="1"/>
                      <a:r>
                        <a:rPr lang="ar-SA" sz="1400" dirty="0" smtClean="0"/>
                        <a:t>100</a:t>
                      </a:r>
                      <a:endParaRPr lang="ar-SA" sz="1400" dirty="0"/>
                    </a:p>
                  </a:txBody>
                  <a:tcPr anchor="ctr"/>
                </a:tc>
                <a:tc>
                  <a:txBody>
                    <a:bodyPr/>
                    <a:lstStyle/>
                    <a:p>
                      <a:pPr algn="ctr" rtl="1"/>
                      <a:r>
                        <a:rPr lang="ar-SA" sz="1400" dirty="0" smtClean="0"/>
                        <a:t>1</a:t>
                      </a:r>
                      <a:endParaRPr lang="ar-SA" sz="1400" dirty="0"/>
                    </a:p>
                  </a:txBody>
                  <a:tcPr anchor="ctr"/>
                </a:tc>
                <a:tc>
                  <a:txBody>
                    <a:bodyPr/>
                    <a:lstStyle/>
                    <a:p>
                      <a:pPr algn="ctr" rtl="1"/>
                      <a:r>
                        <a:rPr lang="ar-SA" sz="1400" dirty="0" smtClean="0"/>
                        <a:t>خالد</a:t>
                      </a:r>
                      <a:endParaRPr lang="ar-SA" sz="1400" dirty="0"/>
                    </a:p>
                  </a:txBody>
                  <a:tcPr anchor="ctr"/>
                </a:tc>
                <a:tc>
                  <a:txBody>
                    <a:bodyPr/>
                    <a:lstStyle/>
                    <a:p>
                      <a:pPr algn="ctr" rtl="1"/>
                      <a:r>
                        <a:rPr lang="ar-SA" sz="1400" dirty="0" smtClean="0"/>
                        <a:t>988</a:t>
                      </a:r>
                      <a:endParaRPr lang="ar-SA" sz="1400" dirty="0"/>
                    </a:p>
                  </a:txBody>
                  <a:tcPr anchor="ctr"/>
                </a:tc>
              </a:tr>
              <a:tr h="226029">
                <a:tc>
                  <a:txBody>
                    <a:bodyPr/>
                    <a:lstStyle/>
                    <a:p>
                      <a:pPr algn="ctr" rtl="1"/>
                      <a:r>
                        <a:rPr lang="ar-SA" sz="1400" dirty="0" smtClean="0"/>
                        <a:t>عزة</a:t>
                      </a:r>
                      <a:endParaRPr lang="ar-SA" sz="1400" dirty="0"/>
                    </a:p>
                  </a:txBody>
                  <a:tcPr anchor="ctr"/>
                </a:tc>
                <a:tc>
                  <a:txBody>
                    <a:bodyPr/>
                    <a:lstStyle/>
                    <a:p>
                      <a:pPr algn="ctr" rtl="1"/>
                      <a:r>
                        <a:rPr lang="ar-SA" sz="1400" dirty="0" smtClean="0"/>
                        <a:t>200</a:t>
                      </a:r>
                      <a:endParaRPr lang="ar-SA" sz="1400" dirty="0"/>
                    </a:p>
                  </a:txBody>
                  <a:tcPr anchor="ctr"/>
                </a:tc>
                <a:tc>
                  <a:txBody>
                    <a:bodyPr/>
                    <a:lstStyle/>
                    <a:p>
                      <a:pPr algn="ctr" rtl="1"/>
                      <a:r>
                        <a:rPr lang="ar-SA" sz="1400" dirty="0" smtClean="0"/>
                        <a:t>2</a:t>
                      </a:r>
                      <a:endParaRPr lang="ar-SA" sz="1400" dirty="0"/>
                    </a:p>
                  </a:txBody>
                  <a:tcPr anchor="ctr"/>
                </a:tc>
                <a:tc>
                  <a:txBody>
                    <a:bodyPr/>
                    <a:lstStyle/>
                    <a:p>
                      <a:pPr algn="ctr" rtl="1"/>
                      <a:r>
                        <a:rPr lang="ar-SA" sz="1400" dirty="0" smtClean="0"/>
                        <a:t>منى</a:t>
                      </a:r>
                      <a:endParaRPr lang="ar-SA" sz="1400" dirty="0"/>
                    </a:p>
                  </a:txBody>
                  <a:tcPr anchor="ctr"/>
                </a:tc>
                <a:tc>
                  <a:txBody>
                    <a:bodyPr/>
                    <a:lstStyle/>
                    <a:p>
                      <a:pPr algn="ctr" rtl="1"/>
                      <a:r>
                        <a:rPr lang="ar-SA" sz="1400" dirty="0" smtClean="0"/>
                        <a:t>456</a:t>
                      </a:r>
                      <a:endParaRPr lang="ar-SA" sz="1400" dirty="0"/>
                    </a:p>
                  </a:txBody>
                  <a:tcPr anchor="ctr"/>
                </a:tc>
              </a:tr>
            </a:tbl>
          </a:graphicData>
        </a:graphic>
      </p:graphicFrame>
      <p:sp>
        <p:nvSpPr>
          <p:cNvPr id="10281" name="TextBox 5"/>
          <p:cNvSpPr txBox="1">
            <a:spLocks noChangeArrowheads="1"/>
          </p:cNvSpPr>
          <p:nvPr/>
        </p:nvSpPr>
        <p:spPr bwMode="auto">
          <a:xfrm>
            <a:off x="760135" y="1453981"/>
            <a:ext cx="1143009" cy="369332"/>
          </a:xfrm>
          <a:prstGeom prst="rect">
            <a:avLst/>
          </a:prstGeom>
          <a:noFill/>
          <a:ln w="9525">
            <a:noFill/>
            <a:miter lim="800000"/>
            <a:headEnd/>
            <a:tailEnd/>
          </a:ln>
        </p:spPr>
        <p:txBody>
          <a:bodyPr wrap="square">
            <a:spAutoFit/>
          </a:bodyPr>
          <a:lstStyle/>
          <a:p>
            <a:pPr algn="ctr"/>
            <a:r>
              <a:rPr lang="ar-SA" b="1" u="sng" dirty="0" smtClean="0">
                <a:latin typeface="Comic Sans MS" pitchFamily="66" charset="0"/>
                <a:cs typeface="Tahoma" pitchFamily="34" charset="0"/>
              </a:rPr>
              <a:t>المرضى</a:t>
            </a:r>
            <a:endParaRPr lang="ar-SA" b="1" u="sng" dirty="0">
              <a:latin typeface="Comic Sans MS" pitchFamily="66" charset="0"/>
              <a:cs typeface="Tahoma"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4223607937"/>
              </p:ext>
            </p:extLst>
          </p:nvPr>
        </p:nvGraphicFramePr>
        <p:xfrm>
          <a:off x="4975175" y="2204864"/>
          <a:ext cx="3023320" cy="1630680"/>
        </p:xfrm>
        <a:graphic>
          <a:graphicData uri="http://schemas.openxmlformats.org/drawingml/2006/table">
            <a:tbl>
              <a:tblPr rtl="1" firstRow="1" bandRow="1">
                <a:tableStyleId>{073A0DAA-6AF3-43AB-8588-CEC1D06C72B9}</a:tableStyleId>
              </a:tblPr>
              <a:tblGrid>
                <a:gridCol w="1178174"/>
                <a:gridCol w="1032628"/>
                <a:gridCol w="812518"/>
              </a:tblGrid>
              <a:tr h="370840">
                <a:tc>
                  <a:txBody>
                    <a:bodyPr/>
                    <a:lstStyle/>
                    <a:p>
                      <a:pPr algn="ctr" rtl="1"/>
                      <a:r>
                        <a:rPr lang="ar-SA" sz="1400" dirty="0" smtClean="0"/>
                        <a:t>عدد الأسرة</a:t>
                      </a:r>
                      <a:endParaRPr lang="ar-SA" sz="1400" dirty="0"/>
                    </a:p>
                  </a:txBody>
                  <a:tcPr anchor="ctr"/>
                </a:tc>
                <a:tc>
                  <a:txBody>
                    <a:bodyPr/>
                    <a:lstStyle/>
                    <a:p>
                      <a:pPr algn="ctr" rtl="1"/>
                      <a:r>
                        <a:rPr lang="ar-SA" sz="1400" dirty="0" smtClean="0"/>
                        <a:t>رقم التحويلة</a:t>
                      </a:r>
                      <a:endParaRPr lang="ar-SA" sz="1400" dirty="0"/>
                    </a:p>
                  </a:txBody>
                  <a:tcPr anchor="ctr"/>
                </a:tc>
                <a:tc>
                  <a:txBody>
                    <a:bodyPr/>
                    <a:lstStyle/>
                    <a:p>
                      <a:pPr algn="ctr" rtl="1"/>
                      <a:r>
                        <a:rPr lang="ar-SA" sz="1400" dirty="0" smtClean="0"/>
                        <a:t>رقم الغرفة</a:t>
                      </a:r>
                      <a:endParaRPr lang="ar-SA" sz="1400" dirty="0"/>
                    </a:p>
                  </a:txBody>
                  <a:tcPr anchor="ctr"/>
                </a:tc>
              </a:tr>
              <a:tr h="370840">
                <a:tc>
                  <a:txBody>
                    <a:bodyPr/>
                    <a:lstStyle/>
                    <a:p>
                      <a:pPr algn="ctr" rtl="1"/>
                      <a:r>
                        <a:rPr lang="ar-SA" sz="1400" dirty="0" smtClean="0"/>
                        <a:t>3</a:t>
                      </a:r>
                      <a:endParaRPr lang="ar-SA" sz="1400" dirty="0"/>
                    </a:p>
                  </a:txBody>
                  <a:tcPr anchor="ctr"/>
                </a:tc>
                <a:tc>
                  <a:txBody>
                    <a:bodyPr/>
                    <a:lstStyle/>
                    <a:p>
                      <a:pPr algn="ctr" rtl="1"/>
                      <a:r>
                        <a:rPr lang="ar-SA" sz="1400" dirty="0" smtClean="0"/>
                        <a:t>435</a:t>
                      </a:r>
                      <a:endParaRPr lang="ar-SA" sz="1400" dirty="0"/>
                    </a:p>
                  </a:txBody>
                  <a:tcPr anchor="ctr"/>
                </a:tc>
                <a:tc>
                  <a:txBody>
                    <a:bodyPr/>
                    <a:lstStyle/>
                    <a:p>
                      <a:pPr algn="ctr" rtl="1"/>
                      <a:r>
                        <a:rPr lang="ar-SA" sz="1400" dirty="0" smtClean="0"/>
                        <a:t>100</a:t>
                      </a:r>
                      <a:endParaRPr lang="ar-SA" sz="1400" dirty="0"/>
                    </a:p>
                  </a:txBody>
                  <a:tcPr anchor="ctr"/>
                </a:tc>
              </a:tr>
              <a:tr h="370840">
                <a:tc>
                  <a:txBody>
                    <a:bodyPr/>
                    <a:lstStyle/>
                    <a:p>
                      <a:pPr algn="ctr" rtl="1"/>
                      <a:r>
                        <a:rPr lang="ar-SA" sz="1400" dirty="0" smtClean="0"/>
                        <a:t>2</a:t>
                      </a:r>
                      <a:endParaRPr lang="ar-SA" sz="1400" dirty="0"/>
                    </a:p>
                  </a:txBody>
                  <a:tcPr anchor="ctr"/>
                </a:tc>
                <a:tc>
                  <a:txBody>
                    <a:bodyPr/>
                    <a:lstStyle/>
                    <a:p>
                      <a:pPr algn="ctr" rtl="1"/>
                      <a:r>
                        <a:rPr lang="ar-SA" sz="1400" dirty="0" smtClean="0"/>
                        <a:t>342</a:t>
                      </a:r>
                      <a:endParaRPr lang="ar-SA" sz="1400" dirty="0"/>
                    </a:p>
                  </a:txBody>
                  <a:tcPr anchor="ctr"/>
                </a:tc>
                <a:tc>
                  <a:txBody>
                    <a:bodyPr/>
                    <a:lstStyle/>
                    <a:p>
                      <a:pPr algn="ctr" rtl="1"/>
                      <a:r>
                        <a:rPr lang="ar-SA" sz="1400" dirty="0" smtClean="0"/>
                        <a:t>200</a:t>
                      </a:r>
                      <a:endParaRPr lang="ar-SA" sz="1400" dirty="0"/>
                    </a:p>
                  </a:txBody>
                  <a:tcPr anchor="ctr"/>
                </a:tc>
              </a:tr>
              <a:tr h="370840">
                <a:tc>
                  <a:txBody>
                    <a:bodyPr/>
                    <a:lstStyle/>
                    <a:p>
                      <a:pPr algn="ctr" rtl="1"/>
                      <a:r>
                        <a:rPr lang="ar-SA" sz="1400" dirty="0" smtClean="0"/>
                        <a:t>1</a:t>
                      </a:r>
                      <a:endParaRPr lang="ar-SA" sz="1400" dirty="0"/>
                    </a:p>
                  </a:txBody>
                  <a:tcPr anchor="ctr"/>
                </a:tc>
                <a:tc>
                  <a:txBody>
                    <a:bodyPr/>
                    <a:lstStyle/>
                    <a:p>
                      <a:pPr algn="ctr" rtl="1"/>
                      <a:r>
                        <a:rPr lang="ar-SA" sz="1400" dirty="0" smtClean="0"/>
                        <a:t>676</a:t>
                      </a:r>
                      <a:endParaRPr lang="ar-SA" sz="1400" dirty="0"/>
                    </a:p>
                  </a:txBody>
                  <a:tcPr anchor="ctr"/>
                </a:tc>
                <a:tc>
                  <a:txBody>
                    <a:bodyPr/>
                    <a:lstStyle/>
                    <a:p>
                      <a:pPr algn="ctr" rtl="1"/>
                      <a:r>
                        <a:rPr lang="ar-SA" sz="1400" dirty="0" smtClean="0"/>
                        <a:t>300</a:t>
                      </a:r>
                      <a:endParaRPr lang="ar-SA" sz="1400" dirty="0"/>
                    </a:p>
                  </a:txBody>
                  <a:tcPr anchor="ctr"/>
                </a:tc>
              </a:tr>
            </a:tbl>
          </a:graphicData>
        </a:graphic>
      </p:graphicFrame>
      <p:sp>
        <p:nvSpPr>
          <p:cNvPr id="10304" name="TextBox 7"/>
          <p:cNvSpPr txBox="1">
            <a:spLocks noChangeArrowheads="1"/>
          </p:cNvSpPr>
          <p:nvPr/>
        </p:nvSpPr>
        <p:spPr bwMode="auto">
          <a:xfrm>
            <a:off x="5069648" y="1638647"/>
            <a:ext cx="928687" cy="369887"/>
          </a:xfrm>
          <a:prstGeom prst="rect">
            <a:avLst/>
          </a:prstGeom>
          <a:noFill/>
          <a:ln w="9525">
            <a:noFill/>
            <a:miter lim="800000"/>
            <a:headEnd/>
            <a:tailEnd/>
          </a:ln>
        </p:spPr>
        <p:txBody>
          <a:bodyPr>
            <a:spAutoFit/>
          </a:bodyPr>
          <a:lstStyle/>
          <a:p>
            <a:pPr algn="ctr"/>
            <a:r>
              <a:rPr lang="ar-SA" b="1" u="sng" dirty="0" smtClean="0">
                <a:latin typeface="Comic Sans MS" pitchFamily="66" charset="0"/>
                <a:cs typeface="Tahoma" pitchFamily="34" charset="0"/>
              </a:rPr>
              <a:t>الغرف</a:t>
            </a:r>
            <a:endParaRPr lang="ar-SA" b="1" u="sng" dirty="0">
              <a:latin typeface="Comic Sans MS" pitchFamily="66" charset="0"/>
              <a:cs typeface="Tahoma"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366620746"/>
              </p:ext>
            </p:extLst>
          </p:nvPr>
        </p:nvGraphicFramePr>
        <p:xfrm>
          <a:off x="927968" y="4462616"/>
          <a:ext cx="3023320" cy="1630680"/>
        </p:xfrm>
        <a:graphic>
          <a:graphicData uri="http://schemas.openxmlformats.org/drawingml/2006/table">
            <a:tbl>
              <a:tblPr rtl="1" firstRow="1" bandRow="1">
                <a:tableStyleId>{073A0DAA-6AF3-43AB-8588-CEC1D06C72B9}</a:tableStyleId>
              </a:tblPr>
              <a:tblGrid>
                <a:gridCol w="1084530"/>
                <a:gridCol w="1126272"/>
                <a:gridCol w="812518"/>
              </a:tblGrid>
              <a:tr h="370840">
                <a:tc>
                  <a:txBody>
                    <a:bodyPr/>
                    <a:lstStyle/>
                    <a:p>
                      <a:pPr algn="ctr" rtl="1"/>
                      <a:r>
                        <a:rPr lang="ar-SA" sz="1400" dirty="0" smtClean="0"/>
                        <a:t>المصنع</a:t>
                      </a:r>
                      <a:endParaRPr lang="ar-SA" sz="1400" dirty="0"/>
                    </a:p>
                  </a:txBody>
                  <a:tcPr anchor="ctr"/>
                </a:tc>
                <a:tc>
                  <a:txBody>
                    <a:bodyPr/>
                    <a:lstStyle/>
                    <a:p>
                      <a:pPr algn="ctr" rtl="1"/>
                      <a:r>
                        <a:rPr lang="ar-SA" sz="1400" dirty="0" smtClean="0"/>
                        <a:t>اسم الدواء</a:t>
                      </a:r>
                      <a:endParaRPr lang="ar-SA" sz="1400" dirty="0"/>
                    </a:p>
                  </a:txBody>
                  <a:tcPr anchor="ctr"/>
                </a:tc>
                <a:tc>
                  <a:txBody>
                    <a:bodyPr/>
                    <a:lstStyle/>
                    <a:p>
                      <a:pPr algn="ctr" rtl="1"/>
                      <a:r>
                        <a:rPr lang="ar-SA" sz="1400" dirty="0" smtClean="0"/>
                        <a:t>رقم الدواء</a:t>
                      </a:r>
                      <a:endParaRPr lang="ar-SA" sz="1400" dirty="0"/>
                    </a:p>
                  </a:txBody>
                  <a:tcPr anchor="ctr"/>
                </a:tc>
              </a:tr>
              <a:tr h="370840">
                <a:tc>
                  <a:txBody>
                    <a:bodyPr/>
                    <a:lstStyle/>
                    <a:p>
                      <a:pPr algn="ctr" rtl="1"/>
                      <a:r>
                        <a:rPr lang="en-US" sz="1400" dirty="0" smtClean="0"/>
                        <a:t>HG</a:t>
                      </a:r>
                      <a:endParaRPr lang="ar-SA" sz="1400" dirty="0"/>
                    </a:p>
                  </a:txBody>
                  <a:tcPr anchor="ctr"/>
                </a:tc>
                <a:tc>
                  <a:txBody>
                    <a:bodyPr/>
                    <a:lstStyle/>
                    <a:p>
                      <a:pPr algn="ctr" rtl="1"/>
                      <a:r>
                        <a:rPr lang="en-US" sz="1400" dirty="0" smtClean="0"/>
                        <a:t>FDG</a:t>
                      </a:r>
                      <a:endParaRPr lang="ar-SA" sz="1400" dirty="0"/>
                    </a:p>
                  </a:txBody>
                  <a:tcPr anchor="ctr"/>
                </a:tc>
                <a:tc>
                  <a:txBody>
                    <a:bodyPr/>
                    <a:lstStyle/>
                    <a:p>
                      <a:pPr algn="ctr" rtl="1"/>
                      <a:r>
                        <a:rPr lang="en-US" sz="1400" dirty="0" smtClean="0"/>
                        <a:t>s123</a:t>
                      </a:r>
                      <a:endParaRPr lang="ar-SA" sz="1400" dirty="0"/>
                    </a:p>
                  </a:txBody>
                  <a:tcPr anchor="ctr"/>
                </a:tc>
              </a:tr>
              <a:tr h="370840">
                <a:tc>
                  <a:txBody>
                    <a:bodyPr/>
                    <a:lstStyle/>
                    <a:p>
                      <a:pPr algn="ctr" rtl="1"/>
                      <a:r>
                        <a:rPr lang="en-US" sz="1400" dirty="0" smtClean="0"/>
                        <a:t>AB</a:t>
                      </a:r>
                      <a:endParaRPr lang="ar-SA" sz="1400" dirty="0"/>
                    </a:p>
                  </a:txBody>
                  <a:tcPr anchor="ctr"/>
                </a:tc>
                <a:tc>
                  <a:txBody>
                    <a:bodyPr/>
                    <a:lstStyle/>
                    <a:p>
                      <a:pPr algn="ctr" rtl="1"/>
                      <a:r>
                        <a:rPr lang="en-US" sz="1400" dirty="0" smtClean="0"/>
                        <a:t>PANADOL</a:t>
                      </a:r>
                      <a:endParaRPr lang="ar-SA" sz="1400" dirty="0"/>
                    </a:p>
                  </a:txBody>
                  <a:tcPr anchor="ctr"/>
                </a:tc>
                <a:tc>
                  <a:txBody>
                    <a:bodyPr/>
                    <a:lstStyle/>
                    <a:p>
                      <a:pPr algn="ctr" rtl="1"/>
                      <a:r>
                        <a:rPr lang="en-US" sz="1400" dirty="0" smtClean="0"/>
                        <a:t>s153</a:t>
                      </a:r>
                      <a:endParaRPr lang="ar-SA" sz="1400" dirty="0"/>
                    </a:p>
                  </a:txBody>
                  <a:tcPr anchor="ctr"/>
                </a:tc>
              </a:tr>
              <a:tr h="370840">
                <a:tc>
                  <a:txBody>
                    <a:bodyPr/>
                    <a:lstStyle/>
                    <a:p>
                      <a:pPr algn="ctr" rtl="1"/>
                      <a:r>
                        <a:rPr lang="en-US" sz="1400" dirty="0" smtClean="0"/>
                        <a:t>AB</a:t>
                      </a:r>
                      <a:endParaRPr lang="ar-SA" sz="1400" dirty="0"/>
                    </a:p>
                  </a:txBody>
                  <a:tcPr anchor="ctr"/>
                </a:tc>
                <a:tc>
                  <a:txBody>
                    <a:bodyPr/>
                    <a:lstStyle/>
                    <a:p>
                      <a:pPr algn="ctr" rtl="1"/>
                      <a:r>
                        <a:rPr lang="en-US" sz="1400" dirty="0" smtClean="0"/>
                        <a:t>FIFA</a:t>
                      </a:r>
                      <a:endParaRPr lang="ar-SA" sz="1400" dirty="0"/>
                    </a:p>
                  </a:txBody>
                  <a:tcPr anchor="ctr"/>
                </a:tc>
                <a:tc>
                  <a:txBody>
                    <a:bodyPr/>
                    <a:lstStyle/>
                    <a:p>
                      <a:pPr algn="ctr" rtl="1"/>
                      <a:r>
                        <a:rPr lang="en-US" sz="1400" dirty="0" smtClean="0"/>
                        <a:t>s173</a:t>
                      </a:r>
                      <a:endParaRPr lang="ar-SA" sz="1400" dirty="0"/>
                    </a:p>
                  </a:txBody>
                  <a:tcPr anchor="ct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713841034"/>
              </p:ext>
            </p:extLst>
          </p:nvPr>
        </p:nvGraphicFramePr>
        <p:xfrm>
          <a:off x="4860032" y="4462616"/>
          <a:ext cx="3374654" cy="1630680"/>
        </p:xfrm>
        <a:graphic>
          <a:graphicData uri="http://schemas.openxmlformats.org/drawingml/2006/table">
            <a:tbl>
              <a:tblPr rtl="1" firstRow="1" bandRow="1">
                <a:tableStyleId>{073A0DAA-6AF3-43AB-8588-CEC1D06C72B9}</a:tableStyleId>
              </a:tblPr>
              <a:tblGrid>
                <a:gridCol w="1350738"/>
                <a:gridCol w="1011958"/>
                <a:gridCol w="1011958"/>
              </a:tblGrid>
              <a:tr h="518160">
                <a:tc>
                  <a:txBody>
                    <a:bodyPr/>
                    <a:lstStyle/>
                    <a:p>
                      <a:pPr algn="ctr" rtl="1"/>
                      <a:r>
                        <a:rPr lang="ar-SA" sz="1400" dirty="0" smtClean="0"/>
                        <a:t>الكمية</a:t>
                      </a:r>
                      <a:endParaRPr lang="ar-SA" sz="1400" dirty="0"/>
                    </a:p>
                  </a:txBody>
                  <a:tcPr anchor="ctr"/>
                </a:tc>
                <a:tc>
                  <a:txBody>
                    <a:bodyPr/>
                    <a:lstStyle/>
                    <a:p>
                      <a:pPr algn="ctr" rtl="1"/>
                      <a:r>
                        <a:rPr lang="ar-SA" sz="1400" dirty="0" smtClean="0"/>
                        <a:t>رقم الدواء</a:t>
                      </a:r>
                      <a:endParaRPr lang="ar-SA" sz="1400" dirty="0"/>
                    </a:p>
                  </a:txBody>
                  <a:tcPr anchor="ctr"/>
                </a:tc>
                <a:tc>
                  <a:txBody>
                    <a:bodyPr/>
                    <a:lstStyle/>
                    <a:p>
                      <a:pPr algn="ctr" rtl="1"/>
                      <a:r>
                        <a:rPr lang="ar-SA" sz="1400" dirty="0" smtClean="0"/>
                        <a:t>رقم</a:t>
                      </a:r>
                      <a:r>
                        <a:rPr lang="ar-SA" sz="1400" baseline="0" dirty="0" smtClean="0"/>
                        <a:t> المريض</a:t>
                      </a:r>
                      <a:endParaRPr lang="ar-SA" sz="1400" dirty="0"/>
                    </a:p>
                  </a:txBody>
                  <a:tcPr anchor="ctr"/>
                </a:tc>
              </a:tr>
              <a:tr h="370840">
                <a:tc>
                  <a:txBody>
                    <a:bodyPr/>
                    <a:lstStyle/>
                    <a:p>
                      <a:pPr algn="ctr" rtl="1"/>
                      <a:r>
                        <a:rPr lang="ar-SA" sz="1400" dirty="0" smtClean="0"/>
                        <a:t>3</a:t>
                      </a:r>
                      <a:endParaRPr lang="ar-SA" sz="1400" dirty="0"/>
                    </a:p>
                  </a:txBody>
                  <a:tcPr anchor="ctr"/>
                </a:tc>
                <a:tc>
                  <a:txBody>
                    <a:bodyPr/>
                    <a:lstStyle/>
                    <a:p>
                      <a:pPr algn="ctr" rtl="1"/>
                      <a:r>
                        <a:rPr lang="en-US" sz="1400" dirty="0" smtClean="0"/>
                        <a:t>s123</a:t>
                      </a:r>
                      <a:endParaRPr lang="ar-SA" sz="1400" dirty="0"/>
                    </a:p>
                  </a:txBody>
                  <a:tcPr anchor="ctr"/>
                </a:tc>
                <a:tc>
                  <a:txBody>
                    <a:bodyPr/>
                    <a:lstStyle/>
                    <a:p>
                      <a:pPr algn="ctr" rtl="1"/>
                      <a:r>
                        <a:rPr lang="en-US" sz="1400" dirty="0" smtClean="0"/>
                        <a:t>313</a:t>
                      </a:r>
                      <a:endParaRPr lang="ar-SA" sz="1400" dirty="0"/>
                    </a:p>
                  </a:txBody>
                  <a:tcPr anchor="ctr"/>
                </a:tc>
              </a:tr>
              <a:tr h="370840">
                <a:tc>
                  <a:txBody>
                    <a:bodyPr/>
                    <a:lstStyle/>
                    <a:p>
                      <a:pPr marL="0" algn="ctr" defTabSz="914400" rtl="1" eaLnBrk="1" latinLnBrk="0" hangingPunct="1"/>
                      <a:r>
                        <a:rPr lang="ar-SA" sz="1400" kern="1200" dirty="0" smtClean="0">
                          <a:solidFill>
                            <a:schemeClr val="dk1"/>
                          </a:solidFill>
                          <a:latin typeface="+mn-lt"/>
                          <a:ea typeface="+mn-ea"/>
                          <a:cs typeface="+mn-cs"/>
                        </a:rPr>
                        <a:t>2</a:t>
                      </a:r>
                      <a:endParaRPr lang="ar-SA" sz="1400" kern="1200" dirty="0">
                        <a:solidFill>
                          <a:schemeClr val="dk1"/>
                        </a:solidFill>
                        <a:latin typeface="+mn-lt"/>
                        <a:ea typeface="+mn-ea"/>
                        <a:cs typeface="+mn-cs"/>
                      </a:endParaRPr>
                    </a:p>
                  </a:txBody>
                  <a:tcPr anchor="ctr"/>
                </a:tc>
                <a:tc>
                  <a:txBody>
                    <a:bodyPr/>
                    <a:lstStyle/>
                    <a:p>
                      <a:pPr algn="ctr" rtl="1"/>
                      <a:r>
                        <a:rPr lang="en-US" sz="1400" dirty="0" smtClean="0"/>
                        <a:t>s153</a:t>
                      </a:r>
                      <a:endParaRPr lang="ar-SA" sz="1400" dirty="0"/>
                    </a:p>
                  </a:txBody>
                  <a:tcPr anchor="ctr"/>
                </a:tc>
                <a:tc>
                  <a:txBody>
                    <a:bodyPr/>
                    <a:lstStyle/>
                    <a:p>
                      <a:pPr algn="ctr" rtl="0"/>
                      <a:r>
                        <a:rPr lang="en-US" sz="1400" dirty="0" smtClean="0"/>
                        <a:t>345</a:t>
                      </a:r>
                      <a:endParaRPr lang="ar-SA" sz="1400" dirty="0"/>
                    </a:p>
                  </a:txBody>
                  <a:tcPr anchor="ctr"/>
                </a:tc>
              </a:tr>
              <a:tr h="370840">
                <a:tc>
                  <a:txBody>
                    <a:bodyPr/>
                    <a:lstStyle/>
                    <a:p>
                      <a:pPr algn="ctr" rtl="1"/>
                      <a:r>
                        <a:rPr lang="ar-SA" sz="1400" dirty="0" smtClean="0"/>
                        <a:t>1</a:t>
                      </a:r>
                      <a:endParaRPr lang="ar-SA" sz="1400" dirty="0"/>
                    </a:p>
                  </a:txBody>
                  <a:tcPr anchor="ctr"/>
                </a:tc>
                <a:tc>
                  <a:txBody>
                    <a:bodyPr/>
                    <a:lstStyle/>
                    <a:p>
                      <a:pPr algn="ctr" rtl="1"/>
                      <a:r>
                        <a:rPr lang="en-US" sz="1400" dirty="0" smtClean="0"/>
                        <a:t>s173</a:t>
                      </a:r>
                      <a:endParaRPr lang="ar-SA" sz="1400" dirty="0"/>
                    </a:p>
                  </a:txBody>
                  <a:tcPr anchor="ctr"/>
                </a:tc>
                <a:tc>
                  <a:txBody>
                    <a:bodyPr/>
                    <a:lstStyle/>
                    <a:p>
                      <a:pPr algn="ctr" rtl="1"/>
                      <a:r>
                        <a:rPr lang="en-US" sz="1400" dirty="0" smtClean="0"/>
                        <a:t>988</a:t>
                      </a:r>
                      <a:endParaRPr lang="ar-SA" sz="1400" dirty="0"/>
                    </a:p>
                  </a:txBody>
                  <a:tcPr anchor="ctr"/>
                </a:tc>
              </a:tr>
            </a:tbl>
          </a:graphicData>
        </a:graphic>
      </p:graphicFrame>
      <p:sp>
        <p:nvSpPr>
          <p:cNvPr id="10349" name="TextBox 10"/>
          <p:cNvSpPr txBox="1">
            <a:spLocks noChangeArrowheads="1"/>
          </p:cNvSpPr>
          <p:nvPr/>
        </p:nvSpPr>
        <p:spPr bwMode="auto">
          <a:xfrm>
            <a:off x="928662" y="3995216"/>
            <a:ext cx="928687" cy="369888"/>
          </a:xfrm>
          <a:prstGeom prst="rect">
            <a:avLst/>
          </a:prstGeom>
          <a:noFill/>
          <a:ln w="9525">
            <a:noFill/>
            <a:miter lim="800000"/>
            <a:headEnd/>
            <a:tailEnd/>
          </a:ln>
        </p:spPr>
        <p:txBody>
          <a:bodyPr>
            <a:spAutoFit/>
          </a:bodyPr>
          <a:lstStyle/>
          <a:p>
            <a:pPr algn="ctr"/>
            <a:r>
              <a:rPr lang="ar-SA" b="1" u="sng" dirty="0" smtClean="0">
                <a:latin typeface="Comic Sans MS" pitchFamily="66" charset="0"/>
                <a:cs typeface="Tahoma" pitchFamily="34" charset="0"/>
              </a:rPr>
              <a:t>الأدويه</a:t>
            </a:r>
            <a:endParaRPr lang="ar-SA" b="1" u="sng" dirty="0">
              <a:latin typeface="Comic Sans MS" pitchFamily="66" charset="0"/>
              <a:cs typeface="Tahoma" pitchFamily="34" charset="0"/>
            </a:endParaRPr>
          </a:p>
        </p:txBody>
      </p:sp>
      <p:sp>
        <p:nvSpPr>
          <p:cNvPr id="10350" name="TextBox 11"/>
          <p:cNvSpPr txBox="1">
            <a:spLocks noChangeArrowheads="1"/>
          </p:cNvSpPr>
          <p:nvPr/>
        </p:nvSpPr>
        <p:spPr bwMode="auto">
          <a:xfrm>
            <a:off x="4975175" y="4013202"/>
            <a:ext cx="1785937" cy="369888"/>
          </a:xfrm>
          <a:prstGeom prst="rect">
            <a:avLst/>
          </a:prstGeom>
          <a:noFill/>
          <a:ln w="9525">
            <a:noFill/>
            <a:miter lim="800000"/>
            <a:headEnd/>
            <a:tailEnd/>
          </a:ln>
        </p:spPr>
        <p:txBody>
          <a:bodyPr>
            <a:spAutoFit/>
          </a:bodyPr>
          <a:lstStyle/>
          <a:p>
            <a:r>
              <a:rPr lang="ar-SA" b="1" u="sng" dirty="0">
                <a:latin typeface="Comic Sans MS" pitchFamily="66" charset="0"/>
                <a:cs typeface="Tahoma" pitchFamily="34" charset="0"/>
              </a:rPr>
              <a:t>يعالج بواسطة</a:t>
            </a:r>
          </a:p>
        </p:txBody>
      </p:sp>
      <p:sp>
        <p:nvSpPr>
          <p:cNvPr id="11" name="Rectangle 10"/>
          <p:cNvSpPr/>
          <p:nvPr/>
        </p:nvSpPr>
        <p:spPr>
          <a:xfrm>
            <a:off x="928662" y="476672"/>
            <a:ext cx="7476017" cy="584775"/>
          </a:xfrm>
          <a:prstGeom prst="rect">
            <a:avLst/>
          </a:prstGeom>
        </p:spPr>
        <p:txBody>
          <a:bodyPr wrap="square">
            <a:spAutoFit/>
          </a:bodyPr>
          <a:lstStyle/>
          <a:p>
            <a:r>
              <a:rPr lang="ar-SA" sz="3200" b="1" u="sng" dirty="0" smtClean="0"/>
              <a:t>مبادئ قواعد البيانات العلائقية:-</a:t>
            </a:r>
            <a:endParaRPr lang="ar-SA" sz="32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857224" y="1628800"/>
            <a:ext cx="7858154" cy="1323439"/>
          </a:xfrm>
          <a:prstGeom prst="rect">
            <a:avLst/>
          </a:prstGeom>
          <a:noFill/>
          <a:ln w="9525">
            <a:noFill/>
            <a:miter lim="800000"/>
            <a:headEnd/>
            <a:tailEnd/>
          </a:ln>
        </p:spPr>
        <p:txBody>
          <a:bodyPr wrap="square">
            <a:spAutoFit/>
          </a:bodyPr>
          <a:lstStyle/>
          <a:p>
            <a:pPr algn="just"/>
            <a:r>
              <a:rPr lang="ar-SA" sz="3200" b="1" dirty="0"/>
              <a:t>.. </a:t>
            </a:r>
            <a:r>
              <a:rPr lang="ar-SA" sz="2400" b="1" dirty="0"/>
              <a:t>فنلاحظ أن هذه الجداول يوجد بينهم علاقات ، فمثلا :المريض محمد له علاقة مع سجل في جدول (يعالج بواسطة) والذي يحدد نوع وكمية الدواء التي يتناولها محمد .</a:t>
            </a:r>
            <a:endParaRPr lang="ar-SA" sz="2400" dirty="0"/>
          </a:p>
        </p:txBody>
      </p:sp>
      <p:sp>
        <p:nvSpPr>
          <p:cNvPr id="4" name="TextBox 3"/>
          <p:cNvSpPr txBox="1">
            <a:spLocks noChangeArrowheads="1"/>
          </p:cNvSpPr>
          <p:nvPr/>
        </p:nvSpPr>
        <p:spPr bwMode="auto">
          <a:xfrm>
            <a:off x="785786" y="2846096"/>
            <a:ext cx="8001056" cy="830997"/>
          </a:xfrm>
          <a:prstGeom prst="rect">
            <a:avLst/>
          </a:prstGeom>
          <a:noFill/>
          <a:ln w="9525">
            <a:noFill/>
            <a:miter lim="800000"/>
            <a:headEnd/>
            <a:tailEnd/>
          </a:ln>
        </p:spPr>
        <p:txBody>
          <a:bodyPr wrap="square">
            <a:spAutoFit/>
          </a:bodyPr>
          <a:lstStyle/>
          <a:p>
            <a:pPr algn="just"/>
            <a:r>
              <a:rPr lang="ar-SA" sz="2400" b="1" dirty="0"/>
              <a:t>إذن لو أردنا أن نستعلم عن شيء معين داخل قاعدة البيانات ، فسيقوم الحاسب باسترجاعه عن طريق العلاقات التي بين تلك الجداول .</a:t>
            </a:r>
            <a:endParaRPr lang="en-US" sz="2400" b="1" dirty="0"/>
          </a:p>
        </p:txBody>
      </p:sp>
      <p:sp>
        <p:nvSpPr>
          <p:cNvPr id="5" name="TextBox 4"/>
          <p:cNvSpPr txBox="1">
            <a:spLocks noChangeArrowheads="1"/>
          </p:cNvSpPr>
          <p:nvPr/>
        </p:nvSpPr>
        <p:spPr bwMode="auto">
          <a:xfrm>
            <a:off x="714348" y="3631914"/>
            <a:ext cx="8072443" cy="830997"/>
          </a:xfrm>
          <a:prstGeom prst="rect">
            <a:avLst/>
          </a:prstGeom>
          <a:noFill/>
          <a:ln w="9525">
            <a:noFill/>
            <a:miter lim="800000"/>
            <a:headEnd/>
            <a:tailEnd/>
          </a:ln>
        </p:spPr>
        <p:txBody>
          <a:bodyPr wrap="square">
            <a:spAutoFit/>
          </a:bodyPr>
          <a:lstStyle/>
          <a:p>
            <a:pPr algn="just"/>
            <a:r>
              <a:rPr lang="ar-SA" sz="2400" b="1" dirty="0"/>
              <a:t>مثلا لو أردنا اسم  المريض رقم 313 ورقم الغرفة التي يرقد بها وتحويلة هذه الغرفة واسم الدواء الذي يتناوله ؟</a:t>
            </a:r>
            <a:endParaRPr lang="en-US" sz="2400" b="1" dirty="0"/>
          </a:p>
        </p:txBody>
      </p:sp>
      <p:sp>
        <p:nvSpPr>
          <p:cNvPr id="7" name="TextBox 6"/>
          <p:cNvSpPr txBox="1">
            <a:spLocks noChangeArrowheads="1"/>
          </p:cNvSpPr>
          <p:nvPr/>
        </p:nvSpPr>
        <p:spPr bwMode="auto">
          <a:xfrm>
            <a:off x="785786" y="4523636"/>
            <a:ext cx="8001005" cy="1569660"/>
          </a:xfrm>
          <a:prstGeom prst="rect">
            <a:avLst/>
          </a:prstGeom>
          <a:noFill/>
          <a:ln w="9525">
            <a:noFill/>
            <a:miter lim="800000"/>
            <a:headEnd/>
            <a:tailEnd/>
          </a:ln>
        </p:spPr>
        <p:txBody>
          <a:bodyPr wrap="square">
            <a:spAutoFit/>
          </a:bodyPr>
          <a:lstStyle/>
          <a:p>
            <a:pPr algn="just"/>
            <a:r>
              <a:rPr lang="ar-SA" sz="2400" b="1" dirty="0"/>
              <a:t>أولاً يستخرج الحاسب اسم المريض والغرفة التي يرقد بها من جدول المرضى (اسم المريض محمد  الغرفة 100 ) ثم ينتقل إلى جدول الغرف ليأخذ رقم التحويلة للغرفة 100 ( التحويلة 435) ثم ينتقل إلى جدول يعالج بواسطة ليأخذ رقم الدواء ومن ثم يتجه لجدول الأدوية ليأخذ اسم هذا الدواء</a:t>
            </a:r>
            <a:r>
              <a:rPr lang="en-US" sz="2400" b="1" dirty="0"/>
              <a:t>FDG</a:t>
            </a:r>
            <a:r>
              <a:rPr lang="ar-SA" sz="2400" b="1" dirty="0"/>
              <a:t> </a:t>
            </a:r>
            <a:endParaRPr lang="en-US" sz="2400" b="1" dirty="0"/>
          </a:p>
        </p:txBody>
      </p:sp>
      <p:sp>
        <p:nvSpPr>
          <p:cNvPr id="6" name="Slide Number Placeholder 5"/>
          <p:cNvSpPr>
            <a:spLocks noGrp="1"/>
          </p:cNvSpPr>
          <p:nvPr>
            <p:ph type="sldNum" sz="quarter" idx="12"/>
          </p:nvPr>
        </p:nvSpPr>
        <p:spPr/>
        <p:txBody>
          <a:bodyPr/>
          <a:lstStyle/>
          <a:p>
            <a:pPr>
              <a:defRPr/>
            </a:pPr>
            <a:fld id="{8D8E2136-1D52-404E-9F72-638376FF357E}" type="slidenum">
              <a:rPr lang="ar-SA" smtClean="0"/>
              <a:pPr>
                <a:defRPr/>
              </a:pPr>
              <a:t>8</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ox(in)">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box(in)">
                                      <p:cBhvr>
                                        <p:cTn id="2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2"/>
          <p:cNvGrpSpPr>
            <a:grpSpLocks/>
          </p:cNvGrpSpPr>
          <p:nvPr/>
        </p:nvGrpSpPr>
        <p:grpSpPr bwMode="auto">
          <a:xfrm>
            <a:off x="970771" y="1285767"/>
            <a:ext cx="6859797" cy="5268218"/>
            <a:chOff x="1946" y="5644"/>
            <a:chExt cx="7634" cy="4958"/>
          </a:xfrm>
        </p:grpSpPr>
        <p:grpSp>
          <p:nvGrpSpPr>
            <p:cNvPr id="12300" name="Group 3"/>
            <p:cNvGrpSpPr>
              <a:grpSpLocks/>
            </p:cNvGrpSpPr>
            <p:nvPr/>
          </p:nvGrpSpPr>
          <p:grpSpPr bwMode="auto">
            <a:xfrm>
              <a:off x="1946" y="5644"/>
              <a:ext cx="7633" cy="4958"/>
              <a:chOff x="1877" y="9975"/>
              <a:chExt cx="8844" cy="4958"/>
            </a:xfrm>
          </p:grpSpPr>
          <p:sp>
            <p:nvSpPr>
              <p:cNvPr id="12303" name="Text Box 4"/>
              <p:cNvSpPr txBox="1">
                <a:spLocks noChangeArrowheads="1"/>
              </p:cNvSpPr>
              <p:nvPr/>
            </p:nvSpPr>
            <p:spPr bwMode="auto">
              <a:xfrm>
                <a:off x="3648" y="9975"/>
                <a:ext cx="5193" cy="1001"/>
              </a:xfrm>
              <a:prstGeom prst="rect">
                <a:avLst/>
              </a:prstGeom>
              <a:solidFill>
                <a:srgbClr val="FFFFFF"/>
              </a:solidFill>
              <a:ln w="9525">
                <a:solidFill>
                  <a:srgbClr val="000000"/>
                </a:solidFill>
                <a:miter lim="800000"/>
                <a:headEnd/>
                <a:tailEnd/>
              </a:ln>
            </p:spPr>
            <p:txBody>
              <a:bodyPr/>
              <a:lstStyle/>
              <a:p>
                <a:pPr algn="ctr">
                  <a:spcAft>
                    <a:spcPts val="1000"/>
                  </a:spcAft>
                </a:pPr>
                <a:r>
                  <a:rPr lang="ar-SA" b="1" dirty="0"/>
                  <a:t>تصميم قاعدة البيانات</a:t>
                </a:r>
              </a:p>
              <a:p>
                <a:pPr algn="ctr">
                  <a:spcAft>
                    <a:spcPts val="1000"/>
                  </a:spcAft>
                </a:pPr>
                <a:r>
                  <a:rPr lang="ar-SA" b="1" dirty="0"/>
                  <a:t>(رسم نموذج الكيان والعلاقة الرابطة</a:t>
                </a:r>
                <a:r>
                  <a:rPr lang="ar-SA" b="1" dirty="0" smtClean="0"/>
                  <a:t>)  </a:t>
                </a:r>
                <a:r>
                  <a:rPr lang="en-US" b="1" dirty="0"/>
                  <a:t>ERD</a:t>
                </a:r>
                <a:endParaRPr lang="ar-SA" sz="2000" dirty="0"/>
              </a:p>
            </p:txBody>
          </p:sp>
          <p:sp>
            <p:nvSpPr>
              <p:cNvPr id="12304" name="Text Box 6"/>
              <p:cNvSpPr txBox="1">
                <a:spLocks noChangeArrowheads="1"/>
              </p:cNvSpPr>
              <p:nvPr/>
            </p:nvSpPr>
            <p:spPr bwMode="auto">
              <a:xfrm>
                <a:off x="4596" y="12530"/>
                <a:ext cx="3240" cy="850"/>
              </a:xfrm>
              <a:prstGeom prst="rect">
                <a:avLst/>
              </a:prstGeom>
              <a:solidFill>
                <a:srgbClr val="FFFFFF"/>
              </a:solidFill>
              <a:ln w="9525">
                <a:solidFill>
                  <a:srgbClr val="000000"/>
                </a:solidFill>
                <a:miter lim="800000"/>
                <a:headEnd/>
                <a:tailEnd/>
              </a:ln>
            </p:spPr>
            <p:txBody>
              <a:bodyPr/>
              <a:lstStyle/>
              <a:p>
                <a:pPr algn="ctr">
                  <a:spcAft>
                    <a:spcPts val="1000"/>
                  </a:spcAft>
                </a:pPr>
                <a:r>
                  <a:rPr lang="ar-SA" b="1" dirty="0"/>
                  <a:t>تخزين قاعدة البيانات في الحاسب عن طريق برنامج معين </a:t>
                </a:r>
                <a:endParaRPr lang="ar-SA" dirty="0"/>
              </a:p>
            </p:txBody>
          </p:sp>
          <p:sp>
            <p:nvSpPr>
              <p:cNvPr id="12305" name="Text Box 9"/>
              <p:cNvSpPr txBox="1">
                <a:spLocks noChangeArrowheads="1"/>
              </p:cNvSpPr>
              <p:nvPr/>
            </p:nvSpPr>
            <p:spPr bwMode="auto">
              <a:xfrm>
                <a:off x="5040" y="14147"/>
                <a:ext cx="2340" cy="720"/>
              </a:xfrm>
              <a:prstGeom prst="rect">
                <a:avLst/>
              </a:prstGeom>
              <a:solidFill>
                <a:srgbClr val="FFFFFF"/>
              </a:solidFill>
              <a:ln w="9525">
                <a:solidFill>
                  <a:srgbClr val="000000"/>
                </a:solidFill>
                <a:miter lim="800000"/>
                <a:headEnd/>
                <a:tailEnd/>
              </a:ln>
            </p:spPr>
            <p:txBody>
              <a:bodyPr/>
              <a:lstStyle/>
              <a:p>
                <a:pPr algn="ctr">
                  <a:spcAft>
                    <a:spcPts val="1000"/>
                  </a:spcAft>
                </a:pPr>
                <a:r>
                  <a:rPr lang="ar-SA" sz="1600" b="1" dirty="0"/>
                  <a:t>تحديث البيانات</a:t>
                </a:r>
              </a:p>
              <a:p>
                <a:pPr algn="ctr">
                  <a:spcAft>
                    <a:spcPts val="1000"/>
                  </a:spcAft>
                </a:pPr>
                <a:r>
                  <a:rPr lang="ar-SA" sz="1600" b="1" dirty="0"/>
                  <a:t>إضافة - حذف - تعديل</a:t>
                </a:r>
                <a:endParaRPr lang="ar-SA" sz="1600" dirty="0"/>
              </a:p>
            </p:txBody>
          </p:sp>
          <p:sp>
            <p:nvSpPr>
              <p:cNvPr id="12306" name="Text Box 10"/>
              <p:cNvSpPr txBox="1">
                <a:spLocks noChangeArrowheads="1"/>
              </p:cNvSpPr>
              <p:nvPr/>
            </p:nvSpPr>
            <p:spPr bwMode="auto">
              <a:xfrm>
                <a:off x="1877" y="13939"/>
                <a:ext cx="2848" cy="994"/>
              </a:xfrm>
              <a:prstGeom prst="rect">
                <a:avLst/>
              </a:prstGeom>
              <a:solidFill>
                <a:srgbClr val="FFFFFF"/>
              </a:solidFill>
              <a:ln w="9525">
                <a:solidFill>
                  <a:srgbClr val="000000"/>
                </a:solidFill>
                <a:miter lim="800000"/>
                <a:headEnd/>
                <a:tailEnd/>
              </a:ln>
            </p:spPr>
            <p:txBody>
              <a:bodyPr/>
              <a:lstStyle/>
              <a:p>
                <a:pPr algn="ctr">
                  <a:spcAft>
                    <a:spcPts val="1000"/>
                  </a:spcAft>
                </a:pPr>
                <a:r>
                  <a:rPr lang="ar-SA" sz="1600" b="1" dirty="0"/>
                  <a:t>تقــــــاريـــر</a:t>
                </a:r>
              </a:p>
              <a:p>
                <a:pPr algn="ctr">
                  <a:spcAft>
                    <a:spcPts val="1000"/>
                  </a:spcAft>
                </a:pPr>
                <a:r>
                  <a:rPr lang="ar-SA" sz="1600" b="1" dirty="0"/>
                  <a:t>مثل طباعة تقرير عن أرباح الشركة لعام 2007</a:t>
                </a:r>
                <a:endParaRPr lang="ar-SA" sz="1600" dirty="0"/>
              </a:p>
            </p:txBody>
          </p:sp>
          <p:sp>
            <p:nvSpPr>
              <p:cNvPr id="12307" name="Text Box 11"/>
              <p:cNvSpPr txBox="1">
                <a:spLocks noChangeArrowheads="1"/>
              </p:cNvSpPr>
              <p:nvPr/>
            </p:nvSpPr>
            <p:spPr bwMode="auto">
              <a:xfrm>
                <a:off x="7710" y="14001"/>
                <a:ext cx="3011" cy="932"/>
              </a:xfrm>
              <a:prstGeom prst="rect">
                <a:avLst/>
              </a:prstGeom>
              <a:solidFill>
                <a:srgbClr val="FFFFFF"/>
              </a:solidFill>
              <a:ln w="9525">
                <a:solidFill>
                  <a:srgbClr val="000000"/>
                </a:solidFill>
                <a:miter lim="800000"/>
                <a:headEnd/>
                <a:tailEnd/>
              </a:ln>
            </p:spPr>
            <p:txBody>
              <a:bodyPr/>
              <a:lstStyle/>
              <a:p>
                <a:pPr algn="ctr">
                  <a:spcAft>
                    <a:spcPts val="1000"/>
                  </a:spcAft>
                </a:pPr>
                <a:r>
                  <a:rPr lang="ar-SA" sz="1600" b="1" dirty="0" smtClean="0"/>
                  <a:t>استعـــــــــلام</a:t>
                </a:r>
              </a:p>
              <a:p>
                <a:pPr algn="ctr">
                  <a:spcAft>
                    <a:spcPts val="1000"/>
                  </a:spcAft>
                </a:pPr>
                <a:r>
                  <a:rPr lang="ar-SA" sz="1600" b="1" dirty="0" smtClean="0"/>
                  <a:t>مثال </a:t>
                </a:r>
                <a:r>
                  <a:rPr lang="ar-SA" sz="1600" b="1" dirty="0"/>
                  <a:t>الاستعلام عن معلومات المريض بإدخال رقم هذا المريض</a:t>
                </a:r>
                <a:endParaRPr lang="ar-SA" sz="1600" dirty="0"/>
              </a:p>
            </p:txBody>
          </p:sp>
        </p:grpSp>
        <p:sp>
          <p:nvSpPr>
            <p:cNvPr id="12301" name="WordArt 15"/>
            <p:cNvSpPr>
              <a:spLocks noChangeArrowheads="1" noChangeShapeType="1" noTextEdit="1"/>
            </p:cNvSpPr>
            <p:nvPr/>
          </p:nvSpPr>
          <p:spPr bwMode="auto">
            <a:xfrm>
              <a:off x="8140" y="5964"/>
              <a:ext cx="1440" cy="360"/>
            </a:xfrm>
            <a:prstGeom prst="rect">
              <a:avLst/>
            </a:prstGeom>
          </p:spPr>
          <p:txBody>
            <a:bodyPr wrap="none" fromWordArt="1">
              <a:prstTxWarp prst="textPlain">
                <a:avLst>
                  <a:gd name="adj" fmla="val 50000"/>
                </a:avLst>
              </a:prstTxWarp>
            </a:bodyPr>
            <a:lstStyle/>
            <a:p>
              <a:pPr algn="ctr"/>
              <a:r>
                <a:rPr lang="ar-SA" sz="3600" kern="10" dirty="0">
                  <a:ln w="9525">
                    <a:solidFill>
                      <a:srgbClr val="000000"/>
                    </a:solidFill>
                    <a:round/>
                    <a:headEnd/>
                    <a:tailEnd/>
                  </a:ln>
                  <a:solidFill>
                    <a:srgbClr val="000000"/>
                  </a:solidFill>
                  <a:latin typeface="+mn-cs"/>
                  <a:ea typeface="+mn-cs"/>
                  <a:cs typeface="+mn-cs"/>
                </a:rPr>
                <a:t>المرحلة الأولى</a:t>
              </a:r>
            </a:p>
          </p:txBody>
        </p:sp>
        <p:sp>
          <p:nvSpPr>
            <p:cNvPr id="12302" name="WordArt 16"/>
            <p:cNvSpPr>
              <a:spLocks noChangeArrowheads="1" noChangeShapeType="1" noTextEdit="1"/>
            </p:cNvSpPr>
            <p:nvPr/>
          </p:nvSpPr>
          <p:spPr bwMode="auto">
            <a:xfrm>
              <a:off x="8033" y="7139"/>
              <a:ext cx="1440" cy="360"/>
            </a:xfrm>
            <a:prstGeom prst="rect">
              <a:avLst/>
            </a:prstGeom>
          </p:spPr>
          <p:txBody>
            <a:bodyPr wrap="none" fromWordArt="1">
              <a:prstTxWarp prst="textPlain">
                <a:avLst>
                  <a:gd name="adj" fmla="val 50000"/>
                </a:avLst>
              </a:prstTxWarp>
            </a:bodyPr>
            <a:lstStyle/>
            <a:p>
              <a:pPr algn="ctr"/>
              <a:r>
                <a:rPr lang="ar-SA" sz="3600" kern="10" dirty="0">
                  <a:ln w="9525">
                    <a:solidFill>
                      <a:srgbClr val="000000"/>
                    </a:solidFill>
                    <a:round/>
                    <a:headEnd/>
                    <a:tailEnd/>
                  </a:ln>
                  <a:solidFill>
                    <a:srgbClr val="000000"/>
                  </a:solidFill>
                  <a:latin typeface="+mn-cs"/>
                  <a:ea typeface="+mn-cs"/>
                  <a:cs typeface="+mn-cs"/>
                </a:rPr>
                <a:t>المرحلة الثانية</a:t>
              </a:r>
            </a:p>
          </p:txBody>
        </p:sp>
      </p:grpSp>
      <p:sp>
        <p:nvSpPr>
          <p:cNvPr id="12291" name="TextBox 15"/>
          <p:cNvSpPr txBox="1">
            <a:spLocks noChangeArrowheads="1"/>
          </p:cNvSpPr>
          <p:nvPr/>
        </p:nvSpPr>
        <p:spPr bwMode="auto">
          <a:xfrm>
            <a:off x="1571625" y="357188"/>
            <a:ext cx="6970713" cy="369887"/>
          </a:xfrm>
          <a:prstGeom prst="rect">
            <a:avLst/>
          </a:prstGeom>
          <a:noFill/>
          <a:ln w="9525">
            <a:noFill/>
            <a:miter lim="800000"/>
            <a:headEnd/>
            <a:tailEnd/>
          </a:ln>
        </p:spPr>
        <p:txBody>
          <a:bodyPr>
            <a:spAutoFit/>
          </a:bodyPr>
          <a:lstStyle/>
          <a:p>
            <a:r>
              <a:rPr lang="ar-SA" b="1" u="sng">
                <a:latin typeface="Comic Sans MS" pitchFamily="66" charset="0"/>
                <a:cs typeface="Tahoma" pitchFamily="34" charset="0"/>
              </a:rPr>
              <a:t>لإنشاء قاعدة بيانات سوف ندرس المراحل التالية:</a:t>
            </a:r>
          </a:p>
        </p:txBody>
      </p:sp>
      <p:cxnSp>
        <p:nvCxnSpPr>
          <p:cNvPr id="17" name="Straight Arrow Connector 16"/>
          <p:cNvCxnSpPr/>
          <p:nvPr/>
        </p:nvCxnSpPr>
        <p:spPr>
          <a:xfrm rot="5400000">
            <a:off x="6215856" y="5302125"/>
            <a:ext cx="42862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286249" y="5157192"/>
            <a:ext cx="1" cy="43033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2072481" y="5302125"/>
            <a:ext cx="42862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286000" y="5155604"/>
            <a:ext cx="414337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296" name="Text Box 6"/>
          <p:cNvSpPr txBox="1">
            <a:spLocks noChangeArrowheads="1"/>
          </p:cNvSpPr>
          <p:nvPr/>
        </p:nvSpPr>
        <p:spPr bwMode="auto">
          <a:xfrm>
            <a:off x="3143250" y="2816349"/>
            <a:ext cx="2513013" cy="828675"/>
          </a:xfrm>
          <a:prstGeom prst="rect">
            <a:avLst/>
          </a:prstGeom>
          <a:solidFill>
            <a:srgbClr val="FFFFFF"/>
          </a:solidFill>
          <a:ln w="9525">
            <a:solidFill>
              <a:srgbClr val="000000"/>
            </a:solidFill>
            <a:miter lim="800000"/>
            <a:headEnd/>
            <a:tailEnd/>
          </a:ln>
        </p:spPr>
        <p:txBody>
          <a:bodyPr/>
          <a:lstStyle/>
          <a:p>
            <a:pPr algn="ctr">
              <a:spcAft>
                <a:spcPts val="1000"/>
              </a:spcAft>
            </a:pPr>
            <a:r>
              <a:rPr lang="ar-SA" sz="2000" b="1" dirty="0"/>
              <a:t>تحويل نموذج الكيان والعلاقة الرابطة إلى جداول</a:t>
            </a:r>
            <a:endParaRPr lang="ar-SA" sz="2000" dirty="0"/>
          </a:p>
        </p:txBody>
      </p:sp>
      <p:cxnSp>
        <p:nvCxnSpPr>
          <p:cNvPr id="22" name="Straight Arrow Connector 21"/>
          <p:cNvCxnSpPr/>
          <p:nvPr/>
        </p:nvCxnSpPr>
        <p:spPr>
          <a:xfrm rot="5400000">
            <a:off x="4145632" y="2570584"/>
            <a:ext cx="42068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4213895" y="3861395"/>
            <a:ext cx="28575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299" name="WordArt 16"/>
          <p:cNvSpPr>
            <a:spLocks noChangeArrowheads="1" noChangeShapeType="1" noTextEdit="1"/>
          </p:cNvSpPr>
          <p:nvPr/>
        </p:nvSpPr>
        <p:spPr bwMode="auto">
          <a:xfrm>
            <a:off x="6572250" y="4000500"/>
            <a:ext cx="1222375" cy="414338"/>
          </a:xfrm>
          <a:prstGeom prst="rect">
            <a:avLst/>
          </a:prstGeom>
        </p:spPr>
        <p:txBody>
          <a:bodyPr wrap="none" fromWordArt="1">
            <a:prstTxWarp prst="textPlain">
              <a:avLst>
                <a:gd name="adj" fmla="val 50000"/>
              </a:avLst>
            </a:prstTxWarp>
          </a:bodyPr>
          <a:lstStyle/>
          <a:p>
            <a:pPr algn="ctr"/>
            <a:r>
              <a:rPr lang="ar-SA" sz="3600" kern="10">
                <a:ln w="9525">
                  <a:solidFill>
                    <a:srgbClr val="000000"/>
                  </a:solidFill>
                  <a:round/>
                  <a:headEnd/>
                  <a:tailEnd/>
                </a:ln>
                <a:solidFill>
                  <a:srgbClr val="000000"/>
                </a:solidFill>
                <a:latin typeface="+mn-cs"/>
                <a:ea typeface="+mn-cs"/>
                <a:cs typeface="+mn-cs"/>
              </a:rPr>
              <a:t>المرحلة الثالثة</a:t>
            </a:r>
          </a:p>
        </p:txBody>
      </p:sp>
      <p:sp>
        <p:nvSpPr>
          <p:cNvPr id="21" name="Slide Number Placeholder 20"/>
          <p:cNvSpPr>
            <a:spLocks noGrp="1"/>
          </p:cNvSpPr>
          <p:nvPr>
            <p:ph type="sldNum" sz="quarter" idx="12"/>
          </p:nvPr>
        </p:nvSpPr>
        <p:spPr/>
        <p:txBody>
          <a:bodyPr/>
          <a:lstStyle/>
          <a:p>
            <a:pPr>
              <a:defRPr/>
            </a:pPr>
            <a:fld id="{8D8E2136-1D52-404E-9F72-638376FF357E}" type="slidenum">
              <a:rPr lang="ar-SA" smtClean="0"/>
              <a:pPr>
                <a:defRPr/>
              </a:pPr>
              <a:t>9</a:t>
            </a:fld>
            <a:endParaRPr lang="ar-SA"/>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24A8EF81518844905C9EE96F3BA77B" ma:contentTypeVersion="0" ma:contentTypeDescription="Create a new document." ma:contentTypeScope="" ma:versionID="b55642d406f1765de6fc9ec15a3ca3fa">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4FA675-1A4E-4B1F-89AC-F0EDAC00434C}"/>
</file>

<file path=customXml/itemProps2.xml><?xml version="1.0" encoding="utf-8"?>
<ds:datastoreItem xmlns:ds="http://schemas.openxmlformats.org/officeDocument/2006/customXml" ds:itemID="{2C750F5F-3BBC-4E45-B98B-CF40A44597D1}"/>
</file>

<file path=customXml/itemProps3.xml><?xml version="1.0" encoding="utf-8"?>
<ds:datastoreItem xmlns:ds="http://schemas.openxmlformats.org/officeDocument/2006/customXml" ds:itemID="{499DF42E-ABA3-4290-80D1-043ACE60D5BB}"/>
</file>

<file path=docProps/app.xml><?xml version="1.0" encoding="utf-8"?>
<Properties xmlns="http://schemas.openxmlformats.org/officeDocument/2006/extended-properties" xmlns:vt="http://schemas.openxmlformats.org/officeDocument/2006/docPropsVTypes">
  <Template>Apothecary</Template>
  <TotalTime>900</TotalTime>
  <Words>1943</Words>
  <Application>Microsoft Office PowerPoint</Application>
  <PresentationFormat>On-screen Show (4:3)</PresentationFormat>
  <Paragraphs>320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Apothecary</vt:lpstr>
      <vt:lpstr>قـواعــــد الـبـيــانــات 1207 عـال</vt:lpstr>
      <vt:lpstr>انواع قواعد البيانات</vt:lpstr>
      <vt:lpstr>PowerPoint Presentation</vt:lpstr>
      <vt:lpstr>PowerPoint Presentation</vt:lpstr>
      <vt:lpstr>PowerPoint Presentation</vt:lpstr>
      <vt:lpstr>هي قواعد البيانات التي تتكون من مجموعة من العلاقات) الجداول) ويكون بها روابط داخلية بين محتويات كل علاقة) جدول) بمعنى أن تكون العلاقة علاقة منطقية بين السجلات لربطها سوياً. فمثلا جدول الموظفين الذي يمثل علاقة من قاعدة بيانات الموظفين، فالمقصود بالرابط الداخلي هنا هو اشتراك جميع بيانات الموظفين في كونها مكونة من رقم واسم وعنوان وراتب وتاريخ ميلاد، فجميع الموظفين لهم رقم ولهم اسم ولهم عنوان..... وأيضاً نجد ان كل بيان من هذه البيانات له نفس النوع لجميع الموظفين، بمعنى أن رقم الموظف لجميع الموظفين رقم، وأن اسم الموظف لجميع الموظفين نص، وكذلك تاريخ الميلاد لجميع الموظفين تاريخ... ومن هنا نشأ الارتباط الداخلي المعتمد على الشكل التصميمي الجدولي لقاعدة البيانات، وبالتالي تكون قاعدة البيانات علائقية حتى ولو كانت مكونة من علاقة واحدة )جدول واحد( وليس كما يعتقد البعض من أن قواعد البيانات العلائقية سميت بذلك لوجود ارتباط بين الجداول المكون منها قاعدة البيانات، ولكن كما ذكرنا أنها سميت بذلك لوجود ارتباط داخلي داخل كل جدول بها وذلك الارتباط الداخلي يسمى "ربط منطقي" وسمي بذلك لكونه نشأ تلقائياً وليس للمصمم أي دخل به.</vt:lpstr>
      <vt:lpstr>نموذج قاعدة بيانات بسيطة (قاعدة بيانات مستشفى)</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نأخذ العلاقة التي بين المتدربات والمدربات ، فأسأل نفسي سؤالين </vt:lpstr>
      <vt:lpstr>لنأخذ العلاقة بين المدربات والدورات فأسأل نفسي سؤالين </vt:lpstr>
      <vt:lpstr>لنأخذ العلاقة بين المتدربات والدورات فأسأل نفسي سؤالين </vt:lpstr>
      <vt:lpstr>PowerPoint Presentation</vt:lpstr>
      <vt:lpstr>إذن المرحلة الأولى وهي مرحلة التصميم ورسم نموذج الكيان والعلاقة الرابطة تمر بأربع خطوات هي  </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asma</dc:creator>
  <cp:lastModifiedBy>asoma</cp:lastModifiedBy>
  <cp:revision>84</cp:revision>
  <dcterms:created xsi:type="dcterms:W3CDTF">2010-02-27T14:27:27Z</dcterms:created>
  <dcterms:modified xsi:type="dcterms:W3CDTF">2012-02-09T19:58:41Z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0x010100D624A8EF81518844905C9EE96F3BA77B</vt:lpwstr>
  </property>
</Properties>
</file>