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5AD1890-A481-4E1C-95FD-A3321E095F3A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939DBE1-68A7-4956-B80D-4509413F0F3A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المحاضرة الثانية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150440"/>
          </a:xfrm>
        </p:spPr>
        <p:txBody>
          <a:bodyPr>
            <a:normAutofit fontScale="85000" lnSpcReduction="20000"/>
          </a:bodyPr>
          <a:lstStyle/>
          <a:p>
            <a:pPr algn="ctr"/>
            <a:endParaRPr lang="ar-SA" sz="9600" b="1" dirty="0" smtClean="0"/>
          </a:p>
          <a:p>
            <a:pPr algn="ctr"/>
            <a:r>
              <a:rPr lang="ar-SA" sz="9600" b="1" dirty="0" smtClean="0"/>
              <a:t>التفكير العلمي</a:t>
            </a:r>
            <a:endParaRPr lang="ar-SA" sz="9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عوائق التفكير العلمي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1- انتشار الفكر </a:t>
            </a:r>
            <a:r>
              <a:rPr lang="ar-SA" sz="3600" b="1" dirty="0" err="1" smtClean="0"/>
              <a:t>الاسطوري</a:t>
            </a:r>
            <a:r>
              <a:rPr lang="ar-SA" sz="3600" b="1" dirty="0" smtClean="0"/>
              <a:t> والفكر الخرافي.</a:t>
            </a:r>
          </a:p>
          <a:p>
            <a:r>
              <a:rPr lang="ar-SA" sz="3600" b="1" dirty="0" smtClean="0"/>
              <a:t>2- الالتزام بالأفكار الذائعة.</a:t>
            </a:r>
          </a:p>
          <a:p>
            <a:r>
              <a:rPr lang="ar-SA" sz="3600" b="1" dirty="0" smtClean="0"/>
              <a:t>3- إنكار قدرة العقل.</a:t>
            </a:r>
          </a:p>
          <a:p>
            <a:r>
              <a:rPr lang="ar-SA" sz="3600" b="1" dirty="0" smtClean="0"/>
              <a:t>4- الخضوع للسلطة.</a:t>
            </a:r>
          </a:p>
          <a:p>
            <a:r>
              <a:rPr lang="ar-SA" sz="3600" b="1" dirty="0" smtClean="0"/>
              <a:t>5- </a:t>
            </a:r>
            <a:r>
              <a:rPr lang="ar-SA" sz="3600" b="1" smtClean="0"/>
              <a:t>الإعلام المضلل.</a:t>
            </a:r>
            <a:endParaRPr lang="ar-SA" sz="3600" b="1" dirty="0" smtClean="0"/>
          </a:p>
          <a:p>
            <a:endParaRPr lang="ar-SA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التفكير العلمي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التفكير العلمي منهج وطريقة منظمة يمكن استخدامه في حياتنا اليومية.</a:t>
            </a:r>
          </a:p>
          <a:p>
            <a:pPr>
              <a:buNone/>
            </a:pPr>
            <a:endParaRPr lang="ar-SA" sz="3600" b="1" dirty="0" smtClean="0"/>
          </a:p>
          <a:p>
            <a:r>
              <a:rPr lang="ar-SA" sz="3600" b="1" dirty="0" smtClean="0"/>
              <a:t> وهو يختلف عن تفكير العلماء في كون تفكير العلماء يقوم على أساس دراسة مشكلة محددة متخصصة مستخدمين فيها لغة ورموز علمية.</a:t>
            </a:r>
            <a:endParaRPr lang="ar-SA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مبادئ يقوم عليها التفكير العلمي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1- لا يمكن </a:t>
            </a:r>
            <a:r>
              <a:rPr lang="ar-SA" sz="3600" b="1" dirty="0" smtClean="0"/>
              <a:t>إ</a:t>
            </a:r>
            <a:r>
              <a:rPr lang="ar-SA" sz="3600" b="1" dirty="0" smtClean="0"/>
              <a:t>ثبات الشيء ونقيضه في الوقت نفسه.</a:t>
            </a:r>
          </a:p>
          <a:p>
            <a:r>
              <a:rPr lang="ar-SA" sz="3600" b="1" dirty="0" smtClean="0"/>
              <a:t>2- يقوم التفكير العلمي على أن لكل حادثة أسباب تؤدي إلى ظهورها.</a:t>
            </a:r>
            <a:endParaRPr lang="ar-SA" sz="3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سمات وخصائص التفكير العلمي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1- التراكمية:</a:t>
            </a:r>
          </a:p>
          <a:p>
            <a:r>
              <a:rPr lang="ar-SA" b="1" dirty="0" smtClean="0"/>
              <a:t>* تختلف المعرفة العلمية بهذه السمة عن المعرفة الفلسفية؛ فالعلماء يبنون نظرياتهم عمودياً, بينما الفلاسفة يبنون معرفتهم أفقياً.</a:t>
            </a:r>
          </a:p>
          <a:p>
            <a:pPr>
              <a:buNone/>
            </a:pPr>
            <a:endParaRPr lang="ar-SA" b="1" dirty="0" smtClean="0"/>
          </a:p>
          <a:p>
            <a:r>
              <a:rPr lang="ar-SA" b="1" dirty="0" smtClean="0"/>
              <a:t>* الحقيقة العلمية حقيقة نسبية, وتفرض نفسها على الجميع, ولا ترتبط بعالم معين, أمّا المعرفة الفلسفية معرفة ذاتية ترتبط كلياً بصاحبها.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سمات وخصائص التفكير العلمي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* التراكمية هي دفاع العلم عندما توجه إليه الانتقادات, فالعلم يتطور ويتقدم باستمرار مما يزيد من قدرة الإنسان في السيطرة على الطبيعة</a:t>
            </a:r>
            <a:r>
              <a:rPr lang="ar-SA" sz="3600" b="1" dirty="0" smtClean="0"/>
              <a:t>.</a:t>
            </a:r>
          </a:p>
          <a:p>
            <a:r>
              <a:rPr lang="ar-SA" sz="3600" b="1" dirty="0" smtClean="0"/>
              <a:t>* يسير التفكير العلمي باتجاه عمودي وأفقي.</a:t>
            </a:r>
            <a:endParaRPr lang="ar-SA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سمات وخصائص التفكير العلمي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2- التنظيم:</a:t>
            </a:r>
          </a:p>
          <a:p>
            <a:r>
              <a:rPr lang="ar-SA" b="1" dirty="0" smtClean="0"/>
              <a:t>* يختلف التفكير العلمي عن التفكير العادي, فيما يختلفان؟؟</a:t>
            </a:r>
          </a:p>
          <a:p>
            <a:r>
              <a:rPr lang="ar-SA" b="1" dirty="0" smtClean="0"/>
              <a:t>* يستند التفكير العلمي إلى تنظيم طريقة التفكير والعالم الخارجي.</a:t>
            </a:r>
          </a:p>
          <a:p>
            <a:r>
              <a:rPr lang="ar-SA" b="1" dirty="0" smtClean="0"/>
              <a:t>* التنظيم ليست سمة للتفكير العلمي فحسب, بل هي سمة التفكير الفلسفي والديني والأسطوري.</a:t>
            </a:r>
            <a:endParaRPr lang="ar-SA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سمات وخصائص التفكير العلمي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3- البحث عن الأسباب:</a:t>
            </a:r>
          </a:p>
          <a:p>
            <a:r>
              <a:rPr lang="ar-SA" b="1" dirty="0" smtClean="0"/>
              <a:t>* يهدف العلم إلى فهم الظواهر التي يدرسها, ولا يتم فهمها إلا من خلال معرفة الأسباب وعوامل نشأتها.</a:t>
            </a:r>
          </a:p>
          <a:p>
            <a:r>
              <a:rPr lang="ar-SA" b="1" dirty="0" smtClean="0"/>
              <a:t>* العلم يبحث عن الأسباب كغيره من النشاطات الإنسانية, ويهتم أكثر بالأسباب المباشرة لا الأسباب البعيدة.</a:t>
            </a:r>
          </a:p>
          <a:p>
            <a:r>
              <a:rPr lang="ar-SA" b="1" dirty="0" smtClean="0"/>
              <a:t>* للبحث عن الأسباب غرضين.</a:t>
            </a:r>
          </a:p>
          <a:p>
            <a:r>
              <a:rPr lang="ar-SA" b="1" dirty="0" smtClean="0"/>
              <a:t>* يصل التفكير العلمي إلى معرفة الأسباب من خلال طرح الأسئلة الصغيرة والمحددة.</a:t>
            </a:r>
            <a:endParaRPr lang="ar-SA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سمات وخصائص التفكير العلمي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4- الشمولية واليقين:</a:t>
            </a:r>
          </a:p>
          <a:p>
            <a:r>
              <a:rPr lang="ar-SA" b="1" dirty="0" smtClean="0"/>
              <a:t>* هدف العلم الوصول إلى تعميمات ونتائج تتسم بالشمول وتنطبق على أكثر من فرد.</a:t>
            </a:r>
          </a:p>
          <a:p>
            <a:r>
              <a:rPr lang="ar-SA" b="1" dirty="0" smtClean="0"/>
              <a:t>* تسري الشمولية وتنطبق على كل عقل.</a:t>
            </a:r>
          </a:p>
          <a:p>
            <a:r>
              <a:rPr lang="ar-SA" b="1" dirty="0" smtClean="0"/>
              <a:t>* تستند الحقيقة العلمية إلى الأدلة الموضوعية المقنعة.</a:t>
            </a:r>
          </a:p>
          <a:p>
            <a:r>
              <a:rPr lang="ar-SA" b="1" dirty="0" smtClean="0"/>
              <a:t>* اليقين العلمي ليس يقيناً مطلقاً, فالعلم عدو الثبات.</a:t>
            </a:r>
            <a:endParaRPr lang="ar-SA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سمات وخصائص التفكير العلمي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5- الدقة والتجريد:</a:t>
            </a:r>
          </a:p>
          <a:p>
            <a:r>
              <a:rPr lang="ar-SA" b="1" dirty="0" smtClean="0"/>
              <a:t>* يسعى الباحث العلمي إلى تحديد مشكلته بدقة ولا يستخدم سوى كلام محدد ودقيق.</a:t>
            </a:r>
          </a:p>
          <a:p>
            <a:r>
              <a:rPr lang="ar-SA" b="1" dirty="0" smtClean="0"/>
              <a:t>* يلجأ الباحث العلمي إلى استخدام اللغة الرياضية القائمة على أساس القياس المنظم والدقيق.</a:t>
            </a:r>
          </a:p>
          <a:p>
            <a:r>
              <a:rPr lang="ar-SA" b="1" dirty="0" smtClean="0"/>
              <a:t>* التفكير العلمي حين يستخدم الأرقام فإنه يجرد الأشياء من مادتها.</a:t>
            </a:r>
            <a:endParaRPr lang="ar-SA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108</TotalTime>
  <Words>398</Words>
  <Application>Microsoft Office PowerPoint</Application>
  <PresentationFormat>عرض على الشاشة (3:4)‏</PresentationFormat>
  <Paragraphs>46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انقلاب</vt:lpstr>
      <vt:lpstr>المحاضرة الثانية</vt:lpstr>
      <vt:lpstr>التفكير العلمي</vt:lpstr>
      <vt:lpstr>مبادئ يقوم عليها التفكير العلمي</vt:lpstr>
      <vt:lpstr>سمات وخصائص التفكير العلمي</vt:lpstr>
      <vt:lpstr>سمات وخصائص التفكير العلمي</vt:lpstr>
      <vt:lpstr>سمات وخصائص التفكير العلمي</vt:lpstr>
      <vt:lpstr>سمات وخصائص التفكير العلمي</vt:lpstr>
      <vt:lpstr>سمات وخصائص التفكير العلمي</vt:lpstr>
      <vt:lpstr>سمات وخصائص التفكير العلمي</vt:lpstr>
      <vt:lpstr>عوائق التفكير العلمي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الثانية</dc:title>
  <dc:creator>HASEB</dc:creator>
  <cp:lastModifiedBy>HASEB</cp:lastModifiedBy>
  <cp:revision>15</cp:revision>
  <dcterms:created xsi:type="dcterms:W3CDTF">2012-09-28T15:16:23Z</dcterms:created>
  <dcterms:modified xsi:type="dcterms:W3CDTF">2012-09-28T17:05:15Z</dcterms:modified>
</cp:coreProperties>
</file>