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6"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مستطيل ذو زوايا قطرية مستديرة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عنوان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10" name="عنصر نائب للتاريخ 9"/>
          <p:cNvSpPr>
            <a:spLocks noGrp="1"/>
          </p:cNvSpPr>
          <p:nvPr>
            <p:ph type="dt" sz="half" idx="10"/>
          </p:nvPr>
        </p:nvSpPr>
        <p:spPr>
          <a:xfrm>
            <a:off x="5562600" y="6509004"/>
            <a:ext cx="3002280" cy="274320"/>
          </a:xfrm>
        </p:spPr>
        <p:txBody>
          <a:bodyPr vert="horz" rtlCol="0"/>
          <a:lstStyle>
            <a:extLst/>
          </a:lstStyle>
          <a:p>
            <a:fld id="{62ED28AD-20DC-49EB-B6FA-C3B056F2C856}" type="datetimeFigureOut">
              <a:rPr lang="ar-SA" smtClean="0"/>
              <a:pPr/>
              <a:t>26/12/33</a:t>
            </a:fld>
            <a:endParaRPr lang="ar-SA"/>
          </a:p>
        </p:txBody>
      </p:sp>
      <p:sp>
        <p:nvSpPr>
          <p:cNvPr id="11" name="عنصر نائب لرقم الشريحة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6BAE7379-9510-4F3C-81F0-A479779B3CF2}" type="slidenum">
              <a:rPr lang="ar-SA" smtClean="0"/>
              <a:pPr/>
              <a:t>‹#›</a:t>
            </a:fld>
            <a:endParaRPr lang="ar-SA"/>
          </a:p>
        </p:txBody>
      </p:sp>
      <p:sp>
        <p:nvSpPr>
          <p:cNvPr id="12" name="عنصر نائب للتذييل 11"/>
          <p:cNvSpPr>
            <a:spLocks noGrp="1"/>
          </p:cNvSpPr>
          <p:nvPr>
            <p:ph type="ftr" sz="quarter" idx="12"/>
          </p:nvPr>
        </p:nvSpPr>
        <p:spPr>
          <a:xfrm>
            <a:off x="1600200" y="6509004"/>
            <a:ext cx="3907464" cy="274320"/>
          </a:xfrm>
        </p:spPr>
        <p:txBody>
          <a:bodyPr vert="horz" rtlCol="0"/>
          <a:lstStyle>
            <a:extLst/>
          </a:lstStyle>
          <a:p>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62ED28AD-20DC-49EB-B6FA-C3B056F2C856}" type="datetimeFigureOut">
              <a:rPr lang="ar-SA" smtClean="0"/>
              <a:pPr/>
              <a:t>26/12/33</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6BAE7379-9510-4F3C-81F0-A479779B3CF2}"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lvl1pPr algn="l">
              <a:defRPr/>
            </a:lvl1pPr>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62ED28AD-20DC-49EB-B6FA-C3B056F2C856}" type="datetimeFigureOut">
              <a:rPr lang="ar-SA" smtClean="0"/>
              <a:pPr/>
              <a:t>26/12/33</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6BAE7379-9510-4F3C-81F0-A479779B3CF2}"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7" name="مستطيل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62ED28AD-20DC-49EB-B6FA-C3B056F2C856}" type="datetimeFigureOut">
              <a:rPr lang="ar-SA" smtClean="0"/>
              <a:pPr/>
              <a:t>26/12/33</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6BAE7379-9510-4F3C-81F0-A479779B3CF2}"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7" name="مستطيل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8" name="عنصر نائب للتاريخ 7"/>
          <p:cNvSpPr>
            <a:spLocks noGrp="1"/>
          </p:cNvSpPr>
          <p:nvPr>
            <p:ph type="dt" sz="half" idx="10"/>
          </p:nvPr>
        </p:nvSpPr>
        <p:spPr>
          <a:xfrm>
            <a:off x="5562600" y="6513670"/>
            <a:ext cx="3002280" cy="274320"/>
          </a:xfrm>
        </p:spPr>
        <p:txBody>
          <a:bodyPr vert="horz" rtlCol="0"/>
          <a:lstStyle>
            <a:extLst/>
          </a:lstStyle>
          <a:p>
            <a:fld id="{62ED28AD-20DC-49EB-B6FA-C3B056F2C856}" type="datetimeFigureOut">
              <a:rPr lang="ar-SA" smtClean="0"/>
              <a:pPr/>
              <a:t>26/12/33</a:t>
            </a:fld>
            <a:endParaRPr lang="ar-SA"/>
          </a:p>
        </p:txBody>
      </p:sp>
      <p:sp>
        <p:nvSpPr>
          <p:cNvPr id="9" name="عنصر نائب لرقم الشريحة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6BAE7379-9510-4F3C-81F0-A479779B3CF2}" type="slidenum">
              <a:rPr lang="ar-SA" smtClean="0"/>
              <a:pPr/>
              <a:t>‹#›</a:t>
            </a:fld>
            <a:endParaRPr lang="ar-SA"/>
          </a:p>
        </p:txBody>
      </p:sp>
      <p:sp>
        <p:nvSpPr>
          <p:cNvPr id="10" name="عنصر نائب للتذييل 9"/>
          <p:cNvSpPr>
            <a:spLocks noGrp="1"/>
          </p:cNvSpPr>
          <p:nvPr>
            <p:ph type="ftr" sz="quarter" idx="12"/>
          </p:nvPr>
        </p:nvSpPr>
        <p:spPr>
          <a:xfrm>
            <a:off x="1600200" y="6513670"/>
            <a:ext cx="3907464" cy="274320"/>
          </a:xfrm>
        </p:spPr>
        <p:txBody>
          <a:bodyPr vert="horz" rtlCol="0"/>
          <a:lstStyle>
            <a:extLst/>
          </a:lstStyle>
          <a:p>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62ED28AD-20DC-49EB-B6FA-C3B056F2C856}" type="datetimeFigureOut">
              <a:rPr lang="ar-SA" smtClean="0"/>
              <a:pPr/>
              <a:t>26/12/33</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a:xfrm>
            <a:off x="8641080" y="6514568"/>
            <a:ext cx="464288" cy="274320"/>
          </a:xfrm>
        </p:spPr>
        <p:txBody>
          <a:bodyPr/>
          <a:lstStyle>
            <a:extLst/>
          </a:lstStyle>
          <a:p>
            <a:fld id="{6BAE7379-9510-4F3C-81F0-A479779B3CF2}" type="slidenum">
              <a:rPr lang="ar-SA" smtClean="0"/>
              <a:pPr/>
              <a:t>‹#›</a:t>
            </a:fld>
            <a:endParaRPr lang="ar-SA"/>
          </a:p>
        </p:txBody>
      </p:sp>
      <p:sp>
        <p:nvSpPr>
          <p:cNvPr id="10" name="مستطيل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مستطيل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مستطيل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عنوان 1"/>
          <p:cNvSpPr>
            <a:spLocks noGrp="1"/>
          </p:cNvSpPr>
          <p:nvPr>
            <p:ph type="title"/>
          </p:nvPr>
        </p:nvSpPr>
        <p:spPr>
          <a:xfrm>
            <a:off x="457200" y="251948"/>
            <a:ext cx="8229600" cy="1143000"/>
          </a:xfrm>
        </p:spPr>
        <p:txBody>
          <a:bodyPr anchor="b"/>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62ED28AD-20DC-49EB-B6FA-C3B056F2C856}" type="datetimeFigureOut">
              <a:rPr lang="ar-SA" smtClean="0"/>
              <a:pPr/>
              <a:t>26/12/33</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a:xfrm>
            <a:off x="8641080" y="6514568"/>
            <a:ext cx="464288" cy="274320"/>
          </a:xfrm>
        </p:spPr>
        <p:txBody>
          <a:bodyPr/>
          <a:lstStyle>
            <a:extLst/>
          </a:lstStyle>
          <a:p>
            <a:fld id="{6BAE7379-9510-4F3C-81F0-A479779B3CF2}"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53218"/>
            <a:ext cx="8229600" cy="1143000"/>
          </a:xfrm>
        </p:spPr>
        <p:txBody>
          <a:bodyP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62ED28AD-20DC-49EB-B6FA-C3B056F2C856}" type="datetimeFigureOut">
              <a:rPr lang="ar-SA" smtClean="0"/>
              <a:pPr/>
              <a:t>26/12/33</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6BAE7379-9510-4F3C-81F0-A479779B3CF2}" type="slidenum">
              <a:rPr lang="ar-SA" smtClean="0"/>
              <a:pPr/>
              <a:t>‹#›</a:t>
            </a:fld>
            <a:endParaRPr lang="ar-SA"/>
          </a:p>
        </p:txBody>
      </p:sp>
      <p:sp>
        <p:nvSpPr>
          <p:cNvPr id="7" name="مستطيل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extLst/>
          </a:lstStyle>
          <a:p>
            <a:fld id="{62ED28AD-20DC-49EB-B6FA-C3B056F2C856}" type="datetimeFigureOut">
              <a:rPr lang="ar-SA" smtClean="0"/>
              <a:pPr/>
              <a:t>26/12/33</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6BAE7379-9510-4F3C-81F0-A479779B3CF2}"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2"/>
      </p:bgRef>
    </p:bg>
    <p:spTree>
      <p:nvGrpSpPr>
        <p:cNvPr id="1" name=""/>
        <p:cNvGrpSpPr/>
        <p:nvPr/>
      </p:nvGrpSpPr>
      <p:grpSpPr>
        <a:xfrm>
          <a:off x="0" y="0"/>
          <a:ext cx="0" cy="0"/>
          <a:chOff x="0" y="0"/>
          <a:chExt cx="0" cy="0"/>
        </a:xfrm>
      </p:grpSpPr>
      <p:sp>
        <p:nvSpPr>
          <p:cNvPr id="8" name="مستطيل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4963136" y="304800"/>
            <a:ext cx="3931920" cy="762000"/>
          </a:xfrm>
        </p:spPr>
        <p:txBody>
          <a:bodyPr anchor="b"/>
          <a:lstStyle>
            <a:lvl1pPr marL="0" algn="r">
              <a:buNone/>
              <a:defRPr sz="2000" b="1"/>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9" name="عنصر نائب للتاريخ 8"/>
          <p:cNvSpPr>
            <a:spLocks noGrp="1"/>
          </p:cNvSpPr>
          <p:nvPr>
            <p:ph type="dt" sz="half" idx="10"/>
          </p:nvPr>
        </p:nvSpPr>
        <p:spPr>
          <a:xfrm>
            <a:off x="5562600" y="6513670"/>
            <a:ext cx="3002280" cy="274320"/>
          </a:xfrm>
        </p:spPr>
        <p:txBody>
          <a:bodyPr vert="horz" rtlCol="0"/>
          <a:lstStyle>
            <a:extLst/>
          </a:lstStyle>
          <a:p>
            <a:fld id="{62ED28AD-20DC-49EB-B6FA-C3B056F2C856}" type="datetimeFigureOut">
              <a:rPr lang="ar-SA" smtClean="0"/>
              <a:pPr/>
              <a:t>26/12/33</a:t>
            </a:fld>
            <a:endParaRPr lang="ar-SA"/>
          </a:p>
        </p:txBody>
      </p:sp>
      <p:sp>
        <p:nvSpPr>
          <p:cNvPr id="10" name="عنصر نائب لرقم الشريحة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6BAE7379-9510-4F3C-81F0-A479779B3CF2}" type="slidenum">
              <a:rPr lang="ar-SA" smtClean="0"/>
              <a:pPr/>
              <a:t>‹#›</a:t>
            </a:fld>
            <a:endParaRPr lang="ar-SA"/>
          </a:p>
        </p:txBody>
      </p:sp>
      <p:sp>
        <p:nvSpPr>
          <p:cNvPr id="11" name="عنصر نائب للتذييل 10"/>
          <p:cNvSpPr>
            <a:spLocks noGrp="1"/>
          </p:cNvSpPr>
          <p:nvPr>
            <p:ph type="ftr" sz="quarter" idx="12"/>
          </p:nvPr>
        </p:nvSpPr>
        <p:spPr>
          <a:xfrm>
            <a:off x="1600200" y="6513670"/>
            <a:ext cx="3907464" cy="274320"/>
          </a:xfrm>
        </p:spPr>
        <p:txBody>
          <a:bodyPr vert="horz" rtlCol="0"/>
          <a:lstStyle>
            <a:extLst/>
          </a:lstStyle>
          <a:p>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3040443" y="4724400"/>
            <a:ext cx="5486400" cy="664536"/>
          </a:xfrm>
        </p:spPr>
        <p:txBody>
          <a:bodyPr anchor="b"/>
          <a:lstStyle>
            <a:lvl1pPr marL="0" algn="r">
              <a:buNone/>
              <a:defRPr sz="2000" b="1"/>
            </a:lvl1pPr>
            <a:extLst/>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
        <p:nvSpPr>
          <p:cNvPr id="13" name="عنصر نائب للصورة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ar-SA" smtClean="0">
                <a:solidFill>
                  <a:schemeClr val="lt1"/>
                </a:solidFill>
                <a:latin typeface="+mn-lt"/>
                <a:ea typeface="+mn-ea"/>
                <a:cs typeface="+mn-cs"/>
              </a:rPr>
              <a:t>انقر فوق الرمز لإضافة صورة</a:t>
            </a:r>
            <a:endParaRPr kumimoji="0" lang="en-US" dirty="0">
              <a:solidFill>
                <a:schemeClr val="lt1"/>
              </a:solidFill>
              <a:latin typeface="+mn-lt"/>
              <a:ea typeface="+mn-ea"/>
              <a:cs typeface="+mn-cs"/>
            </a:endParaRPr>
          </a:p>
        </p:txBody>
      </p:sp>
      <p:sp>
        <p:nvSpPr>
          <p:cNvPr id="8" name="عنصر نائب للتاريخ 7"/>
          <p:cNvSpPr>
            <a:spLocks noGrp="1"/>
          </p:cNvSpPr>
          <p:nvPr>
            <p:ph type="dt" sz="half" idx="10"/>
          </p:nvPr>
        </p:nvSpPr>
        <p:spPr>
          <a:xfrm>
            <a:off x="5562600" y="6509004"/>
            <a:ext cx="3002280" cy="274320"/>
          </a:xfrm>
        </p:spPr>
        <p:txBody>
          <a:bodyPr vert="horz" rtlCol="0"/>
          <a:lstStyle>
            <a:extLst/>
          </a:lstStyle>
          <a:p>
            <a:fld id="{62ED28AD-20DC-49EB-B6FA-C3B056F2C856}" type="datetimeFigureOut">
              <a:rPr lang="ar-SA" smtClean="0"/>
              <a:pPr/>
              <a:t>26/12/33</a:t>
            </a:fld>
            <a:endParaRPr lang="ar-SA"/>
          </a:p>
        </p:txBody>
      </p:sp>
      <p:sp>
        <p:nvSpPr>
          <p:cNvPr id="9" name="عنصر نائب لرقم الشريحة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6BAE7379-9510-4F3C-81F0-A479779B3CF2}" type="slidenum">
              <a:rPr lang="ar-SA" smtClean="0"/>
              <a:pPr/>
              <a:t>‹#›</a:t>
            </a:fld>
            <a:endParaRPr lang="ar-SA"/>
          </a:p>
        </p:txBody>
      </p:sp>
      <p:sp>
        <p:nvSpPr>
          <p:cNvPr id="10" name="عنصر نائب للتذييل 9"/>
          <p:cNvSpPr>
            <a:spLocks noGrp="1"/>
          </p:cNvSpPr>
          <p:nvPr>
            <p:ph type="ftr" sz="quarter" idx="12"/>
          </p:nvPr>
        </p:nvSpPr>
        <p:spPr>
          <a:xfrm>
            <a:off x="1600200" y="6509004"/>
            <a:ext cx="3907464" cy="274320"/>
          </a:xfrm>
        </p:spPr>
        <p:txBody>
          <a:bodyPr vert="horz" rtlCol="0"/>
          <a:lstStyle>
            <a:extLst/>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مستطيل ذو زوايا قطرية مستديرة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عنصر نائب للتذييل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ar-SA"/>
          </a:p>
        </p:txBody>
      </p:sp>
      <p:sp>
        <p:nvSpPr>
          <p:cNvPr id="14" name="عنصر نائب للتاريخ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62ED28AD-20DC-49EB-B6FA-C3B056F2C856}" type="datetimeFigureOut">
              <a:rPr lang="ar-SA" smtClean="0"/>
              <a:pPr/>
              <a:t>26/12/33</a:t>
            </a:fld>
            <a:endParaRPr lang="ar-SA"/>
          </a:p>
        </p:txBody>
      </p:sp>
      <p:sp>
        <p:nvSpPr>
          <p:cNvPr id="23" name="عنصر نائب لرقم الشريحة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6BAE7379-9510-4F3C-81F0-A479779B3CF2}" type="slidenum">
              <a:rPr lang="ar-SA" smtClean="0"/>
              <a:pPr/>
              <a:t>‹#›</a:t>
            </a:fld>
            <a:endParaRPr lang="ar-SA"/>
          </a:p>
        </p:txBody>
      </p:sp>
      <p:sp>
        <p:nvSpPr>
          <p:cNvPr id="22" name="عنصر نائب للعنوان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marL="54864" algn="r" rtl="1"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r" rtl="1"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r" rtl="1"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r" rtl="1"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r" rtl="1"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r" rtl="1"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r" rtl="1"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r" rtl="1"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r" rtl="1"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r" rtl="1"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464234" y="381001"/>
            <a:ext cx="8229600" cy="1833553"/>
          </a:xfrm>
        </p:spPr>
        <p:txBody>
          <a:bodyPr/>
          <a:lstStyle/>
          <a:p>
            <a:r>
              <a:rPr lang="ar-SA" b="1" dirty="0" smtClean="0"/>
              <a:t>نقل التكنولوجيا وأبعادها</a:t>
            </a:r>
            <a:r>
              <a:rPr lang="en-US" dirty="0" smtClean="0"/>
              <a:t/>
            </a:r>
            <a:br>
              <a:rPr lang="en-US" dirty="0" smtClean="0"/>
            </a:br>
            <a:endParaRPr lang="ar-SA" dirty="0"/>
          </a:p>
        </p:txBody>
      </p:sp>
      <p:sp>
        <p:nvSpPr>
          <p:cNvPr id="3" name="عنوان فرعي 2"/>
          <p:cNvSpPr>
            <a:spLocks noGrp="1"/>
          </p:cNvSpPr>
          <p:nvPr>
            <p:ph type="subTitle" idx="1"/>
          </p:nvPr>
        </p:nvSpPr>
        <p:spPr>
          <a:xfrm>
            <a:off x="785786" y="2428868"/>
            <a:ext cx="7572428" cy="3857652"/>
          </a:xfrm>
        </p:spPr>
        <p:txBody>
          <a:bodyPr>
            <a:noAutofit/>
          </a:bodyPr>
          <a:lstStyle/>
          <a:p>
            <a:r>
              <a:rPr lang="ar-SA" dirty="0" smtClean="0">
                <a:latin typeface="Traditional Arabic" pitchFamily="18" charset="-78"/>
                <a:cs typeface="Traditional Arabic" pitchFamily="18" charset="-78"/>
              </a:rPr>
              <a:t>تتميز العملية التنموية للمجتمع بتغيير هياكله التنموية وتقدمه من خلال الارتقاء النوعي بقدراته الذاتية البشرية منها والإنتاجية. وتصنع عملية التنمية الأسس الرصينة للنمو الاقتصادي عن طريق زيادة الإنتاج باستخدام موارد أكثر أو تحسين الإنتاجية من خلال الانتفاع الأكثر كفاءة من الموارد المتاحة أو بالاثنتين معا. وللتكنولوجيا دور محدد في كلا الحالتين وذلك بزيادة نسبة الاستفادة من الموارد المتاحة من جهة وتحسين الإنتاجية، من خلال تعزيز المهارات وتطويرها، وإتباع وسائل وطرق أمثل ومعدات أفضل ، من جهة أخرى</a:t>
            </a:r>
            <a:endParaRPr lang="ar-SA" dirty="0">
              <a:latin typeface="Traditional Arabic" pitchFamily="18" charset="-78"/>
              <a:cs typeface="Traditional Arabic" pitchFamily="18" charset="-7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a:bodyPr>
          <a:lstStyle/>
          <a:p>
            <a:r>
              <a:rPr lang="ar-SA" dirty="0" smtClean="0"/>
              <a:t>وتتأثر مقدرة المجتمع على استيعاب التكنولوجية واستخدامها الكفء في الأنشطة الإنتاجية بثلاث عناصر رئيسة</a:t>
            </a:r>
          </a:p>
          <a:p>
            <a:r>
              <a:rPr lang="en-US" dirty="0" smtClean="0"/>
              <a:t> :1 </a:t>
            </a:r>
            <a:r>
              <a:rPr lang="ar-SA" dirty="0" smtClean="0"/>
              <a:t>ـ المعرفة المتاحة والتي بالإمكان استغلالها ، ويشمل إطار المعرفة بمفهومه الواسع معرفة ماذا، ومعرفة كيف، ومعرفة لماذا</a:t>
            </a:r>
            <a:r>
              <a:rPr lang="en-US" dirty="0" smtClean="0"/>
              <a:t>.</a:t>
            </a:r>
            <a:br>
              <a:rPr lang="en-US" dirty="0" smtClean="0"/>
            </a:br>
            <a:r>
              <a:rPr lang="en-US" dirty="0" smtClean="0"/>
              <a:t>2 </a:t>
            </a:r>
            <a:r>
              <a:rPr lang="ar-SA" dirty="0" smtClean="0"/>
              <a:t>ـ الكوادر المتاحة والقادرة على استيعاب هذه المعرفة واستخداماتها في الأنشطة الإنتاجية</a:t>
            </a:r>
            <a:r>
              <a:rPr lang="en-US" dirty="0" smtClean="0"/>
              <a:t>.</a:t>
            </a:r>
            <a:br>
              <a:rPr lang="en-US" dirty="0" smtClean="0"/>
            </a:br>
            <a:r>
              <a:rPr lang="en-US" dirty="0" smtClean="0"/>
              <a:t>3 </a:t>
            </a:r>
            <a:r>
              <a:rPr lang="ar-SA" dirty="0" smtClean="0"/>
              <a:t>ـ كفاءة المؤسسات المعنية بالتقدم العلمي والتقني والتطبيق العلمي لمنجزاته</a:t>
            </a:r>
            <a:r>
              <a:rPr lang="en-US" dirty="0" smtClean="0"/>
              <a:t>.</a:t>
            </a:r>
            <a:endParaRPr lang="ar-S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 معالم  التبعية التكنولوجية وأشكالها </a:t>
            </a:r>
            <a:r>
              <a:rPr lang="en-US" dirty="0" smtClean="0"/>
              <a:t>:</a:t>
            </a:r>
            <a:br>
              <a:rPr lang="en-US" dirty="0" smtClean="0"/>
            </a:br>
            <a:r>
              <a:rPr lang="en-US" dirty="0" smtClean="0"/>
              <a:t>■ </a:t>
            </a:r>
            <a:r>
              <a:rPr lang="ar-SA" dirty="0" smtClean="0"/>
              <a:t>الاعتماد المتزايد على ما يستورده من الوسائل والمعرفة المرتبطة </a:t>
            </a:r>
            <a:r>
              <a:rPr lang="ar-SA" dirty="0" err="1" smtClean="0"/>
              <a:t>بها</a:t>
            </a:r>
            <a:r>
              <a:rPr lang="ar-SA" dirty="0" smtClean="0"/>
              <a:t> في تلبية متطلبات العملية الإنتاجية</a:t>
            </a:r>
            <a:r>
              <a:rPr lang="en-US" dirty="0" smtClean="0"/>
              <a:t>.</a:t>
            </a:r>
            <a:br>
              <a:rPr lang="en-US" dirty="0" smtClean="0"/>
            </a:br>
            <a:r>
              <a:rPr lang="en-US" dirty="0" smtClean="0"/>
              <a:t>■ </a:t>
            </a:r>
            <a:r>
              <a:rPr lang="ar-SA" dirty="0" smtClean="0"/>
              <a:t>استيراد التكنولوجيا على أساس الحاجة المطلقة لها وليس على مدى كفاءتها النسبية في تعظيم المردود</a:t>
            </a:r>
            <a:r>
              <a:rPr lang="en-US" dirty="0" smtClean="0"/>
              <a:t>.</a:t>
            </a:r>
            <a:br>
              <a:rPr lang="en-US" dirty="0" smtClean="0"/>
            </a:br>
            <a:r>
              <a:rPr lang="en-US" dirty="0" smtClean="0"/>
              <a:t>■ </a:t>
            </a:r>
            <a:r>
              <a:rPr lang="ar-SA" dirty="0" smtClean="0"/>
              <a:t>تدفق المعرفة باتجاه واحد وغياب المقدرة على تبادلها مع العالم الخارجي والمتأتي عن ضعف التخصص في إدارة وتطوير هذه المعرفة</a:t>
            </a:r>
            <a:r>
              <a:rPr lang="en-US" dirty="0" smtClean="0"/>
              <a:t>.</a:t>
            </a:r>
            <a:br>
              <a:rPr lang="en-US" dirty="0" smtClean="0"/>
            </a:br>
            <a:endParaRPr lang="ar-S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14356"/>
            <a:ext cx="8229600" cy="5458161"/>
          </a:xfrm>
        </p:spPr>
        <p:txBody>
          <a:bodyPr>
            <a:normAutofit fontScale="47500" lnSpcReduction="20000"/>
          </a:bodyPr>
          <a:lstStyle/>
          <a:p>
            <a:endParaRPr lang="ar-SA" sz="5100" dirty="0" smtClean="0"/>
          </a:p>
          <a:p>
            <a:r>
              <a:rPr lang="ar-SA" sz="5100" dirty="0" smtClean="0"/>
              <a:t>تنقسم أسباب التبعية التكنولوجيا إلى ثلاث فئات مترابطة: </a:t>
            </a:r>
          </a:p>
          <a:p>
            <a:endParaRPr lang="ar-SA" sz="5100" dirty="0" smtClean="0"/>
          </a:p>
          <a:p>
            <a:r>
              <a:rPr lang="ar-SA" sz="5100" dirty="0" smtClean="0"/>
              <a:t> </a:t>
            </a:r>
            <a:r>
              <a:rPr lang="ar-SA" sz="5900" u="sng" dirty="0" smtClean="0">
                <a:solidFill>
                  <a:schemeClr val="accent6">
                    <a:lumMod val="75000"/>
                  </a:schemeClr>
                </a:solidFill>
              </a:rPr>
              <a:t>أولا- تكييف الاستفادة من الكوادر المؤهلة</a:t>
            </a:r>
            <a:r>
              <a:rPr lang="en-US" sz="5900" u="sng" dirty="0" smtClean="0">
                <a:solidFill>
                  <a:schemeClr val="accent6">
                    <a:lumMod val="75000"/>
                  </a:schemeClr>
                </a:solidFill>
              </a:rPr>
              <a:t> </a:t>
            </a:r>
            <a:r>
              <a:rPr lang="en-US" sz="5100" u="sng" dirty="0" smtClean="0"/>
              <a:t>:</a:t>
            </a:r>
            <a:r>
              <a:rPr lang="en-US" sz="5100" dirty="0" smtClean="0"/>
              <a:t/>
            </a:r>
            <a:br>
              <a:rPr lang="en-US" sz="5100" dirty="0" smtClean="0"/>
            </a:br>
            <a:r>
              <a:rPr lang="ar-SA" sz="6500" dirty="0" smtClean="0"/>
              <a:t>يرجع أهم أسباب التخلف في دول العالم الثالث إلى ضعف (أو عدم توفر) المهارات للتعامل مع التكنولوجيا المستوردة وتطويرها، </a:t>
            </a:r>
            <a:r>
              <a:rPr lang="en-US" sz="6500" dirty="0" smtClean="0"/>
              <a:t/>
            </a:r>
            <a:br>
              <a:rPr lang="en-US" sz="6500" dirty="0" smtClean="0"/>
            </a:br>
            <a:r>
              <a:rPr lang="ar-SA" sz="6500" dirty="0" smtClean="0"/>
              <a:t>        ومن ابرز سمات الأنشطة العلمية والتكنولوجية في الدول النامية هو تركيزها على العلوم الصرفية التي لا تركز على التطور التكنولوجي الضروري. مما أدى لمحدودية </a:t>
            </a:r>
            <a:r>
              <a:rPr lang="ar-SA" sz="6500" dirty="0" err="1" smtClean="0"/>
              <a:t>المدخلات</a:t>
            </a:r>
            <a:r>
              <a:rPr lang="ar-SA" sz="6500" dirty="0" smtClean="0"/>
              <a:t> التكنولوجية المحلية في العمليات الإنتاجية، وأدى  بالتالي، إلى زيادة الاعتماد على ما يستورده من الدول الصناعية المتقدمة .</a:t>
            </a:r>
          </a:p>
          <a:p>
            <a:r>
              <a:rPr lang="en-US" sz="5100" dirty="0" smtClean="0"/>
              <a:t>.</a:t>
            </a:r>
            <a:r>
              <a:rPr lang="en-US" dirty="0" smtClean="0"/>
              <a:t/>
            </a:r>
            <a:br>
              <a:rPr lang="en-US" dirty="0" smtClean="0"/>
            </a:br>
            <a:endParaRPr lang="ar-S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5672475"/>
          </a:xfrm>
        </p:spPr>
        <p:txBody>
          <a:bodyPr>
            <a:normAutofit lnSpcReduction="10000"/>
          </a:bodyPr>
          <a:lstStyle/>
          <a:p>
            <a:r>
              <a:rPr lang="ar-SA" dirty="0" smtClean="0">
                <a:solidFill>
                  <a:schemeClr val="accent6">
                    <a:lumMod val="75000"/>
                  </a:schemeClr>
                </a:solidFill>
              </a:rPr>
              <a:t>ثانيا </a:t>
            </a:r>
            <a:r>
              <a:rPr lang="ar-SA" dirty="0" err="1" smtClean="0">
                <a:solidFill>
                  <a:schemeClr val="accent6">
                    <a:lumMod val="75000"/>
                  </a:schemeClr>
                </a:solidFill>
              </a:rPr>
              <a:t>ـ</a:t>
            </a:r>
            <a:r>
              <a:rPr lang="ar-SA" dirty="0" smtClean="0">
                <a:solidFill>
                  <a:schemeClr val="accent6">
                    <a:lumMod val="75000"/>
                  </a:schemeClr>
                </a:solidFill>
              </a:rPr>
              <a:t> استيراد التكنولوجيا</a:t>
            </a:r>
            <a:r>
              <a:rPr lang="en-US" dirty="0" smtClean="0">
                <a:solidFill>
                  <a:schemeClr val="accent6">
                    <a:lumMod val="75000"/>
                  </a:schemeClr>
                </a:solidFill>
              </a:rPr>
              <a:t> :</a:t>
            </a:r>
            <a:r>
              <a:rPr lang="en-US" dirty="0" smtClean="0"/>
              <a:t/>
            </a:r>
            <a:br>
              <a:rPr lang="en-US" dirty="0" smtClean="0"/>
            </a:br>
            <a:r>
              <a:rPr lang="ar-SA" dirty="0" smtClean="0"/>
              <a:t>لقد أدت قلة </a:t>
            </a:r>
            <a:r>
              <a:rPr lang="ar-SA" dirty="0" err="1" smtClean="0"/>
              <a:t>المدخلات</a:t>
            </a:r>
            <a:r>
              <a:rPr lang="ar-SA" dirty="0" smtClean="0"/>
              <a:t> التكنولوجية المحلية في الدول النامية ، وتنامي متطلبات الأنشطة الاقتصادية إلى الاعتماد المتزايد على الاستيراد في تلبيتها . ومن أجل تقييم مدى ونوعية تأثير التكنولوجيا المستوردة في البيئة الاقتصادية </a:t>
            </a:r>
            <a:r>
              <a:rPr lang="ar-SA" dirty="0" err="1" smtClean="0"/>
              <a:t>و</a:t>
            </a:r>
            <a:r>
              <a:rPr lang="ar-SA" dirty="0" smtClean="0"/>
              <a:t> الاجتماعية ، ينبغي الأخذ بعين الاعتبار عناصر أخرى بالإضافة إلى الحجم المطلق للتكنولوجيا المستوردة ، ومن بينها</a:t>
            </a:r>
            <a:r>
              <a:rPr lang="en-US" dirty="0" smtClean="0"/>
              <a:t> :</a:t>
            </a:r>
            <a:br>
              <a:rPr lang="en-US" dirty="0" smtClean="0"/>
            </a:br>
            <a:r>
              <a:rPr lang="ar-SA" dirty="0" smtClean="0"/>
              <a:t>- تحديد ما إذا كانت التكنولوجيا المستوردة قد حفزت الجهود التكنولوجية أو حلت محلها</a:t>
            </a:r>
            <a:r>
              <a:rPr lang="en-US" dirty="0" smtClean="0"/>
              <a:t> .</a:t>
            </a:r>
            <a:br>
              <a:rPr lang="en-US" dirty="0" smtClean="0"/>
            </a:br>
            <a:r>
              <a:rPr lang="ar-SA" dirty="0" smtClean="0"/>
              <a:t>- تشخيص أوجه ومجالات استخدام التكنولوجيا المستوردة </a:t>
            </a:r>
            <a:r>
              <a:rPr lang="ar-SA" dirty="0" err="1" smtClean="0"/>
              <a:t>و</a:t>
            </a:r>
            <a:r>
              <a:rPr lang="ar-SA" dirty="0" smtClean="0"/>
              <a:t> تأثيراتها الإجمالية على الأنشطة المرتبطة </a:t>
            </a:r>
            <a:r>
              <a:rPr lang="ar-SA" dirty="0" err="1" smtClean="0"/>
              <a:t>بها</a:t>
            </a:r>
            <a:r>
              <a:rPr lang="en-US" dirty="0" smtClean="0"/>
              <a:t>.</a:t>
            </a:r>
            <a:br>
              <a:rPr lang="en-US" dirty="0" smtClean="0"/>
            </a:br>
            <a:endParaRPr lang="ar-S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57166"/>
            <a:ext cx="8229600" cy="5815351"/>
          </a:xfrm>
        </p:spPr>
        <p:txBody>
          <a:bodyPr>
            <a:normAutofit/>
          </a:bodyPr>
          <a:lstStyle/>
          <a:p>
            <a:endParaRPr lang="ar-SA" dirty="0" smtClean="0">
              <a:solidFill>
                <a:schemeClr val="accent6">
                  <a:lumMod val="75000"/>
                </a:schemeClr>
              </a:solidFill>
            </a:endParaRPr>
          </a:p>
          <a:p>
            <a:endParaRPr lang="ar-SA" dirty="0" smtClean="0">
              <a:solidFill>
                <a:schemeClr val="accent6">
                  <a:lumMod val="75000"/>
                </a:schemeClr>
              </a:solidFill>
            </a:endParaRPr>
          </a:p>
          <a:p>
            <a:endParaRPr lang="ar-SA" dirty="0" smtClean="0">
              <a:solidFill>
                <a:schemeClr val="accent6">
                  <a:lumMod val="75000"/>
                </a:schemeClr>
              </a:solidFill>
            </a:endParaRPr>
          </a:p>
          <a:p>
            <a:endParaRPr lang="ar-SA" smtClean="0">
              <a:solidFill>
                <a:schemeClr val="accent6">
                  <a:lumMod val="75000"/>
                </a:schemeClr>
              </a:solidFill>
            </a:endParaRPr>
          </a:p>
          <a:p>
            <a:r>
              <a:rPr lang="ar-SA" smtClean="0">
                <a:solidFill>
                  <a:schemeClr val="accent6">
                    <a:lumMod val="75000"/>
                  </a:schemeClr>
                </a:solidFill>
              </a:rPr>
              <a:t>ثالثا- </a:t>
            </a:r>
            <a:r>
              <a:rPr lang="ar-SA" dirty="0" smtClean="0">
                <a:solidFill>
                  <a:schemeClr val="accent6">
                    <a:lumMod val="75000"/>
                  </a:schemeClr>
                </a:solidFill>
              </a:rPr>
              <a:t>الارتباط بين التكنولوجية والقطاعات الاقتصادية</a:t>
            </a:r>
            <a:r>
              <a:rPr lang="en-US" dirty="0" smtClean="0"/>
              <a:t>:</a:t>
            </a:r>
            <a:br>
              <a:rPr lang="en-US" dirty="0" smtClean="0"/>
            </a:br>
            <a:r>
              <a:rPr lang="ar-SA" dirty="0" smtClean="0"/>
              <a:t>يعتمد مدى نجاح توليد المعرفة وتطبيقها في الأنشطة الإنتاجية على طبيعة العلاقات بين مراكز مصنع السيارات والمرافق التي تقوم بتنفيذها وتلك التي تنتج وتستوعب ما تتطلبه العملية التنموية من </a:t>
            </a:r>
            <a:r>
              <a:rPr lang="ar-SA" dirty="0" err="1" smtClean="0"/>
              <a:t>المدخلات</a:t>
            </a:r>
            <a:r>
              <a:rPr lang="ar-SA" dirty="0" smtClean="0"/>
              <a:t> العلمية والتكنولوجية, </a:t>
            </a:r>
          </a:p>
          <a:p>
            <a:pPr>
              <a:buNone/>
            </a:pPr>
            <a:endParaRPr lang="ar-S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14356"/>
            <a:ext cx="8229600" cy="5458161"/>
          </a:xfrm>
        </p:spPr>
        <p:txBody>
          <a:bodyPr>
            <a:normAutofit/>
          </a:bodyPr>
          <a:lstStyle/>
          <a:p>
            <a:endParaRPr lang="ar-SA" sz="4400" dirty="0" smtClean="0">
              <a:solidFill>
                <a:schemeClr val="tx1">
                  <a:lumMod val="95000"/>
                </a:schemeClr>
              </a:solidFill>
            </a:endParaRPr>
          </a:p>
          <a:p>
            <a:endParaRPr lang="ar-SA" sz="4400" smtClean="0">
              <a:solidFill>
                <a:schemeClr val="tx1">
                  <a:lumMod val="95000"/>
                </a:schemeClr>
              </a:solidFill>
            </a:endParaRPr>
          </a:p>
          <a:p>
            <a:r>
              <a:rPr lang="ar-SA" sz="4400" smtClean="0">
                <a:solidFill>
                  <a:schemeClr val="tx1">
                    <a:lumMod val="95000"/>
                  </a:schemeClr>
                </a:solidFill>
              </a:rPr>
              <a:t>من </a:t>
            </a:r>
            <a:r>
              <a:rPr lang="ar-SA" sz="4400" dirty="0" smtClean="0">
                <a:solidFill>
                  <a:schemeClr val="tx1">
                    <a:lumMod val="95000"/>
                  </a:schemeClr>
                </a:solidFill>
              </a:rPr>
              <a:t>خلال قراءاتك عن العولمة </a:t>
            </a:r>
            <a:r>
              <a:rPr lang="ar-SA" sz="4400" dirty="0" smtClean="0">
                <a:solidFill>
                  <a:schemeClr val="tx1">
                    <a:lumMod val="95000"/>
                  </a:schemeClr>
                </a:solidFill>
              </a:rPr>
              <a:t>أ</a:t>
            </a:r>
            <a:r>
              <a:rPr lang="ar-SA" sz="4400" dirty="0" smtClean="0">
                <a:solidFill>
                  <a:schemeClr val="tx1">
                    <a:lumMod val="95000"/>
                  </a:schemeClr>
                </a:solidFill>
              </a:rPr>
              <a:t>فيدينا بما فهمتي منها  وما علاقتها بالتنمية ؟ وكيف نحقق التنمية في ظل العولمة؟</a:t>
            </a:r>
            <a:endParaRPr lang="ar-SA" sz="4400" dirty="0">
              <a:solidFill>
                <a:schemeClr val="tx1">
                  <a:lumMod val="95000"/>
                </a:schemeClr>
              </a:solidFill>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سبوك">
  <a:themeElements>
    <a:clrScheme name="مسبوك">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مسبوك">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مسبوك">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96</TotalTime>
  <Words>177</Words>
  <Application>Microsoft Office PowerPoint</Application>
  <PresentationFormat>عرض على الشاشة (3:4)‏</PresentationFormat>
  <Paragraphs>19</Paragraphs>
  <Slides>7</Slides>
  <Notes>0</Notes>
  <HiddenSlides>0</HiddenSlides>
  <MMClips>0</MMClips>
  <ScaleCrop>false</ScaleCrop>
  <HeadingPairs>
    <vt:vector size="4" baseType="variant">
      <vt:variant>
        <vt:lpstr>سمة</vt:lpstr>
      </vt:variant>
      <vt:variant>
        <vt:i4>1</vt:i4>
      </vt:variant>
      <vt:variant>
        <vt:lpstr>عناوين الشرائح</vt:lpstr>
      </vt:variant>
      <vt:variant>
        <vt:i4>7</vt:i4>
      </vt:variant>
    </vt:vector>
  </HeadingPairs>
  <TitlesOfParts>
    <vt:vector size="8" baseType="lpstr">
      <vt:lpstr>مسبوك</vt:lpstr>
      <vt:lpstr>نقل التكنولوجيا وأبعادها </vt:lpstr>
      <vt:lpstr>الشريحة 2</vt:lpstr>
      <vt:lpstr>الشريحة 3</vt:lpstr>
      <vt:lpstr>الشريحة 4</vt:lpstr>
      <vt:lpstr>الشريحة 5</vt:lpstr>
      <vt:lpstr>الشريحة 6</vt:lpstr>
      <vt:lpstr>الشريحة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نقل التكنولوجيا وأبعادها </dc:title>
  <dc:creator>toshiba</dc:creator>
  <cp:lastModifiedBy>toshiba</cp:lastModifiedBy>
  <cp:revision>13</cp:revision>
  <dcterms:created xsi:type="dcterms:W3CDTF">2012-11-08T01:46:00Z</dcterms:created>
  <dcterms:modified xsi:type="dcterms:W3CDTF">2012-11-10T06:58:14Z</dcterms:modified>
</cp:coreProperties>
</file>