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75" r:id="rId3"/>
    <p:sldId id="273" r:id="rId4"/>
    <p:sldId id="257" r:id="rId5"/>
    <p:sldId id="260" r:id="rId6"/>
    <p:sldId id="274" r:id="rId7"/>
    <p:sldId id="261" r:id="rId8"/>
    <p:sldId id="263" r:id="rId9"/>
    <p:sldId id="264" r:id="rId10"/>
    <p:sldId id="265" r:id="rId11"/>
    <p:sldId id="266" r:id="rId12"/>
    <p:sldId id="267" r:id="rId13"/>
    <p:sldId id="271" r:id="rId14"/>
    <p:sldId id="269" r:id="rId15"/>
    <p:sldId id="270" r:id="rId16"/>
    <p:sldId id="276" r:id="rId17"/>
    <p:sldId id="277" r:id="rId18"/>
    <p:sldId id="278" r:id="rId19"/>
    <p:sldId id="268" r:id="rId20"/>
    <p:sldId id="279" r:id="rId21"/>
    <p:sldId id="280" r:id="rId2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56" d="100"/>
          <a:sy n="56" d="100"/>
        </p:scale>
        <p:origin x="-3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7DC8A-FEEA-40EE-ADE3-30E17EB87B85}" type="datetimeFigureOut">
              <a:rPr lang="ar-SA" smtClean="0"/>
              <a:pPr/>
              <a:t>19/04/1434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5CF1-9A27-4618-85BF-4243FEA2FD4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7DC8A-FEEA-40EE-ADE3-30E17EB87B85}" type="datetimeFigureOut">
              <a:rPr lang="ar-SA" smtClean="0"/>
              <a:pPr/>
              <a:t>19/04/1434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5CF1-9A27-4618-85BF-4243FEA2FD4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7DC8A-FEEA-40EE-ADE3-30E17EB87B85}" type="datetimeFigureOut">
              <a:rPr lang="ar-SA" smtClean="0"/>
              <a:pPr/>
              <a:t>19/04/1434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5CF1-9A27-4618-85BF-4243FEA2FD4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7DC8A-FEEA-40EE-ADE3-30E17EB87B85}" type="datetimeFigureOut">
              <a:rPr lang="ar-SA" smtClean="0"/>
              <a:pPr/>
              <a:t>19/04/1434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5CF1-9A27-4618-85BF-4243FEA2FD4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7DC8A-FEEA-40EE-ADE3-30E17EB87B85}" type="datetimeFigureOut">
              <a:rPr lang="ar-SA" smtClean="0"/>
              <a:pPr/>
              <a:t>19/04/1434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5CF1-9A27-4618-85BF-4243FEA2FD4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7DC8A-FEEA-40EE-ADE3-30E17EB87B85}" type="datetimeFigureOut">
              <a:rPr lang="ar-SA" smtClean="0"/>
              <a:pPr/>
              <a:t>19/04/1434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5CF1-9A27-4618-85BF-4243FEA2FD4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7DC8A-FEEA-40EE-ADE3-30E17EB87B85}" type="datetimeFigureOut">
              <a:rPr lang="ar-SA" smtClean="0"/>
              <a:pPr/>
              <a:t>19/04/1434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5CF1-9A27-4618-85BF-4243FEA2FD4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7DC8A-FEEA-40EE-ADE3-30E17EB87B85}" type="datetimeFigureOut">
              <a:rPr lang="ar-SA" smtClean="0"/>
              <a:pPr/>
              <a:t>19/04/1434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5CF1-9A27-4618-85BF-4243FEA2FD4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7DC8A-FEEA-40EE-ADE3-30E17EB87B85}" type="datetimeFigureOut">
              <a:rPr lang="ar-SA" smtClean="0"/>
              <a:pPr/>
              <a:t>19/04/1434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5CF1-9A27-4618-85BF-4243FEA2FD4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7DC8A-FEEA-40EE-ADE3-30E17EB87B85}" type="datetimeFigureOut">
              <a:rPr lang="ar-SA" smtClean="0"/>
              <a:pPr/>
              <a:t>19/04/1434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5CF1-9A27-4618-85BF-4243FEA2FD4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7DC8A-FEEA-40EE-ADE3-30E17EB87B85}" type="datetimeFigureOut">
              <a:rPr lang="ar-SA" smtClean="0"/>
              <a:pPr/>
              <a:t>19/04/1434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5CF1-9A27-4618-85BF-4243FEA2FD4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7DC8A-FEEA-40EE-ADE3-30E17EB87B85}" type="datetimeFigureOut">
              <a:rPr lang="ar-SA" smtClean="0"/>
              <a:pPr/>
              <a:t>19/04/1434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D5CF1-9A27-4618-85BF-4243FEA2FD40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/>
              <a:t>الاشتراط </a:t>
            </a:r>
            <a:r>
              <a:rPr lang="ar-SA" b="1" dirty="0" err="1" smtClean="0"/>
              <a:t>الاجرائي</a:t>
            </a:r>
            <a:r>
              <a:rPr lang="ar-SA" b="1" dirty="0" smtClean="0"/>
              <a:t> </a:t>
            </a:r>
            <a:br>
              <a:rPr lang="ar-SA" b="1" dirty="0" smtClean="0"/>
            </a:br>
            <a:r>
              <a:rPr lang="ar-SA" b="1" dirty="0" smtClean="0"/>
              <a:t>نظرية </a:t>
            </a:r>
            <a:r>
              <a:rPr lang="ar-SA" b="1" dirty="0" err="1" smtClean="0"/>
              <a:t>سكنر</a:t>
            </a:r>
            <a:endParaRPr lang="ar-SA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نظم </a:t>
            </a:r>
            <a:r>
              <a:rPr lang="ar-SA" b="1" dirty="0" err="1" smtClean="0"/>
              <a:t>التعزيزعند</a:t>
            </a:r>
            <a:r>
              <a:rPr lang="ar-SA" b="1" dirty="0" smtClean="0"/>
              <a:t> </a:t>
            </a:r>
            <a:r>
              <a:rPr lang="ar-SA" b="1" dirty="0" err="1" smtClean="0"/>
              <a:t>سكنر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ar-SA" dirty="0" smtClean="0"/>
              <a:t>                          </a:t>
            </a:r>
          </a:p>
          <a:p>
            <a:r>
              <a:rPr lang="ar-SA" dirty="0"/>
              <a:t> </a:t>
            </a:r>
            <a:r>
              <a:rPr lang="ar-SA" dirty="0" smtClean="0"/>
              <a:t>                          </a:t>
            </a:r>
          </a:p>
          <a:p>
            <a:r>
              <a:rPr lang="ar-SA" dirty="0"/>
              <a:t> </a:t>
            </a:r>
            <a:r>
              <a:rPr lang="ar-SA" dirty="0" smtClean="0"/>
              <a:t>             التعزيز المستمر       التعزيز المتفاوت</a:t>
            </a:r>
          </a:p>
          <a:p>
            <a:r>
              <a:rPr lang="ar-SA" dirty="0"/>
              <a:t> </a:t>
            </a:r>
            <a:r>
              <a:rPr lang="ar-SA" dirty="0" smtClean="0"/>
              <a:t>                                             </a:t>
            </a:r>
          </a:p>
          <a:p>
            <a:r>
              <a:rPr lang="ar-SA" dirty="0"/>
              <a:t> </a:t>
            </a:r>
            <a:r>
              <a:rPr lang="ar-SA" dirty="0" smtClean="0"/>
              <a:t>                  </a:t>
            </a:r>
            <a:r>
              <a:rPr lang="ar-SA" sz="2800" dirty="0" smtClean="0"/>
              <a:t>نظام نسبة التعزيز        نظام فترة التعزيز</a:t>
            </a:r>
          </a:p>
          <a:p>
            <a:r>
              <a:rPr lang="ar-SA" sz="2800" dirty="0"/>
              <a:t> </a:t>
            </a:r>
            <a:r>
              <a:rPr lang="ar-SA" sz="2800" dirty="0" smtClean="0"/>
              <a:t>                      (وحدة </a:t>
            </a:r>
            <a:r>
              <a:rPr lang="ar-SA" sz="2800" dirty="0" err="1" smtClean="0"/>
              <a:t>استجابه</a:t>
            </a:r>
            <a:r>
              <a:rPr lang="ar-SA" sz="2800" dirty="0" smtClean="0"/>
              <a:t>)         (وحدة زمن)</a:t>
            </a:r>
          </a:p>
          <a:p>
            <a:r>
              <a:rPr lang="ar-SA" sz="2800" dirty="0"/>
              <a:t> </a:t>
            </a:r>
            <a:r>
              <a:rPr lang="ar-SA" sz="2800" dirty="0" smtClean="0"/>
              <a:t>                                              1- نظام نسبة </a:t>
            </a:r>
            <a:r>
              <a:rPr lang="ar-SA" sz="2800" dirty="0" err="1" smtClean="0"/>
              <a:t>التعزيزالثابته</a:t>
            </a:r>
            <a:endParaRPr lang="ar-SA" sz="2800" dirty="0" smtClean="0"/>
          </a:p>
          <a:p>
            <a:r>
              <a:rPr lang="ar-SA" sz="2800" dirty="0"/>
              <a:t> </a:t>
            </a:r>
            <a:r>
              <a:rPr lang="ar-SA" sz="2800" dirty="0" smtClean="0"/>
              <a:t>                                              2-نظام نسبة </a:t>
            </a:r>
            <a:r>
              <a:rPr lang="ar-SA" sz="2800" dirty="0" err="1" smtClean="0"/>
              <a:t>التغزيز</a:t>
            </a:r>
            <a:r>
              <a:rPr lang="ar-SA" sz="2800" dirty="0" smtClean="0"/>
              <a:t> </a:t>
            </a:r>
            <a:r>
              <a:rPr lang="ar-SA" sz="2800" dirty="0" err="1" smtClean="0"/>
              <a:t>المتغيره</a:t>
            </a:r>
            <a:endParaRPr lang="ar-SA" sz="2800" dirty="0" smtClean="0"/>
          </a:p>
          <a:p>
            <a:r>
              <a:rPr lang="ar-SA" sz="2800" dirty="0"/>
              <a:t> </a:t>
            </a:r>
            <a:r>
              <a:rPr lang="ar-SA" sz="2800" dirty="0" smtClean="0"/>
              <a:t>                                              3- نظام فترة </a:t>
            </a:r>
            <a:r>
              <a:rPr lang="ar-SA" sz="2800" dirty="0" err="1" smtClean="0"/>
              <a:t>التغزيز</a:t>
            </a:r>
            <a:r>
              <a:rPr lang="ar-SA" sz="2800" dirty="0" smtClean="0"/>
              <a:t> </a:t>
            </a:r>
            <a:r>
              <a:rPr lang="ar-SA" sz="2800" dirty="0" err="1" smtClean="0"/>
              <a:t>الثابته</a:t>
            </a:r>
            <a:endParaRPr lang="ar-SA" sz="2800" dirty="0" smtClean="0"/>
          </a:p>
          <a:p>
            <a:r>
              <a:rPr lang="ar-SA" sz="2800" dirty="0"/>
              <a:t> </a:t>
            </a:r>
            <a:r>
              <a:rPr lang="ar-SA" sz="2800" dirty="0" smtClean="0"/>
              <a:t>                                              4-نظام فترة التعزيز </a:t>
            </a:r>
            <a:r>
              <a:rPr lang="ar-SA" sz="2800" dirty="0" err="1" smtClean="0"/>
              <a:t>المتغيره</a:t>
            </a:r>
            <a:r>
              <a:rPr lang="ar-SA" sz="2800" dirty="0" smtClean="0"/>
              <a:t>  </a:t>
            </a:r>
            <a:endParaRPr lang="ar-SA" sz="2800" dirty="0"/>
          </a:p>
        </p:txBody>
      </p:sp>
      <p:cxnSp>
        <p:nvCxnSpPr>
          <p:cNvPr id="5" name="رابط كسهم مستقيم 4"/>
          <p:cNvCxnSpPr/>
          <p:nvPr/>
        </p:nvCxnSpPr>
        <p:spPr>
          <a:xfrm rot="16200000" flipH="1">
            <a:off x="4393405" y="1464455"/>
            <a:ext cx="92869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رابط كسهم مستقيم 5"/>
          <p:cNvCxnSpPr/>
          <p:nvPr/>
        </p:nvCxnSpPr>
        <p:spPr>
          <a:xfrm rot="5400000">
            <a:off x="3571868" y="1500174"/>
            <a:ext cx="92869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/>
          <p:nvPr/>
        </p:nvCxnSpPr>
        <p:spPr>
          <a:xfrm>
            <a:off x="3428992" y="3000372"/>
            <a:ext cx="85725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 rot="10800000" flipV="1">
            <a:off x="2500298" y="3071810"/>
            <a:ext cx="64294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نتائج دراساته على </a:t>
            </a:r>
            <a:r>
              <a:rPr lang="ar-SA" b="1" dirty="0" smtClean="0"/>
              <a:t>نظم</a:t>
            </a:r>
            <a:r>
              <a:rPr lang="ar-SA" b="1" dirty="0" smtClean="0"/>
              <a:t> </a:t>
            </a:r>
            <a:r>
              <a:rPr lang="ar-SA" b="1" dirty="0" smtClean="0"/>
              <a:t>التعزيز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endParaRPr lang="ar-SA" dirty="0" smtClean="0"/>
          </a:p>
          <a:p>
            <a:r>
              <a:rPr lang="ar-SA" dirty="0" smtClean="0"/>
              <a:t>وجد أن أساليب نسبة التعزيز تحقق أعلى معدل من الاستجابات </a:t>
            </a:r>
            <a:r>
              <a:rPr lang="ar-SA" dirty="0" err="1" smtClean="0"/>
              <a:t>الإجرائيه</a:t>
            </a:r>
            <a:r>
              <a:rPr lang="ar-SA" dirty="0" smtClean="0"/>
              <a:t> عن أساليب فترة التعزيز ما السبب ؟</a:t>
            </a:r>
          </a:p>
          <a:p>
            <a:r>
              <a:rPr lang="ar-SA" dirty="0" smtClean="0"/>
              <a:t>إن ميل الكائن الحي نحو </a:t>
            </a:r>
            <a:r>
              <a:rPr lang="ar-SA" dirty="0" err="1" smtClean="0"/>
              <a:t>الاستجابه</a:t>
            </a:r>
            <a:r>
              <a:rPr lang="ar-SA" dirty="0" smtClean="0"/>
              <a:t> يكون ضعيفاً بعد التعزيز المباشر في كلا الأسلوبين لماذا </a:t>
            </a:r>
            <a:r>
              <a:rPr lang="ar-SA" dirty="0" smtClean="0"/>
              <a:t>؟</a:t>
            </a:r>
          </a:p>
          <a:p>
            <a:r>
              <a:rPr lang="ar-SA" dirty="0" smtClean="0"/>
              <a:t>إن معدل الاستجابات </a:t>
            </a:r>
            <a:r>
              <a:rPr lang="ar-SA" dirty="0" err="1" smtClean="0"/>
              <a:t>الاجرائيه</a:t>
            </a:r>
            <a:r>
              <a:rPr lang="ar-SA" dirty="0" smtClean="0"/>
              <a:t> </a:t>
            </a:r>
            <a:r>
              <a:rPr lang="ar-SA" dirty="0" err="1" smtClean="0"/>
              <a:t>بالنسبه</a:t>
            </a:r>
            <a:r>
              <a:rPr lang="ar-SA" dirty="0" smtClean="0"/>
              <a:t> لوحدة المعزز في جميع نظم التعزيز المتفاوت تكون أعلى مما تكون في نظام التعزيز المستمر .</a:t>
            </a:r>
          </a:p>
          <a:p>
            <a:r>
              <a:rPr lang="ar-SA" dirty="0" smtClean="0"/>
              <a:t>إن مقاومة </a:t>
            </a:r>
            <a:r>
              <a:rPr lang="ar-SA" dirty="0" err="1" smtClean="0"/>
              <a:t>الاستجابه</a:t>
            </a:r>
            <a:r>
              <a:rPr lang="ar-SA" dirty="0" smtClean="0"/>
              <a:t> </a:t>
            </a:r>
            <a:r>
              <a:rPr lang="ar-SA" dirty="0" err="1" smtClean="0"/>
              <a:t>للإنطفاء</a:t>
            </a:r>
            <a:r>
              <a:rPr lang="ar-SA" dirty="0" smtClean="0"/>
              <a:t> في نظم التعزيز المتفاوت </a:t>
            </a:r>
            <a:r>
              <a:rPr lang="ar-SA" dirty="0" err="1" smtClean="0"/>
              <a:t>وخاصه</a:t>
            </a:r>
            <a:r>
              <a:rPr lang="ar-SA" dirty="0" smtClean="0"/>
              <a:t> في نظام نسبة التعزيز </a:t>
            </a:r>
            <a:r>
              <a:rPr lang="ar-SA" dirty="0" err="1" smtClean="0"/>
              <a:t>المتغيره</a:t>
            </a:r>
            <a:r>
              <a:rPr lang="ar-SA" dirty="0" smtClean="0"/>
              <a:t> تكون أقوى مما يكون في نظام التعزيز المستمر .</a:t>
            </a:r>
            <a:endParaRPr lang="ar-SA" dirty="0" smtClean="0"/>
          </a:p>
          <a:p>
            <a:r>
              <a:rPr lang="ar-SA" dirty="0" smtClean="0"/>
              <a:t>جميع دراسات نظم التعزيز لا تعني بكيفية تعلم </a:t>
            </a:r>
            <a:r>
              <a:rPr lang="ar-SA" dirty="0" err="1" smtClean="0"/>
              <a:t>الاستجابه</a:t>
            </a:r>
            <a:r>
              <a:rPr lang="ar-SA" dirty="0" smtClean="0"/>
              <a:t> </a:t>
            </a:r>
            <a:r>
              <a:rPr lang="ar-SA" dirty="0" err="1" smtClean="0"/>
              <a:t>الإجرائيه</a:t>
            </a:r>
            <a:r>
              <a:rPr lang="ar-SA" dirty="0" smtClean="0"/>
              <a:t> بل بكيفية </a:t>
            </a:r>
            <a:r>
              <a:rPr lang="ar-SA" dirty="0" err="1" smtClean="0"/>
              <a:t>الاستجابه</a:t>
            </a:r>
            <a:r>
              <a:rPr lang="ar-SA" dirty="0" smtClean="0"/>
              <a:t> </a:t>
            </a:r>
            <a:r>
              <a:rPr lang="ar-SA" dirty="0" err="1" smtClean="0"/>
              <a:t>بسرعه</a:t>
            </a:r>
            <a:r>
              <a:rPr lang="ar-SA" dirty="0" smtClean="0"/>
              <a:t> في ضوء شروط </a:t>
            </a:r>
            <a:r>
              <a:rPr lang="ar-SA" dirty="0" err="1" smtClean="0"/>
              <a:t>المكافأه</a:t>
            </a:r>
            <a:r>
              <a:rPr lang="ar-SA" dirty="0" smtClean="0"/>
              <a:t> </a:t>
            </a:r>
            <a:r>
              <a:rPr lang="ar-SA" dirty="0" err="1" smtClean="0"/>
              <a:t>المختلفه</a:t>
            </a:r>
            <a:r>
              <a:rPr lang="ar-SA" dirty="0" smtClean="0"/>
              <a:t> .</a:t>
            </a:r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مفاهيم </a:t>
            </a:r>
            <a:r>
              <a:rPr lang="ar-SA" b="1" dirty="0" err="1" smtClean="0"/>
              <a:t>مرتبطه</a:t>
            </a:r>
            <a:r>
              <a:rPr lang="ar-SA" b="1" dirty="0" smtClean="0"/>
              <a:t> بنظرية </a:t>
            </a:r>
            <a:r>
              <a:rPr lang="ar-SA" b="1" dirty="0" err="1" smtClean="0"/>
              <a:t>سكنر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r-SA" dirty="0" smtClean="0"/>
              <a:t>                                     تعميم المثير</a:t>
            </a:r>
          </a:p>
          <a:p>
            <a:pPr>
              <a:buNone/>
            </a:pPr>
            <a:endParaRPr lang="ar-SA" dirty="0" smtClean="0"/>
          </a:p>
          <a:p>
            <a:endParaRPr lang="ar-SA" dirty="0" smtClean="0"/>
          </a:p>
          <a:p>
            <a:r>
              <a:rPr lang="ar-SA" dirty="0" smtClean="0"/>
              <a:t>   تعميم </a:t>
            </a:r>
            <a:r>
              <a:rPr lang="ar-SA" dirty="0" err="1" smtClean="0"/>
              <a:t>الاستجابه</a:t>
            </a:r>
            <a:r>
              <a:rPr lang="ar-SA" dirty="0" smtClean="0"/>
              <a:t>                                       تشكيل السلوك</a:t>
            </a:r>
          </a:p>
          <a:p>
            <a:r>
              <a:rPr lang="ar-SA" dirty="0" smtClean="0"/>
              <a:t>    </a:t>
            </a:r>
            <a:r>
              <a:rPr lang="ar-SA" sz="3000" dirty="0" smtClean="0"/>
              <a:t>                                                 التدريب على الأعمال </a:t>
            </a:r>
            <a:r>
              <a:rPr lang="ar-SA" sz="3000" dirty="0" err="1" smtClean="0"/>
              <a:t>المعقده</a:t>
            </a:r>
            <a:endParaRPr lang="ar-SA" sz="3000" dirty="0" smtClean="0"/>
          </a:p>
          <a:p>
            <a:pPr>
              <a:buNone/>
            </a:pPr>
            <a:endParaRPr lang="ar-SA" sz="2800" dirty="0"/>
          </a:p>
          <a:p>
            <a:r>
              <a:rPr lang="ar-SA" sz="2800" dirty="0" smtClean="0"/>
              <a:t>              </a:t>
            </a:r>
          </a:p>
          <a:p>
            <a:r>
              <a:rPr lang="ar-SA" sz="2800" dirty="0" smtClean="0"/>
              <a:t>                                العوامل </a:t>
            </a:r>
            <a:r>
              <a:rPr lang="ar-SA" sz="2800" dirty="0" err="1" smtClean="0"/>
              <a:t>المؤثره</a:t>
            </a:r>
            <a:r>
              <a:rPr lang="ar-SA" sz="2800" dirty="0" smtClean="0"/>
              <a:t> على انطفاء                      </a:t>
            </a:r>
          </a:p>
          <a:p>
            <a:r>
              <a:rPr lang="ar-SA" sz="2800" dirty="0" smtClean="0"/>
              <a:t>                                     </a:t>
            </a:r>
            <a:r>
              <a:rPr lang="ar-SA" sz="2800" dirty="0" err="1" smtClean="0"/>
              <a:t>الاستجابه</a:t>
            </a:r>
            <a:r>
              <a:rPr lang="ar-SA" sz="2800" dirty="0" smtClean="0"/>
              <a:t> </a:t>
            </a:r>
            <a:r>
              <a:rPr lang="ar-SA" sz="2800" dirty="0" err="1" smtClean="0"/>
              <a:t>الإجرائيه</a:t>
            </a:r>
            <a:endParaRPr lang="ar-SA" sz="2800" dirty="0" smtClean="0"/>
          </a:p>
          <a:p>
            <a:r>
              <a:rPr lang="ar-SA" sz="2800" dirty="0"/>
              <a:t> </a:t>
            </a:r>
            <a:r>
              <a:rPr lang="ar-SA" sz="2800" dirty="0" smtClean="0"/>
              <a:t>                                           </a:t>
            </a:r>
          </a:p>
          <a:p>
            <a:pPr>
              <a:buNone/>
            </a:pPr>
            <a:r>
              <a:rPr lang="ar-SA" sz="2800" dirty="0" smtClean="0"/>
              <a:t>  </a:t>
            </a:r>
            <a:r>
              <a:rPr lang="ar-SA" sz="2800" dirty="0" smtClean="0">
                <a:solidFill>
                  <a:schemeClr val="accent2"/>
                </a:solidFill>
              </a:rPr>
              <a:t>حجم المعزز                    عدد مرات التعزيز        عدد مرات </a:t>
            </a:r>
            <a:r>
              <a:rPr lang="ar-SA" sz="2800" dirty="0" err="1" smtClean="0">
                <a:solidFill>
                  <a:schemeClr val="accent2"/>
                </a:solidFill>
              </a:rPr>
              <a:t>الإنطفاء</a:t>
            </a:r>
            <a:r>
              <a:rPr lang="ar-SA" sz="2800" dirty="0" smtClean="0">
                <a:solidFill>
                  <a:schemeClr val="accent2"/>
                </a:solidFill>
              </a:rPr>
              <a:t> </a:t>
            </a:r>
            <a:r>
              <a:rPr lang="ar-SA" sz="2800" dirty="0" err="1" smtClean="0">
                <a:solidFill>
                  <a:schemeClr val="accent2"/>
                </a:solidFill>
              </a:rPr>
              <a:t>السابقه</a:t>
            </a:r>
            <a:endParaRPr lang="ar-SA" sz="2800" dirty="0" smtClean="0">
              <a:solidFill>
                <a:schemeClr val="accent2"/>
              </a:solidFill>
            </a:endParaRPr>
          </a:p>
          <a:p>
            <a:endParaRPr lang="ar-SA" sz="2800" dirty="0"/>
          </a:p>
          <a:p>
            <a:endParaRPr lang="ar-SA" sz="2800" dirty="0" smtClean="0"/>
          </a:p>
          <a:p>
            <a:pPr>
              <a:buNone/>
            </a:pPr>
            <a:endParaRPr lang="ar-SA" sz="2800" dirty="0"/>
          </a:p>
        </p:txBody>
      </p:sp>
      <p:sp>
        <p:nvSpPr>
          <p:cNvPr id="4" name="نجمة ذات 4 نقاط 3"/>
          <p:cNvSpPr/>
          <p:nvPr/>
        </p:nvSpPr>
        <p:spPr>
          <a:xfrm>
            <a:off x="2500298" y="1785926"/>
            <a:ext cx="3629044" cy="300039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 </a:t>
            </a:r>
            <a:endParaRPr lang="ar-SA" dirty="0"/>
          </a:p>
        </p:txBody>
      </p:sp>
      <p:cxnSp>
        <p:nvCxnSpPr>
          <p:cNvPr id="6" name="رابط كسهم مستقيم 5"/>
          <p:cNvCxnSpPr/>
          <p:nvPr/>
        </p:nvCxnSpPr>
        <p:spPr>
          <a:xfrm>
            <a:off x="4857752" y="5572140"/>
            <a:ext cx="228601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 rot="16200000" flipH="1">
            <a:off x="4071934" y="5857892"/>
            <a:ext cx="50006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 rot="10800000" flipV="1">
            <a:off x="1928794" y="5715016"/>
            <a:ext cx="164307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حلوى مكافأه 2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عمل معقد لقطط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عمل معقد قرد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التطبيقات </a:t>
            </a:r>
            <a:r>
              <a:rPr lang="ar-SA" dirty="0" err="1" smtClean="0"/>
              <a:t>التربويه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ar-SA" dirty="0" smtClean="0"/>
              <a:t>تحليل </a:t>
            </a:r>
            <a:r>
              <a:rPr lang="ar-SA" dirty="0" err="1" smtClean="0"/>
              <a:t>اللغه</a:t>
            </a:r>
            <a:r>
              <a:rPr lang="ar-SA" dirty="0" smtClean="0"/>
              <a:t> كنظام للاستجابات </a:t>
            </a:r>
            <a:r>
              <a:rPr lang="ar-SA" dirty="0" err="1" smtClean="0"/>
              <a:t>الاجرائيه</a:t>
            </a:r>
            <a:r>
              <a:rPr lang="ar-SA" dirty="0" smtClean="0"/>
              <a:t> . </a:t>
            </a:r>
          </a:p>
          <a:p>
            <a:r>
              <a:rPr lang="ar-SA" dirty="0" smtClean="0"/>
              <a:t>استخدام التعزيز في </a:t>
            </a:r>
            <a:r>
              <a:rPr lang="ar-SA" dirty="0" err="1" smtClean="0"/>
              <a:t>السياسه</a:t>
            </a:r>
            <a:r>
              <a:rPr lang="ar-SA" dirty="0" smtClean="0"/>
              <a:t> </a:t>
            </a:r>
            <a:r>
              <a:rPr lang="ar-SA" dirty="0" smtClean="0"/>
              <a:t>، وضبط السلوك الاجتماعي والاقتصادي . </a:t>
            </a:r>
          </a:p>
          <a:p>
            <a:r>
              <a:rPr lang="ar-SA" dirty="0" smtClean="0"/>
              <a:t>حاول استخدام أسس التعليم في بناء تنظيم اجتماعي أكثر مثاليه .</a:t>
            </a:r>
          </a:p>
          <a:p>
            <a:r>
              <a:rPr lang="ar-SA" dirty="0" smtClean="0"/>
              <a:t>محاولاته علاج بعض اضطرابات السلوك .</a:t>
            </a:r>
          </a:p>
          <a:p>
            <a:r>
              <a:rPr lang="ar-SA" dirty="0" smtClean="0"/>
              <a:t>مشكلات الفصل الدراسي والاتجاه </a:t>
            </a:r>
            <a:r>
              <a:rPr lang="ar-SA" dirty="0" err="1" smtClean="0"/>
              <a:t>إالى</a:t>
            </a:r>
            <a:r>
              <a:rPr lang="ar-SA" dirty="0" smtClean="0"/>
              <a:t> التكنولوجيا في التعليم </a:t>
            </a:r>
          </a:p>
          <a:p>
            <a:pPr>
              <a:buNone/>
            </a:pPr>
            <a:r>
              <a:rPr lang="ar-SA" dirty="0" smtClean="0"/>
              <a:t> ( بعض دراسات العلماء على هذه المشكلات ) </a:t>
            </a:r>
          </a:p>
          <a:p>
            <a:r>
              <a:rPr lang="ar-SA" dirty="0" smtClean="0"/>
              <a:t>التعلم المبرمج</a:t>
            </a:r>
          </a:p>
          <a:p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ar-SA" dirty="0" smtClean="0"/>
              <a:t>شروط التعليم المبرمج </a:t>
            </a:r>
          </a:p>
          <a:p>
            <a:r>
              <a:rPr lang="ar-SA" dirty="0" smtClean="0"/>
              <a:t>أنواع البرامج في التعليم المبرمج : </a:t>
            </a:r>
          </a:p>
          <a:p>
            <a:r>
              <a:rPr lang="ar-SA" dirty="0" smtClean="0"/>
              <a:t>                      </a:t>
            </a:r>
            <a:endParaRPr lang="ar-SA" dirty="0" smtClean="0"/>
          </a:p>
          <a:p>
            <a:r>
              <a:rPr lang="ar-SA" dirty="0" smtClean="0"/>
              <a:t>البرنامج الخطي    البرنامج </a:t>
            </a:r>
            <a:r>
              <a:rPr lang="ar-SA" dirty="0" err="1" smtClean="0"/>
              <a:t>التفريعي</a:t>
            </a:r>
            <a:r>
              <a:rPr lang="ar-SA" dirty="0" smtClean="0"/>
              <a:t>          </a:t>
            </a:r>
          </a:p>
          <a:p>
            <a:r>
              <a:rPr lang="ar-SA" dirty="0" smtClean="0"/>
              <a:t> </a:t>
            </a:r>
            <a:r>
              <a:rPr lang="ar-SA" dirty="0" smtClean="0"/>
              <a:t>                                     </a:t>
            </a:r>
          </a:p>
          <a:p>
            <a:r>
              <a:rPr lang="ar-SA" dirty="0" smtClean="0"/>
              <a:t>أنماط الاستجابات في التعليم المبرمج    </a:t>
            </a:r>
          </a:p>
          <a:p>
            <a:r>
              <a:rPr lang="ar-SA" dirty="0" smtClean="0"/>
              <a:t>                    </a:t>
            </a:r>
          </a:p>
          <a:p>
            <a:pPr>
              <a:buNone/>
            </a:pPr>
            <a:r>
              <a:rPr lang="ar-SA" sz="2400" dirty="0" smtClean="0"/>
              <a:t>استجابة الاختيار من متعدد        </a:t>
            </a:r>
            <a:r>
              <a:rPr lang="ar-SA" sz="2400" dirty="0" err="1" smtClean="0"/>
              <a:t>الاستجابه</a:t>
            </a:r>
            <a:r>
              <a:rPr lang="ar-SA" sz="2400" dirty="0" smtClean="0"/>
              <a:t> </a:t>
            </a:r>
            <a:r>
              <a:rPr lang="ar-SA" sz="2400" dirty="0" err="1" smtClean="0"/>
              <a:t>المنشأه</a:t>
            </a:r>
            <a:endParaRPr lang="ar-SA" sz="2400" dirty="0" smtClean="0"/>
          </a:p>
          <a:p>
            <a:endParaRPr lang="ar-SA" dirty="0" smtClean="0"/>
          </a:p>
          <a:p>
            <a:endParaRPr lang="ar-SA" dirty="0"/>
          </a:p>
        </p:txBody>
      </p:sp>
      <p:cxnSp>
        <p:nvCxnSpPr>
          <p:cNvPr id="7" name="رابط كسهم مستقيم 6"/>
          <p:cNvCxnSpPr/>
          <p:nvPr/>
        </p:nvCxnSpPr>
        <p:spPr>
          <a:xfrm>
            <a:off x="6072198" y="2571744"/>
            <a:ext cx="857256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 rot="10800000" flipV="1">
            <a:off x="5143504" y="2643182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>
            <a:off x="5715008" y="4857760"/>
            <a:ext cx="78581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/>
          <p:nvPr/>
        </p:nvCxnSpPr>
        <p:spPr>
          <a:xfrm rot="10800000" flipV="1">
            <a:off x="4857752" y="4929198"/>
            <a:ext cx="64294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ar-SA" dirty="0" smtClean="0"/>
          </a:p>
          <a:p>
            <a:r>
              <a:rPr lang="ar-SA" dirty="0" smtClean="0"/>
              <a:t>مميزات التعلم المبرمج والانتقادات </a:t>
            </a:r>
            <a:r>
              <a:rPr lang="ar-SA" dirty="0" err="1" smtClean="0"/>
              <a:t>الموجهه</a:t>
            </a:r>
            <a:r>
              <a:rPr lang="ar-SA" dirty="0" smtClean="0"/>
              <a:t> له .</a:t>
            </a:r>
            <a:endParaRPr lang="ar-S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وضحي الهدف العام من مجموعة القواعد والأسس التي تنظم أساليب التعزيز المتقطع </a:t>
            </a:r>
            <a:r>
              <a:rPr lang="ar-SA" dirty="0" smtClean="0"/>
              <a:t>؟</a:t>
            </a:r>
          </a:p>
          <a:p>
            <a:r>
              <a:rPr lang="ar-SA" dirty="0" smtClean="0"/>
              <a:t>قارني بين السلوك </a:t>
            </a:r>
            <a:r>
              <a:rPr lang="ar-SA" dirty="0" err="1" smtClean="0"/>
              <a:t>الاستجابي</a:t>
            </a:r>
            <a:r>
              <a:rPr lang="ar-SA" dirty="0" smtClean="0"/>
              <a:t> والسلوك </a:t>
            </a:r>
            <a:r>
              <a:rPr lang="ar-SA" dirty="0" err="1" smtClean="0"/>
              <a:t>الاجرائي</a:t>
            </a:r>
            <a:endParaRPr lang="ar-SA" dirty="0" smtClean="0"/>
          </a:p>
          <a:p>
            <a:r>
              <a:rPr lang="ar-SA" dirty="0" smtClean="0"/>
              <a:t>عللي : يعتبر </a:t>
            </a:r>
            <a:r>
              <a:rPr lang="ar-SA" dirty="0" err="1" smtClean="0"/>
              <a:t>سكنر</a:t>
            </a:r>
            <a:r>
              <a:rPr lang="ar-SA" dirty="0" smtClean="0"/>
              <a:t> العقاب أسلوباً ضعيفاً في ضبط السلوك</a:t>
            </a:r>
          </a:p>
          <a:p>
            <a:r>
              <a:rPr lang="ar-SA" dirty="0" smtClean="0"/>
              <a:t>تحدثي عن مميزات التعليم المبرمج والانتقادات </a:t>
            </a:r>
            <a:r>
              <a:rPr lang="ar-SA" dirty="0" err="1" smtClean="0"/>
              <a:t>الموجهه</a:t>
            </a:r>
            <a:r>
              <a:rPr lang="ar-SA" dirty="0" smtClean="0"/>
              <a:t> له . 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ar-SA" dirty="0" smtClean="0"/>
          </a:p>
          <a:p>
            <a:r>
              <a:rPr lang="ar-SA" dirty="0" smtClean="0"/>
              <a:t>يعتبر مع </a:t>
            </a:r>
            <a:r>
              <a:rPr lang="ar-SA" dirty="0" err="1" smtClean="0"/>
              <a:t>ثورندايك</a:t>
            </a:r>
            <a:r>
              <a:rPr lang="ar-SA" dirty="0" smtClean="0"/>
              <a:t> من علماء النفس </a:t>
            </a:r>
            <a:r>
              <a:rPr lang="ar-SA" dirty="0" err="1" smtClean="0"/>
              <a:t>الارتباطيين</a:t>
            </a:r>
            <a:r>
              <a:rPr lang="ar-SA" dirty="0" smtClean="0"/>
              <a:t> </a:t>
            </a:r>
            <a:r>
              <a:rPr lang="en-US" dirty="0" smtClean="0"/>
              <a:t>Connectionists </a:t>
            </a:r>
            <a:r>
              <a:rPr lang="ar-SA" dirty="0" smtClean="0"/>
              <a:t> الذين ركزوا على التعزيز </a:t>
            </a:r>
            <a:endParaRPr lang="ar-S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دقائق الانتظار اشغلها بالاستغفار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ar-SA" b="1" dirty="0" smtClean="0"/>
              <a:t>               </a:t>
            </a:r>
          </a:p>
          <a:p>
            <a:endParaRPr lang="ar-SA" b="1" dirty="0" smtClean="0"/>
          </a:p>
          <a:p>
            <a:pPr>
              <a:buNone/>
            </a:pPr>
            <a:r>
              <a:rPr lang="ar-SA" b="1" dirty="0" smtClean="0"/>
              <a:t> </a:t>
            </a:r>
            <a:r>
              <a:rPr lang="ar-SA" b="1" dirty="0" smtClean="0"/>
              <a:t>                       والحمد لله رب العالمين</a:t>
            </a:r>
            <a:endParaRPr lang="ar-SA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محاور نظرية </a:t>
            </a:r>
            <a:r>
              <a:rPr lang="ar-SA" b="1" dirty="0" err="1" smtClean="0"/>
              <a:t>سكنر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ar-SA" sz="4200" b="1" dirty="0" smtClean="0"/>
              <a:t> 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نوعا التعلم : السلوك </a:t>
            </a:r>
            <a:r>
              <a:rPr lang="ar-SA" b="1" dirty="0" err="1" smtClean="0">
                <a:solidFill>
                  <a:srgbClr val="FF0000"/>
                </a:solidFill>
              </a:rPr>
              <a:t>الاستجابي</a:t>
            </a:r>
            <a:r>
              <a:rPr lang="ar-SA" b="1" dirty="0" smtClean="0">
                <a:solidFill>
                  <a:srgbClr val="FF0000"/>
                </a:solidFill>
              </a:rPr>
              <a:t> والسلوك الإجرائي</a:t>
            </a:r>
          </a:p>
          <a:p>
            <a:r>
              <a:rPr lang="ar-SA" b="1" dirty="0" smtClean="0">
                <a:solidFill>
                  <a:schemeClr val="bg2">
                    <a:lumMod val="75000"/>
                  </a:schemeClr>
                </a:solidFill>
              </a:rPr>
              <a:t>متغيرات الاشتراط </a:t>
            </a:r>
            <a:r>
              <a:rPr lang="ar-SA" b="1" dirty="0" smtClean="0">
                <a:solidFill>
                  <a:schemeClr val="bg2">
                    <a:lumMod val="75000"/>
                  </a:schemeClr>
                </a:solidFill>
              </a:rPr>
              <a:t>الإجرائي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 Operant </a:t>
            </a:r>
            <a:r>
              <a:rPr lang="en-US" b="1" dirty="0" err="1" smtClean="0">
                <a:solidFill>
                  <a:schemeClr val="bg2">
                    <a:lumMod val="75000"/>
                  </a:schemeClr>
                </a:solidFill>
              </a:rPr>
              <a:t>Conditoning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ar-SA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endParaRPr lang="ar-SA" b="1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</a:rPr>
              <a:t>المثيرات والاستجابات</a:t>
            </a:r>
          </a:p>
          <a:p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ar-SA" b="1" dirty="0" smtClean="0">
                <a:solidFill>
                  <a:srgbClr val="C00000"/>
                </a:solidFill>
              </a:rPr>
              <a:t>تعلم السلوك الإجرائي </a:t>
            </a:r>
          </a:p>
          <a:p>
            <a:r>
              <a:rPr lang="ar-SA" b="1" dirty="0" smtClean="0">
                <a:solidFill>
                  <a:schemeClr val="accent3"/>
                </a:solidFill>
              </a:rPr>
              <a:t>أنواع التعزيز </a:t>
            </a:r>
          </a:p>
          <a:p>
            <a:r>
              <a:rPr lang="ar-SA" b="1" dirty="0" smtClean="0">
                <a:solidFill>
                  <a:schemeClr val="accent1"/>
                </a:solidFill>
              </a:rPr>
              <a:t>نظم التعزيز</a:t>
            </a:r>
          </a:p>
          <a:p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التطبيقات </a:t>
            </a:r>
            <a:r>
              <a:rPr lang="ar-SA" b="1" dirty="0" err="1" smtClean="0">
                <a:solidFill>
                  <a:schemeClr val="accent2">
                    <a:lumMod val="75000"/>
                  </a:schemeClr>
                </a:solidFill>
              </a:rPr>
              <a:t>التربويه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SA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التعلم المبرمج </a:t>
            </a: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r-SA" b="1" dirty="0"/>
              <a:t> </a:t>
            </a:r>
            <a:r>
              <a:rPr lang="ar-SA" b="1" dirty="0" smtClean="0"/>
              <a:t>                             </a:t>
            </a:r>
          </a:p>
          <a:p>
            <a:pPr>
              <a:buNone/>
            </a:pPr>
            <a:r>
              <a:rPr lang="ar-SA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</a:t>
            </a:r>
            <a:r>
              <a:rPr lang="ar-SA" sz="3600" b="1" dirty="0" smtClean="0">
                <a:solidFill>
                  <a:schemeClr val="accent3">
                    <a:lumMod val="50000"/>
                  </a:schemeClr>
                </a:solidFill>
              </a:rPr>
              <a:t>نظرية </a:t>
            </a:r>
            <a:r>
              <a:rPr lang="ar-SA" sz="3600" b="1" dirty="0" err="1" smtClean="0">
                <a:solidFill>
                  <a:schemeClr val="accent3">
                    <a:lumMod val="50000"/>
                  </a:schemeClr>
                </a:solidFill>
              </a:rPr>
              <a:t>سكنر</a:t>
            </a:r>
            <a:endParaRPr lang="ar-SA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ar-SA" dirty="0"/>
          </a:p>
          <a:p>
            <a:r>
              <a:rPr lang="ar-SA" b="1" dirty="0" smtClean="0">
                <a:solidFill>
                  <a:srgbClr val="7030A0"/>
                </a:solidFill>
              </a:rPr>
              <a:t>السلوك </a:t>
            </a:r>
            <a:r>
              <a:rPr lang="ar-SA" b="1" dirty="0" err="1" smtClean="0">
                <a:solidFill>
                  <a:srgbClr val="7030A0"/>
                </a:solidFill>
              </a:rPr>
              <a:t>الاستجابي</a:t>
            </a:r>
            <a:r>
              <a:rPr lang="ar-SA" b="1" dirty="0" smtClean="0">
                <a:solidFill>
                  <a:srgbClr val="7030A0"/>
                </a:solidFill>
              </a:rPr>
              <a:t>                       </a:t>
            </a:r>
            <a:r>
              <a:rPr lang="ar-SA" b="1" dirty="0" smtClean="0">
                <a:solidFill>
                  <a:srgbClr val="7030A0"/>
                </a:solidFill>
              </a:rPr>
              <a:t>السلوك </a:t>
            </a:r>
            <a:r>
              <a:rPr lang="ar-SA" b="1" dirty="0" smtClean="0">
                <a:solidFill>
                  <a:srgbClr val="7030A0"/>
                </a:solidFill>
              </a:rPr>
              <a:t>الإجرائي</a:t>
            </a:r>
          </a:p>
          <a:p>
            <a:r>
              <a:rPr lang="en-US" sz="2200" b="1" dirty="0" smtClean="0">
                <a:solidFill>
                  <a:srgbClr val="7030A0"/>
                </a:solidFill>
              </a:rPr>
              <a:t>Respondent Behavior</a:t>
            </a:r>
            <a:r>
              <a:rPr lang="ar-SA" sz="2200" b="1" dirty="0" smtClean="0">
                <a:solidFill>
                  <a:srgbClr val="7030A0"/>
                </a:solidFill>
              </a:rPr>
              <a:t>                                   </a:t>
            </a:r>
            <a:r>
              <a:rPr lang="en-US" sz="2200" b="1" dirty="0" smtClean="0">
                <a:solidFill>
                  <a:srgbClr val="7030A0"/>
                </a:solidFill>
              </a:rPr>
              <a:t>Operant Behavior</a:t>
            </a:r>
            <a:endParaRPr lang="ar-SA" sz="2200" b="1" dirty="0" smtClean="0">
              <a:solidFill>
                <a:srgbClr val="7030A0"/>
              </a:solidFill>
            </a:endParaRPr>
          </a:p>
          <a:p>
            <a:r>
              <a:rPr lang="ar-SA" dirty="0" smtClean="0"/>
              <a:t>ينشأ </a:t>
            </a:r>
            <a:r>
              <a:rPr lang="ar-SA" dirty="0" smtClean="0"/>
              <a:t>نتيجة لمثيرات                 عادة ينشأ بدون مثيرات</a:t>
            </a:r>
          </a:p>
          <a:p>
            <a:r>
              <a:rPr lang="ar-SA" dirty="0" smtClean="0"/>
              <a:t>يقف المتعلم موقف سلبي          يقف المتعلم موقف إيجابي</a:t>
            </a:r>
          </a:p>
          <a:p>
            <a:pPr>
              <a:buNone/>
            </a:pPr>
            <a:r>
              <a:rPr lang="ar-SA" dirty="0" smtClean="0"/>
              <a:t>    </a:t>
            </a:r>
            <a:r>
              <a:rPr lang="ar-SA" dirty="0" smtClean="0"/>
              <a:t>لا يستجيب إلا بمثير</a:t>
            </a:r>
            <a:r>
              <a:rPr lang="ar-SA" dirty="0" smtClean="0"/>
              <a:t>                </a:t>
            </a:r>
            <a:r>
              <a:rPr lang="ar-SA" dirty="0" smtClean="0"/>
              <a:t>لا ينتظر المثير</a:t>
            </a:r>
          </a:p>
          <a:p>
            <a:endParaRPr lang="ar-SA" dirty="0" smtClean="0"/>
          </a:p>
          <a:p>
            <a:r>
              <a:rPr lang="ar-SA" b="1" dirty="0" smtClean="0"/>
              <a:t>سلوك الكائن الحي يعتمد على النمط الكلي للمثيرات التي توجد بالموقف وليس على الارتباط بين مثيرات واستجابات محدده</a:t>
            </a:r>
            <a:endParaRPr lang="ar-SA" b="1" dirty="0"/>
          </a:p>
        </p:txBody>
      </p:sp>
      <p:cxnSp>
        <p:nvCxnSpPr>
          <p:cNvPr id="5" name="رابط كسهم مستقيم 4"/>
          <p:cNvCxnSpPr/>
          <p:nvPr/>
        </p:nvCxnSpPr>
        <p:spPr>
          <a:xfrm>
            <a:off x="4500562" y="1571612"/>
            <a:ext cx="128588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 rot="10800000" flipV="1">
            <a:off x="2857488" y="1500174"/>
            <a:ext cx="142876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أنواع المثيرات عند </a:t>
            </a:r>
            <a:r>
              <a:rPr lang="ar-SA" b="1" dirty="0" err="1" smtClean="0"/>
              <a:t>سكنر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ar-SA" dirty="0" smtClean="0"/>
              <a:t>                        </a:t>
            </a:r>
          </a:p>
          <a:p>
            <a:pPr>
              <a:buNone/>
            </a:pPr>
            <a:r>
              <a:rPr lang="ar-SA" sz="3600" b="1" dirty="0" smtClean="0">
                <a:solidFill>
                  <a:schemeClr val="bg2">
                    <a:lumMod val="50000"/>
                  </a:schemeClr>
                </a:solidFill>
              </a:rPr>
              <a:t>                            </a:t>
            </a:r>
            <a:r>
              <a:rPr lang="ar-SA" sz="3600" b="1" dirty="0" smtClean="0">
                <a:solidFill>
                  <a:schemeClr val="bg2">
                    <a:lumMod val="50000"/>
                  </a:schemeClr>
                </a:solidFill>
              </a:rPr>
              <a:t>        المثيرات </a:t>
            </a:r>
            <a:r>
              <a:rPr lang="ar-SA" sz="3600" b="1" dirty="0" err="1" smtClean="0">
                <a:solidFill>
                  <a:schemeClr val="bg2">
                    <a:lumMod val="50000"/>
                  </a:schemeClr>
                </a:solidFill>
              </a:rPr>
              <a:t>المستصدره</a:t>
            </a:r>
            <a:endParaRPr lang="ar-SA" sz="36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ar-SA" sz="3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ar-SA" sz="3600" b="1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</a:t>
            </a:r>
            <a:r>
              <a:rPr lang="en-US" sz="2600" b="1" dirty="0" err="1" smtClean="0">
                <a:solidFill>
                  <a:schemeClr val="bg2">
                    <a:lumMod val="50000"/>
                  </a:schemeClr>
                </a:solidFill>
              </a:rPr>
              <a:t>Elicting</a:t>
            </a:r>
            <a:r>
              <a:rPr lang="en-US" sz="2600" b="1" dirty="0" smtClean="0">
                <a:solidFill>
                  <a:schemeClr val="bg2">
                    <a:lumMod val="50000"/>
                  </a:schemeClr>
                </a:solidFill>
              </a:rPr>
              <a:t> Stimuli</a:t>
            </a:r>
            <a:endParaRPr lang="ar-SA" sz="26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ar-SA" sz="3600" b="1" dirty="0" smtClean="0">
                <a:solidFill>
                  <a:schemeClr val="bg2">
                    <a:lumMod val="50000"/>
                  </a:schemeClr>
                </a:solidFill>
              </a:rPr>
              <a:t>                             </a:t>
            </a:r>
            <a:r>
              <a:rPr lang="ar-SA" sz="3600" b="1" dirty="0" smtClean="0">
                <a:solidFill>
                  <a:schemeClr val="bg2">
                    <a:lumMod val="50000"/>
                  </a:schemeClr>
                </a:solidFill>
              </a:rPr>
              <a:t>      </a:t>
            </a:r>
            <a:r>
              <a:rPr lang="ar-SA" sz="2800" b="1" dirty="0" smtClean="0">
                <a:solidFill>
                  <a:schemeClr val="bg2">
                    <a:lumMod val="50000"/>
                  </a:schemeClr>
                </a:solidFill>
              </a:rPr>
              <a:t>بيئيه </a:t>
            </a:r>
            <a:r>
              <a:rPr lang="ar-SA" sz="2800" b="1" dirty="0" smtClean="0">
                <a:solidFill>
                  <a:schemeClr val="bg2">
                    <a:lumMod val="50000"/>
                  </a:schemeClr>
                </a:solidFill>
              </a:rPr>
              <a:t>تسبق </a:t>
            </a:r>
            <a:r>
              <a:rPr lang="ar-SA" sz="2800" b="1" dirty="0" err="1" smtClean="0">
                <a:solidFill>
                  <a:schemeClr val="bg2">
                    <a:lumMod val="50000"/>
                  </a:schemeClr>
                </a:solidFill>
              </a:rPr>
              <a:t>الاستجايات</a:t>
            </a:r>
            <a:endParaRPr lang="ar-SA" sz="28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ar-SA" sz="3600" dirty="0" smtClean="0"/>
          </a:p>
          <a:p>
            <a:pPr>
              <a:buNone/>
            </a:pPr>
            <a:r>
              <a:rPr lang="ar-SA" sz="3600" b="1" dirty="0" smtClean="0">
                <a:solidFill>
                  <a:srgbClr val="00B050"/>
                </a:solidFill>
              </a:rPr>
              <a:t>      المثيرات </a:t>
            </a:r>
            <a:r>
              <a:rPr lang="ar-SA" sz="3600" b="1" dirty="0" err="1" smtClean="0">
                <a:solidFill>
                  <a:srgbClr val="00B050"/>
                </a:solidFill>
              </a:rPr>
              <a:t>المعززه</a:t>
            </a:r>
            <a:r>
              <a:rPr lang="ar-SA" sz="3600" b="1" dirty="0" smtClean="0">
                <a:solidFill>
                  <a:srgbClr val="00B050"/>
                </a:solidFill>
              </a:rPr>
              <a:t>                             </a:t>
            </a:r>
            <a:r>
              <a:rPr lang="ar-SA" sz="3600" b="1" dirty="0" smtClean="0">
                <a:solidFill>
                  <a:srgbClr val="00B050"/>
                </a:solidFill>
              </a:rPr>
              <a:t>        </a:t>
            </a:r>
            <a:r>
              <a:rPr lang="ar-SA" sz="3600" b="1" dirty="0" smtClean="0">
                <a:solidFill>
                  <a:schemeClr val="accent4">
                    <a:lumMod val="75000"/>
                  </a:schemeClr>
                </a:solidFill>
              </a:rPr>
              <a:t>المثيرات </a:t>
            </a:r>
            <a:r>
              <a:rPr lang="ar-SA" sz="3600" b="1" dirty="0" err="1" smtClean="0">
                <a:solidFill>
                  <a:schemeClr val="accent4">
                    <a:lumMod val="75000"/>
                  </a:schemeClr>
                </a:solidFill>
              </a:rPr>
              <a:t>المميزه</a:t>
            </a:r>
            <a:endParaRPr lang="ar-SA" sz="36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ar-SA" sz="36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ar-SA" sz="3600" b="1" dirty="0" smtClean="0">
                <a:solidFill>
                  <a:schemeClr val="accent4">
                    <a:lumMod val="75000"/>
                  </a:schemeClr>
                </a:solidFill>
              </a:rPr>
              <a:t>     </a:t>
            </a:r>
            <a:r>
              <a:rPr lang="en-US" sz="2600" b="1" dirty="0" smtClean="0">
                <a:solidFill>
                  <a:schemeClr val="accent4">
                    <a:lumMod val="75000"/>
                  </a:schemeClr>
                </a:solidFill>
              </a:rPr>
              <a:t>Reinforcing Stimuli</a:t>
            </a:r>
            <a:r>
              <a:rPr lang="ar-SA" sz="26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600" b="1" dirty="0" smtClean="0">
                <a:solidFill>
                  <a:schemeClr val="accent4">
                    <a:lumMod val="75000"/>
                  </a:schemeClr>
                </a:solidFill>
              </a:rPr>
              <a:t>Stimuli  </a:t>
            </a:r>
            <a:r>
              <a:rPr lang="ar-SA" sz="2600" b="1" dirty="0" smtClean="0">
                <a:solidFill>
                  <a:schemeClr val="accent4">
                    <a:lumMod val="75000"/>
                  </a:schemeClr>
                </a:solidFill>
              </a:rPr>
              <a:t>                                    </a:t>
            </a:r>
            <a:r>
              <a:rPr lang="en-US" sz="2600" b="1" dirty="0" smtClean="0">
                <a:solidFill>
                  <a:schemeClr val="accent4">
                    <a:lumMod val="75000"/>
                  </a:schemeClr>
                </a:solidFill>
              </a:rPr>
              <a:t>Discriminative  Stimuli </a:t>
            </a:r>
            <a:endParaRPr lang="ar-SA" sz="26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ar-SA" sz="3000" b="1" dirty="0" smtClean="0">
                <a:solidFill>
                  <a:srgbClr val="00B050"/>
                </a:solidFill>
              </a:rPr>
              <a:t>      </a:t>
            </a:r>
            <a:r>
              <a:rPr lang="ar-SA" sz="3000" b="1" dirty="0" smtClean="0">
                <a:solidFill>
                  <a:srgbClr val="00B050"/>
                </a:solidFill>
              </a:rPr>
              <a:t>تعقب حدوث</a:t>
            </a:r>
            <a:r>
              <a:rPr lang="ar-SA" sz="3000" b="1" dirty="0" smtClean="0">
                <a:solidFill>
                  <a:srgbClr val="00B050"/>
                </a:solidFill>
              </a:rPr>
              <a:t> الاستجابات                                         </a:t>
            </a:r>
            <a:r>
              <a:rPr lang="ar-SA" sz="3000" b="1" dirty="0" smtClean="0">
                <a:solidFill>
                  <a:srgbClr val="7030A0"/>
                </a:solidFill>
              </a:rPr>
              <a:t>تسبق وتصحب </a:t>
            </a:r>
            <a:r>
              <a:rPr lang="ar-SA" sz="3000" b="1" dirty="0" smtClean="0">
                <a:solidFill>
                  <a:schemeClr val="accent4">
                    <a:lumMod val="75000"/>
                  </a:schemeClr>
                </a:solidFill>
              </a:rPr>
              <a:t>الإجراءات</a:t>
            </a:r>
            <a:endParaRPr lang="ar-SA" sz="30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ar-SA" sz="3600" b="1" dirty="0" smtClean="0">
                <a:solidFill>
                  <a:srgbClr val="00B0F0"/>
                </a:solidFill>
              </a:rPr>
              <a:t>                           </a:t>
            </a:r>
          </a:p>
          <a:p>
            <a:pPr>
              <a:buNone/>
            </a:pPr>
            <a:r>
              <a:rPr lang="ar-SA" sz="3600" b="1" dirty="0">
                <a:solidFill>
                  <a:srgbClr val="00B0F0"/>
                </a:solidFill>
              </a:rPr>
              <a:t> </a:t>
            </a:r>
            <a:r>
              <a:rPr lang="ar-SA" sz="3600" b="1" dirty="0" smtClean="0">
                <a:solidFill>
                  <a:srgbClr val="00B0F0"/>
                </a:solidFill>
              </a:rPr>
              <a:t>                             </a:t>
            </a:r>
            <a:r>
              <a:rPr lang="ar-SA" sz="3600" b="1" dirty="0" smtClean="0">
                <a:solidFill>
                  <a:srgbClr val="00B0F0"/>
                </a:solidFill>
              </a:rPr>
              <a:t>      المثيرات </a:t>
            </a:r>
            <a:r>
              <a:rPr lang="ar-SA" sz="3600" b="1" dirty="0" err="1" smtClean="0">
                <a:solidFill>
                  <a:srgbClr val="00B0F0"/>
                </a:solidFill>
              </a:rPr>
              <a:t>المحايده</a:t>
            </a:r>
            <a:endParaRPr lang="ar-SA" sz="3600" b="1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ar-SA" sz="3600" b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900" b="1" dirty="0" smtClean="0">
                <a:solidFill>
                  <a:schemeClr val="accent4">
                    <a:lumMod val="75000"/>
                  </a:schemeClr>
                </a:solidFill>
              </a:rPr>
              <a:t>Neutral Stimuli                                                         </a:t>
            </a:r>
            <a:r>
              <a:rPr lang="ar-SA" sz="2900" b="1" dirty="0" smtClean="0">
                <a:solidFill>
                  <a:schemeClr val="accent4">
                    <a:lumMod val="75000"/>
                  </a:schemeClr>
                </a:solidFill>
              </a:rPr>
              <a:t>    </a:t>
            </a:r>
            <a:endParaRPr lang="ar-SA" sz="2900" b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ar-SA" sz="3000" b="1" dirty="0">
                <a:solidFill>
                  <a:srgbClr val="00B0F0"/>
                </a:solidFill>
              </a:rPr>
              <a:t> </a:t>
            </a:r>
            <a:r>
              <a:rPr lang="ar-SA" sz="3000" b="1" dirty="0" smtClean="0">
                <a:solidFill>
                  <a:srgbClr val="00B0F0"/>
                </a:solidFill>
              </a:rPr>
              <a:t>                      </a:t>
            </a:r>
            <a:r>
              <a:rPr lang="ar-SA" sz="3000" b="1" dirty="0" smtClean="0">
                <a:solidFill>
                  <a:srgbClr val="00B0F0"/>
                </a:solidFill>
              </a:rPr>
              <a:t>         </a:t>
            </a:r>
            <a:r>
              <a:rPr lang="ar-SA" sz="3000" b="1" dirty="0" smtClean="0">
                <a:solidFill>
                  <a:srgbClr val="00B0F0"/>
                </a:solidFill>
              </a:rPr>
              <a:t>أحداث </a:t>
            </a:r>
            <a:r>
              <a:rPr lang="ar-SA" sz="3000" b="1" dirty="0" err="1" smtClean="0">
                <a:solidFill>
                  <a:srgbClr val="00B0F0"/>
                </a:solidFill>
              </a:rPr>
              <a:t>البيئه</a:t>
            </a:r>
            <a:r>
              <a:rPr lang="ar-SA" sz="3000" b="1" dirty="0" smtClean="0">
                <a:solidFill>
                  <a:srgbClr val="00B0F0"/>
                </a:solidFill>
              </a:rPr>
              <a:t> ليس لها تأثير على السلوك</a:t>
            </a:r>
          </a:p>
          <a:p>
            <a:pPr>
              <a:buNone/>
            </a:pPr>
            <a:r>
              <a:rPr lang="ar-SA" sz="3000" b="1" dirty="0" smtClean="0">
                <a:solidFill>
                  <a:srgbClr val="00B0F0"/>
                </a:solidFill>
              </a:rPr>
              <a:t>إذاً </a:t>
            </a:r>
            <a:r>
              <a:rPr lang="ar-SA" sz="3000" b="1" dirty="0" err="1" smtClean="0">
                <a:solidFill>
                  <a:srgbClr val="00B0F0"/>
                </a:solidFill>
              </a:rPr>
              <a:t>سكنر</a:t>
            </a:r>
            <a:r>
              <a:rPr lang="ar-SA" sz="3000" b="1" dirty="0" smtClean="0">
                <a:solidFill>
                  <a:srgbClr val="00B0F0"/>
                </a:solidFill>
              </a:rPr>
              <a:t> يهتم بتفسير </a:t>
            </a:r>
            <a:r>
              <a:rPr lang="ar-SA" sz="3000" b="1" dirty="0" smtClean="0">
                <a:solidFill>
                  <a:srgbClr val="FF0000"/>
                </a:solidFill>
              </a:rPr>
              <a:t>السلوك ومحدداته </a:t>
            </a:r>
            <a:r>
              <a:rPr lang="ar-SA" sz="3000" b="1" dirty="0" err="1" smtClean="0">
                <a:solidFill>
                  <a:srgbClr val="FF0000"/>
                </a:solidFill>
              </a:rPr>
              <a:t>الخارجيه</a:t>
            </a:r>
            <a:r>
              <a:rPr lang="ar-SA" sz="3000" b="1" dirty="0" smtClean="0">
                <a:solidFill>
                  <a:srgbClr val="FF0000"/>
                </a:solidFill>
              </a:rPr>
              <a:t> </a:t>
            </a:r>
            <a:r>
              <a:rPr lang="ar-SA" sz="3000" b="1" dirty="0" smtClean="0">
                <a:solidFill>
                  <a:srgbClr val="00B0F0"/>
                </a:solidFill>
              </a:rPr>
              <a:t>في ضوء معدل الإجراء الذي يحدث تحت شروط معينه ويؤدي إلى نمط السلوك المطلوب</a:t>
            </a:r>
            <a:endParaRPr lang="ar-SA" sz="3000" b="1" dirty="0">
              <a:solidFill>
                <a:srgbClr val="00B0F0"/>
              </a:solidFill>
            </a:endParaRPr>
          </a:p>
        </p:txBody>
      </p:sp>
      <p:sp>
        <p:nvSpPr>
          <p:cNvPr id="4" name="متقاطع 3"/>
          <p:cNvSpPr/>
          <p:nvPr/>
        </p:nvSpPr>
        <p:spPr>
          <a:xfrm>
            <a:off x="3571868" y="3071810"/>
            <a:ext cx="1857388" cy="1714512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ar-SA" dirty="0" smtClean="0"/>
          </a:p>
          <a:p>
            <a:r>
              <a:rPr lang="ar-SA" dirty="0" smtClean="0"/>
              <a:t>استخدم </a:t>
            </a:r>
            <a:r>
              <a:rPr lang="ar-SA" dirty="0" err="1" smtClean="0"/>
              <a:t>سكنركائنات</a:t>
            </a:r>
            <a:r>
              <a:rPr lang="ar-SA" dirty="0" smtClean="0"/>
              <a:t> </a:t>
            </a:r>
            <a:r>
              <a:rPr lang="ar-SA" dirty="0" err="1" smtClean="0"/>
              <a:t>عديده</a:t>
            </a:r>
            <a:r>
              <a:rPr lang="ar-SA" dirty="0" smtClean="0"/>
              <a:t> وعدد بأسلوب الإجراء طبقاً لاختلافها مما أدى إلى وجود ثراء كبير في دراساته</a:t>
            </a:r>
          </a:p>
          <a:p>
            <a:r>
              <a:rPr lang="ar-SA" dirty="0" smtClean="0"/>
              <a:t>التعزيز ينصب على الإجراءات التي يجريها الكائن الحي مثل رفع رأس </a:t>
            </a:r>
            <a:r>
              <a:rPr lang="ar-SA" dirty="0" err="1" smtClean="0"/>
              <a:t>الحمامه</a:t>
            </a:r>
            <a:r>
              <a:rPr lang="ar-SA" dirty="0" smtClean="0"/>
              <a:t> قول الطفل ( من فضلك )  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حمامه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5929330"/>
          </a:xfrm>
        </p:spPr>
      </p:pic>
      <p:sp>
        <p:nvSpPr>
          <p:cNvPr id="5" name="مستطيل 4"/>
          <p:cNvSpPr/>
          <p:nvPr/>
        </p:nvSpPr>
        <p:spPr>
          <a:xfrm>
            <a:off x="2071670" y="6143644"/>
            <a:ext cx="65008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b="1" dirty="0" smtClean="0">
                <a:solidFill>
                  <a:schemeClr val="accent4">
                    <a:lumMod val="75000"/>
                  </a:schemeClr>
                </a:solidFill>
              </a:rPr>
              <a:t>                          </a:t>
            </a:r>
            <a:r>
              <a:rPr lang="ar-SA" sz="2000" b="1" dirty="0" smtClean="0">
                <a:solidFill>
                  <a:schemeClr val="accent4">
                    <a:lumMod val="75000"/>
                  </a:schemeClr>
                </a:solidFill>
              </a:rPr>
              <a:t>التعزيز ينصب على </a:t>
            </a:r>
            <a:r>
              <a:rPr lang="ar-SA" sz="2000" b="1" dirty="0" err="1" smtClean="0">
                <a:solidFill>
                  <a:schemeClr val="accent4">
                    <a:lumMod val="75000"/>
                  </a:schemeClr>
                </a:solidFill>
              </a:rPr>
              <a:t>الاجراءات</a:t>
            </a:r>
            <a:r>
              <a:rPr lang="ar-SA" sz="2000" b="1" dirty="0" smtClean="0">
                <a:solidFill>
                  <a:schemeClr val="accent4">
                    <a:lumMod val="75000"/>
                  </a:schemeClr>
                </a:solidFill>
              </a:rPr>
              <a:t> التي يقوم </a:t>
            </a:r>
            <a:r>
              <a:rPr lang="ar-SA" sz="2000" b="1" dirty="0" err="1" smtClean="0">
                <a:solidFill>
                  <a:schemeClr val="accent4">
                    <a:lumMod val="75000"/>
                  </a:schemeClr>
                </a:solidFill>
              </a:rPr>
              <a:t>بها</a:t>
            </a:r>
            <a:r>
              <a:rPr lang="ar-SA" sz="2000" b="1" dirty="0" smtClean="0">
                <a:solidFill>
                  <a:schemeClr val="accent4">
                    <a:lumMod val="75000"/>
                  </a:schemeClr>
                </a:solidFill>
              </a:rPr>
              <a:t> الكائن الحي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ar-SA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ولد ووالده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5929330"/>
          </a:xfrm>
        </p:spPr>
      </p:pic>
      <p:sp>
        <p:nvSpPr>
          <p:cNvPr id="5" name="مستطيل 4"/>
          <p:cNvSpPr/>
          <p:nvPr/>
        </p:nvSpPr>
        <p:spPr>
          <a:xfrm>
            <a:off x="1857356" y="5929330"/>
            <a:ext cx="492922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b="1" dirty="0" smtClean="0">
                <a:solidFill>
                  <a:schemeClr val="accent4">
                    <a:lumMod val="75000"/>
                  </a:schemeClr>
                </a:solidFill>
              </a:rPr>
              <a:t>        </a:t>
            </a:r>
          </a:p>
          <a:p>
            <a:r>
              <a:rPr lang="ar-SA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ar-SA" b="1" dirty="0" smtClean="0">
                <a:solidFill>
                  <a:schemeClr val="accent4">
                    <a:lumMod val="75000"/>
                  </a:schemeClr>
                </a:solidFill>
              </a:rPr>
              <a:t>     </a:t>
            </a:r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اقتران المثير المحايد بالمثير الشرطي</a:t>
            </a:r>
            <a:endParaRPr lang="en-US" sz="2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ar-SA" dirty="0" smtClean="0"/>
              <a:t>                                                        </a:t>
            </a:r>
          </a:p>
          <a:p>
            <a:pPr>
              <a:buNone/>
            </a:pPr>
            <a:r>
              <a:rPr lang="ar-SA" sz="6700" b="1" dirty="0">
                <a:solidFill>
                  <a:srgbClr val="C00000"/>
                </a:solidFill>
              </a:rPr>
              <a:t> </a:t>
            </a:r>
            <a:r>
              <a:rPr lang="ar-SA" sz="6700" b="1" dirty="0" smtClean="0">
                <a:solidFill>
                  <a:srgbClr val="C00000"/>
                </a:solidFill>
              </a:rPr>
              <a:t>                         أنواع التعزيز عند </a:t>
            </a:r>
            <a:r>
              <a:rPr lang="ar-SA" sz="6700" b="1" dirty="0" err="1" smtClean="0">
                <a:solidFill>
                  <a:srgbClr val="C00000"/>
                </a:solidFill>
              </a:rPr>
              <a:t>سكنر</a:t>
            </a:r>
            <a:endParaRPr lang="ar-SA" sz="67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ar-SA" sz="5100" dirty="0" smtClean="0"/>
          </a:p>
          <a:p>
            <a:pPr>
              <a:buNone/>
            </a:pPr>
            <a:r>
              <a:rPr lang="ar-SA" sz="5100" b="1" dirty="0" smtClean="0">
                <a:solidFill>
                  <a:srgbClr val="00B050"/>
                </a:solidFill>
              </a:rPr>
              <a:t>                                            </a:t>
            </a:r>
          </a:p>
          <a:p>
            <a:pPr>
              <a:buNone/>
            </a:pPr>
            <a:endParaRPr lang="ar-SA" sz="5100" b="1" dirty="0">
              <a:solidFill>
                <a:srgbClr val="00B050"/>
              </a:solidFill>
            </a:endParaRPr>
          </a:p>
          <a:p>
            <a:pPr>
              <a:buNone/>
            </a:pPr>
            <a:endParaRPr lang="ar-SA" sz="51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ar-SA" sz="6700" b="1" dirty="0">
                <a:solidFill>
                  <a:srgbClr val="00B050"/>
                </a:solidFill>
              </a:rPr>
              <a:t> </a:t>
            </a:r>
            <a:r>
              <a:rPr lang="ar-SA" sz="6700" b="1" dirty="0" smtClean="0">
                <a:solidFill>
                  <a:srgbClr val="00B050"/>
                </a:solidFill>
              </a:rPr>
              <a:t>                   إيجابي                        </a:t>
            </a:r>
            <a:r>
              <a:rPr lang="ar-SA" sz="6700" b="1" dirty="0" smtClean="0">
                <a:solidFill>
                  <a:srgbClr val="7030A0"/>
                </a:solidFill>
              </a:rPr>
              <a:t>سلبي</a:t>
            </a:r>
          </a:p>
          <a:p>
            <a:pPr>
              <a:buNone/>
            </a:pPr>
            <a:endParaRPr lang="ar-SA" b="1" dirty="0">
              <a:solidFill>
                <a:srgbClr val="7030A0"/>
              </a:solidFill>
            </a:endParaRPr>
          </a:p>
          <a:p>
            <a:pPr>
              <a:buNone/>
            </a:pPr>
            <a:endParaRPr lang="ar-SA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ar-SA" b="1" dirty="0">
              <a:solidFill>
                <a:srgbClr val="7030A0"/>
              </a:solidFill>
            </a:endParaRPr>
          </a:p>
          <a:p>
            <a:pPr>
              <a:buNone/>
            </a:pPr>
            <a:endParaRPr lang="ar-SA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ar-SA" b="1" dirty="0">
              <a:solidFill>
                <a:srgbClr val="7030A0"/>
              </a:solidFill>
            </a:endParaRPr>
          </a:p>
          <a:p>
            <a:pPr>
              <a:buNone/>
            </a:pPr>
            <a:endParaRPr lang="ar-SA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ar-SA" b="1" dirty="0">
              <a:solidFill>
                <a:srgbClr val="7030A0"/>
              </a:solidFill>
            </a:endParaRPr>
          </a:p>
          <a:p>
            <a:pPr>
              <a:buNone/>
            </a:pPr>
            <a:endParaRPr lang="ar-SA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ar-SA" b="1" dirty="0">
              <a:solidFill>
                <a:srgbClr val="7030A0"/>
              </a:solidFill>
            </a:endParaRPr>
          </a:p>
          <a:p>
            <a:pPr>
              <a:buNone/>
            </a:pPr>
            <a:endParaRPr lang="ar-SA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ar-SA" b="1" dirty="0">
              <a:solidFill>
                <a:srgbClr val="7030A0"/>
              </a:solidFill>
            </a:endParaRPr>
          </a:p>
          <a:p>
            <a:pPr>
              <a:buNone/>
            </a:pPr>
            <a:endParaRPr lang="ar-SA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ar-SA" b="1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ar-SA" b="1" dirty="0" smtClean="0">
                <a:solidFill>
                  <a:srgbClr val="7030A0"/>
                </a:solidFill>
              </a:rPr>
              <a:t>                                                                  </a:t>
            </a:r>
          </a:p>
          <a:p>
            <a:pPr>
              <a:buNone/>
            </a:pPr>
            <a:r>
              <a:rPr lang="ar-SA" b="1" dirty="0">
                <a:solidFill>
                  <a:srgbClr val="7030A0"/>
                </a:solidFill>
              </a:rPr>
              <a:t> </a:t>
            </a:r>
            <a:r>
              <a:rPr lang="ar-SA" b="1" dirty="0" smtClean="0">
                <a:solidFill>
                  <a:srgbClr val="7030A0"/>
                </a:solidFill>
              </a:rPr>
              <a:t>                                                     </a:t>
            </a:r>
          </a:p>
          <a:p>
            <a:pPr>
              <a:buNone/>
            </a:pPr>
            <a:r>
              <a:rPr lang="ar-SA" dirty="0" smtClean="0"/>
              <a:t>                                                                                                  </a:t>
            </a:r>
            <a:r>
              <a:rPr lang="ar-SA" sz="5100" dirty="0" smtClean="0"/>
              <a:t>يرفض أسلوب العقاب ، عللي</a:t>
            </a:r>
            <a:endParaRPr lang="ar-SA" sz="5100" dirty="0"/>
          </a:p>
        </p:txBody>
      </p:sp>
      <p:cxnSp>
        <p:nvCxnSpPr>
          <p:cNvPr id="5" name="رابط كسهم مستقيم 4"/>
          <p:cNvCxnSpPr/>
          <p:nvPr/>
        </p:nvCxnSpPr>
        <p:spPr>
          <a:xfrm>
            <a:off x="4786314" y="1142984"/>
            <a:ext cx="1057276" cy="7000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رابط كسهم مستقيم 5"/>
          <p:cNvCxnSpPr/>
          <p:nvPr/>
        </p:nvCxnSpPr>
        <p:spPr>
          <a:xfrm rot="10800000" flipV="1">
            <a:off x="3286116" y="1071546"/>
            <a:ext cx="1214446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صورة 10" descr="صورة موقد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714620"/>
            <a:ext cx="3500462" cy="2786082"/>
          </a:xfrm>
          <a:prstGeom prst="rect">
            <a:avLst/>
          </a:prstGeom>
        </p:spPr>
      </p:pic>
      <p:pic>
        <p:nvPicPr>
          <p:cNvPr id="12" name="صورة 11" descr="حلوى مكافأه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2714620"/>
            <a:ext cx="3643338" cy="300039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557</Words>
  <Application>Microsoft Office PowerPoint</Application>
  <PresentationFormat>عرض على الشاشة (3:4)‏</PresentationFormat>
  <Paragraphs>127</Paragraphs>
  <Slides>21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22" baseType="lpstr">
      <vt:lpstr>سمة Office</vt:lpstr>
      <vt:lpstr>الاشتراط الاجرائي  نظرية سكنر</vt:lpstr>
      <vt:lpstr>الشريحة 2</vt:lpstr>
      <vt:lpstr>محاور نظرية سكنر</vt:lpstr>
      <vt:lpstr>الشريحة 4</vt:lpstr>
      <vt:lpstr>أنواع المثيرات عند سكنر</vt:lpstr>
      <vt:lpstr>الشريحة 6</vt:lpstr>
      <vt:lpstr>الشريحة 7</vt:lpstr>
      <vt:lpstr>الشريحة 8</vt:lpstr>
      <vt:lpstr>الشريحة 9</vt:lpstr>
      <vt:lpstr>نظم التعزيزعند سكنر</vt:lpstr>
      <vt:lpstr>نتائج دراساته على نظم التعزيز</vt:lpstr>
      <vt:lpstr>مفاهيم مرتبطه بنظرية سكنر</vt:lpstr>
      <vt:lpstr>الشريحة 13</vt:lpstr>
      <vt:lpstr>الشريحة 14</vt:lpstr>
      <vt:lpstr>الشريحة 15</vt:lpstr>
      <vt:lpstr>التطبيقات التربويه</vt:lpstr>
      <vt:lpstr>الشريحة 17</vt:lpstr>
      <vt:lpstr>الشريحة 18</vt:lpstr>
      <vt:lpstr>الشريحة 19</vt:lpstr>
      <vt:lpstr>الشريحة 20</vt:lpstr>
      <vt:lpstr>الشريحة 21</vt:lpstr>
    </vt:vector>
  </TitlesOfParts>
  <Company>Compume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نظرية سكنر</dc:title>
  <dc:creator>FG</dc:creator>
  <cp:lastModifiedBy>FG</cp:lastModifiedBy>
  <cp:revision>35</cp:revision>
  <dcterms:created xsi:type="dcterms:W3CDTF">2013-02-28T03:32:29Z</dcterms:created>
  <dcterms:modified xsi:type="dcterms:W3CDTF">2013-03-01T21:05:05Z</dcterms:modified>
</cp:coreProperties>
</file>