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256" r:id="rId3"/>
    <p:sldId id="258" r:id="rId4"/>
    <p:sldId id="291" r:id="rId5"/>
    <p:sldId id="290" r:id="rId6"/>
    <p:sldId id="298" r:id="rId7"/>
    <p:sldId id="259" r:id="rId8"/>
    <p:sldId id="260" r:id="rId9"/>
    <p:sldId id="295" r:id="rId10"/>
    <p:sldId id="296" r:id="rId11"/>
    <p:sldId id="297" r:id="rId12"/>
    <p:sldId id="261" r:id="rId13"/>
    <p:sldId id="294" r:id="rId14"/>
    <p:sldId id="262" r:id="rId15"/>
    <p:sldId id="289" r:id="rId16"/>
    <p:sldId id="293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3" r:id="rId30"/>
    <p:sldId id="282" r:id="rId31"/>
    <p:sldId id="284" r:id="rId32"/>
    <p:sldId id="299" r:id="rId33"/>
    <p:sldId id="300" r:id="rId34"/>
    <p:sldId id="301" r:id="rId35"/>
    <p:sldId id="302" r:id="rId36"/>
    <p:sldId id="303" r:id="rId37"/>
    <p:sldId id="304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9FA"/>
    <a:srgbClr val="FF0066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107" d="100"/>
          <a:sy n="107" d="100"/>
        </p:scale>
        <p:origin x="-8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US" smtClean="0"/>
          </a:p>
          <a:p>
            <a:pPr lvl="1"/>
            <a:r>
              <a:rPr lang="ar-SA" smtClean="0"/>
              <a:t>المستوى الثاني</a:t>
            </a:r>
            <a:endParaRPr lang="en-US" smtClean="0"/>
          </a:p>
          <a:p>
            <a:pPr lvl="2"/>
            <a:r>
              <a:rPr lang="ar-SA" smtClean="0"/>
              <a:t>المستوى الثالث</a:t>
            </a:r>
            <a:endParaRPr lang="en-US" smtClean="0"/>
          </a:p>
          <a:p>
            <a:pPr lvl="3"/>
            <a:r>
              <a:rPr lang="ar-SA" smtClean="0"/>
              <a:t>المستوى الرابع</a:t>
            </a:r>
            <a:endParaRPr lang="en-US" smtClean="0"/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Times New Roman" pitchFamily="18" charset="0"/>
              </a:defRPr>
            </a:lvl1pPr>
          </a:lstStyle>
          <a:p>
            <a:fld id="{BF28E01E-7F75-46CF-B087-AD429A9A095B}" type="slidenum">
              <a:rPr lang="ar-SA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8E01E-7F75-46CF-B087-AD429A9A095B}" type="slidenum">
              <a:rPr lang="ar-SA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GCT002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3124200"/>
          </a:xfrm>
        </p:spPr>
        <p:txBody>
          <a:bodyPr/>
          <a:lstStyle>
            <a:lvl1pPr>
              <a:defRPr sz="54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1910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7D775FB-3084-4A0A-8442-62799D7D248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277880-9863-45BB-BB88-23833E35D99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0EC1E-8BB9-4448-B997-FF303BECF65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8781A-16A1-4280-9BEF-03F8CCD6E29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C4549-2C1A-43B2-A97A-759396EABBC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D745A-E00D-4954-8AE2-3AF9831590D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366C8-54B2-4AFD-A40C-465F5C2BC0A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CC2650-8980-4C72-A82D-75E7F5CC823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5A2AB-9099-49F5-AEB7-1BEFFFC2599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7D8D1-D9A8-4DED-95C6-57573EA2E89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8BE85-EBD8-4BF2-8F74-0FDE401BDA1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GCT0024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US" smtClean="0"/>
          </a:p>
          <a:p>
            <a:pPr lvl="1"/>
            <a:r>
              <a:rPr lang="ar-SA" smtClean="0"/>
              <a:t>المستوى الثاني</a:t>
            </a:r>
            <a:endParaRPr lang="en-US" smtClean="0"/>
          </a:p>
          <a:p>
            <a:pPr lvl="2"/>
            <a:r>
              <a:rPr lang="ar-SA" smtClean="0"/>
              <a:t>المستوى الثالث</a:t>
            </a:r>
            <a:endParaRPr lang="en-US" smtClean="0"/>
          </a:p>
          <a:p>
            <a:pPr lvl="3"/>
            <a:r>
              <a:rPr lang="ar-SA" smtClean="0"/>
              <a:t>المستوى الرابع</a:t>
            </a:r>
            <a:endParaRPr lang="en-US" smtClean="0"/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366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3366"/>
                </a:solidFill>
                <a:cs typeface="+mn-cs"/>
              </a:defRPr>
            </a:lvl1pPr>
          </a:lstStyle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366"/>
                </a:solidFill>
                <a:cs typeface="+mn-cs"/>
              </a:defRPr>
            </a:lvl1pPr>
          </a:lstStyle>
          <a:p>
            <a:fld id="{49453154-00FF-41C3-8CB1-02E8887F424A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003366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3366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3366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606;&#1578;&#1610;&#1580;&#1577;%20&#1576;&#1581;&#1579;%20Google%20&#1593;&#1606;%20&#1575;&#1604;&#1589;&#1608;&#1585;%20&#1581;&#1608;&#1604;%20http--www_aramedia_com-aslconsign_jpg.htm" TargetMode="External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&#1606;&#1578;&#1610;&#1580;&#1577;%20&#1576;&#1581;&#1579;%20Google%20&#1593;&#1606;%20&#1575;&#1604;&#1589;&#1608;&#1585;%20&#1581;&#1608;&#1604;%20http--www_homeroomteacher_com-images-children_jpg.htm" TargetMode="Externa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Put%20the%20Board%20Game%20Name%20Here.ht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0zz0.com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0zz0.com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://images.google.com.sa/imgres?imgurl=http://static.howstuffworks.com/gif/easy-fitness-activities-for-kids-1.jpg&amp;imgrefurl=http://home.howstuffworks.com/easy-fitness-activities-for-kids.htm/printable&amp;usg=__XtjeTHC15QJT3fHsSmoCwiPDX-Y=&amp;h=545&amp;w=400&amp;sz=56&amp;hl=ar&amp;start=7&amp;tbnid=L7mDHbJAvxeg8M:&amp;tbnh=133&amp;tbnw=98&amp;prev=/images?q=kids+muscels&amp;gbv=2&amp;hl=ar&amp;safe=active" TargetMode="External"/><Relationship Id="rId7" Type="http://schemas.openxmlformats.org/officeDocument/2006/relationships/hyperlink" Target="http://images.google.com.sa/imgres?imgurl=http://www.charityadvantage.com/ChildrensmuseumEaston/images/kids_playing.jpg&amp;imgrefurl=http://www.charityadvantage.com/ChildrensmuseumEaston/FeaturedEvents.asp&amp;usg=__xPo8gGUoW2UAXLbTPnA_TnU_pI4=&amp;h=763&amp;w=988&amp;sz=84&amp;hl=ar&amp;start=3&amp;tbnid=_TQUyba6CGBWJM:&amp;tbnh=115&amp;tbnw=149&amp;prev=/images?q=kids+playing&amp;gbv=2&amp;hl=ar&amp;safe=active" TargetMode="External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hyperlink" Target="http://images.google.com.sa/imgres?imgurl=http://www.dreamstime.com/little-kids-thinking-about-thumb5535293.jpg&amp;imgrefurl=http://www.dreamstime.com/stock-photos-little-kids-thinking-about-image5535293&amp;usg=__F5JLeQSOcIU5CGY9nSOZImmtzjc=&amp;h=347&amp;w=300&amp;sz=30&amp;hl=ar&amp;start=8&amp;tbnid=Rk2Ar0idSNjHpM:&amp;tbnh=120&amp;tbnw=104&amp;prev=/images?q=kid+thinking&amp;gbv=2&amp;hl=ar&amp;safe=active&amp;sa=G" TargetMode="External"/><Relationship Id="rId5" Type="http://schemas.openxmlformats.org/officeDocument/2006/relationships/hyperlink" Target="http://images.google.com.sa/imgres?imgurl=http://blog.petaflop.de/wp-content/uploads/2007/10/spielplatz-playground-breakfast-sausages-sunny-side-up-eggs-bacon-spiegeleier-wuerstchen-speck-waffeln-waffles-mall-shopping-center-denver-colorado-usa-dscn7218.jpg&amp;imgrefurl=http://skullsandbacon.blogspot.com/2008_04_01_archive.html&amp;usg=__o89htK83pOh2Gddmi-z9R6l_Yp8=&amp;h=534&amp;w=400&amp;sz=85&amp;hl=ar&amp;start=11&amp;tbnid=0Vsn8HdrA2uDqM:&amp;tbnh=132&amp;tbnw=99&amp;prev=/images?q=playground&amp;gbv=2&amp;hl=ar&amp;safe=active" TargetMode="External"/><Relationship Id="rId10" Type="http://schemas.openxmlformats.org/officeDocument/2006/relationships/image" Target="../media/image14.jpeg"/><Relationship Id="rId4" Type="http://schemas.openxmlformats.org/officeDocument/2006/relationships/image" Target="../media/image11.jpeg"/><Relationship Id="rId9" Type="http://schemas.openxmlformats.org/officeDocument/2006/relationships/hyperlink" Target="http://images.google.com.sa/imgres?imgurl=https://web.stonybrook.edu/newfaculty/FacSupport/PublishingImages/kid%20playing.jpg&amp;imgrefurl=https://web.stonybrook.edu/newfaculty/FacSupport/Pages/ChildCare.aspx&amp;usg=__jORDoziBtAJ8NLsFk0qXwmliO3E=&amp;h=437&amp;w=345&amp;sz=27&amp;hl=ar&amp;start=15&amp;tbnid=3duAZ6fX78oUoM:&amp;tbnh=126&amp;tbnw=99&amp;prev=/images?q=kid+playing&amp;gbv=2&amp;hl=ar&amp;safe=activ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CB2BDB6-FDDB-4C50-9F74-566DF6D9E392}" type="slidenum">
              <a:rPr lang="ar-SA"/>
              <a:pPr/>
              <a:t>1</a:t>
            </a:fld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836613"/>
            <a:ext cx="2900362" cy="2435225"/>
          </a:xfrm>
          <a:prstGeom prst="rect">
            <a:avLst/>
          </a:prstGeom>
          <a:noFill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836613"/>
            <a:ext cx="3292475" cy="2332037"/>
          </a:xfrm>
          <a:prstGeom prst="rect">
            <a:avLst/>
          </a:prstGeom>
          <a:noFill/>
        </p:spPr>
      </p:pic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2195513" y="2997200"/>
            <a:ext cx="3455987" cy="2376488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800" b="1">
                <a:solidFill>
                  <a:srgbClr val="FF0066"/>
                </a:solidFill>
                <a:latin typeface="Sylfaen" pitchFamily="18" charset="0"/>
                <a:cs typeface="Led Italic Font" pitchFamily="2" charset="-78"/>
              </a:rPr>
              <a:t>انتاج واستخدام</a:t>
            </a:r>
          </a:p>
          <a:p>
            <a:pPr algn="ctr"/>
            <a:endParaRPr lang="ar-SA" sz="1800" b="1">
              <a:solidFill>
                <a:srgbClr val="FF0066"/>
              </a:solidFill>
              <a:latin typeface="Sylfaen" pitchFamily="18" charset="0"/>
              <a:cs typeface="Led Italic Font" pitchFamily="2" charset="-78"/>
            </a:endParaRPr>
          </a:p>
          <a:p>
            <a:pPr algn="ctr"/>
            <a:r>
              <a:rPr lang="ar-SA" sz="2800" b="1">
                <a:solidFill>
                  <a:srgbClr val="FF0066"/>
                </a:solidFill>
                <a:latin typeface="Sylfaen" pitchFamily="18" charset="0"/>
                <a:cs typeface="Led Italic Font" pitchFamily="2" charset="-78"/>
              </a:rPr>
              <a:t>الألعاب التعليمية</a:t>
            </a:r>
            <a:endParaRPr lang="en-GB" sz="2800" b="1">
              <a:solidFill>
                <a:srgbClr val="FF0066"/>
              </a:solidFill>
              <a:latin typeface="Sylfaen" pitchFamily="18" charset="0"/>
              <a:cs typeface="Led Italic Font" pitchFamily="2" charset="-78"/>
            </a:endParaRPr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6012160" y="3933056"/>
            <a:ext cx="1008063" cy="1008063"/>
          </a:xfrm>
          <a:prstGeom prst="cube">
            <a:avLst>
              <a:gd name="adj" fmla="val 25000"/>
            </a:avLst>
          </a:prstGeom>
          <a:solidFill>
            <a:srgbClr val="00B9FA"/>
          </a:solidFill>
          <a:ln w="412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 rot="2468962">
            <a:off x="6588125" y="3644900"/>
            <a:ext cx="1079500" cy="935038"/>
          </a:xfrm>
          <a:prstGeom prst="cube">
            <a:avLst>
              <a:gd name="adj" fmla="val 25000"/>
            </a:avLst>
          </a:prstGeom>
          <a:solidFill>
            <a:srgbClr val="00FF00"/>
          </a:solidFill>
          <a:ln w="412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5132" name="Picture 12" descr="skipitrip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213" y="2924175"/>
            <a:ext cx="1905000" cy="66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1071538" y="1857364"/>
            <a:ext cx="7286676" cy="32861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428860" y="928670"/>
            <a:ext cx="407196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مرحلة الاستخدام</a:t>
            </a:r>
            <a:endParaRPr lang="en-GB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7186" y="1905008"/>
            <a:ext cx="7772400" cy="4524388"/>
          </a:xfrm>
        </p:spPr>
        <p:txBody>
          <a:bodyPr/>
          <a:lstStyle/>
          <a:p>
            <a:pPr algn="r" rtl="1">
              <a:buNone/>
            </a:pPr>
            <a:r>
              <a:rPr lang="ar-SA" sz="2800" dirty="0" smtClean="0"/>
              <a:t>1- تحديد الوقت اللازم </a:t>
            </a:r>
            <a:r>
              <a:rPr lang="ar-SA" sz="2800" dirty="0" err="1" smtClean="0"/>
              <a:t>لاجراء</a:t>
            </a:r>
            <a:r>
              <a:rPr lang="ar-SA" sz="2800" dirty="0" smtClean="0"/>
              <a:t> اللعبة.</a:t>
            </a:r>
          </a:p>
          <a:p>
            <a:pPr algn="r" rtl="1">
              <a:buNone/>
            </a:pPr>
            <a:r>
              <a:rPr lang="ar-SA" sz="2800" dirty="0" smtClean="0"/>
              <a:t>2- تقسيم التلاميذ </a:t>
            </a:r>
            <a:r>
              <a:rPr lang="ar-SA" sz="2800" dirty="0" err="1" smtClean="0"/>
              <a:t>الى</a:t>
            </a:r>
            <a:r>
              <a:rPr lang="ar-SA" sz="2800" dirty="0" smtClean="0"/>
              <a:t> مجموعات.</a:t>
            </a:r>
          </a:p>
          <a:p>
            <a:pPr algn="r" rtl="1">
              <a:buNone/>
            </a:pPr>
            <a:r>
              <a:rPr lang="ar-SA" sz="2800" dirty="0" smtClean="0"/>
              <a:t>3- ترتيب التلاميذ في الفصل.</a:t>
            </a:r>
          </a:p>
          <a:p>
            <a:pPr algn="r" rtl="1">
              <a:buNone/>
            </a:pPr>
            <a:r>
              <a:rPr lang="ar-SA" sz="2800" dirty="0" smtClean="0"/>
              <a:t>4- </a:t>
            </a:r>
            <a:r>
              <a:rPr lang="ar-SA" sz="2800" dirty="0" err="1" smtClean="0"/>
              <a:t>اتاحة</a:t>
            </a:r>
            <a:r>
              <a:rPr lang="ar-SA" sz="2800" dirty="0" smtClean="0"/>
              <a:t> الفرصة للمتعلم لتنفيذ اللعبة.</a:t>
            </a:r>
          </a:p>
          <a:p>
            <a:pPr algn="r" rtl="1">
              <a:buNone/>
            </a:pPr>
            <a:r>
              <a:rPr lang="ar-SA" sz="2800" dirty="0" smtClean="0"/>
              <a:t>5- القبول بقدر من الحركة والصخب.</a:t>
            </a:r>
          </a:p>
          <a:p>
            <a:pPr algn="r" rtl="1">
              <a:buNone/>
            </a:pPr>
            <a:r>
              <a:rPr lang="ar-SA" sz="2800" dirty="0" smtClean="0"/>
              <a:t>6- عدم المقارنة بين المتعلمين.</a:t>
            </a:r>
          </a:p>
          <a:p>
            <a:pPr algn="r" rtl="1">
              <a:buNone/>
            </a:pPr>
            <a:endParaRPr lang="ar-SA" sz="2800" dirty="0" smtClean="0"/>
          </a:p>
          <a:p>
            <a:pPr algn="r" rtl="1">
              <a:buNone/>
            </a:pPr>
            <a:endParaRPr lang="ar-SA" sz="2800" dirty="0" smtClean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أ.مها الحربي</a:t>
            </a:r>
            <a:endParaRPr lang="en-GB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781A-16A1-4280-9BEF-03F8CCD6E294}" type="slidenum">
              <a:rPr lang="ar-SA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endParaRPr lang="en-GB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أ.مها الحربي</a:t>
            </a:r>
            <a:endParaRPr lang="en-GB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781A-16A1-4280-9BEF-03F8CCD6E294}" type="slidenum">
              <a:rPr lang="ar-SA" smtClean="0"/>
              <a:pPr/>
              <a:t>11</a:t>
            </a:fld>
            <a:endParaRPr lang="en-US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071802" y="2357430"/>
            <a:ext cx="2928958" cy="15716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4400" b="1" dirty="0" smtClean="0">
                <a:solidFill>
                  <a:schemeClr val="accent6">
                    <a:lumMod val="75000"/>
                  </a:schemeClr>
                </a:solidFill>
              </a:rPr>
              <a:t>مرحلة التقويم</a:t>
            </a:r>
            <a:endParaRPr lang="en-GB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C365352-EE5C-411A-94AC-20402B3080A4}" type="slidenum">
              <a:rPr lang="ar-SA"/>
              <a:pPr/>
              <a:t>12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908050"/>
            <a:ext cx="936625" cy="785813"/>
          </a:xfrm>
          <a:prstGeom prst="rect">
            <a:avLst/>
          </a:prstGeom>
          <a:noFill/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type="ctrTitle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2333625"/>
            <a:ext cx="936625" cy="739775"/>
          </a:xfrm>
          <a:noFill/>
          <a:ln/>
        </p:spPr>
      </p:pic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1116013" y="4797425"/>
            <a:ext cx="360362" cy="360363"/>
          </a:xfrm>
          <a:prstGeom prst="cube">
            <a:avLst>
              <a:gd name="adj" fmla="val 25000"/>
            </a:avLst>
          </a:prstGeom>
          <a:solidFill>
            <a:srgbClr val="00B9FA"/>
          </a:solidFill>
          <a:ln w="412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684213" y="4868863"/>
            <a:ext cx="431800" cy="360362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rgbClr val="FF0066"/>
              </a:solidFill>
              <a:latin typeface="Sylfaen" pitchFamily="18" charset="0"/>
              <a:cs typeface="Led Italic Font" pitchFamily="2" charset="-78"/>
            </a:endParaRP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 rot="2468962">
            <a:off x="971550" y="5084763"/>
            <a:ext cx="503238" cy="504825"/>
          </a:xfrm>
          <a:prstGeom prst="cube">
            <a:avLst>
              <a:gd name="adj" fmla="val 25000"/>
            </a:avLst>
          </a:prstGeom>
          <a:solidFill>
            <a:srgbClr val="00FF00"/>
          </a:solidFill>
          <a:ln w="412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2051050" y="836613"/>
            <a:ext cx="5545138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>
                <a:cs typeface="Times New Roman" pitchFamily="18" charset="0"/>
              </a:rPr>
              <a:t>مزايا وعيوب الألعاب التعليمية</a:t>
            </a:r>
            <a:endParaRPr lang="en-GB">
              <a:cs typeface="Times New Roman" pitchFamily="18" charset="0"/>
            </a:endParaRP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1619250" y="1412875"/>
            <a:ext cx="6335713" cy="35290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ar-SA" sz="2000" b="1" u="sng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* </a:t>
            </a:r>
            <a:r>
              <a:rPr lang="ar-SA" sz="2000" b="1" u="sng" dirty="0" err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المزايا :</a:t>
            </a:r>
            <a:endParaRPr lang="ar-SA" sz="2000" b="1" u="sng" dirty="0">
              <a:solidFill>
                <a:schemeClr val="accent6">
                  <a:lumMod val="75000"/>
                </a:schemeClr>
              </a:solidFill>
              <a:cs typeface="Times New Roman" pitchFamily="18" charset="0"/>
            </a:endParaRPr>
          </a:p>
          <a:p>
            <a:pPr algn="r"/>
            <a:r>
              <a:rPr lang="ar-SA" sz="1800" dirty="0">
                <a:cs typeface="Times New Roman" pitchFamily="18" charset="0"/>
              </a:rPr>
              <a:t>1-تعمل على إيجاد جو ديمقراطي في غرفة الصف.</a:t>
            </a:r>
          </a:p>
          <a:p>
            <a:pPr algn="r"/>
            <a:endParaRPr lang="ar-SA" sz="1800" dirty="0">
              <a:cs typeface="Times New Roman" pitchFamily="18" charset="0"/>
            </a:endParaRPr>
          </a:p>
          <a:p>
            <a:pPr algn="r"/>
            <a:r>
              <a:rPr lang="ar-SA" sz="1800" dirty="0">
                <a:cs typeface="Times New Roman" pitchFamily="18" charset="0"/>
              </a:rPr>
              <a:t>2-تكشف للمتعلم بعض الجوانب الهامة من المواقف الحياتية.</a:t>
            </a:r>
          </a:p>
          <a:p>
            <a:pPr algn="r"/>
            <a:endParaRPr lang="ar-SA" sz="1800" dirty="0">
              <a:cs typeface="Times New Roman" pitchFamily="18" charset="0"/>
            </a:endParaRPr>
          </a:p>
          <a:p>
            <a:pPr algn="r"/>
            <a:r>
              <a:rPr lang="ar-SA" sz="1800" dirty="0">
                <a:cs typeface="Times New Roman" pitchFamily="18" charset="0"/>
              </a:rPr>
              <a:t>3-تزيد من دافعية التلاميذ للتعلم.</a:t>
            </a:r>
          </a:p>
          <a:p>
            <a:pPr algn="r"/>
            <a:endParaRPr lang="ar-SA" sz="1800" dirty="0">
              <a:cs typeface="Times New Roman" pitchFamily="18" charset="0"/>
            </a:endParaRPr>
          </a:p>
          <a:p>
            <a:pPr algn="r"/>
            <a:r>
              <a:rPr lang="ar-SA" sz="1800" dirty="0">
                <a:cs typeface="Times New Roman" pitchFamily="18" charset="0"/>
              </a:rPr>
              <a:t>4-تعمل على إشراك المتعلم إيجابيا في عملية التعلم.</a:t>
            </a:r>
          </a:p>
          <a:p>
            <a:pPr algn="r"/>
            <a:endParaRPr lang="ar-SA" sz="1800" dirty="0">
              <a:cs typeface="Times New Roman" pitchFamily="18" charset="0"/>
            </a:endParaRPr>
          </a:p>
          <a:p>
            <a:pPr algn="r"/>
            <a:r>
              <a:rPr lang="ar-SA" sz="1800" dirty="0">
                <a:cs typeface="Times New Roman" pitchFamily="18" charset="0"/>
              </a:rPr>
              <a:t>5-تساعد على تعلم التلاميذ جميع </a:t>
            </a:r>
            <a:r>
              <a:rPr lang="ar-SA" sz="1800" dirty="0" err="1" smtClean="0">
                <a:cs typeface="Times New Roman" pitchFamily="18" charset="0"/>
              </a:rPr>
              <a:t>الجوانب (المعرفية </a:t>
            </a:r>
            <a:r>
              <a:rPr lang="ar-SA" sz="1800" dirty="0">
                <a:cs typeface="Times New Roman" pitchFamily="18" charset="0"/>
              </a:rPr>
              <a:t>– </a:t>
            </a:r>
            <a:r>
              <a:rPr lang="ar-SA" sz="1800" dirty="0" err="1">
                <a:cs typeface="Times New Roman" pitchFamily="18" charset="0"/>
              </a:rPr>
              <a:t>المهارية </a:t>
            </a:r>
            <a:r>
              <a:rPr lang="ar-SA" sz="1800" dirty="0">
                <a:cs typeface="Times New Roman" pitchFamily="18" charset="0"/>
              </a:rPr>
              <a:t>- الوجدانية</a:t>
            </a:r>
            <a:r>
              <a:rPr lang="ar-SA" sz="1800" dirty="0" err="1">
                <a:cs typeface="Times New Roman" pitchFamily="18" charset="0"/>
              </a:rPr>
              <a:t>).</a:t>
            </a:r>
            <a:endParaRPr lang="ar-SA" sz="1800" dirty="0">
              <a:cs typeface="Times New Roman" pitchFamily="18" charset="0"/>
            </a:endParaRPr>
          </a:p>
          <a:p>
            <a:pPr algn="r"/>
            <a:endParaRPr lang="ar-SA" sz="1800" dirty="0">
              <a:cs typeface="Times New Roman" pitchFamily="18" charset="0"/>
            </a:endParaRPr>
          </a:p>
          <a:p>
            <a:pPr algn="r"/>
            <a:endParaRPr lang="en-GB" sz="18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01C54C0-9C1B-4763-92E2-B67CAC24BFD1}" type="slidenum">
              <a:rPr lang="ar-SA"/>
              <a:pPr/>
              <a:t>13</a:t>
            </a:fld>
            <a:endParaRPr lang="en-US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908050"/>
            <a:ext cx="936625" cy="785813"/>
          </a:xfrm>
          <a:prstGeom prst="rect">
            <a:avLst/>
          </a:prstGeom>
          <a:noFill/>
        </p:spPr>
      </p:pic>
      <p:pic>
        <p:nvPicPr>
          <p:cNvPr id="47107" name="Picture 3"/>
          <p:cNvPicPr>
            <a:picLocks noGrp="1" noChangeAspect="1" noChangeArrowheads="1"/>
          </p:cNvPicPr>
          <p:nvPr>
            <p:ph type="ctrTitle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2333625"/>
            <a:ext cx="936625" cy="739775"/>
          </a:xfrm>
          <a:noFill/>
          <a:ln/>
        </p:spPr>
      </p:pic>
      <p:sp>
        <p:nvSpPr>
          <p:cNvPr id="47108" name="AutoShape 4"/>
          <p:cNvSpPr>
            <a:spLocks noChangeArrowheads="1"/>
          </p:cNvSpPr>
          <p:nvPr/>
        </p:nvSpPr>
        <p:spPr bwMode="auto">
          <a:xfrm>
            <a:off x="1116013" y="4797425"/>
            <a:ext cx="360362" cy="360363"/>
          </a:xfrm>
          <a:prstGeom prst="cube">
            <a:avLst>
              <a:gd name="adj" fmla="val 25000"/>
            </a:avLst>
          </a:prstGeom>
          <a:solidFill>
            <a:srgbClr val="00B9FA"/>
          </a:solidFill>
          <a:ln w="412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>
            <a:off x="684213" y="4868863"/>
            <a:ext cx="431800" cy="360362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rgbClr val="FF0066"/>
              </a:solidFill>
              <a:latin typeface="Sylfaen" pitchFamily="18" charset="0"/>
              <a:cs typeface="Led Italic Font" pitchFamily="2" charset="-78"/>
            </a:endParaRPr>
          </a:p>
        </p:txBody>
      </p:sp>
      <p:sp>
        <p:nvSpPr>
          <p:cNvPr id="47110" name="AutoShape 6"/>
          <p:cNvSpPr>
            <a:spLocks noChangeArrowheads="1"/>
          </p:cNvSpPr>
          <p:nvPr/>
        </p:nvSpPr>
        <p:spPr bwMode="auto">
          <a:xfrm rot="2468962">
            <a:off x="971550" y="5084763"/>
            <a:ext cx="503238" cy="504825"/>
          </a:xfrm>
          <a:prstGeom prst="cube">
            <a:avLst>
              <a:gd name="adj" fmla="val 25000"/>
            </a:avLst>
          </a:prstGeom>
          <a:solidFill>
            <a:srgbClr val="00FF00"/>
          </a:solidFill>
          <a:ln w="412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2051050" y="836613"/>
            <a:ext cx="5545138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>
                <a:cs typeface="Times New Roman" pitchFamily="18" charset="0"/>
              </a:rPr>
              <a:t>مزايا وعيوب الألعاب التعليمية</a:t>
            </a:r>
            <a:endParaRPr lang="en-GB">
              <a:cs typeface="Times New Roman" pitchFamily="18" charset="0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>
            <a:off x="1619250" y="1412875"/>
            <a:ext cx="6335713" cy="35290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ar-SA" sz="1800" dirty="0" smtClean="0">
                <a:cs typeface="Times New Roman" pitchFamily="18" charset="0"/>
              </a:rPr>
              <a:t>* </a:t>
            </a:r>
            <a:r>
              <a:rPr lang="ar-SA" sz="2000" b="1" u="sng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العيوب</a:t>
            </a:r>
            <a:r>
              <a:rPr lang="ar-SA" sz="2000" dirty="0">
                <a:cs typeface="Times New Roman" pitchFamily="18" charset="0"/>
              </a:rPr>
              <a:t> </a:t>
            </a:r>
            <a:r>
              <a:rPr lang="ar-SA" sz="1800" dirty="0">
                <a:cs typeface="Times New Roman" pitchFamily="18" charset="0"/>
              </a:rPr>
              <a:t>:</a:t>
            </a:r>
          </a:p>
          <a:p>
            <a:pPr algn="r"/>
            <a:r>
              <a:rPr lang="ar-SA" sz="1800" dirty="0">
                <a:cs typeface="Times New Roman" pitchFamily="18" charset="0"/>
              </a:rPr>
              <a:t>1-صعوبة فهم التعليمات اللازمة لتنفيذ اللعبة خصوصا إذا كانت طويلة.</a:t>
            </a:r>
          </a:p>
          <a:p>
            <a:pPr algn="r"/>
            <a:endParaRPr lang="ar-SA" sz="1800" dirty="0">
              <a:cs typeface="Times New Roman" pitchFamily="18" charset="0"/>
            </a:endParaRPr>
          </a:p>
          <a:p>
            <a:pPr algn="r"/>
            <a:r>
              <a:rPr lang="ar-SA" sz="1800" dirty="0">
                <a:cs typeface="Times New Roman" pitchFamily="18" charset="0"/>
              </a:rPr>
              <a:t>2-صعوبة تنفيذها مع الفصول الكبيرة العدد.</a:t>
            </a:r>
          </a:p>
          <a:p>
            <a:pPr algn="r"/>
            <a:endParaRPr lang="ar-SA" sz="1800" dirty="0">
              <a:cs typeface="Times New Roman" pitchFamily="18" charset="0"/>
            </a:endParaRPr>
          </a:p>
          <a:p>
            <a:pPr algn="r"/>
            <a:r>
              <a:rPr lang="ar-SA" sz="1800" dirty="0">
                <a:cs typeface="Times New Roman" pitchFamily="18" charset="0"/>
              </a:rPr>
              <a:t>3-ارتفاع تكاليف الألعاب التعليمية خصوصا التي يتم شراؤها مصنعة.</a:t>
            </a:r>
          </a:p>
          <a:p>
            <a:pPr algn="r"/>
            <a:endParaRPr lang="ar-SA" sz="1800" dirty="0">
              <a:cs typeface="Times New Roman" pitchFamily="18" charset="0"/>
            </a:endParaRPr>
          </a:p>
          <a:p>
            <a:pPr algn="r"/>
            <a:endParaRPr lang="ar-SA" sz="1800" dirty="0">
              <a:cs typeface="Times New Roman" pitchFamily="18" charset="0"/>
            </a:endParaRPr>
          </a:p>
          <a:p>
            <a:pPr algn="r"/>
            <a:endParaRPr lang="ar-SA" sz="1800" dirty="0">
              <a:cs typeface="Times New Roman" pitchFamily="18" charset="0"/>
            </a:endParaRPr>
          </a:p>
          <a:p>
            <a:pPr algn="r"/>
            <a:endParaRPr lang="ar-SA" sz="1800" dirty="0">
              <a:cs typeface="Times New Roman" pitchFamily="18" charset="0"/>
            </a:endParaRPr>
          </a:p>
          <a:p>
            <a:pPr algn="r"/>
            <a:endParaRPr lang="en-GB" sz="18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B757333D-2DCD-43DE-BF44-C594E71C45D0}" type="slidenum">
              <a:rPr lang="ar-SA"/>
              <a:pPr/>
              <a:t>14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908050"/>
            <a:ext cx="936625" cy="785813"/>
          </a:xfrm>
          <a:prstGeom prst="rect">
            <a:avLst/>
          </a:prstGeom>
          <a:noFill/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type="ctrTitle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2333625"/>
            <a:ext cx="936625" cy="739775"/>
          </a:xfrm>
          <a:noFill/>
          <a:ln/>
        </p:spPr>
      </p:pic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1116013" y="4797425"/>
            <a:ext cx="360362" cy="360363"/>
          </a:xfrm>
          <a:prstGeom prst="cube">
            <a:avLst>
              <a:gd name="adj" fmla="val 25000"/>
            </a:avLst>
          </a:prstGeom>
          <a:solidFill>
            <a:srgbClr val="00B9FA"/>
          </a:solidFill>
          <a:ln w="412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684213" y="4868863"/>
            <a:ext cx="431800" cy="360362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rgbClr val="FF0066"/>
              </a:solidFill>
              <a:latin typeface="Sylfaen" pitchFamily="18" charset="0"/>
              <a:cs typeface="Led Italic Font" pitchFamily="2" charset="-78"/>
            </a:endParaRP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 rot="2468962">
            <a:off x="971550" y="5084763"/>
            <a:ext cx="503238" cy="504825"/>
          </a:xfrm>
          <a:prstGeom prst="cube">
            <a:avLst>
              <a:gd name="adj" fmla="val 25000"/>
            </a:avLst>
          </a:prstGeom>
          <a:solidFill>
            <a:srgbClr val="00FF00"/>
          </a:solidFill>
          <a:ln w="412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1692275" y="981075"/>
            <a:ext cx="6335713" cy="41767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ar-SA" sz="1800" dirty="0">
                <a:cs typeface="Times New Roman" pitchFamily="18" charset="0"/>
              </a:rPr>
              <a:t>1- توزيع المجموعات وكتابة </a:t>
            </a:r>
            <a:r>
              <a:rPr lang="ar-SA" sz="1800" dirty="0" err="1">
                <a:cs typeface="Times New Roman" pitchFamily="18" charset="0"/>
              </a:rPr>
              <a:t>الاسماء</a:t>
            </a:r>
            <a:r>
              <a:rPr lang="ar-SA" sz="1800" dirty="0">
                <a:cs typeface="Times New Roman" pitchFamily="18" charset="0"/>
              </a:rPr>
              <a:t> قبل الانتهاء من المحاضرة.</a:t>
            </a:r>
          </a:p>
          <a:p>
            <a:pPr algn="r"/>
            <a:r>
              <a:rPr lang="ar-SA" sz="1800" dirty="0">
                <a:cs typeface="Times New Roman" pitchFamily="18" charset="0"/>
              </a:rPr>
              <a:t>2- عمل لعبة تعليمية لمحتوى تعليمي للمرحلة التي ستقومين بتعليمها في المستقبل</a:t>
            </a:r>
          </a:p>
          <a:p>
            <a:pPr algn="r"/>
            <a:r>
              <a:rPr lang="ar-SA" sz="1800" dirty="0">
                <a:cs typeface="Times New Roman" pitchFamily="18" charset="0"/>
              </a:rPr>
              <a:t> وفقا للتصميم التعليمي.</a:t>
            </a:r>
          </a:p>
          <a:p>
            <a:pPr algn="r"/>
            <a:r>
              <a:rPr lang="ar-SA" sz="1800" dirty="0">
                <a:cs typeface="Times New Roman" pitchFamily="18" charset="0"/>
              </a:rPr>
              <a:t>3- توفير الخامات والمواد والأدوات اللازمة لإنتاج لعبة تعليمية وفي حال عدم</a:t>
            </a:r>
          </a:p>
          <a:p>
            <a:pPr algn="r"/>
            <a:r>
              <a:rPr lang="ar-SA" sz="1800" dirty="0">
                <a:cs typeface="Times New Roman" pitchFamily="18" charset="0"/>
              </a:rPr>
              <a:t> توفيرها ستفقد الدرجة الموضوعة للعملي.</a:t>
            </a:r>
          </a:p>
          <a:p>
            <a:pPr algn="r"/>
            <a:r>
              <a:rPr lang="ar-SA" sz="1800" dirty="0">
                <a:cs typeface="Times New Roman" pitchFamily="18" charset="0"/>
              </a:rPr>
              <a:t>4- </a:t>
            </a:r>
            <a:r>
              <a:rPr lang="ar-SA" sz="1800" dirty="0" err="1">
                <a:cs typeface="Times New Roman" pitchFamily="18" charset="0"/>
              </a:rPr>
              <a:t>احضار</a:t>
            </a:r>
            <a:r>
              <a:rPr lang="ar-SA" sz="1800" dirty="0">
                <a:cs typeface="Times New Roman" pitchFamily="18" charset="0"/>
              </a:rPr>
              <a:t> ورقة المعايير مع كتابة </a:t>
            </a:r>
            <a:r>
              <a:rPr lang="ar-SA" sz="1800" dirty="0" err="1">
                <a:cs typeface="Times New Roman" pitchFamily="18" charset="0"/>
              </a:rPr>
              <a:t>اسماء</a:t>
            </a:r>
            <a:r>
              <a:rPr lang="ar-SA" sz="1800" dirty="0">
                <a:cs typeface="Times New Roman" pitchFamily="18" charset="0"/>
              </a:rPr>
              <a:t> </a:t>
            </a:r>
            <a:r>
              <a:rPr lang="ar-SA" sz="1800" dirty="0" err="1">
                <a:cs typeface="Times New Roman" pitchFamily="18" charset="0"/>
              </a:rPr>
              <a:t>افراد</a:t>
            </a:r>
            <a:r>
              <a:rPr lang="ar-SA" sz="1800" dirty="0">
                <a:cs typeface="Times New Roman" pitchFamily="18" charset="0"/>
              </a:rPr>
              <a:t> المجموعة عليها.</a:t>
            </a:r>
          </a:p>
          <a:p>
            <a:pPr algn="r"/>
            <a:r>
              <a:rPr lang="ar-SA" sz="1800" dirty="0">
                <a:cs typeface="Times New Roman" pitchFamily="18" charset="0"/>
              </a:rPr>
              <a:t>5-تعبئة الجدول بالمعلومات المناسبة. </a:t>
            </a:r>
          </a:p>
          <a:p>
            <a:pPr algn="r"/>
            <a:r>
              <a:rPr lang="ar-SA" sz="1800" dirty="0">
                <a:cs typeface="Times New Roman" pitchFamily="18" charset="0"/>
              </a:rPr>
              <a:t>6- التقييم في وقت المحاضرة </a:t>
            </a:r>
            <a:r>
              <a:rPr lang="ar-SA" sz="1800" dirty="0" err="1">
                <a:cs typeface="Times New Roman" pitchFamily="18" charset="0"/>
              </a:rPr>
              <a:t>و</a:t>
            </a:r>
            <a:r>
              <a:rPr lang="ar-SA" sz="1800" dirty="0">
                <a:cs typeface="Times New Roman" pitchFamily="18" charset="0"/>
              </a:rPr>
              <a:t> لن يقبل أي عمل خارج المعمل.</a:t>
            </a:r>
          </a:p>
          <a:p>
            <a:pPr algn="r"/>
            <a:endParaRPr lang="en-GB" sz="1800" dirty="0">
              <a:cs typeface="Times New Roman" pitchFamily="18" charset="0"/>
            </a:endParaRPr>
          </a:p>
        </p:txBody>
      </p:sp>
      <p:pic>
        <p:nvPicPr>
          <p:cNvPr id="13320" name="Picture 8" descr="JumpRope_clipa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3860800"/>
            <a:ext cx="915987" cy="936625"/>
          </a:xfrm>
          <a:prstGeom prst="rect">
            <a:avLst/>
          </a:prstGeom>
          <a:noFill/>
        </p:spPr>
      </p:pic>
      <p:sp>
        <p:nvSpPr>
          <p:cNvPr id="12" name="مربع نص 11"/>
          <p:cNvSpPr txBox="1"/>
          <p:nvPr/>
        </p:nvSpPr>
        <p:spPr>
          <a:xfrm>
            <a:off x="3571868" y="1214422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المهام المطلوبة</a:t>
            </a:r>
            <a:endParaRPr lang="en-GB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5967A-C024-41CE-882D-2B1B8AA83EFC}" type="slidenum">
              <a:rPr lang="ar-SA"/>
              <a:pPr/>
              <a:t>15</a:t>
            </a:fld>
            <a:endParaRPr lang="en-US"/>
          </a:p>
        </p:txBody>
      </p:sp>
      <p:pic>
        <p:nvPicPr>
          <p:cNvPr id="41987" name="Picture 3" descr="aslconsign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836613"/>
            <a:ext cx="2808287" cy="2457450"/>
          </a:xfrm>
          <a:prstGeom prst="rect">
            <a:avLst/>
          </a:prstGeom>
          <a:noFill/>
        </p:spPr>
      </p:pic>
      <p:pic>
        <p:nvPicPr>
          <p:cNvPr id="41989" name="Picture 5" descr="7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3800" y="836613"/>
            <a:ext cx="3024188" cy="2520950"/>
          </a:xfrm>
          <a:prstGeom prst="rect">
            <a:avLst/>
          </a:prstGeom>
          <a:noFill/>
        </p:spPr>
      </p:pic>
      <p:pic>
        <p:nvPicPr>
          <p:cNvPr id="41990" name="Picture 6" descr="Game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675" y="3500438"/>
            <a:ext cx="2700338" cy="1935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941C2-33BB-437F-8113-29566FAC985D}" type="slidenum">
              <a:rPr lang="ar-SA"/>
              <a:pPr/>
              <a:t>16</a:t>
            </a:fld>
            <a:endParaRPr lang="en-US"/>
          </a:p>
        </p:txBody>
      </p:sp>
      <p:pic>
        <p:nvPicPr>
          <p:cNvPr id="46082" name="Picture 2" descr="smBoardGam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765175"/>
            <a:ext cx="6624638" cy="460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270AF-AED8-43C2-9536-CE13F59895AC}" type="slidenum">
              <a:rPr lang="ar-SA"/>
              <a:pPr/>
              <a:t>17</a:t>
            </a:fld>
            <a:endParaRPr lang="en-US"/>
          </a:p>
        </p:txBody>
      </p:sp>
      <p:pic>
        <p:nvPicPr>
          <p:cNvPr id="21507" name="Picture 3" descr="82390091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620713"/>
            <a:ext cx="4048125" cy="489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1B037-3751-4A86-913C-B0603AE98A69}" type="slidenum">
              <a:rPr lang="ar-SA"/>
              <a:pPr/>
              <a:t>18</a:t>
            </a:fld>
            <a:endParaRPr lang="en-US"/>
          </a:p>
        </p:txBody>
      </p:sp>
      <p:pic>
        <p:nvPicPr>
          <p:cNvPr id="25603" name="Picture 3" descr="1907425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620713"/>
            <a:ext cx="5329238" cy="5040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98CA-25DE-4E2E-8359-666DA8A0053D}" type="slidenum">
              <a:rPr lang="ar-SA"/>
              <a:pPr/>
              <a:t>19</a:t>
            </a:fld>
            <a:endParaRPr lang="en-US"/>
          </a:p>
        </p:txBody>
      </p:sp>
      <p:pic>
        <p:nvPicPr>
          <p:cNvPr id="24579" name="Picture 3" descr="51028546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620713"/>
            <a:ext cx="4679950" cy="4672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C064FA2-8D67-4627-AEFB-5A59CE074D0A}" type="slidenum">
              <a:rPr lang="ar-SA"/>
              <a:pPr/>
              <a:t>2</a:t>
            </a:fld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908050"/>
            <a:ext cx="936625" cy="785813"/>
          </a:xfrm>
          <a:prstGeom prst="rect">
            <a:avLst/>
          </a:prstGeom>
          <a:noFill/>
        </p:spPr>
      </p:pic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116013" y="4797425"/>
            <a:ext cx="360362" cy="360363"/>
          </a:xfrm>
          <a:prstGeom prst="cube">
            <a:avLst>
              <a:gd name="adj" fmla="val 25000"/>
            </a:avLst>
          </a:prstGeom>
          <a:solidFill>
            <a:srgbClr val="00B9FA"/>
          </a:solidFill>
          <a:ln w="412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684213" y="4868863"/>
            <a:ext cx="431800" cy="360362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rgbClr val="FF0066"/>
              </a:solidFill>
              <a:latin typeface="Sylfaen" pitchFamily="18" charset="0"/>
              <a:cs typeface="Led Italic Font" pitchFamily="2" charset="-78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 rot="2468962">
            <a:off x="971550" y="5084763"/>
            <a:ext cx="503238" cy="504825"/>
          </a:xfrm>
          <a:prstGeom prst="cube">
            <a:avLst>
              <a:gd name="adj" fmla="val 25000"/>
            </a:avLst>
          </a:prstGeom>
          <a:solidFill>
            <a:srgbClr val="00FF00"/>
          </a:solidFill>
          <a:ln w="412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2051050" y="836613"/>
            <a:ext cx="5545138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2800" b="1" dirty="0">
                <a:cs typeface="Times New Roman" pitchFamily="18" charset="0"/>
              </a:rPr>
              <a:t>ماهية الألعاب التعليمية</a:t>
            </a:r>
            <a:endParaRPr lang="en-GB" sz="2800" b="1" dirty="0">
              <a:cs typeface="Times New Roman" pitchFamily="18" charset="0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1619250" y="1412875"/>
            <a:ext cx="6335713" cy="35290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2800" dirty="0" smtClean="0">
                <a:cs typeface="Times New Roman" pitchFamily="18" charset="0"/>
              </a:rPr>
              <a:t>نشاط تعليمي يتضمن تفاعلا بين المتفاعلين </a:t>
            </a:r>
          </a:p>
          <a:p>
            <a:pPr algn="ctr"/>
            <a:r>
              <a:rPr lang="ar-SA" sz="2800" dirty="0" smtClean="0">
                <a:cs typeface="Times New Roman" pitchFamily="18" charset="0"/>
              </a:rPr>
              <a:t>(متعاونين أو متنافسين) أو المجموعات </a:t>
            </a:r>
          </a:p>
          <a:p>
            <a:pPr algn="ctr"/>
            <a:r>
              <a:rPr lang="ar-SA" sz="2800" dirty="0" smtClean="0">
                <a:cs typeface="Times New Roman" pitchFamily="18" charset="0"/>
              </a:rPr>
              <a:t>في محاولة تحقيق </a:t>
            </a:r>
            <a:r>
              <a:rPr lang="ar-SA" sz="2800" dirty="0" err="1" smtClean="0">
                <a:cs typeface="Times New Roman" pitchFamily="18" charset="0"/>
              </a:rPr>
              <a:t>اهداف</a:t>
            </a:r>
            <a:r>
              <a:rPr lang="ar-SA" sz="2800" dirty="0" smtClean="0">
                <a:cs typeface="Times New Roman" pitchFamily="18" charset="0"/>
              </a:rPr>
              <a:t> محددة </a:t>
            </a:r>
          </a:p>
          <a:p>
            <a:pPr algn="ctr"/>
            <a:r>
              <a:rPr lang="ar-SA" sz="2800" dirty="0" smtClean="0">
                <a:cs typeface="Times New Roman" pitchFamily="18" charset="0"/>
              </a:rPr>
              <a:t>وذلك في </a:t>
            </a:r>
            <a:r>
              <a:rPr lang="ar-SA" sz="2800" dirty="0" err="1" smtClean="0">
                <a:cs typeface="Times New Roman" pitchFamily="18" charset="0"/>
              </a:rPr>
              <a:t>اطار</a:t>
            </a:r>
            <a:r>
              <a:rPr lang="ar-SA" sz="2800" dirty="0" smtClean="0">
                <a:cs typeface="Times New Roman" pitchFamily="18" charset="0"/>
              </a:rPr>
              <a:t> القواعد </a:t>
            </a:r>
          </a:p>
          <a:p>
            <a:pPr algn="ctr"/>
            <a:r>
              <a:rPr lang="ar-SA" sz="2800" dirty="0" smtClean="0">
                <a:cs typeface="Times New Roman" pitchFamily="18" charset="0"/>
              </a:rPr>
              <a:t>الموضوعية المحددة </a:t>
            </a:r>
            <a:endParaRPr lang="en-GB" sz="2800" dirty="0">
              <a:cs typeface="Times New Roman" pitchFamily="18" charset="0"/>
            </a:endParaRPr>
          </a:p>
        </p:txBody>
      </p:sp>
      <p:pic>
        <p:nvPicPr>
          <p:cNvPr id="2063" name="Picture 15"/>
          <p:cNvPicPr>
            <a:picLocks noGrp="1" noChangeAspect="1" noChangeArrowheads="1"/>
          </p:cNvPicPr>
          <p:nvPr>
            <p:ph type="ctrTitle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2333625"/>
            <a:ext cx="936625" cy="7397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A58B8-0208-4EBF-9368-E517E37B000B}" type="slidenum">
              <a:rPr lang="ar-SA"/>
              <a:pPr/>
              <a:t>20</a:t>
            </a:fld>
            <a:endParaRPr lang="en-US"/>
          </a:p>
        </p:txBody>
      </p:sp>
      <p:pic>
        <p:nvPicPr>
          <p:cNvPr id="23555" name="Picture 3" descr="8203110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692150"/>
            <a:ext cx="5183187" cy="4681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731B-408C-4F22-9EB9-6522CBF06E63}" type="slidenum">
              <a:rPr lang="ar-SA"/>
              <a:pPr/>
              <a:t>21</a:t>
            </a:fld>
            <a:endParaRPr lang="en-US"/>
          </a:p>
        </p:txBody>
      </p:sp>
      <p:pic>
        <p:nvPicPr>
          <p:cNvPr id="22531" name="Picture 3" descr="8013423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692150"/>
            <a:ext cx="4575175" cy="4967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CCE15-78C0-4BE5-A226-47F9EEA0A45E}" type="slidenum">
              <a:rPr lang="ar-SA"/>
              <a:pPr/>
              <a:t>22</a:t>
            </a:fld>
            <a:endParaRPr lang="en-US"/>
          </a:p>
        </p:txBody>
      </p:sp>
      <p:pic>
        <p:nvPicPr>
          <p:cNvPr id="30723" name="Picture 3" descr="2412804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765175"/>
            <a:ext cx="6191250" cy="4638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4ECF-5933-475C-9BC9-70C82ABD265F}" type="slidenum">
              <a:rPr lang="ar-SA"/>
              <a:pPr/>
              <a:t>23</a:t>
            </a:fld>
            <a:endParaRPr lang="en-US"/>
          </a:p>
        </p:txBody>
      </p:sp>
      <p:pic>
        <p:nvPicPr>
          <p:cNvPr id="29699" name="Picture 3" descr="1444655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765175"/>
            <a:ext cx="6191250" cy="4638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69544-A320-4415-AD5D-A702F02FE343}" type="slidenum">
              <a:rPr lang="ar-SA"/>
              <a:pPr/>
              <a:t>24</a:t>
            </a:fld>
            <a:endParaRPr lang="en-US"/>
          </a:p>
        </p:txBody>
      </p:sp>
      <p:pic>
        <p:nvPicPr>
          <p:cNvPr id="28675" name="Picture 3" descr="9659765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620713"/>
            <a:ext cx="4727575" cy="4824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F306C-EE29-48CD-9253-A5633C28F697}" type="slidenum">
              <a:rPr lang="ar-SA"/>
              <a:pPr/>
              <a:t>25</a:t>
            </a:fld>
            <a:endParaRPr lang="en-US"/>
          </a:p>
        </p:txBody>
      </p:sp>
      <p:pic>
        <p:nvPicPr>
          <p:cNvPr id="27650" name="Picture 2" descr="6980266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836613"/>
            <a:ext cx="6191250" cy="4638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CFC1-03E4-427A-8C5C-CDE2F1F75EA6}" type="slidenum">
              <a:rPr lang="ar-SA"/>
              <a:pPr/>
              <a:t>26</a:t>
            </a:fld>
            <a:endParaRPr lang="en-US"/>
          </a:p>
        </p:txBody>
      </p:sp>
      <p:pic>
        <p:nvPicPr>
          <p:cNvPr id="26627" name="Picture 3" descr="9277347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692150"/>
            <a:ext cx="4548188" cy="475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C4EE-21FA-4C1F-B104-AE1AAF45FB84}" type="slidenum">
              <a:rPr lang="ar-SA"/>
              <a:pPr/>
              <a:t>27</a:t>
            </a:fld>
            <a:endParaRPr lang="en-US"/>
          </a:p>
        </p:txBody>
      </p:sp>
      <p:pic>
        <p:nvPicPr>
          <p:cNvPr id="33795" name="Picture 3" descr="1344611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765175"/>
            <a:ext cx="6191250" cy="4638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B089-DACC-4405-B08B-FBDAF4CF5AB9}" type="slidenum">
              <a:rPr lang="ar-SA"/>
              <a:pPr/>
              <a:t>28</a:t>
            </a:fld>
            <a:endParaRPr lang="en-US"/>
          </a:p>
        </p:txBody>
      </p:sp>
      <p:pic>
        <p:nvPicPr>
          <p:cNvPr id="32771" name="Picture 3" descr="6786884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836613"/>
            <a:ext cx="6191250" cy="461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1C0C-AABD-4FE7-8449-4374D4F775EE}" type="slidenum">
              <a:rPr lang="ar-SA"/>
              <a:pPr/>
              <a:t>29</a:t>
            </a:fld>
            <a:endParaRPr lang="en-US"/>
          </a:p>
        </p:txBody>
      </p:sp>
      <p:pic>
        <p:nvPicPr>
          <p:cNvPr id="37891" name="Picture 3" descr="6786884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836613"/>
            <a:ext cx="6191250" cy="461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EDE4F717-B317-4F9F-BCD3-AEC9557A41E6}" type="slidenum">
              <a:rPr lang="ar-SA"/>
              <a:pPr/>
              <a:t>3</a:t>
            </a:fld>
            <a:endParaRPr lang="en-US"/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>
            <a:off x="1619250" y="1412875"/>
            <a:ext cx="6335713" cy="35290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/>
            <a:endParaRPr lang="en-US" sz="1800"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908050"/>
            <a:ext cx="936625" cy="785813"/>
          </a:xfrm>
          <a:prstGeom prst="rect">
            <a:avLst/>
          </a:prstGeom>
          <a:noFill/>
        </p:spPr>
      </p:pic>
      <p:pic>
        <p:nvPicPr>
          <p:cNvPr id="9219" name="Picture 3"/>
          <p:cNvPicPr>
            <a:picLocks noGrp="1" noChangeAspect="1" noChangeArrowheads="1"/>
          </p:cNvPicPr>
          <p:nvPr>
            <p:ph type="ctrTitle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2333625"/>
            <a:ext cx="936625" cy="739775"/>
          </a:xfrm>
          <a:noFill/>
          <a:ln/>
        </p:spPr>
      </p:pic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1116013" y="4797425"/>
            <a:ext cx="360362" cy="360363"/>
          </a:xfrm>
          <a:prstGeom prst="cube">
            <a:avLst>
              <a:gd name="adj" fmla="val 25000"/>
            </a:avLst>
          </a:prstGeom>
          <a:solidFill>
            <a:srgbClr val="00B9FA"/>
          </a:solidFill>
          <a:ln w="412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684213" y="4868863"/>
            <a:ext cx="431800" cy="360362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rgbClr val="FF0066"/>
              </a:solidFill>
              <a:latin typeface="Sylfaen" pitchFamily="18" charset="0"/>
              <a:cs typeface="Led Italic Font" pitchFamily="2" charset="-78"/>
            </a:endParaRP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 rot="2468962">
            <a:off x="971550" y="5084763"/>
            <a:ext cx="503238" cy="504825"/>
          </a:xfrm>
          <a:prstGeom prst="cube">
            <a:avLst>
              <a:gd name="adj" fmla="val 25000"/>
            </a:avLst>
          </a:prstGeom>
          <a:solidFill>
            <a:srgbClr val="00FF00"/>
          </a:solidFill>
          <a:ln w="412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2051050" y="836613"/>
            <a:ext cx="5545138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>
                <a:cs typeface="Times New Roman" pitchFamily="18" charset="0"/>
              </a:rPr>
              <a:t>أنماط الألعاب التعليمية</a:t>
            </a:r>
            <a:endParaRPr lang="en-GB">
              <a:cs typeface="Times New Roman" pitchFamily="18" charset="0"/>
            </a:endParaRP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5435600" y="1773238"/>
            <a:ext cx="2376488" cy="792162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50000">
                <a:schemeClr val="bg1"/>
              </a:gs>
              <a:gs pos="100000">
                <a:srgbClr val="FF6600"/>
              </a:gs>
            </a:gsLst>
            <a:lin ang="18900000" scaled="1"/>
          </a:gradFill>
          <a:ln w="571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800">
                <a:cs typeface="Times New Roman" pitchFamily="18" charset="0"/>
              </a:rPr>
              <a:t>التنافسي</a:t>
            </a:r>
          </a:p>
        </p:txBody>
      </p:sp>
      <p:pic>
        <p:nvPicPr>
          <p:cNvPr id="9227" name="Picture 11" descr="clipart02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2781300"/>
            <a:ext cx="2519363" cy="2019300"/>
          </a:xfrm>
          <a:prstGeom prst="rect">
            <a:avLst/>
          </a:prstGeom>
          <a:noFill/>
        </p:spPr>
      </p:pic>
      <p:pic>
        <p:nvPicPr>
          <p:cNvPr id="9228" name="Picture 12" descr="card-game_~AA04679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150" y="2636838"/>
            <a:ext cx="2808288" cy="2116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E613F-923A-4BFB-9F95-892E7ACD614C}" type="slidenum">
              <a:rPr lang="ar-SA"/>
              <a:pPr/>
              <a:t>30</a:t>
            </a:fld>
            <a:endParaRPr lang="en-US"/>
          </a:p>
        </p:txBody>
      </p:sp>
      <p:pic>
        <p:nvPicPr>
          <p:cNvPr id="31749" name="Picture 5" descr="6073732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620713"/>
            <a:ext cx="5013325" cy="4824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8ED8-BDC4-48EF-887B-9A7373CE566B}" type="slidenum">
              <a:rPr lang="ar-SA"/>
              <a:pPr/>
              <a:t>31</a:t>
            </a:fld>
            <a:endParaRPr lang="en-US"/>
          </a:p>
        </p:txBody>
      </p:sp>
      <p:pic>
        <p:nvPicPr>
          <p:cNvPr id="36867" name="Picture 3" descr="7978499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836613"/>
            <a:ext cx="6191250" cy="4638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8ED8-BDC4-48EF-887B-9A7373CE566B}" type="slidenum">
              <a:rPr lang="ar-SA"/>
              <a:pPr/>
              <a:t>32</a:t>
            </a:fld>
            <a:endParaRPr lang="en-US"/>
          </a:p>
        </p:txBody>
      </p:sp>
      <p:pic>
        <p:nvPicPr>
          <p:cNvPr id="7" name="صورة 6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145"/>
            <a:ext cx="9144000" cy="6823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8ED8-BDC4-48EF-887B-9A7373CE566B}" type="slidenum">
              <a:rPr lang="ar-SA"/>
              <a:pPr/>
              <a:t>33</a:t>
            </a:fld>
            <a:endParaRPr lang="en-US"/>
          </a:p>
        </p:txBody>
      </p:sp>
      <p:pic>
        <p:nvPicPr>
          <p:cNvPr id="6" name="صورة 5" descr="photo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476672"/>
            <a:ext cx="4359092" cy="5841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8ED8-BDC4-48EF-887B-9A7373CE566B}" type="slidenum">
              <a:rPr lang="ar-SA"/>
              <a:pPr/>
              <a:t>34</a:t>
            </a:fld>
            <a:endParaRPr lang="en-US"/>
          </a:p>
        </p:txBody>
      </p:sp>
      <p:pic>
        <p:nvPicPr>
          <p:cNvPr id="6" name="صورة 5" descr="phot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48680"/>
            <a:ext cx="9144000" cy="59471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8ED8-BDC4-48EF-887B-9A7373CE566B}" type="slidenum">
              <a:rPr lang="ar-SA"/>
              <a:pPr/>
              <a:t>35</a:t>
            </a:fld>
            <a:endParaRPr lang="en-US"/>
          </a:p>
        </p:txBody>
      </p:sp>
      <p:pic>
        <p:nvPicPr>
          <p:cNvPr id="6" name="صورة 5" descr="photo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6410" y="0"/>
            <a:ext cx="695117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8ED8-BDC4-48EF-887B-9A7373CE566B}" type="slidenum">
              <a:rPr lang="ar-SA"/>
              <a:pPr/>
              <a:t>36</a:t>
            </a:fld>
            <a:endParaRPr lang="en-US"/>
          </a:p>
        </p:txBody>
      </p:sp>
      <p:pic>
        <p:nvPicPr>
          <p:cNvPr id="6" name="صورة 5" descr="photo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567" y="0"/>
            <a:ext cx="901086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8ED8-BDC4-48EF-887B-9A7373CE566B}" type="slidenum">
              <a:rPr lang="ar-SA"/>
              <a:pPr/>
              <a:t>37</a:t>
            </a:fld>
            <a:endParaRPr lang="en-US"/>
          </a:p>
        </p:txBody>
      </p:sp>
      <p:pic>
        <p:nvPicPr>
          <p:cNvPr id="6" name="صورة 5" descr="photo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404664"/>
            <a:ext cx="6229424" cy="6032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C47223C-3823-468B-89A6-489DD73A8CA3}" type="slidenum">
              <a:rPr lang="ar-SA"/>
              <a:pPr/>
              <a:t>4</a:t>
            </a:fld>
            <a:endParaRPr lang="en-US"/>
          </a:p>
        </p:txBody>
      </p:sp>
      <p:sp>
        <p:nvSpPr>
          <p:cNvPr id="44044" name="AutoShape 12"/>
          <p:cNvSpPr>
            <a:spLocks noChangeArrowheads="1"/>
          </p:cNvSpPr>
          <p:nvPr/>
        </p:nvSpPr>
        <p:spPr bwMode="auto">
          <a:xfrm>
            <a:off x="1619250" y="1412875"/>
            <a:ext cx="6335713" cy="35290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/>
            <a:endParaRPr lang="en-US" sz="1800">
              <a:cs typeface="Times New Roman" pitchFamily="18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908050"/>
            <a:ext cx="936625" cy="785813"/>
          </a:xfrm>
          <a:prstGeom prst="rect">
            <a:avLst/>
          </a:prstGeom>
          <a:noFill/>
        </p:spPr>
      </p:pic>
      <p:pic>
        <p:nvPicPr>
          <p:cNvPr id="44035" name="Picture 3"/>
          <p:cNvPicPr>
            <a:picLocks noGrp="1" noChangeAspect="1" noChangeArrowheads="1"/>
          </p:cNvPicPr>
          <p:nvPr>
            <p:ph type="ctrTitle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2333625"/>
            <a:ext cx="936625" cy="739775"/>
          </a:xfrm>
          <a:noFill/>
          <a:ln/>
        </p:spPr>
      </p:pic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1116013" y="4797425"/>
            <a:ext cx="360362" cy="360363"/>
          </a:xfrm>
          <a:prstGeom prst="cube">
            <a:avLst>
              <a:gd name="adj" fmla="val 25000"/>
            </a:avLst>
          </a:prstGeom>
          <a:solidFill>
            <a:srgbClr val="00B9FA"/>
          </a:solidFill>
          <a:ln w="412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4037" name="AutoShape 5"/>
          <p:cNvSpPr>
            <a:spLocks noChangeArrowheads="1"/>
          </p:cNvSpPr>
          <p:nvPr/>
        </p:nvSpPr>
        <p:spPr bwMode="auto">
          <a:xfrm>
            <a:off x="684213" y="4868863"/>
            <a:ext cx="431800" cy="360362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rgbClr val="FF0066"/>
              </a:solidFill>
              <a:latin typeface="Sylfaen" pitchFamily="18" charset="0"/>
              <a:cs typeface="Led Italic Font" pitchFamily="2" charset="-78"/>
            </a:endParaRPr>
          </a:p>
        </p:txBody>
      </p:sp>
      <p:sp>
        <p:nvSpPr>
          <p:cNvPr id="44038" name="AutoShape 6"/>
          <p:cNvSpPr>
            <a:spLocks noChangeArrowheads="1"/>
          </p:cNvSpPr>
          <p:nvPr/>
        </p:nvSpPr>
        <p:spPr bwMode="auto">
          <a:xfrm rot="2468962">
            <a:off x="971550" y="5084763"/>
            <a:ext cx="503238" cy="504825"/>
          </a:xfrm>
          <a:prstGeom prst="cube">
            <a:avLst>
              <a:gd name="adj" fmla="val 25000"/>
            </a:avLst>
          </a:prstGeom>
          <a:solidFill>
            <a:srgbClr val="00FF00"/>
          </a:solidFill>
          <a:ln w="412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2051050" y="836613"/>
            <a:ext cx="5545138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>
                <a:cs typeface="Times New Roman" pitchFamily="18" charset="0"/>
              </a:rPr>
              <a:t>أنماط الألعاب التعليمية</a:t>
            </a:r>
            <a:endParaRPr lang="en-GB">
              <a:cs typeface="Times New Roman" pitchFamily="18" charset="0"/>
            </a:endParaRPr>
          </a:p>
        </p:txBody>
      </p:sp>
      <p:sp>
        <p:nvSpPr>
          <p:cNvPr id="44040" name="Oval 8"/>
          <p:cNvSpPr>
            <a:spLocks noChangeArrowheads="1"/>
          </p:cNvSpPr>
          <p:nvPr/>
        </p:nvSpPr>
        <p:spPr bwMode="auto">
          <a:xfrm>
            <a:off x="5435600" y="1700213"/>
            <a:ext cx="2376488" cy="792162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50000">
                <a:schemeClr val="bg1"/>
              </a:gs>
              <a:gs pos="100000">
                <a:srgbClr val="FF6600"/>
              </a:gs>
            </a:gsLst>
            <a:lin ang="18900000" scaled="1"/>
          </a:gradFill>
          <a:ln w="571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800">
                <a:cs typeface="Times New Roman" pitchFamily="18" charset="0"/>
              </a:rPr>
              <a:t>التنافسي</a:t>
            </a:r>
          </a:p>
        </p:txBody>
      </p:sp>
      <p:pic>
        <p:nvPicPr>
          <p:cNvPr id="44043" name="Picture 11" descr="wpe40.jpg (33239 bytes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975" y="2565400"/>
            <a:ext cx="3959225" cy="223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64EAC4D-FA34-4D6A-B47D-71DAF93A6B05}" type="slidenum">
              <a:rPr lang="ar-SA"/>
              <a:pPr/>
              <a:t>5</a:t>
            </a:fld>
            <a:endParaRPr lang="en-US"/>
          </a:p>
        </p:txBody>
      </p:sp>
      <p:sp>
        <p:nvSpPr>
          <p:cNvPr id="43018" name="AutoShape 10"/>
          <p:cNvSpPr>
            <a:spLocks noChangeArrowheads="1"/>
          </p:cNvSpPr>
          <p:nvPr/>
        </p:nvSpPr>
        <p:spPr bwMode="auto">
          <a:xfrm>
            <a:off x="1619250" y="1412875"/>
            <a:ext cx="6335713" cy="35290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/>
            <a:endParaRPr lang="en-US" sz="1800">
              <a:cs typeface="Times New Roman" pitchFamily="18" charset="0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908050"/>
            <a:ext cx="936625" cy="785813"/>
          </a:xfrm>
          <a:prstGeom prst="rect">
            <a:avLst/>
          </a:prstGeom>
          <a:noFill/>
        </p:spPr>
      </p:pic>
      <p:pic>
        <p:nvPicPr>
          <p:cNvPr id="43011" name="Picture 3"/>
          <p:cNvPicPr>
            <a:picLocks noGrp="1" noChangeAspect="1" noChangeArrowheads="1"/>
          </p:cNvPicPr>
          <p:nvPr>
            <p:ph type="ctrTitle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2333625"/>
            <a:ext cx="936625" cy="739775"/>
          </a:xfrm>
          <a:noFill/>
          <a:ln/>
        </p:spPr>
      </p:pic>
      <p:sp>
        <p:nvSpPr>
          <p:cNvPr id="43012" name="AutoShape 4"/>
          <p:cNvSpPr>
            <a:spLocks noChangeArrowheads="1"/>
          </p:cNvSpPr>
          <p:nvPr/>
        </p:nvSpPr>
        <p:spPr bwMode="auto">
          <a:xfrm>
            <a:off x="1116013" y="4797425"/>
            <a:ext cx="360362" cy="360363"/>
          </a:xfrm>
          <a:prstGeom prst="cube">
            <a:avLst>
              <a:gd name="adj" fmla="val 25000"/>
            </a:avLst>
          </a:prstGeom>
          <a:solidFill>
            <a:srgbClr val="00B9FA"/>
          </a:solidFill>
          <a:ln w="412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684213" y="4868863"/>
            <a:ext cx="431800" cy="360362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rgbClr val="FF0066"/>
              </a:solidFill>
              <a:latin typeface="Sylfaen" pitchFamily="18" charset="0"/>
              <a:cs typeface="Led Italic Font" pitchFamily="2" charset="-78"/>
            </a:endParaRPr>
          </a:p>
        </p:txBody>
      </p:sp>
      <p:sp>
        <p:nvSpPr>
          <p:cNvPr id="43014" name="AutoShape 6"/>
          <p:cNvSpPr>
            <a:spLocks noChangeArrowheads="1"/>
          </p:cNvSpPr>
          <p:nvPr/>
        </p:nvSpPr>
        <p:spPr bwMode="auto">
          <a:xfrm rot="2468962">
            <a:off x="971550" y="5084763"/>
            <a:ext cx="503238" cy="504825"/>
          </a:xfrm>
          <a:prstGeom prst="cube">
            <a:avLst>
              <a:gd name="adj" fmla="val 25000"/>
            </a:avLst>
          </a:prstGeom>
          <a:solidFill>
            <a:srgbClr val="00FF00"/>
          </a:solidFill>
          <a:ln w="412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3015" name="AutoShape 7"/>
          <p:cNvSpPr>
            <a:spLocks noChangeArrowheads="1"/>
          </p:cNvSpPr>
          <p:nvPr/>
        </p:nvSpPr>
        <p:spPr bwMode="auto">
          <a:xfrm>
            <a:off x="2051050" y="836613"/>
            <a:ext cx="5545138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>
                <a:cs typeface="Times New Roman" pitchFamily="18" charset="0"/>
              </a:rPr>
              <a:t>أنماط الألعاب التعليمية</a:t>
            </a:r>
            <a:endParaRPr lang="en-GB">
              <a:cs typeface="Times New Roman" pitchFamily="18" charset="0"/>
            </a:endParaRPr>
          </a:p>
        </p:txBody>
      </p:sp>
      <p:sp>
        <p:nvSpPr>
          <p:cNvPr id="43016" name="Oval 8"/>
          <p:cNvSpPr>
            <a:spLocks noChangeArrowheads="1"/>
          </p:cNvSpPr>
          <p:nvPr/>
        </p:nvSpPr>
        <p:spPr bwMode="auto">
          <a:xfrm>
            <a:off x="5435600" y="1844675"/>
            <a:ext cx="2376488" cy="792163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50000">
                <a:schemeClr val="bg1"/>
              </a:gs>
              <a:gs pos="100000">
                <a:srgbClr val="FF6600"/>
              </a:gs>
            </a:gsLst>
            <a:lin ang="18900000" scaled="1"/>
          </a:gradFill>
          <a:ln w="571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800">
                <a:cs typeface="Times New Roman" pitchFamily="18" charset="0"/>
              </a:rPr>
              <a:t>العملي الاستكشافي</a:t>
            </a:r>
          </a:p>
        </p:txBody>
      </p:sp>
      <p:pic>
        <p:nvPicPr>
          <p:cNvPr id="43017" name="Picture 9" descr="0060-0808-0802-4039_Kid_Playing_Video_Games_Clip_Art_clipart_ima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2708275"/>
            <a:ext cx="2808287" cy="2160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أنواع الألعاب التعليمية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8778"/>
            <a:ext cx="7772400" cy="4114800"/>
          </a:xfrm>
        </p:spPr>
        <p:txBody>
          <a:bodyPr/>
          <a:lstStyle/>
          <a:p>
            <a:pPr algn="r" rtl="1" eaLnBrk="1" hangingPunct="1"/>
            <a:r>
              <a:rPr lang="ar-SA" sz="2800" b="1" dirty="0" smtClean="0">
                <a:solidFill>
                  <a:srgbClr val="0070C0"/>
                </a:solidFill>
              </a:rPr>
              <a:t>من حيث عدد المشاركين</a:t>
            </a:r>
            <a:r>
              <a:rPr lang="ar-SA" sz="2800" b="1" dirty="0" smtClean="0"/>
              <a:t>:</a:t>
            </a:r>
            <a:r>
              <a:rPr lang="ar-SA" sz="2800" dirty="0" smtClean="0"/>
              <a:t> ألعاب تعليمية فردية وألعاب تعليمية جماعية</a:t>
            </a:r>
            <a:endParaRPr lang="en-US" sz="2800" dirty="0" smtClean="0">
              <a:cs typeface="Arial" pitchFamily="34" charset="0"/>
            </a:endParaRPr>
          </a:p>
          <a:p>
            <a:pPr algn="r" rtl="1" eaLnBrk="1" hangingPunct="1"/>
            <a:r>
              <a:rPr lang="ar-SA" sz="2800" b="1" dirty="0" smtClean="0">
                <a:solidFill>
                  <a:srgbClr val="0070C0"/>
                </a:solidFill>
              </a:rPr>
              <a:t>من حيث المكان المناسب</a:t>
            </a:r>
            <a:r>
              <a:rPr lang="ar-SA" sz="2800" b="1" dirty="0" smtClean="0"/>
              <a:t>: </a:t>
            </a:r>
            <a:r>
              <a:rPr lang="ar-SA" sz="2800" dirty="0" smtClean="0"/>
              <a:t>ألعاب داخلية وألعاب خارجية</a:t>
            </a:r>
            <a:endParaRPr lang="en-US" sz="2800" dirty="0" smtClean="0">
              <a:cs typeface="Arial" pitchFamily="34" charset="0"/>
            </a:endParaRPr>
          </a:p>
          <a:p>
            <a:pPr algn="r" rtl="1" eaLnBrk="1" hangingPunct="1"/>
            <a:r>
              <a:rPr lang="ar-SA" sz="2800" b="1" dirty="0" smtClean="0">
                <a:solidFill>
                  <a:srgbClr val="0070C0"/>
                </a:solidFill>
              </a:rPr>
              <a:t>من حيث الجانب الإنساني المستخدم</a:t>
            </a:r>
            <a:r>
              <a:rPr lang="ar-SA" sz="2800" b="1" dirty="0" smtClean="0"/>
              <a:t>: </a:t>
            </a:r>
            <a:r>
              <a:rPr lang="ar-SA" sz="2800" dirty="0" smtClean="0"/>
              <a:t>ألعاب القوى العضلية وألعاب القوى الذهنية</a:t>
            </a:r>
            <a:endParaRPr lang="en-US" sz="2800" dirty="0" smtClean="0">
              <a:cs typeface="Arial" pitchFamily="34" charset="0"/>
            </a:endParaRPr>
          </a:p>
          <a:p>
            <a:pPr algn="r" rtl="1">
              <a:buNone/>
            </a:pP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أ.مها الحربي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781A-16A1-4280-9BEF-03F8CCD6E294}" type="slidenum">
              <a:rPr lang="ar-SA" smtClean="0"/>
              <a:pPr/>
              <a:t>6</a:t>
            </a:fld>
            <a:endParaRPr lang="en-US"/>
          </a:p>
        </p:txBody>
      </p:sp>
      <p:pic>
        <p:nvPicPr>
          <p:cNvPr id="6" name="Picture 14" descr="http://t3.gstatic.com/images?q=tbn:L7mDHbJAvxeg8M:http://static.howstuffworks.com/gif/easy-fitness-activities-for-kids-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970354"/>
            <a:ext cx="1285875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t3.gstatic.com/images?q=tbn:0Vsn8HdrA2uDqM:http://blog.petaflop.de/wp-content/uploads/2007/10/spielplatz-playground-breakfast-sausages-sunny-side-up-eggs-bacon-spiegeleier-wuerstchen-speck-waffeln-waffles-mall-shopping-center-denver-colorado-usa-dscn7218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38" y="4929210"/>
            <a:ext cx="1285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http://t0.gstatic.com/images?q=tbn:_TQUyba6CGBWJM:http://www.charityadvantage.com/ChildrensmuseumEaston/images/kids_playing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9910" y="5143521"/>
            <a:ext cx="175895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t0.gstatic.com/images?q=tbn:3duAZ6fX78oUoM:https://web.stonybrook.edu/newfaculty/FacSupport/PublishingImages/kid%2520playing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00298" y="4000504"/>
            <a:ext cx="1285875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 descr="http://t0.gstatic.com/images?q=tbn:Rk2Ar0idSNjHpM:http://www.dreamstime.com/little-kids-thinking-about-thumb5535293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15140" y="5000636"/>
            <a:ext cx="1285875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31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06E5ADC-C3F4-4EEB-B386-0990974B2F5A}" type="slidenum">
              <a:rPr lang="ar-SA"/>
              <a:pPr/>
              <a:t>7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908050"/>
            <a:ext cx="936625" cy="785813"/>
          </a:xfrm>
          <a:prstGeom prst="rect">
            <a:avLst/>
          </a:prstGeom>
          <a:noFill/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type="ctrTitle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2333625"/>
            <a:ext cx="936625" cy="739775"/>
          </a:xfrm>
          <a:noFill/>
          <a:ln/>
        </p:spPr>
      </p:pic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1116013" y="4797425"/>
            <a:ext cx="360362" cy="360363"/>
          </a:xfrm>
          <a:prstGeom prst="cube">
            <a:avLst>
              <a:gd name="adj" fmla="val 25000"/>
            </a:avLst>
          </a:prstGeom>
          <a:solidFill>
            <a:srgbClr val="00B9FA"/>
          </a:solidFill>
          <a:ln w="412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684213" y="4868863"/>
            <a:ext cx="431800" cy="360362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rgbClr val="FF0066"/>
              </a:solidFill>
              <a:latin typeface="Sylfaen" pitchFamily="18" charset="0"/>
              <a:cs typeface="Led Italic Font" pitchFamily="2" charset="-78"/>
            </a:endParaRP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 rot="2468962">
            <a:off x="971550" y="5084763"/>
            <a:ext cx="503238" cy="504825"/>
          </a:xfrm>
          <a:prstGeom prst="cube">
            <a:avLst>
              <a:gd name="adj" fmla="val 25000"/>
            </a:avLst>
          </a:prstGeom>
          <a:solidFill>
            <a:srgbClr val="00FF00"/>
          </a:solidFill>
          <a:ln w="412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2051050" y="836613"/>
            <a:ext cx="5545138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b="1" u="sng" dirty="0" smtClean="0"/>
              <a:t>خطوات تصميم وإنتاج لعبة تعليمية:</a:t>
            </a:r>
            <a:endParaRPr lang="en-GB" dirty="0">
              <a:cs typeface="Times New Roman" pitchFamily="18" charset="0"/>
            </a:endParaRP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1619250" y="1412875"/>
            <a:ext cx="6335713" cy="35290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/>
            <a:endParaRPr lang="en-US" sz="1800">
              <a:cs typeface="Times New Roman" pitchFamily="18" charset="0"/>
            </a:endParaRPr>
          </a:p>
        </p:txBody>
      </p:sp>
      <p:graphicFrame>
        <p:nvGraphicFramePr>
          <p:cNvPr id="10277" name="Group 37"/>
          <p:cNvGraphicFramePr>
            <a:graphicFrameLocks noGrp="1"/>
          </p:cNvGraphicFramePr>
          <p:nvPr/>
        </p:nvGraphicFramePr>
        <p:xfrm>
          <a:off x="2627313" y="1557338"/>
          <a:ext cx="4560887" cy="3255264"/>
        </p:xfrm>
        <a:graphic>
          <a:graphicData uri="http://schemas.openxmlformats.org/drawingml/2006/table">
            <a:tbl>
              <a:tblPr/>
              <a:tblGrid>
                <a:gridCol w="2281237"/>
                <a:gridCol w="2279650"/>
              </a:tblGrid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6- تحديد قوانين اللعبة.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 اختيار الموضوع أو المحتوى 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7- توضيح كيفية الفوز.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 تحديد الوقت اللازم.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 وصف وتحديد المواد والأجهزة.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 تحديد خصائص الفئة المستهدفة.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9- تجربة اللعبة.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 تحديد المصادر والمراجع.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 اعداد اقتراحات للمناقشة بعد اللعبة.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 تحديد الأهداف السلوكية.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ar-SA"/>
              <a:t>أ.مها الحربي</a:t>
            </a:r>
            <a:endParaRPr lang="en-GB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2FFEA55-6FC8-49FC-A065-71118BB83D11}" type="slidenum">
              <a:rPr lang="ar-SA"/>
              <a:pPr/>
              <a:t>8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908050"/>
            <a:ext cx="936625" cy="785813"/>
          </a:xfrm>
          <a:prstGeom prst="rect">
            <a:avLst/>
          </a:prstGeom>
          <a:noFill/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type="ctrTitle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2333625"/>
            <a:ext cx="936625" cy="739775"/>
          </a:xfrm>
          <a:noFill/>
          <a:ln/>
        </p:spPr>
      </p:pic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1116013" y="4797425"/>
            <a:ext cx="360362" cy="360363"/>
          </a:xfrm>
          <a:prstGeom prst="cube">
            <a:avLst>
              <a:gd name="adj" fmla="val 25000"/>
            </a:avLst>
          </a:prstGeom>
          <a:solidFill>
            <a:srgbClr val="00B9FA"/>
          </a:solidFill>
          <a:ln w="412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684213" y="4868863"/>
            <a:ext cx="431800" cy="360362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>
              <a:solidFill>
                <a:srgbClr val="FF0066"/>
              </a:solidFill>
              <a:latin typeface="Sylfaen" pitchFamily="18" charset="0"/>
              <a:cs typeface="Led Italic Font" pitchFamily="2" charset="-78"/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 rot="2468962">
            <a:off x="971550" y="5084763"/>
            <a:ext cx="503238" cy="504825"/>
          </a:xfrm>
          <a:prstGeom prst="cube">
            <a:avLst>
              <a:gd name="adj" fmla="val 25000"/>
            </a:avLst>
          </a:prstGeom>
          <a:solidFill>
            <a:srgbClr val="00FF00"/>
          </a:solidFill>
          <a:ln w="412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2051050" y="836613"/>
            <a:ext cx="5545138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>
                <a:cs typeface="Times New Roman" pitchFamily="18" charset="0"/>
              </a:rPr>
              <a:t>كيفية استخدام الألعاب التعليمية في التدريس</a:t>
            </a:r>
            <a:endParaRPr lang="en-GB">
              <a:cs typeface="Times New Roman" pitchFamily="18" charset="0"/>
            </a:endParaRP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1619250" y="1412875"/>
            <a:ext cx="6335713" cy="35290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/>
            <a:endParaRPr lang="en-US" sz="1800">
              <a:cs typeface="Times New Roman" pitchFamily="18" charset="0"/>
            </a:endParaRPr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3492500" y="1628775"/>
            <a:ext cx="2376488" cy="792163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50000">
                <a:schemeClr val="bg1"/>
              </a:gs>
              <a:gs pos="100000">
                <a:srgbClr val="FF6600"/>
              </a:gs>
            </a:gsLst>
            <a:lin ang="18900000" scaled="1"/>
          </a:gradFill>
          <a:ln w="571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800">
                <a:cs typeface="Times New Roman" pitchFamily="18" charset="0"/>
              </a:rPr>
              <a:t>مرحلة الإعداد</a:t>
            </a:r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3492500" y="2708275"/>
            <a:ext cx="2376488" cy="792163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50000">
                <a:schemeClr val="bg1"/>
              </a:gs>
              <a:gs pos="100000">
                <a:srgbClr val="FF6600"/>
              </a:gs>
            </a:gsLst>
            <a:lin ang="18900000" scaled="1"/>
          </a:gradFill>
          <a:ln w="571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800">
                <a:cs typeface="Times New Roman" pitchFamily="18" charset="0"/>
              </a:rPr>
              <a:t>مرحلة الاستخدام</a:t>
            </a:r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3492500" y="3789363"/>
            <a:ext cx="2376488" cy="792162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50000">
                <a:schemeClr val="bg1"/>
              </a:gs>
              <a:gs pos="100000">
                <a:srgbClr val="FF6600"/>
              </a:gs>
            </a:gsLst>
            <a:lin ang="18900000" scaled="1"/>
          </a:gradFill>
          <a:ln w="571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1800">
                <a:cs typeface="Times New Roman" pitchFamily="18" charset="0"/>
              </a:rPr>
              <a:t>مرحلة التقويم</a:t>
            </a:r>
          </a:p>
        </p:txBody>
      </p:sp>
      <p:pic>
        <p:nvPicPr>
          <p:cNvPr id="11276" name="Picture 12" descr="gamespinner4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3789363"/>
            <a:ext cx="846138" cy="65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 animBg="1"/>
      <p:bldP spid="11274" grpId="0" animBg="1"/>
      <p:bldP spid="112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2143108" y="928670"/>
            <a:ext cx="4572032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071538" y="1785926"/>
            <a:ext cx="7358114" cy="321471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مرحلة </a:t>
            </a:r>
            <a:r>
              <a:rPr lang="ar-SA" dirty="0" err="1" smtClean="0"/>
              <a:t>الاعداد</a:t>
            </a:r>
            <a:endParaRPr lang="en-GB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dirty="0" smtClean="0"/>
              <a:t>1- تحديد </a:t>
            </a:r>
            <a:r>
              <a:rPr lang="ar-SA" dirty="0" err="1" smtClean="0"/>
              <a:t>الاهداف</a:t>
            </a:r>
            <a:r>
              <a:rPr lang="ar-SA" dirty="0" smtClean="0"/>
              <a:t> التعليمية .</a:t>
            </a:r>
          </a:p>
          <a:p>
            <a:pPr algn="r" rtl="1">
              <a:buNone/>
            </a:pPr>
            <a:r>
              <a:rPr lang="ar-SA" dirty="0" smtClean="0"/>
              <a:t>2- دراسة </a:t>
            </a:r>
            <a:r>
              <a:rPr lang="ar-SA" dirty="0" err="1" smtClean="0"/>
              <a:t>الالعاب</a:t>
            </a:r>
            <a:r>
              <a:rPr lang="ar-SA" dirty="0" smtClean="0"/>
              <a:t> التعليمية لمعرفة قوانينها.</a:t>
            </a:r>
          </a:p>
          <a:p>
            <a:pPr algn="r" rtl="1">
              <a:buNone/>
            </a:pPr>
            <a:r>
              <a:rPr lang="ar-SA" dirty="0" smtClean="0"/>
              <a:t>3- </a:t>
            </a:r>
            <a:r>
              <a:rPr lang="ar-SA" dirty="0" err="1" smtClean="0"/>
              <a:t>اعداد</a:t>
            </a:r>
            <a:r>
              <a:rPr lang="ar-SA" dirty="0" smtClean="0"/>
              <a:t> </a:t>
            </a:r>
            <a:r>
              <a:rPr lang="ar-SA" dirty="0" err="1" smtClean="0"/>
              <a:t>الالعاب</a:t>
            </a:r>
            <a:r>
              <a:rPr lang="ar-SA" dirty="0" smtClean="0"/>
              <a:t> لتكون صالحة للعمل وتجهيز المكان.</a:t>
            </a:r>
          </a:p>
          <a:p>
            <a:pPr algn="r" rtl="1">
              <a:buNone/>
            </a:pPr>
            <a:r>
              <a:rPr lang="ar-SA" dirty="0" smtClean="0"/>
              <a:t>4- تهيئة </a:t>
            </a:r>
            <a:r>
              <a:rPr lang="ar-SA" dirty="0" err="1" smtClean="0"/>
              <a:t>اذهان</a:t>
            </a:r>
            <a:r>
              <a:rPr lang="ar-SA" dirty="0" smtClean="0"/>
              <a:t> التلاميذ .</a:t>
            </a:r>
            <a:endParaRPr lang="en-GB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أ.مها الحربي</a:t>
            </a:r>
            <a:endParaRPr lang="en-GB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8781A-16A1-4280-9BEF-03F8CCD6E294}" type="slidenum">
              <a:rPr lang="ar-SA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HOO CHOO">
  <a:themeElements>
    <a:clrScheme name="CHOO CHO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OO CHOO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OO CHO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OO CHO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OO CH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OO CHO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OO CHO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OO CHO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OO CHO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CHOO CHOO</Template>
  <TotalTime>465</TotalTime>
  <Words>535</Words>
  <Application>Microsoft Office PowerPoint</Application>
  <PresentationFormat>عرض على الشاشة (3:4)‏</PresentationFormat>
  <Paragraphs>188</Paragraphs>
  <Slides>37</Slides>
  <Notes>37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37</vt:i4>
      </vt:variant>
    </vt:vector>
  </HeadingPairs>
  <TitlesOfParts>
    <vt:vector size="38" baseType="lpstr">
      <vt:lpstr>CHOO CHOO</vt:lpstr>
      <vt:lpstr>الشريحة 1</vt:lpstr>
      <vt:lpstr>الشريحة 2</vt:lpstr>
      <vt:lpstr>الشريحة 3</vt:lpstr>
      <vt:lpstr>الشريحة 4</vt:lpstr>
      <vt:lpstr>الشريحة 5</vt:lpstr>
      <vt:lpstr>أنواع الألعاب التعليمية</vt:lpstr>
      <vt:lpstr>الشريحة 7</vt:lpstr>
      <vt:lpstr>الشريحة 8</vt:lpstr>
      <vt:lpstr>مرحلة الاعداد</vt:lpstr>
      <vt:lpstr>مرحلة الاستخدام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</vt:vector>
  </TitlesOfParts>
  <Company>AlUsman 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CHOO CHOO</dc:title>
  <dc:creator>RajaG</dc:creator>
  <cp:lastModifiedBy>ksu</cp:lastModifiedBy>
  <cp:revision>62</cp:revision>
  <dcterms:created xsi:type="dcterms:W3CDTF">2008-10-23T08:52:45Z</dcterms:created>
  <dcterms:modified xsi:type="dcterms:W3CDTF">2013-09-30T16:48:44Z</dcterms:modified>
</cp:coreProperties>
</file>