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70" r:id="rId3"/>
    <p:sldId id="269" r:id="rId4"/>
    <p:sldId id="257" r:id="rId5"/>
    <p:sldId id="264" r:id="rId6"/>
    <p:sldId id="259" r:id="rId7"/>
    <p:sldId id="260" r:id="rId8"/>
    <p:sldId id="265" r:id="rId9"/>
    <p:sldId id="258" r:id="rId10"/>
    <p:sldId id="271" r:id="rId11"/>
    <p:sldId id="261" r:id="rId12"/>
    <p:sldId id="272" r:id="rId13"/>
    <p:sldId id="262" r:id="rId14"/>
    <p:sldId id="267" r:id="rId15"/>
    <p:sldId id="266" r:id="rId16"/>
    <p:sldId id="268" r:id="rId17"/>
    <p:sldId id="273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572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F595064-53B7-4A41-A73C-8A65C6A23B2D}" type="datetimeFigureOut">
              <a:rPr lang="ar-SA" smtClean="0"/>
              <a:t>12/04/33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F0CB70-E0B4-4DB2-8A57-2AEA60265229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latin typeface="Microsoft Uighur" pitchFamily="2" charset="-78"/>
                <a:cs typeface="Microsoft Uighur" pitchFamily="2" charset="-78"/>
              </a:rPr>
              <a:t>الجزء الرابع:التخطيط التنموي</a:t>
            </a:r>
            <a:endParaRPr lang="ar-SA" sz="44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7200" b="1" dirty="0" smtClean="0">
                <a:latin typeface="Microsoft Uighur" pitchFamily="2" charset="-78"/>
                <a:cs typeface="Microsoft Uighur" pitchFamily="2" charset="-78"/>
              </a:rPr>
              <a:t>الإعلام و التنمية</a:t>
            </a:r>
            <a:endParaRPr lang="ar-SA" sz="7200" b="1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84776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>
                <a:latin typeface="Microsoft Uighur" pitchFamily="2" charset="-78"/>
                <a:cs typeface="Microsoft Uighur" pitchFamily="2" charset="-78"/>
              </a:rPr>
              <a:t>رابعاً:تحديد عناصر الاتصال: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الأول: المرسل: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وهو القائم بالإرسال ويشمل التالي: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-الطاقم الإداري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-معد الرسالة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-الطاقم الفني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-المقدم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444508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endParaRPr lang="ar-SA" sz="40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ثانياً: 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المستقبل:</a:t>
            </a:r>
            <a:endParaRPr lang="ar-SA" sz="32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في هذه المرحلة يتم تحديد الشريحة المستهدفة من الخطة 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التنموية،ويتم تحديده وفقاً لنموذج الخطة التنموية الشاملة. 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ويجب تحديد فئتنان رئيسيتان :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-الشريحة المستهدفة بشكل عام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-قادة الرأي داخل هذه الشريحة</a:t>
            </a:r>
            <a:endParaRPr lang="ar-SA" sz="32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31776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ثالثا: تحديد الرسالة:</a:t>
            </a:r>
          </a:p>
          <a:p>
            <a:pPr>
              <a:buFontTx/>
              <a:buChar char="-"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ما هي المعلومات التي سترسلينها في الرسالة؟</a:t>
            </a:r>
          </a:p>
          <a:p>
            <a:pPr>
              <a:buFontTx/>
              <a:buChar char="-"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-ما هو المنطق الإتصالي والحجج الإتصالية للإقناع</a:t>
            </a:r>
          </a:p>
          <a:p>
            <a:pPr>
              <a:buFontTx/>
              <a:buChar char="-"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-ما هو السيناريو المقترح للرسالة</a:t>
            </a: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542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رابعاً:تحديد الوسيلة الإتصالية المناسبة: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كي تكون الوسيلة مناسبة يشترط أن:</a:t>
            </a:r>
          </a:p>
          <a:p>
            <a:pPr marL="0" indent="0">
              <a:buNone/>
            </a:pPr>
            <a:endParaRPr lang="ar-SA" sz="32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-تناسب القائم بالاتصال من حيث إمكانياته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-تناسب الجمهور المستهدف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- تناسب الرسالة /المضمون الاتصالي</a:t>
            </a:r>
            <a:endParaRPr lang="ar-SA" sz="32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40308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 fontScale="90000"/>
          </a:bodyPr>
          <a:lstStyle/>
          <a:p>
            <a:pPr algn="r"/>
            <a:r>
              <a:rPr lang="ar-SA" sz="3600" dirty="0">
                <a:latin typeface="Microsoft Uighur" pitchFamily="2" charset="-78"/>
                <a:cs typeface="Microsoft Uighur" pitchFamily="2" charset="-78"/>
              </a:rPr>
              <a:t>خامساً: تحديد الميزانية المقترحة للخطة</a:t>
            </a:r>
            <a:br>
              <a:rPr lang="ar-SA" sz="3600" dirty="0">
                <a:latin typeface="Microsoft Uighur" pitchFamily="2" charset="-78"/>
                <a:cs typeface="Microsoft Uighur" pitchFamily="2" charset="-78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تحدد الميزانية العامة للخطة التنموية ، وذلك بحساب: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-الأجهزة والجوانب التقنية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-العاملين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-تكلفة النشر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-أخرى</a:t>
            </a:r>
          </a:p>
          <a:p>
            <a:pPr marL="0" indent="0">
              <a:buNone/>
            </a:pPr>
            <a:endParaRPr lang="ar-SA" sz="28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36002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758952"/>
          </a:xfrm>
        </p:spPr>
        <p:txBody>
          <a:bodyPr>
            <a:noAutofit/>
          </a:bodyPr>
          <a:lstStyle/>
          <a:p>
            <a:pPr algn="r"/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سادساً:تحديد </a:t>
            </a:r>
            <a:r>
              <a:rPr lang="ar-SA" sz="3600" dirty="0">
                <a:latin typeface="Microsoft Uighur" pitchFamily="2" charset="-78"/>
                <a:cs typeface="Microsoft Uighur" pitchFamily="2" charset="-78"/>
              </a:rPr>
              <a:t>المدة الزمنية </a:t>
            </a: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للخطة:</a:t>
            </a:r>
            <a:r>
              <a:rPr lang="ar-SA" sz="3600" dirty="0">
                <a:latin typeface="Microsoft Uighur" pitchFamily="2" charset="-78"/>
                <a:cs typeface="Microsoft Uighur" pitchFamily="2" charset="-78"/>
              </a:rPr>
              <a:t/>
            </a:r>
            <a:br>
              <a:rPr lang="ar-SA" sz="3600" dirty="0">
                <a:latin typeface="Microsoft Uighur" pitchFamily="2" charset="-78"/>
                <a:cs typeface="Microsoft Uighur" pitchFamily="2" charset="-78"/>
              </a:rPr>
            </a:b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وضع مدى زمني لبداية الوقت ونهايته </a:t>
            </a:r>
            <a:endParaRPr lang="ar-SA" sz="3200" dirty="0" smtClean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72390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pPr algn="r"/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سابعاً</a:t>
            </a:r>
            <a:r>
              <a:rPr lang="ar-SA" sz="3200" dirty="0">
                <a:latin typeface="Microsoft Uighur" pitchFamily="2" charset="-78"/>
                <a:cs typeface="Microsoft Uighur" pitchFamily="2" charset="-78"/>
              </a:rPr>
              <a:t>: وضع الإجراءات 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التنفيذية عبر وضع </a:t>
            </a:r>
            <a:r>
              <a:rPr lang="ar-SA" sz="3200" dirty="0">
                <a:latin typeface="Microsoft Uighur" pitchFamily="2" charset="-78"/>
                <a:cs typeface="Microsoft Uighur" pitchFamily="2" charset="-78"/>
              </a:rPr>
              <a:t>الخطة الزمنية</a:t>
            </a:r>
            <a:br>
              <a:rPr lang="ar-SA" sz="3200" dirty="0">
                <a:latin typeface="Microsoft Uighur" pitchFamily="2" charset="-78"/>
                <a:cs typeface="Microsoft Uighur" pitchFamily="2" charset="-78"/>
              </a:rPr>
            </a:b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عمل جدول بالإجراءات مجدولة بحسب الزمن</a:t>
            </a:r>
            <a:endParaRPr lang="ar-SA" sz="28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92889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ثامناً:التقييم</a:t>
            </a:r>
            <a:endParaRPr lang="ar-SA" sz="36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تقيم الخطة أثناء تنفيذه ،وتعدل وفقاً للتقييم 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و يؤخد التقييم عبر قياس رجع الصدى بعدة طرق: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1.عمل استبانات توضح مدة نجاح الأهداف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2.قياس الأثر عبر أبحاث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3.دراسة ردود الأفعال عبر الوسائل التفاعلية</a:t>
            </a:r>
          </a:p>
        </p:txBody>
      </p:sp>
    </p:spTree>
    <p:extLst>
      <p:ext uri="{BB962C8B-B14F-4D97-AF65-F5344CB8AC3E}">
        <p14:creationId xmlns:p14="http://schemas.microsoft.com/office/powerpoint/2010/main" val="3042346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34400" cy="758952"/>
          </a:xfrm>
        </p:spPr>
        <p:txBody>
          <a:bodyPr>
            <a:noAutofit/>
          </a:bodyPr>
          <a:lstStyle/>
          <a:p>
            <a:pPr algn="r"/>
            <a:r>
              <a:rPr lang="ar-SA" sz="4000" dirty="0">
                <a:latin typeface="Microsoft Uighur" pitchFamily="2" charset="-78"/>
                <a:ea typeface="BatangChe" pitchFamily="49" charset="-127"/>
                <a:cs typeface="Microsoft Uighur" pitchFamily="2" charset="-78"/>
              </a:rPr>
              <a:t>المرحلة </a:t>
            </a:r>
            <a:r>
              <a:rPr lang="ar-SA" sz="4000" dirty="0" smtClean="0">
                <a:latin typeface="Microsoft Uighur" pitchFamily="2" charset="-78"/>
                <a:ea typeface="BatangChe" pitchFamily="49" charset="-127"/>
                <a:cs typeface="Microsoft Uighur" pitchFamily="2" charset="-78"/>
              </a:rPr>
              <a:t>الأولى: مرحلة جمع المعلومات</a:t>
            </a:r>
            <a:r>
              <a:rPr lang="ar-SA" sz="4000" dirty="0">
                <a:latin typeface="Microsoft Uighur" pitchFamily="2" charset="-78"/>
                <a:ea typeface="BatangChe" pitchFamily="49" charset="-127"/>
                <a:cs typeface="Microsoft Uighur" pitchFamily="2" charset="-78"/>
              </a:rPr>
              <a:t/>
            </a:r>
            <a:br>
              <a:rPr lang="ar-SA" sz="4000" dirty="0">
                <a:latin typeface="Microsoft Uighur" pitchFamily="2" charset="-78"/>
                <a:ea typeface="BatangChe" pitchFamily="49" charset="-127"/>
                <a:cs typeface="Microsoft Uighur" pitchFamily="2" charset="-78"/>
              </a:rPr>
            </a:br>
            <a:endParaRPr lang="ar-SA" sz="4000" dirty="0">
              <a:latin typeface="Microsoft Uighur" pitchFamily="2" charset="-78"/>
              <a:ea typeface="BatangChe" pitchFamily="49" charset="-127"/>
              <a:cs typeface="Microsoft Uighu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نقوم في هذه المرحلة بجمع المعلومات عن المشكلة أو المحور الذي ستوضع الخطة الإعلامية فيه .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و تشمل هذه المعلومات التالي: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1.الخطة و الاستراتيجية العامة للدولة و المجتمع.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2.البحث عن معلومات تتعلق بحجم المشكلة و تأثيرها على المجتمع.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3.البحث </a:t>
            </a:r>
            <a:r>
              <a:rPr lang="ar-SA" sz="2800" dirty="0">
                <a:latin typeface="Microsoft Uighur" pitchFamily="2" charset="-78"/>
                <a:cs typeface="Microsoft Uighur" pitchFamily="2" charset="-78"/>
              </a:rPr>
              <a:t>في المشكلة أو القضية ،أسبابها و آثارها و </a:t>
            </a: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علاجها.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4.البحث في الفئة المستهدفة من الخطة ، و الوسيلة والرسالة المناسبة لها ومدى تعرفهم على القضية.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5.البحث في المنطقة التي يتم استهدافها و العوامل التي تؤثر بها.</a:t>
            </a:r>
          </a:p>
          <a:p>
            <a:pPr marL="0" indent="0">
              <a:buNone/>
            </a:pPr>
            <a:endParaRPr lang="ar-SA" sz="28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28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62097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ثانياً اختيار نوع الخطة :</a:t>
            </a:r>
            <a:endParaRPr lang="ar-SA" sz="40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أنواع الخطط:</a:t>
            </a:r>
          </a:p>
          <a:p>
            <a:pPr marL="0" indent="0">
              <a:buNone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1.تنقسم الخطط بحسب المدى الزمني إلى :</a:t>
            </a:r>
          </a:p>
          <a:p>
            <a:pPr>
              <a:buFontTx/>
              <a:buChar char="-"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- قصير المدى وهي التي تمتد لشهر أو عدة شهور</a:t>
            </a:r>
          </a:p>
          <a:p>
            <a:pPr>
              <a:buFontTx/>
              <a:buChar char="-"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- متوسط المدى وهي التي تمتد لسنة و في حدود ثلاث سنوات</a:t>
            </a:r>
          </a:p>
          <a:p>
            <a:pPr>
              <a:buFontTx/>
              <a:buChar char="-"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- طويل المدى وهي التي تمتد لخمس سنوات فأكثر</a:t>
            </a:r>
          </a:p>
          <a:p>
            <a:pPr>
              <a:buFontTx/>
              <a:buChar char="-"/>
            </a:pPr>
            <a:endParaRPr lang="ar-SA" sz="2800" dirty="0">
              <a:latin typeface="Microsoft Uighur" pitchFamily="2" charset="-78"/>
              <a:cs typeface="Microsoft Uighur" pitchFamily="2" charset="-78"/>
            </a:endParaRPr>
          </a:p>
          <a:p>
            <a:pPr>
              <a:buFontTx/>
              <a:buChar char="-"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2.بحسب نطاق الخطة:</a:t>
            </a:r>
          </a:p>
          <a:p>
            <a:pPr>
              <a:buFontTx/>
              <a:buChar char="-"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-خطة رئيسية تشمل كافة أوجه الاتصال التنموي.</a:t>
            </a:r>
          </a:p>
          <a:p>
            <a:pPr>
              <a:buFontTx/>
              <a:buChar char="-"/>
            </a:pPr>
            <a:r>
              <a:rPr lang="ar-SA" sz="2800" dirty="0" smtClean="0">
                <a:latin typeface="Microsoft Uighur" pitchFamily="2" charset="-78"/>
                <a:cs typeface="Microsoft Uighur" pitchFamily="2" charset="-78"/>
              </a:rPr>
              <a:t>-خطة فرعية تختص بوسيلة معينة،أو منطقة معينة، أو جهود معينة،أو نشاط معين.</a:t>
            </a:r>
          </a:p>
        </p:txBody>
      </p:sp>
    </p:spTree>
    <p:extLst>
      <p:ext uri="{BB962C8B-B14F-4D97-AF65-F5344CB8AC3E}">
        <p14:creationId xmlns:p14="http://schemas.microsoft.com/office/powerpoint/2010/main" val="427514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 smtClean="0">
                <a:latin typeface="Microsoft Uighur" pitchFamily="2" charset="-78"/>
                <a:cs typeface="Microsoft Uighur" pitchFamily="2" charset="-78"/>
              </a:rPr>
              <a:t>ثالثاً:وضع الأهدف</a:t>
            </a:r>
            <a:endParaRPr lang="ar-SA" sz="4000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أ.يحدد </a:t>
            </a: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المجال ،الفئة المستهدفة ، البيئة </a:t>
            </a:r>
          </a:p>
          <a:p>
            <a:pPr marL="0" indent="0">
              <a:buNone/>
            </a:pPr>
            <a:endParaRPr lang="ar-SA" sz="36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4471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111"/>
          <p:cNvGrpSpPr>
            <a:grpSpLocks/>
          </p:cNvGrpSpPr>
          <p:nvPr/>
        </p:nvGrpSpPr>
        <p:grpSpPr bwMode="auto">
          <a:xfrm>
            <a:off x="1684338" y="555625"/>
            <a:ext cx="5759450" cy="5761038"/>
            <a:chOff x="1691680" y="548680"/>
            <a:chExt cx="5760640" cy="5760640"/>
          </a:xfrm>
        </p:grpSpPr>
        <p:grpSp>
          <p:nvGrpSpPr>
            <p:cNvPr id="36895" name="Group 37"/>
            <p:cNvGrpSpPr>
              <a:grpSpLocks/>
            </p:cNvGrpSpPr>
            <p:nvPr/>
          </p:nvGrpSpPr>
          <p:grpSpPr bwMode="auto">
            <a:xfrm>
              <a:off x="1691680" y="548680"/>
              <a:ext cx="5760640" cy="5760640"/>
              <a:chOff x="1691680" y="548680"/>
              <a:chExt cx="5760640" cy="576064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2412554" y="1269355"/>
                <a:ext cx="4320479" cy="431929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ar-SA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691680" y="548680"/>
                <a:ext cx="5760640" cy="576064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ar-SA">
                  <a:solidFill>
                    <a:prstClr val="white"/>
                  </a:solidFill>
                </a:endParaRP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160420" y="1988444"/>
                <a:ext cx="2851739" cy="28811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ar-SA">
                  <a:solidFill>
                    <a:prstClr val="white"/>
                  </a:solidFill>
                </a:endParaRPr>
              </a:p>
            </p:txBody>
          </p:sp>
          <p:sp>
            <p:nvSpPr>
              <p:cNvPr id="36927" name="TextBox 19"/>
              <p:cNvSpPr txBox="1">
                <a:spLocks noChangeArrowheads="1"/>
              </p:cNvSpPr>
              <p:nvPr/>
            </p:nvSpPr>
            <p:spPr bwMode="auto">
              <a:xfrm>
                <a:off x="3995936" y="2658398"/>
                <a:ext cx="1008113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algn="ctr" rtl="1" eaLnBrk="1" hangingPunct="1"/>
                <a:r>
                  <a:rPr lang="ar-SA" sz="16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البعد البيئي</a:t>
                </a:r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3736802" y="2593239"/>
                <a:ext cx="1656104" cy="1655649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ar-SA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6929" name="Group 10"/>
              <p:cNvGrpSpPr>
                <a:grpSpLocks/>
              </p:cNvGrpSpPr>
              <p:nvPr/>
            </p:nvGrpSpPr>
            <p:grpSpPr bwMode="auto">
              <a:xfrm>
                <a:off x="4211960" y="3083612"/>
                <a:ext cx="720080" cy="673224"/>
                <a:chOff x="8172400" y="1988840"/>
                <a:chExt cx="720080" cy="673224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8172003" y="1988971"/>
                  <a:ext cx="720874" cy="673053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ar-SA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945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8244408" y="2132856"/>
                  <a:ext cx="57606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entury Gothic" pitchFamily="34" charset="0"/>
                      <a:ea typeface="AL-Mohanad Bold"/>
                      <a:cs typeface="AL-Mohanad Bold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entury Gothic" pitchFamily="34" charset="0"/>
                      <a:ea typeface="AL-Mohanad Bold"/>
                      <a:cs typeface="AL-Mohanad Bold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entury Gothic" pitchFamily="34" charset="0"/>
                      <a:ea typeface="AL-Mohanad Bold"/>
                      <a:cs typeface="AL-Mohanad Bold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entury Gothic" pitchFamily="34" charset="0"/>
                      <a:ea typeface="AL-Mohanad Bold"/>
                      <a:cs typeface="AL-Mohanad Bold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entury Gothic" pitchFamily="34" charset="0"/>
                      <a:ea typeface="AL-Mohanad Bold"/>
                      <a:cs typeface="AL-Mohanad Bold"/>
                    </a:defRPr>
                  </a:lvl5pPr>
                  <a:lvl6pPr marL="2514600" indent="-2286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entury Gothic" pitchFamily="34" charset="0"/>
                      <a:ea typeface="AL-Mohanad Bold"/>
                      <a:cs typeface="AL-Mohanad Bold"/>
                    </a:defRPr>
                  </a:lvl6pPr>
                  <a:lvl7pPr marL="2971800" indent="-2286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entury Gothic" pitchFamily="34" charset="0"/>
                      <a:ea typeface="AL-Mohanad Bold"/>
                      <a:cs typeface="AL-Mohanad Bold"/>
                    </a:defRPr>
                  </a:lvl7pPr>
                  <a:lvl8pPr marL="3429000" indent="-2286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entury Gothic" pitchFamily="34" charset="0"/>
                      <a:ea typeface="AL-Mohanad Bold"/>
                      <a:cs typeface="AL-Mohanad Bold"/>
                    </a:defRPr>
                  </a:lvl8pPr>
                  <a:lvl9pPr marL="3886200" indent="-2286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entury Gothic" pitchFamily="34" charset="0"/>
                      <a:ea typeface="AL-Mohanad Bold"/>
                      <a:cs typeface="AL-Mohanad Bold"/>
                    </a:defRPr>
                  </a:lvl9pPr>
                </a:lstStyle>
                <a:p>
                  <a:pPr rtl="1" eaLnBrk="1" hangingPunct="1"/>
                  <a:r>
                    <a:rPr lang="ar-SA" sz="1600">
                      <a:solidFill>
                        <a:srgbClr val="000000"/>
                      </a:solidFill>
                      <a:latin typeface="Calibri" pitchFamily="34" charset="0"/>
                      <a:cs typeface="Arial" pitchFamily="34" charset="0"/>
                    </a:rPr>
                    <a:t>التنمية</a:t>
                  </a:r>
                </a:p>
              </p:txBody>
            </p:sp>
          </p:grpSp>
          <p:cxnSp>
            <p:nvCxnSpPr>
              <p:cNvPr id="13" name="Straight Connector 12"/>
              <p:cNvCxnSpPr>
                <a:stCxn id="5" idx="1"/>
                <a:endCxn id="7" idx="1"/>
              </p:cNvCxnSpPr>
              <p:nvPr/>
            </p:nvCxnSpPr>
            <p:spPr>
              <a:xfrm>
                <a:off x="3978152" y="2836110"/>
                <a:ext cx="339795" cy="34605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>
                <a:off x="4787945" y="2780551"/>
                <a:ext cx="323917" cy="34763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932" name="TextBox 20"/>
              <p:cNvSpPr txBox="1">
                <a:spLocks noChangeArrowheads="1"/>
              </p:cNvSpPr>
              <p:nvPr/>
            </p:nvSpPr>
            <p:spPr bwMode="auto">
              <a:xfrm rot="-5400000">
                <a:off x="5345384" y="3316111"/>
                <a:ext cx="66399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rtl="1" eaLnBrk="1" hangingPunct="1"/>
                <a:r>
                  <a:rPr lang="ar-SA" sz="16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البادية</a:t>
                </a:r>
              </a:p>
            </p:txBody>
          </p:sp>
          <p:sp>
            <p:nvSpPr>
              <p:cNvPr id="36933" name="TextBox 21"/>
              <p:cNvSpPr txBox="1">
                <a:spLocks noChangeArrowheads="1"/>
              </p:cNvSpPr>
              <p:nvPr/>
            </p:nvSpPr>
            <p:spPr bwMode="auto">
              <a:xfrm>
                <a:off x="4250060" y="4365104"/>
                <a:ext cx="638943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rtl="1" eaLnBrk="1" hangingPunct="1"/>
                <a:r>
                  <a:rPr lang="ar-SA" sz="16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المدينة</a:t>
                </a:r>
              </a:p>
            </p:txBody>
          </p:sp>
          <p:sp>
            <p:nvSpPr>
              <p:cNvPr id="36934" name="TextBox 22"/>
              <p:cNvSpPr txBox="1">
                <a:spLocks noChangeArrowheads="1"/>
              </p:cNvSpPr>
              <p:nvPr/>
            </p:nvSpPr>
            <p:spPr bwMode="auto">
              <a:xfrm rot="5400000">
                <a:off x="3139920" y="3177581"/>
                <a:ext cx="66399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rtl="1" eaLnBrk="1" hangingPunct="1"/>
                <a:r>
                  <a:rPr lang="ar-SA" sz="16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الريف</a:t>
                </a: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 flipH="1">
                <a:off x="5075341" y="2367829"/>
                <a:ext cx="454119" cy="42542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3641533" y="2355130"/>
                <a:ext cx="400133" cy="43812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937" name="TextBox 29"/>
              <p:cNvSpPr txBox="1">
                <a:spLocks noChangeArrowheads="1"/>
              </p:cNvSpPr>
              <p:nvPr/>
            </p:nvSpPr>
            <p:spPr bwMode="auto">
              <a:xfrm>
                <a:off x="4067942" y="1988840"/>
                <a:ext cx="100811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algn="ctr" rtl="1" eaLnBrk="1" hangingPunct="1"/>
                <a:r>
                  <a:rPr lang="ar-SA" sz="16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البعد الحضري</a:t>
                </a:r>
              </a:p>
            </p:txBody>
          </p:sp>
          <p:sp>
            <p:nvSpPr>
              <p:cNvPr id="36938" name="TextBox 30"/>
              <p:cNvSpPr txBox="1">
                <a:spLocks noChangeArrowheads="1"/>
              </p:cNvSpPr>
              <p:nvPr/>
            </p:nvSpPr>
            <p:spPr bwMode="auto">
              <a:xfrm rot="-6815146">
                <a:off x="4803547" y="3007966"/>
                <a:ext cx="78934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rtl="1" eaLnBrk="1" hangingPunct="1"/>
                <a:r>
                  <a:rPr lang="ar-SA" sz="14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الظروف</a:t>
                </a:r>
              </a:p>
            </p:txBody>
          </p:sp>
          <p:sp>
            <p:nvSpPr>
              <p:cNvPr id="36939" name="TextBox 31"/>
              <p:cNvSpPr txBox="1">
                <a:spLocks noChangeArrowheads="1"/>
              </p:cNvSpPr>
              <p:nvPr/>
            </p:nvSpPr>
            <p:spPr bwMode="auto">
              <a:xfrm rot="-4674430">
                <a:off x="4786175" y="3510828"/>
                <a:ext cx="87425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rtl="1" eaLnBrk="1" hangingPunct="1"/>
                <a:r>
                  <a:rPr lang="ar-SA" sz="14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السياسية</a:t>
                </a:r>
              </a:p>
            </p:txBody>
          </p:sp>
          <p:sp>
            <p:nvSpPr>
              <p:cNvPr id="36940" name="TextBox 32"/>
              <p:cNvSpPr txBox="1">
                <a:spLocks noChangeArrowheads="1"/>
              </p:cNvSpPr>
              <p:nvPr/>
            </p:nvSpPr>
            <p:spPr bwMode="auto">
              <a:xfrm rot="1444968">
                <a:off x="3727598" y="3833691"/>
                <a:ext cx="99035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rtl="1" eaLnBrk="1" hangingPunct="1"/>
                <a:r>
                  <a:rPr lang="ar-SA" sz="14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والحضارية</a:t>
                </a:r>
              </a:p>
            </p:txBody>
          </p:sp>
          <p:sp>
            <p:nvSpPr>
              <p:cNvPr id="36941" name="TextBox 33"/>
              <p:cNvSpPr txBox="1">
                <a:spLocks noChangeArrowheads="1"/>
              </p:cNvSpPr>
              <p:nvPr/>
            </p:nvSpPr>
            <p:spPr bwMode="auto">
              <a:xfrm rot="-1931331">
                <a:off x="4331395" y="3893237"/>
                <a:ext cx="102068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rtl="1" eaLnBrk="1" hangingPunct="1"/>
                <a:r>
                  <a:rPr lang="ar-SA" sz="14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والاقتصادية</a:t>
                </a:r>
              </a:p>
            </p:txBody>
          </p:sp>
          <p:sp>
            <p:nvSpPr>
              <p:cNvPr id="36942" name="TextBox 34"/>
              <p:cNvSpPr txBox="1">
                <a:spLocks noChangeArrowheads="1"/>
              </p:cNvSpPr>
              <p:nvPr/>
            </p:nvSpPr>
            <p:spPr bwMode="auto">
              <a:xfrm rot="3928498">
                <a:off x="3435797" y="3332751"/>
                <a:ext cx="87425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rtl="1" eaLnBrk="1" hangingPunct="1"/>
                <a:r>
                  <a:rPr lang="ar-SA" sz="14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داخليا</a:t>
                </a:r>
              </a:p>
            </p:txBody>
          </p:sp>
          <p:sp>
            <p:nvSpPr>
              <p:cNvPr id="36943" name="TextBox 35"/>
              <p:cNvSpPr txBox="1">
                <a:spLocks noChangeArrowheads="1"/>
              </p:cNvSpPr>
              <p:nvPr/>
            </p:nvSpPr>
            <p:spPr bwMode="auto">
              <a:xfrm rot="6194834">
                <a:off x="3536766" y="2943786"/>
                <a:ext cx="87425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entury Gothic" pitchFamily="34" charset="0"/>
                    <a:ea typeface="AL-Mohanad Bold"/>
                    <a:cs typeface="AL-Mohanad Bold"/>
                  </a:defRPr>
                </a:lvl9pPr>
              </a:lstStyle>
              <a:p>
                <a:pPr rtl="1" eaLnBrk="1" hangingPunct="1"/>
                <a:r>
                  <a:rPr lang="ar-SA" sz="14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وخارجيا</a:t>
                </a:r>
              </a:p>
            </p:txBody>
          </p:sp>
        </p:grpSp>
        <p:cxnSp>
          <p:nvCxnSpPr>
            <p:cNvPr id="39" name="Straight Connector 38"/>
            <p:cNvCxnSpPr/>
            <p:nvPr/>
          </p:nvCxnSpPr>
          <p:spPr>
            <a:xfrm flipH="1">
              <a:off x="5470711" y="1782083"/>
              <a:ext cx="469997" cy="50796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5777161" y="2280523"/>
              <a:ext cx="595436" cy="37938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5970876" y="2953577"/>
              <a:ext cx="689117" cy="13016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5940708" y="3986967"/>
              <a:ext cx="603375" cy="37779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8" idx="0"/>
              <a:endCxn id="36937" idx="0"/>
            </p:cNvCxnSpPr>
            <p:nvPr/>
          </p:nvCxnSpPr>
          <p:spPr>
            <a:xfrm flipH="1">
              <a:off x="4572000" y="1269355"/>
              <a:ext cx="0" cy="7190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185826" y="1782083"/>
              <a:ext cx="485875" cy="57304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484006" y="2953577"/>
              <a:ext cx="701820" cy="13016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2699950" y="4047288"/>
              <a:ext cx="603375" cy="41430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3195353" y="4534618"/>
              <a:ext cx="476348" cy="5508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3873356" y="4809236"/>
              <a:ext cx="274694" cy="66511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4714905" y="4869556"/>
              <a:ext cx="0" cy="7190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 flipV="1">
              <a:off x="5051524" y="4785425"/>
              <a:ext cx="444592" cy="60003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 flipV="1">
              <a:off x="5497703" y="4534618"/>
              <a:ext cx="573206" cy="45875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909" name="TextBox 70"/>
            <p:cNvSpPr txBox="1">
              <a:spLocks noChangeArrowheads="1"/>
            </p:cNvSpPr>
            <p:nvPr/>
          </p:nvSpPr>
          <p:spPr bwMode="auto">
            <a:xfrm rot="1147081">
              <a:off x="4378792" y="1488771"/>
              <a:ext cx="140052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قطاعات التنمية</a:t>
              </a:r>
            </a:p>
          </p:txBody>
        </p:sp>
        <p:sp>
          <p:nvSpPr>
            <p:cNvPr id="36910" name="TextBox 73"/>
            <p:cNvSpPr txBox="1">
              <a:spLocks noChangeArrowheads="1"/>
            </p:cNvSpPr>
            <p:nvPr/>
          </p:nvSpPr>
          <p:spPr bwMode="auto">
            <a:xfrm rot="-1496990">
              <a:off x="3185497" y="1522232"/>
              <a:ext cx="14005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الجمهور العام الوطني</a:t>
              </a:r>
            </a:p>
          </p:txBody>
        </p:sp>
        <p:sp>
          <p:nvSpPr>
            <p:cNvPr id="36911" name="TextBox 74"/>
            <p:cNvSpPr txBox="1">
              <a:spLocks noChangeArrowheads="1"/>
            </p:cNvSpPr>
            <p:nvPr/>
          </p:nvSpPr>
          <p:spPr bwMode="auto">
            <a:xfrm rot="-3601254">
              <a:off x="2260447" y="2305111"/>
              <a:ext cx="14005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الجمهور العام المحلي</a:t>
              </a:r>
            </a:p>
          </p:txBody>
        </p:sp>
        <p:sp>
          <p:nvSpPr>
            <p:cNvPr id="36912" name="TextBox 79"/>
            <p:cNvSpPr txBox="1">
              <a:spLocks noChangeArrowheads="1"/>
            </p:cNvSpPr>
            <p:nvPr/>
          </p:nvSpPr>
          <p:spPr bwMode="auto">
            <a:xfrm rot="-5721153">
              <a:off x="2139190" y="3444462"/>
              <a:ext cx="14005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رجال المعارضة السياسية</a:t>
              </a:r>
            </a:p>
          </p:txBody>
        </p:sp>
        <p:sp>
          <p:nvSpPr>
            <p:cNvPr id="36913" name="TextBox 82"/>
            <p:cNvSpPr txBox="1">
              <a:spLocks noChangeArrowheads="1"/>
            </p:cNvSpPr>
            <p:nvPr/>
          </p:nvSpPr>
          <p:spPr bwMode="auto">
            <a:xfrm rot="2886217">
              <a:off x="2518234" y="4440876"/>
              <a:ext cx="9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السياسيون</a:t>
              </a:r>
            </a:p>
          </p:txBody>
        </p:sp>
        <p:sp>
          <p:nvSpPr>
            <p:cNvPr id="36914" name="TextBox 86"/>
            <p:cNvSpPr txBox="1">
              <a:spLocks noChangeArrowheads="1"/>
            </p:cNvSpPr>
            <p:nvPr/>
          </p:nvSpPr>
          <p:spPr bwMode="auto">
            <a:xfrm rot="1873683">
              <a:off x="3078015" y="4900271"/>
              <a:ext cx="9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الموظفون</a:t>
              </a:r>
            </a:p>
          </p:txBody>
        </p:sp>
        <p:sp>
          <p:nvSpPr>
            <p:cNvPr id="36915" name="TextBox 87"/>
            <p:cNvSpPr txBox="1">
              <a:spLocks noChangeArrowheads="1"/>
            </p:cNvSpPr>
            <p:nvPr/>
          </p:nvSpPr>
          <p:spPr bwMode="auto">
            <a:xfrm rot="435127">
              <a:off x="3725908" y="5164479"/>
              <a:ext cx="9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الحرفيون</a:t>
              </a:r>
            </a:p>
          </p:txBody>
        </p:sp>
        <p:sp>
          <p:nvSpPr>
            <p:cNvPr id="36916" name="TextBox 88"/>
            <p:cNvSpPr txBox="1">
              <a:spLocks noChangeArrowheads="1"/>
            </p:cNvSpPr>
            <p:nvPr/>
          </p:nvSpPr>
          <p:spPr bwMode="auto">
            <a:xfrm rot="-585461">
              <a:off x="4441812" y="5210774"/>
              <a:ext cx="9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الفنيون</a:t>
              </a:r>
            </a:p>
          </p:txBody>
        </p:sp>
        <p:sp>
          <p:nvSpPr>
            <p:cNvPr id="36917" name="TextBox 89"/>
            <p:cNvSpPr txBox="1">
              <a:spLocks noChangeArrowheads="1"/>
            </p:cNvSpPr>
            <p:nvPr/>
          </p:nvSpPr>
          <p:spPr bwMode="auto">
            <a:xfrm rot="-2366834">
              <a:off x="5114763" y="4980257"/>
              <a:ext cx="9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المهنيون</a:t>
              </a:r>
            </a:p>
          </p:txBody>
        </p:sp>
        <p:sp>
          <p:nvSpPr>
            <p:cNvPr id="36918" name="TextBox 90"/>
            <p:cNvSpPr txBox="1">
              <a:spLocks noChangeArrowheads="1"/>
            </p:cNvSpPr>
            <p:nvPr/>
          </p:nvSpPr>
          <p:spPr bwMode="auto">
            <a:xfrm rot="-3439782">
              <a:off x="5639521" y="4437100"/>
              <a:ext cx="9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المزارعون</a:t>
              </a:r>
            </a:p>
          </p:txBody>
        </p:sp>
        <p:sp>
          <p:nvSpPr>
            <p:cNvPr id="36919" name="TextBox 91"/>
            <p:cNvSpPr txBox="1">
              <a:spLocks noChangeArrowheads="1"/>
            </p:cNvSpPr>
            <p:nvPr/>
          </p:nvSpPr>
          <p:spPr bwMode="auto">
            <a:xfrm rot="-4435819">
              <a:off x="5946252" y="4034451"/>
              <a:ext cx="9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العمال</a:t>
              </a:r>
            </a:p>
          </p:txBody>
        </p:sp>
        <p:sp>
          <p:nvSpPr>
            <p:cNvPr id="36920" name="TextBox 92"/>
            <p:cNvSpPr txBox="1">
              <a:spLocks noChangeArrowheads="1"/>
            </p:cNvSpPr>
            <p:nvPr/>
          </p:nvSpPr>
          <p:spPr bwMode="auto">
            <a:xfrm rot="-5656751">
              <a:off x="6016484" y="2978157"/>
              <a:ext cx="9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algn="l"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الأطفال</a:t>
              </a:r>
            </a:p>
          </p:txBody>
        </p:sp>
        <p:sp>
          <p:nvSpPr>
            <p:cNvPr id="36921" name="TextBox 93"/>
            <p:cNvSpPr txBox="1">
              <a:spLocks noChangeArrowheads="1"/>
            </p:cNvSpPr>
            <p:nvPr/>
          </p:nvSpPr>
          <p:spPr bwMode="auto">
            <a:xfrm rot="-7668479">
              <a:off x="5670049" y="2091532"/>
              <a:ext cx="9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المرأة</a:t>
              </a:r>
            </a:p>
          </p:txBody>
        </p:sp>
        <p:cxnSp>
          <p:nvCxnSpPr>
            <p:cNvPr id="108" name="Straight Connector 107"/>
            <p:cNvCxnSpPr/>
            <p:nvPr/>
          </p:nvCxnSpPr>
          <p:spPr>
            <a:xfrm flipH="1" flipV="1">
              <a:off x="6008984" y="3545673"/>
              <a:ext cx="698644" cy="14445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923" name="TextBox 109"/>
            <p:cNvSpPr txBox="1">
              <a:spLocks noChangeArrowheads="1"/>
            </p:cNvSpPr>
            <p:nvPr/>
          </p:nvSpPr>
          <p:spPr bwMode="auto">
            <a:xfrm rot="-6736527">
              <a:off x="5976947" y="2673526"/>
              <a:ext cx="9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  <a:ea typeface="AL-Mohanad Bold"/>
                  <a:cs typeface="AL-Mohanad Bold"/>
                </a:defRPr>
              </a:lvl9pPr>
            </a:lstStyle>
            <a:p>
              <a:pPr rtl="1" eaLnBrk="1" hangingPunct="1"/>
              <a:r>
                <a:rPr lang="ar-SA" sz="1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الشباب</a:t>
              </a:r>
            </a:p>
          </p:txBody>
        </p:sp>
      </p:grpSp>
      <p:sp>
        <p:nvSpPr>
          <p:cNvPr id="36867" name="TextBox 112"/>
          <p:cNvSpPr txBox="1">
            <a:spLocks noChangeArrowheads="1"/>
          </p:cNvSpPr>
          <p:nvPr/>
        </p:nvSpPr>
        <p:spPr bwMode="auto">
          <a:xfrm>
            <a:off x="3900488" y="692150"/>
            <a:ext cx="1336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البعد التنموي</a:t>
            </a:r>
          </a:p>
        </p:txBody>
      </p:sp>
      <p:sp>
        <p:nvSpPr>
          <p:cNvPr id="36868" name="TextBox 113"/>
          <p:cNvSpPr txBox="1">
            <a:spLocks noChangeArrowheads="1"/>
          </p:cNvSpPr>
          <p:nvPr/>
        </p:nvSpPr>
        <p:spPr bwMode="auto">
          <a:xfrm rot="1697944">
            <a:off x="4867275" y="755650"/>
            <a:ext cx="1338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بيئية</a:t>
            </a:r>
          </a:p>
        </p:txBody>
      </p:sp>
      <p:sp>
        <p:nvSpPr>
          <p:cNvPr id="36869" name="TextBox 114"/>
          <p:cNvSpPr txBox="1">
            <a:spLocks noChangeArrowheads="1"/>
          </p:cNvSpPr>
          <p:nvPr/>
        </p:nvSpPr>
        <p:spPr bwMode="auto">
          <a:xfrm rot="2315624">
            <a:off x="5426075" y="1155700"/>
            <a:ext cx="1336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ثقافية</a:t>
            </a:r>
          </a:p>
        </p:txBody>
      </p:sp>
      <p:sp>
        <p:nvSpPr>
          <p:cNvPr id="36870" name="TextBox 115"/>
          <p:cNvSpPr txBox="1">
            <a:spLocks noChangeArrowheads="1"/>
          </p:cNvSpPr>
          <p:nvPr/>
        </p:nvSpPr>
        <p:spPr bwMode="auto">
          <a:xfrm rot="3280494">
            <a:off x="1696243" y="4583907"/>
            <a:ext cx="1338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اجتماعية</a:t>
            </a:r>
          </a:p>
        </p:txBody>
      </p:sp>
      <p:sp>
        <p:nvSpPr>
          <p:cNvPr id="36871" name="TextBox 116"/>
          <p:cNvSpPr txBox="1">
            <a:spLocks noChangeArrowheads="1"/>
          </p:cNvSpPr>
          <p:nvPr/>
        </p:nvSpPr>
        <p:spPr bwMode="auto">
          <a:xfrm rot="-5573314">
            <a:off x="1328737" y="3290888"/>
            <a:ext cx="1336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اقتصادية</a:t>
            </a:r>
          </a:p>
        </p:txBody>
      </p:sp>
      <p:sp>
        <p:nvSpPr>
          <p:cNvPr id="36872" name="TextBox 117"/>
          <p:cNvSpPr txBox="1">
            <a:spLocks noChangeArrowheads="1"/>
          </p:cNvSpPr>
          <p:nvPr/>
        </p:nvSpPr>
        <p:spPr bwMode="auto">
          <a:xfrm rot="-4635006">
            <a:off x="6455569" y="3759994"/>
            <a:ext cx="1338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سياسية</a:t>
            </a:r>
          </a:p>
        </p:txBody>
      </p:sp>
      <p:sp>
        <p:nvSpPr>
          <p:cNvPr id="36873" name="TextBox 118"/>
          <p:cNvSpPr txBox="1">
            <a:spLocks noChangeArrowheads="1"/>
          </p:cNvSpPr>
          <p:nvPr/>
        </p:nvSpPr>
        <p:spPr bwMode="auto">
          <a:xfrm rot="-3765174">
            <a:off x="1692275" y="1992313"/>
            <a:ext cx="1336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ذاتية</a:t>
            </a:r>
          </a:p>
        </p:txBody>
      </p:sp>
      <p:sp>
        <p:nvSpPr>
          <p:cNvPr id="36874" name="TextBox 119"/>
          <p:cNvSpPr txBox="1">
            <a:spLocks noChangeArrowheads="1"/>
          </p:cNvSpPr>
          <p:nvPr/>
        </p:nvSpPr>
        <p:spPr bwMode="auto">
          <a:xfrm rot="-2183186">
            <a:off x="2439988" y="1114425"/>
            <a:ext cx="1338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تنمية روحية</a:t>
            </a:r>
          </a:p>
        </p:txBody>
      </p:sp>
      <p:sp>
        <p:nvSpPr>
          <p:cNvPr id="36875" name="TextBox 120"/>
          <p:cNvSpPr txBox="1">
            <a:spLocks noChangeArrowheads="1"/>
          </p:cNvSpPr>
          <p:nvPr/>
        </p:nvSpPr>
        <p:spPr bwMode="auto">
          <a:xfrm>
            <a:off x="3986213" y="5778500"/>
            <a:ext cx="1336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تشريعية</a:t>
            </a:r>
          </a:p>
        </p:txBody>
      </p:sp>
      <p:sp>
        <p:nvSpPr>
          <p:cNvPr id="36876" name="TextBox 121"/>
          <p:cNvSpPr txBox="1">
            <a:spLocks noChangeArrowheads="1"/>
          </p:cNvSpPr>
          <p:nvPr/>
        </p:nvSpPr>
        <p:spPr bwMode="auto">
          <a:xfrm rot="3735449">
            <a:off x="6165850" y="1919288"/>
            <a:ext cx="1336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تكنولوجية</a:t>
            </a:r>
          </a:p>
        </p:txBody>
      </p:sp>
      <p:sp>
        <p:nvSpPr>
          <p:cNvPr id="36877" name="TextBox 122"/>
          <p:cNvSpPr txBox="1">
            <a:spLocks noChangeArrowheads="1"/>
          </p:cNvSpPr>
          <p:nvPr/>
        </p:nvSpPr>
        <p:spPr bwMode="auto">
          <a:xfrm rot="-3247657">
            <a:off x="6026150" y="4668838"/>
            <a:ext cx="1336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نفسية</a:t>
            </a:r>
          </a:p>
        </p:txBody>
      </p:sp>
      <p:sp>
        <p:nvSpPr>
          <p:cNvPr id="36878" name="TextBox 124"/>
          <p:cNvSpPr txBox="1">
            <a:spLocks noChangeArrowheads="1"/>
          </p:cNvSpPr>
          <p:nvPr/>
        </p:nvSpPr>
        <p:spPr bwMode="auto">
          <a:xfrm rot="5400000">
            <a:off x="6464300" y="2970213"/>
            <a:ext cx="1336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علمية</a:t>
            </a:r>
          </a:p>
        </p:txBody>
      </p:sp>
      <p:sp>
        <p:nvSpPr>
          <p:cNvPr id="36879" name="TextBox 125"/>
          <p:cNvSpPr txBox="1">
            <a:spLocks noChangeArrowheads="1"/>
          </p:cNvSpPr>
          <p:nvPr/>
        </p:nvSpPr>
        <p:spPr bwMode="auto">
          <a:xfrm rot="-1954551">
            <a:off x="5272088" y="5432425"/>
            <a:ext cx="1336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ادارية</a:t>
            </a:r>
          </a:p>
        </p:txBody>
      </p:sp>
      <p:sp>
        <p:nvSpPr>
          <p:cNvPr id="36880" name="TextBox 126"/>
          <p:cNvSpPr txBox="1">
            <a:spLocks noChangeArrowheads="1"/>
          </p:cNvSpPr>
          <p:nvPr/>
        </p:nvSpPr>
        <p:spPr bwMode="auto">
          <a:xfrm rot="1888691">
            <a:off x="2519363" y="5392738"/>
            <a:ext cx="1336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AL-Mohanad Bold"/>
                <a:cs typeface="AL-Mohanad Bold"/>
              </a:defRPr>
            </a:lvl9pPr>
          </a:lstStyle>
          <a:p>
            <a:pPr algn="ctr" rtl="1" eaLnBrk="1" hangingPunct="1"/>
            <a:r>
              <a:rPr lang="ar-SA" sz="20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بشرية</a:t>
            </a:r>
          </a:p>
        </p:txBody>
      </p:sp>
      <p:cxnSp>
        <p:nvCxnSpPr>
          <p:cNvPr id="131" name="Straight Connector 130"/>
          <p:cNvCxnSpPr/>
          <p:nvPr/>
        </p:nvCxnSpPr>
        <p:spPr>
          <a:xfrm>
            <a:off x="3700463" y="692150"/>
            <a:ext cx="265112" cy="663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2349500" y="1636713"/>
            <a:ext cx="561975" cy="4175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H="1">
            <a:off x="5110163" y="692150"/>
            <a:ext cx="212725" cy="663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H="1">
            <a:off x="5592763" y="930275"/>
            <a:ext cx="339725" cy="6270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flipH="1" flipV="1">
            <a:off x="6724650" y="3544888"/>
            <a:ext cx="719138" cy="28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flipH="1">
            <a:off x="6611938" y="2732088"/>
            <a:ext cx="7207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>
            <a:stCxn id="9" idx="7"/>
          </p:cNvCxnSpPr>
          <p:nvPr/>
        </p:nvCxnSpPr>
        <p:spPr>
          <a:xfrm flipH="1">
            <a:off x="6111875" y="1400175"/>
            <a:ext cx="488950" cy="5159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H="1" flipV="1">
            <a:off x="1763713" y="2835275"/>
            <a:ext cx="712787" cy="127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H="1">
            <a:off x="1816100" y="4113213"/>
            <a:ext cx="696913" cy="1666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>
            <a:stCxn id="8" idx="3"/>
          </p:cNvCxnSpPr>
          <p:nvPr/>
        </p:nvCxnSpPr>
        <p:spPr>
          <a:xfrm flipH="1">
            <a:off x="2559050" y="4964113"/>
            <a:ext cx="477838" cy="5302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endCxn id="36919" idx="2"/>
          </p:cNvCxnSpPr>
          <p:nvPr/>
        </p:nvCxnSpPr>
        <p:spPr>
          <a:xfrm flipH="1" flipV="1">
            <a:off x="6588125" y="4257675"/>
            <a:ext cx="660400" cy="2841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8" idx="5"/>
            <a:endCxn id="9" idx="5"/>
          </p:cNvCxnSpPr>
          <p:nvPr/>
        </p:nvCxnSpPr>
        <p:spPr>
          <a:xfrm>
            <a:off x="6091238" y="4964113"/>
            <a:ext cx="509587" cy="5095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>
            <a:stCxn id="36917" idx="1"/>
          </p:cNvCxnSpPr>
          <p:nvPr/>
        </p:nvCxnSpPr>
        <p:spPr>
          <a:xfrm>
            <a:off x="5218113" y="5465763"/>
            <a:ext cx="244475" cy="7127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H="1">
            <a:off x="3638550" y="5494338"/>
            <a:ext cx="261938" cy="65405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50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ب.أهداف الإعلام التنموي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ما هي أهدافك من الخطة الإعلامية التي تودين إقامتها:</a:t>
            </a:r>
            <a:endParaRPr lang="ar-SA" sz="32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+ تتنوع الأهداف لتكون كالتالي: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أولاً: للأفراد(الأهداف الخاصة):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هي الأهداف الخاصة بتنمية الأفراد وتطويرهم</a:t>
            </a:r>
          </a:p>
          <a:p>
            <a:pPr>
              <a:buFontTx/>
              <a:buChar char="-"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1.تزويد أفراد المجتمع بالمعرفة </a:t>
            </a:r>
            <a:r>
              <a:rPr lang="ar-SA" sz="3200" u="sng" dirty="0" smtClean="0">
                <a:latin typeface="Microsoft Uighur" pitchFamily="2" charset="-78"/>
                <a:cs typeface="Microsoft Uighur" pitchFamily="2" charset="-78"/>
              </a:rPr>
              <a:t>وتقديم المعلومات 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التي تسهم في التنمية.</a:t>
            </a:r>
          </a:p>
          <a:p>
            <a:pPr>
              <a:buFontTx/>
              <a:buChar char="-"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2.مساعدة الأفراد على اكتشاف الفرص و المجالات و </a:t>
            </a:r>
            <a:r>
              <a:rPr lang="ar-SA" sz="3200" u="sng" dirty="0" smtClean="0">
                <a:latin typeface="Microsoft Uighur" pitchFamily="2" charset="-78"/>
                <a:cs typeface="Microsoft Uighur" pitchFamily="2" charset="-78"/>
              </a:rPr>
              <a:t>تحفيزهم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 لاستغلالها.</a:t>
            </a:r>
          </a:p>
          <a:p>
            <a:pPr>
              <a:buFontTx/>
              <a:buChar char="-"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3.تثقيف الأفراد وتوعيتهم بما يدور حولهم </a:t>
            </a:r>
            <a:r>
              <a:rPr lang="ar-SA" sz="3200" u="sng" dirty="0" smtClean="0">
                <a:latin typeface="Microsoft Uighur" pitchFamily="2" charset="-78"/>
                <a:cs typeface="Microsoft Uighur" pitchFamily="2" charset="-78"/>
              </a:rPr>
              <a:t>من أفكار و مستحدثات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 على الصعيد المحلي والدولي في هذه القضية</a:t>
            </a:r>
          </a:p>
          <a:p>
            <a:pPr>
              <a:buFontTx/>
              <a:buChar char="-"/>
            </a:pPr>
            <a:endParaRPr lang="ar-SA" sz="3200" dirty="0" smtClean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47680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ar-SA" sz="32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4.تنمية </a:t>
            </a:r>
            <a:r>
              <a:rPr lang="ar-SA" sz="3200" u="sng" dirty="0">
                <a:latin typeface="Microsoft Uighur" pitchFamily="2" charset="-78"/>
                <a:cs typeface="Microsoft Uighur" pitchFamily="2" charset="-78"/>
              </a:rPr>
              <a:t>الإمكانيات الاقتصادية </a:t>
            </a:r>
            <a:r>
              <a:rPr lang="ar-SA" sz="3200" dirty="0">
                <a:latin typeface="Microsoft Uighur" pitchFamily="2" charset="-78"/>
                <a:cs typeface="Microsoft Uighur" pitchFamily="2" charset="-78"/>
              </a:rPr>
              <a:t>في هذا 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المجال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5.إتاحة الفرصة لأفراد المجتمع </a:t>
            </a:r>
            <a:r>
              <a:rPr lang="ar-SA" sz="3200" u="sng" dirty="0" smtClean="0">
                <a:latin typeface="Microsoft Uighur" pitchFamily="2" charset="-78"/>
                <a:cs typeface="Microsoft Uighur" pitchFamily="2" charset="-78"/>
              </a:rPr>
              <a:t>لاكتشاف مواهبهم .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6.الاهتمام </a:t>
            </a:r>
            <a:r>
              <a:rPr lang="ar-SA" sz="3200" u="sng" dirty="0" smtClean="0">
                <a:latin typeface="Microsoft Uighur" pitchFamily="2" charset="-78"/>
                <a:cs typeface="Microsoft Uighur" pitchFamily="2" charset="-78"/>
              </a:rPr>
              <a:t>بتحسين</a:t>
            </a: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 الأحوال العامة واتباع الطرق الصحيحة في هذا المجال</a:t>
            </a: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9453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ثانياُ: الأهداف للمجتمع(الأهداف الأساسية):</a:t>
            </a:r>
          </a:p>
          <a:p>
            <a:pPr marL="0" indent="0">
              <a:buNone/>
            </a:pPr>
            <a:r>
              <a:rPr lang="ar-SA" sz="3200" dirty="0" smtClean="0">
                <a:latin typeface="Microsoft Uighur" pitchFamily="2" charset="-78"/>
                <a:cs typeface="Microsoft Uighur" pitchFamily="2" charset="-78"/>
              </a:rPr>
              <a:t>هي الأهداف الخاصة بتطوير المجتمع وتنميته</a:t>
            </a:r>
            <a:endParaRPr lang="ar-SA" sz="32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62797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ج.علاقتها بأهداف التنمية:</a:t>
            </a:r>
          </a:p>
          <a:p>
            <a:pPr marL="0" indent="0">
              <a:buNone/>
            </a:pPr>
            <a:r>
              <a:rPr lang="ar-SA" sz="3600" dirty="0" smtClean="0">
                <a:latin typeface="Microsoft Uighur" pitchFamily="2" charset="-78"/>
                <a:cs typeface="Microsoft Uighur" pitchFamily="2" charset="-78"/>
              </a:rPr>
              <a:t>حددي الأهداف التنموية في الخطة التاسعة و التي لها علاقة بالقضية الإعلامية التي تطرحينها</a:t>
            </a:r>
          </a:p>
          <a:p>
            <a:pPr marL="0" indent="0">
              <a:buNone/>
            </a:pPr>
            <a:endParaRPr lang="ar-SA" sz="3600" dirty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3600" dirty="0" smtClean="0">
              <a:latin typeface="Microsoft Uighur" pitchFamily="2" charset="-78"/>
              <a:cs typeface="Microsoft Uighur" pitchFamily="2" charset="-78"/>
            </a:endParaRPr>
          </a:p>
          <a:p>
            <a:pPr marL="0" indent="0">
              <a:buNone/>
            </a:pPr>
            <a:endParaRPr lang="ar-SA" sz="3600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76903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836</TotalTime>
  <Words>555</Words>
  <Application>Microsoft Office PowerPoint</Application>
  <PresentationFormat>On-screen Show (4:3)</PresentationFormat>
  <Paragraphs>117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الإعلام و التنمية</vt:lpstr>
      <vt:lpstr>المرحلة الأولى: مرحلة جمع المعلومات </vt:lpstr>
      <vt:lpstr>ثانياً اختيار نوع الخطة :</vt:lpstr>
      <vt:lpstr>ثالثاً:وضع الأهدف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رابعاً:تحديد عناصر الاتصال:</vt:lpstr>
      <vt:lpstr>PowerPoint Presentation</vt:lpstr>
      <vt:lpstr>PowerPoint Presentation</vt:lpstr>
      <vt:lpstr>PowerPoint Presentation</vt:lpstr>
      <vt:lpstr>خامساً: تحديد الميزانية المقترحة للخطة </vt:lpstr>
      <vt:lpstr>سادساً:تحديد المدة الزمنية للخطة: </vt:lpstr>
      <vt:lpstr>سابعاً: وضع الإجراءات التنفيذية عبر وضع الخطة الزمنية </vt:lpstr>
      <vt:lpstr>ثامناً:التقييم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LoLo</dc:creator>
  <cp:lastModifiedBy>LoLo</cp:lastModifiedBy>
  <cp:revision>21</cp:revision>
  <dcterms:created xsi:type="dcterms:W3CDTF">2012-02-27T06:40:31Z</dcterms:created>
  <dcterms:modified xsi:type="dcterms:W3CDTF">2012-03-05T07:47:07Z</dcterms:modified>
</cp:coreProperties>
</file>