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0" r:id="rId2"/>
  </p:sldMasterIdLst>
  <p:notesMasterIdLst>
    <p:notesMasterId r:id="rId36"/>
  </p:notesMasterIdLst>
  <p:sldIdLst>
    <p:sldId id="256" r:id="rId3"/>
    <p:sldId id="365" r:id="rId4"/>
    <p:sldId id="333" r:id="rId5"/>
    <p:sldId id="334" r:id="rId6"/>
    <p:sldId id="335" r:id="rId7"/>
    <p:sldId id="336" r:id="rId8"/>
    <p:sldId id="337" r:id="rId9"/>
    <p:sldId id="338" r:id="rId10"/>
    <p:sldId id="339" r:id="rId11"/>
    <p:sldId id="340" r:id="rId12"/>
    <p:sldId id="341" r:id="rId13"/>
    <p:sldId id="342" r:id="rId14"/>
    <p:sldId id="344" r:id="rId15"/>
    <p:sldId id="345" r:id="rId16"/>
    <p:sldId id="346" r:id="rId17"/>
    <p:sldId id="347" r:id="rId18"/>
    <p:sldId id="348" r:id="rId19"/>
    <p:sldId id="349" r:id="rId20"/>
    <p:sldId id="350" r:id="rId21"/>
    <p:sldId id="351" r:id="rId22"/>
    <p:sldId id="352" r:id="rId23"/>
    <p:sldId id="353" r:id="rId24"/>
    <p:sldId id="354" r:id="rId25"/>
    <p:sldId id="355" r:id="rId26"/>
    <p:sldId id="356" r:id="rId27"/>
    <p:sldId id="357" r:id="rId28"/>
    <p:sldId id="358" r:id="rId29"/>
    <p:sldId id="359" r:id="rId30"/>
    <p:sldId id="360" r:id="rId31"/>
    <p:sldId id="361" r:id="rId32"/>
    <p:sldId id="362" r:id="rId33"/>
    <p:sldId id="363" r:id="rId34"/>
    <p:sldId id="364"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230" autoAdjust="0"/>
    <p:restoredTop sz="94660"/>
  </p:normalViewPr>
  <p:slideViewPr>
    <p:cSldViewPr>
      <p:cViewPr varScale="1">
        <p:scale>
          <a:sx n="60" d="100"/>
          <a:sy n="60" d="100"/>
        </p:scale>
        <p:origin x="-161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3534B4-7D2E-4B44-B1C4-A114532C7F80}" type="datetimeFigureOut">
              <a:rPr lang="en-US" smtClean="0"/>
              <a:pPr/>
              <a:t>6/7/2012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698DB6-7E38-4246-8F15-46C8FA0CDBAB}" type="slidenum">
              <a:rPr lang="en-US" smtClean="0"/>
              <a:pPr/>
              <a:t>‹#›</a:t>
            </a:fld>
            <a:endParaRPr lang="en-US"/>
          </a:p>
        </p:txBody>
      </p:sp>
    </p:spTree>
    <p:extLst>
      <p:ext uri="{BB962C8B-B14F-4D97-AF65-F5344CB8AC3E}">
        <p14:creationId xmlns:p14="http://schemas.microsoft.com/office/powerpoint/2010/main" xmlns="" val="1307296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8" name="Slide Number Placeholder 7"/>
          <p:cNvSpPr>
            <a:spLocks noGrp="1"/>
          </p:cNvSpPr>
          <p:nvPr>
            <p:ph type="sldNum" sz="quarter" idx="11"/>
          </p:nvPr>
        </p:nvSpPr>
        <p:spPr/>
        <p:txBody>
          <a:bodyPr/>
          <a:lstStyle/>
          <a:p>
            <a:fld id="{22E22D71-8004-473D-8E85-54F4C4C62F9C}"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8" name="Slide Number Placeholder 7"/>
          <p:cNvSpPr>
            <a:spLocks noGrp="1"/>
          </p:cNvSpPr>
          <p:nvPr>
            <p:ph type="sldNum" sz="quarter" idx="11"/>
          </p:nvPr>
        </p:nvSpPr>
        <p:spPr/>
        <p:txBody>
          <a:bodyPr/>
          <a:lstStyle/>
          <a:p>
            <a:fld id="{22E22D71-8004-473D-8E85-54F4C4C62F9C}"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E22D71-8004-473D-8E85-54F4C4C62F9C}"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E22D71-8004-473D-8E85-54F4C4C62F9C}" type="slidenum">
              <a:rPr lang="en-US" smtClean="0"/>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2E22D71-8004-473D-8E85-54F4C4C62F9C}" type="slidenum">
              <a:rPr lang="en-US" smtClean="0"/>
              <a:pPr/>
              <a:t>‹#›</a:t>
            </a:fld>
            <a:endParaRPr lang="en-US" dirty="0"/>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E22D71-8004-473D-8E85-54F4C4C62F9C}"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E22D71-8004-473D-8E85-54F4C4C62F9C}" type="slidenum">
              <a:rPr lang="en-US" smtClean="0"/>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2E22D71-8004-473D-8E85-54F4C4C62F9C}" type="slidenum">
              <a:rPr lang="en-US" smtClean="0"/>
              <a:pPr/>
              <a:t>‹#›</a:t>
            </a:fld>
            <a:endParaRPr lang="en-US" dirty="0"/>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0D3EFE-6C27-499A-8B05-CAF360800E7E}" type="datetimeFigureOut">
              <a:rPr lang="en-US" smtClean="0"/>
              <a:pPr/>
              <a:t>6/7/2012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E22D71-8004-473D-8E85-54F4C4C62F9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7C0D3EFE-6C27-499A-8B05-CAF360800E7E}" type="datetimeFigureOut">
              <a:rPr lang="en-US" smtClean="0"/>
              <a:pPr/>
              <a:t>6/7/2012</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2E22D71-8004-473D-8E85-54F4C4C62F9C}"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7C0D3EFE-6C27-499A-8B05-CAF360800E7E}" type="datetimeFigureOut">
              <a:rPr lang="en-US" smtClean="0"/>
              <a:pPr/>
              <a:t>6/7/2012</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2E22D71-8004-473D-8E85-54F4C4C62F9C}"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4267200"/>
          </a:xfrm>
        </p:spPr>
        <p:txBody>
          <a:bodyPr/>
          <a:lstStyle/>
          <a:p>
            <a:r>
              <a:rPr lang="ar-SA" smtClean="0"/>
              <a:t>الندوة التثقيفية </a:t>
            </a:r>
            <a:endParaRPr lang="en-US" dirty="0"/>
          </a:p>
        </p:txBody>
      </p:sp>
      <p:sp>
        <p:nvSpPr>
          <p:cNvPr id="3" name="Subtitle 2"/>
          <p:cNvSpPr>
            <a:spLocks noGrp="1"/>
          </p:cNvSpPr>
          <p:nvPr>
            <p:ph type="subTitle" idx="1"/>
          </p:nvPr>
        </p:nvSpPr>
        <p:spPr/>
        <p:txBody>
          <a:bodyPr>
            <a:normAutofit fontScale="77500" lnSpcReduction="20000"/>
          </a:bodyPr>
          <a:lstStyle/>
          <a:p>
            <a:r>
              <a:rPr lang="ar-SA"/>
              <a:t>جامعة الملك سعود</a:t>
            </a:r>
            <a:endParaRPr lang="en-US" dirty="0"/>
          </a:p>
          <a:p>
            <a:r>
              <a:rPr lang="ar-SA"/>
              <a:t>كلية العلوم الطبية التطبيقية</a:t>
            </a:r>
            <a:endParaRPr lang="en-US" dirty="0"/>
          </a:p>
          <a:p>
            <a:r>
              <a:rPr lang="ar-SA"/>
              <a:t>قسم علوم التأهيل الصحي</a:t>
            </a:r>
            <a:endParaRPr lang="en-US" dirty="0"/>
          </a:p>
          <a:p>
            <a:r>
              <a:rPr lang="ar-SA"/>
              <a:t>لجنة خدمة المجتمع</a:t>
            </a:r>
            <a:endParaRPr lang="en-US" dirty="0"/>
          </a:p>
          <a:p>
            <a:endParaRPr lang="en-US" dirty="0"/>
          </a:p>
        </p:txBody>
      </p:sp>
      <p:pic>
        <p:nvPicPr>
          <p:cNvPr id="4" name="Picture 3"/>
          <p:cNvPicPr/>
          <p:nvPr/>
        </p:nvPicPr>
        <p:blipFill>
          <a:blip r:embed="rId2" cstate="print">
            <a:extLst>
              <a:ext uri="{BEBA8EAE-BF5A-486C-A8C5-ECC9F3942E4B}">
                <a14:imgProps xmlns:a14="http://schemas.microsoft.com/office/drawing/2010/main" xmlns="">
                  <a14:imgLayer r:embed="rId3">
                    <a14:imgEffect>
                      <a14:backgroundRemoval t="7500" b="75417" l="9643" r="87143">
                        <a14:foregroundMark x1="51429" y1="14583" x2="50357" y2="16250"/>
                        <a14:foregroundMark x1="55714" y1="22917" x2="55714" y2="22917"/>
                        <a14:foregroundMark x1="59286" y1="32500" x2="59286" y2="32500"/>
                        <a14:foregroundMark x1="32143" y1="53750" x2="32143" y2="53750"/>
                        <a14:foregroundMark x1="52857" y1="54583" x2="52857" y2="54583"/>
                        <a14:foregroundMark x1="38214" y1="37917" x2="38214" y2="37917"/>
                        <a14:foregroundMark x1="44286" y1="35833" x2="44286" y2="35833"/>
                        <a14:foregroundMark x1="65000" y1="47500" x2="65000" y2="47500"/>
                        <a14:foregroundMark x1="67857" y1="72083" x2="67857" y2="72083"/>
                        <a14:foregroundMark x1="59286" y1="72083" x2="59286" y2="72083"/>
                        <a14:foregroundMark x1="52143" y1="72917" x2="52143" y2="72917"/>
                        <a14:foregroundMark x1="45357" y1="72917" x2="45357" y2="72917"/>
                        <a14:foregroundMark x1="27143" y1="72917" x2="27143" y2="72917"/>
                        <a14:foregroundMark x1="19286" y1="65000" x2="19286" y2="65000"/>
                        <a14:foregroundMark x1="22857" y1="65000" x2="38929" y2="65000"/>
                        <a14:foregroundMark x1="44286" y1="65000" x2="86071" y2="65417"/>
                        <a14:foregroundMark x1="13929" y1="65417" x2="13929" y2="65417"/>
                        <a14:foregroundMark x1="75714" y1="72917" x2="87143" y2="72917"/>
                        <a14:foregroundMark x1="52857" y1="37917" x2="52857" y2="37917"/>
                        <a14:foregroundMark x1="61786" y1="29583" x2="64286" y2="26250"/>
                        <a14:foregroundMark x1="57143" y1="18750" x2="57143" y2="18750"/>
                        <a14:foregroundMark x1="46786" y1="28333" x2="46786" y2="28333"/>
                        <a14:foregroundMark x1="42857" y1="71667" x2="29643" y2="72917"/>
                        <a14:foregroundMark x1="22500" y1="73333" x2="22500" y2="73333"/>
                      </a14:backgroundRemoval>
                    </a14:imgEffect>
                  </a14:imgLayer>
                </a14:imgProps>
              </a:ext>
            </a:extLst>
          </a:blip>
          <a:srcRect l="7894" t="4360" r="7828" b="18403"/>
          <a:stretch>
            <a:fillRect/>
          </a:stretch>
        </p:blipFill>
        <p:spPr>
          <a:xfrm>
            <a:off x="7599408" y="0"/>
            <a:ext cx="1511935" cy="1622425"/>
          </a:xfrm>
          <a:prstGeom prst="rect">
            <a:avLst/>
          </a:prstGeom>
          <a:ln>
            <a:noFill/>
          </a:ln>
          <a:effectLst/>
        </p:spPr>
      </p:pic>
      <p:pic>
        <p:nvPicPr>
          <p:cNvPr id="5" name="Picture 4" descr="http://upload.wikimedia.org/wikipedia/commons/c/ca/KSU_Logo_COLORED.jpg"/>
          <p:cNvPicPr/>
          <p:nvPr/>
        </p:nvPicPr>
        <p:blipFill>
          <a:blip r:embed="rId4" cstate="print"/>
          <a:srcRect l="1986" t="-6250" r="-4526" b="-6250"/>
          <a:stretch>
            <a:fillRect/>
          </a:stretch>
        </p:blipFill>
        <p:spPr>
          <a:xfrm>
            <a:off x="0" y="-73343"/>
            <a:ext cx="1511935" cy="1769110"/>
          </a:xfrm>
          <a:prstGeom prst="rect">
            <a:avLst/>
          </a:prstGeom>
          <a:ln>
            <a:noFill/>
          </a:ln>
          <a:effectLst>
            <a:softEdge rad="112500"/>
          </a:effectLst>
        </p:spPr>
      </p:pic>
    </p:spTree>
    <p:extLst>
      <p:ext uri="{BB962C8B-B14F-4D97-AF65-F5344CB8AC3E}">
        <p14:creationId xmlns:p14="http://schemas.microsoft.com/office/powerpoint/2010/main" xmlns="" val="2687086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990600" y="1828800"/>
            <a:ext cx="7036076" cy="2308324"/>
          </a:xfrm>
          <a:prstGeom prst="rect">
            <a:avLst/>
          </a:prstGeom>
          <a:noFill/>
        </p:spPr>
        <p:txBody>
          <a:bodyPr wrap="square" rtlCol="1">
            <a:spAutoFit/>
          </a:bodyPr>
          <a:lstStyle/>
          <a:p>
            <a:pPr algn="r" rtl="1"/>
            <a:r>
              <a:rPr lang="ar-SA" sz="2400" b="1" u="sng" dirty="0" err="1"/>
              <a:t>التلعثم </a:t>
            </a:r>
            <a:r>
              <a:rPr lang="ar-SA" sz="2400" b="1" u="sng" dirty="0" err="1" smtClean="0"/>
              <a:t>:</a:t>
            </a:r>
            <a:endParaRPr lang="ar-SA" sz="2400" b="1" u="sng" dirty="0" smtClean="0"/>
          </a:p>
          <a:p>
            <a:pPr algn="r" rtl="1"/>
            <a:endParaRPr lang="en-US" sz="2400" dirty="0"/>
          </a:p>
          <a:p>
            <a:pPr algn="r" rtl="1"/>
            <a:r>
              <a:rPr lang="ar-SA" sz="2400" dirty="0"/>
              <a:t>هو اضطراب في الطلاقة الطبيعية للكلام ويمتاز بتكرارات و اطالات وترددات او حيرة ووقفات اثناء الكلام.</a:t>
            </a:r>
            <a:endParaRPr lang="en-US" sz="2400" dirty="0"/>
          </a:p>
          <a:p>
            <a:pPr algn="r" rtl="1"/>
            <a:r>
              <a:rPr lang="ar-SA" sz="2400" dirty="0"/>
              <a:t> </a:t>
            </a:r>
            <a:endParaRPr lang="en-US" sz="2400" dirty="0"/>
          </a:p>
          <a:p>
            <a:pPr algn="r" rtl="1"/>
            <a:endParaRPr lang="ar-SA" sz="2400" dirty="0"/>
          </a:p>
        </p:txBody>
      </p:sp>
      <p:pic>
        <p:nvPicPr>
          <p:cNvPr id="6" name="صورة 5" descr="imagesCA604C9E.jpg"/>
          <p:cNvPicPr>
            <a:picLocks noChangeAspect="1"/>
          </p:cNvPicPr>
          <p:nvPr/>
        </p:nvPicPr>
        <p:blipFill>
          <a:blip r:embed="rId2" cstate="print"/>
          <a:stretch>
            <a:fillRect/>
          </a:stretch>
        </p:blipFill>
        <p:spPr>
          <a:xfrm>
            <a:off x="1115616" y="3933056"/>
            <a:ext cx="2390775" cy="1914525"/>
          </a:xfrm>
          <a:prstGeom prst="rect">
            <a:avLst/>
          </a:prstGeom>
        </p:spPr>
      </p:pic>
    </p:spTree>
    <p:extLst>
      <p:ext uri="{BB962C8B-B14F-4D97-AF65-F5344CB8AC3E}">
        <p14:creationId xmlns:p14="http://schemas.microsoft.com/office/powerpoint/2010/main" xmlns="" val="28411661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5" name="صورة 4" descr="imagesCAU6JT6F.jpg"/>
          <p:cNvPicPr>
            <a:picLocks noChangeAspect="1"/>
          </p:cNvPicPr>
          <p:nvPr/>
        </p:nvPicPr>
        <p:blipFill>
          <a:blip r:embed="rId2" cstate="print"/>
          <a:stretch>
            <a:fillRect/>
          </a:stretch>
        </p:blipFill>
        <p:spPr>
          <a:xfrm>
            <a:off x="6300192" y="0"/>
            <a:ext cx="2843808" cy="6858000"/>
          </a:xfrm>
          <a:prstGeom prst="rect">
            <a:avLst/>
          </a:prstGeom>
        </p:spPr>
      </p:pic>
      <p:sp>
        <p:nvSpPr>
          <p:cNvPr id="6" name="مربع نص 5"/>
          <p:cNvSpPr txBox="1"/>
          <p:nvPr/>
        </p:nvSpPr>
        <p:spPr>
          <a:xfrm>
            <a:off x="251520" y="228600"/>
            <a:ext cx="5904656" cy="6832640"/>
          </a:xfrm>
          <a:prstGeom prst="rect">
            <a:avLst/>
          </a:prstGeom>
          <a:noFill/>
        </p:spPr>
        <p:txBody>
          <a:bodyPr wrap="square" rtlCol="1">
            <a:spAutoFit/>
          </a:bodyPr>
          <a:lstStyle/>
          <a:p>
            <a:pPr algn="r" rtl="1"/>
            <a:r>
              <a:rPr lang="ar-SA" sz="2400" b="1" u="sng" dirty="0"/>
              <a:t>نبذة تاريخية عن </a:t>
            </a:r>
            <a:r>
              <a:rPr lang="ar-SA" sz="2400" b="1" u="sng" dirty="0" err="1"/>
              <a:t>التلعثم</a:t>
            </a:r>
            <a:r>
              <a:rPr lang="ar-SA" sz="2400" b="1" u="sng" dirty="0" err="1" smtClean="0"/>
              <a:t>:</a:t>
            </a:r>
            <a:endParaRPr lang="ar-SA" sz="2400" b="1" u="sng" dirty="0" smtClean="0"/>
          </a:p>
          <a:p>
            <a:pPr algn="r" rtl="1"/>
            <a:r>
              <a:rPr lang="ar-SA" sz="500" u="sng" dirty="0" smtClean="0"/>
              <a:t> </a:t>
            </a:r>
            <a:endParaRPr lang="en-US" sz="500" dirty="0"/>
          </a:p>
          <a:p>
            <a:pPr algn="r" rtl="1"/>
            <a:r>
              <a:rPr lang="ar-SA" sz="2400" dirty="0"/>
              <a:t>لا يعد التلعثم من المشكلات التي نشأت في القرون المتأخرة بل لقد ورد ذكر هذه المشكله منذ القدم فقد حدث التلعثم في ازمنة وعصور مختلفة على مدى التاريخ اذ يعتقد ان مشكلة الكلام التي كان يعانيها سيدنا موسى عليه السلام هي نوع من انواع التلعثم فقد وصف ذلك عليه السلام </a:t>
            </a:r>
            <a:r>
              <a:rPr lang="ar-SA" sz="2400" dirty="0" err="1"/>
              <a:t>بقوله </a:t>
            </a:r>
            <a:r>
              <a:rPr lang="ar-SA" sz="2400" dirty="0" err="1" smtClean="0"/>
              <a:t>:</a:t>
            </a:r>
            <a:endParaRPr lang="ar-SA" sz="2400" dirty="0" smtClean="0"/>
          </a:p>
          <a:p>
            <a:pPr algn="r" rtl="1"/>
            <a:endParaRPr lang="en-US" sz="500" dirty="0"/>
          </a:p>
          <a:p>
            <a:pPr algn="r" rtl="1"/>
            <a:r>
              <a:rPr lang="ar-SA" sz="2400" dirty="0"/>
              <a:t> "وَيَضِيقُ صَدْرِي وَلا يَنطَلِقُ </a:t>
            </a:r>
            <a:r>
              <a:rPr lang="ar-SA" sz="2400" dirty="0" err="1"/>
              <a:t>لِسَانِي </a:t>
            </a:r>
            <a:r>
              <a:rPr lang="ar-SA" sz="2400" dirty="0" smtClean="0"/>
              <a:t>" </a:t>
            </a:r>
            <a:r>
              <a:rPr lang="ar-SA" sz="2400" dirty="0"/>
              <a:t>سورة الشعراء آية </a:t>
            </a:r>
            <a:r>
              <a:rPr lang="ar-SA" sz="2400" dirty="0" smtClean="0"/>
              <a:t>13</a:t>
            </a:r>
          </a:p>
          <a:p>
            <a:pPr algn="r" rtl="1"/>
            <a:endParaRPr lang="en-US" sz="500" dirty="0"/>
          </a:p>
          <a:p>
            <a:pPr algn="r" rtl="1"/>
            <a:r>
              <a:rPr lang="ar-SA" sz="2400" dirty="0"/>
              <a:t>ولذلك طلب من الله عز وجل ان يرسل معه أخاه هارون حيث قال عندما قارن كلامه  بكلام اخيه هارون عليهما السلام </a:t>
            </a:r>
            <a:endParaRPr lang="ar-SA" sz="2400" dirty="0" smtClean="0"/>
          </a:p>
          <a:p>
            <a:pPr algn="r" rtl="1"/>
            <a:endParaRPr lang="en-US" sz="500" dirty="0"/>
          </a:p>
          <a:p>
            <a:pPr algn="r" rtl="1"/>
            <a:r>
              <a:rPr lang="ar-SA" sz="2400" dirty="0"/>
              <a:t>"وَأَخِي هَارُونُ هُوَ أَفْصَحُ مِنِّي لِسَانًا </a:t>
            </a:r>
            <a:r>
              <a:rPr lang="en-US" sz="2400" dirty="0"/>
              <a:t> </a:t>
            </a:r>
            <a:r>
              <a:rPr lang="ar-SA" sz="2400" dirty="0"/>
              <a:t>" سورة القصص </a:t>
            </a:r>
            <a:r>
              <a:rPr lang="ar-SA" sz="2400" dirty="0" err="1"/>
              <a:t>آيه</a:t>
            </a:r>
            <a:r>
              <a:rPr lang="ar-SA" sz="2400" dirty="0"/>
              <a:t> 34</a:t>
            </a:r>
            <a:endParaRPr lang="en-US" sz="2400" dirty="0"/>
          </a:p>
          <a:p>
            <a:pPr algn="r" rtl="1"/>
            <a:endParaRPr lang="ar-SA" sz="500" dirty="0" smtClean="0"/>
          </a:p>
          <a:p>
            <a:pPr algn="r" rtl="1"/>
            <a:r>
              <a:rPr lang="ar-SA" sz="2400" i="1" dirty="0" smtClean="0"/>
              <a:t>قال </a:t>
            </a:r>
            <a:r>
              <a:rPr lang="ar-SA" sz="2400" i="1" dirty="0"/>
              <a:t>تعالى على لسان موسى عليه </a:t>
            </a:r>
            <a:r>
              <a:rPr lang="ar-SA" sz="2400" i="1" dirty="0" err="1"/>
              <a:t>السلام:</a:t>
            </a:r>
            <a:r>
              <a:rPr lang="ar-SA" sz="2400" i="1" dirty="0"/>
              <a:t> </a:t>
            </a:r>
            <a:endParaRPr lang="ar-SA" sz="2400" i="1" dirty="0" smtClean="0"/>
          </a:p>
          <a:p>
            <a:pPr algn="r" rtl="1"/>
            <a:endParaRPr lang="en-US" sz="500" dirty="0"/>
          </a:p>
          <a:p>
            <a:pPr algn="r" rtl="1"/>
            <a:r>
              <a:rPr lang="ar-SA" sz="2400" dirty="0"/>
              <a:t>" قال رَبِّ اشْرَحْ لِي صَدْرِي وَيَسِّرْ لِي أَمْرِي وَاحْلُلْ عُقْدَةً مِّن لِّسَانِي يَفْقَهُوا </a:t>
            </a:r>
            <a:r>
              <a:rPr lang="ar-SA" sz="2400" dirty="0" err="1"/>
              <a:t>قَوْلِي </a:t>
            </a:r>
            <a:r>
              <a:rPr lang="ar-SA" sz="2400" dirty="0"/>
              <a:t>" سورة طـه آية رقم 25-28 </a:t>
            </a:r>
            <a:endParaRPr lang="en-US" sz="2400" dirty="0"/>
          </a:p>
          <a:p>
            <a:pPr algn="r" rtl="1"/>
            <a:r>
              <a:rPr lang="ar-SA" sz="2400" dirty="0"/>
              <a:t> صدق الله العظيم</a:t>
            </a:r>
            <a:endParaRPr lang="en-US" sz="2400" dirty="0"/>
          </a:p>
          <a:p>
            <a:pPr algn="r" rtl="1"/>
            <a:endParaRPr lang="ar-SA" sz="2400" dirty="0"/>
          </a:p>
        </p:txBody>
      </p:sp>
    </p:spTree>
    <p:extLst>
      <p:ext uri="{BB962C8B-B14F-4D97-AF65-F5344CB8AC3E}">
        <p14:creationId xmlns:p14="http://schemas.microsoft.com/office/powerpoint/2010/main" xmlns="" val="3380038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1115616" y="0"/>
            <a:ext cx="7200800" cy="3785652"/>
          </a:xfrm>
          <a:prstGeom prst="rect">
            <a:avLst/>
          </a:prstGeom>
          <a:noFill/>
        </p:spPr>
        <p:txBody>
          <a:bodyPr wrap="square" rtlCol="1">
            <a:spAutoFit/>
          </a:bodyPr>
          <a:lstStyle/>
          <a:p>
            <a:pPr algn="ctr" rtl="1"/>
            <a:endParaRPr lang="ar-SA" sz="2400" dirty="0" smtClean="0"/>
          </a:p>
          <a:p>
            <a:pPr algn="ctr" rtl="1"/>
            <a:endParaRPr lang="ar-SA" sz="2400" dirty="0"/>
          </a:p>
          <a:p>
            <a:pPr algn="ctr" rtl="1"/>
            <a:r>
              <a:rPr lang="ar-SA" sz="2400" dirty="0" smtClean="0"/>
              <a:t>وامتدادا </a:t>
            </a:r>
            <a:r>
              <a:rPr lang="ar-SA" sz="2400" dirty="0"/>
              <a:t>على مدى التاريخ هناك الكثير من المشاهير و رؤساء الدول والوزراء والعلماء </a:t>
            </a:r>
            <a:r>
              <a:rPr lang="ar-SA" sz="2400" dirty="0" smtClean="0"/>
              <a:t>وخلافهم</a:t>
            </a:r>
          </a:p>
          <a:p>
            <a:pPr algn="ctr" rtl="1"/>
            <a:endParaRPr lang="ar-SA" sz="2400" dirty="0"/>
          </a:p>
          <a:p>
            <a:pPr algn="ctr" rtl="1"/>
            <a:r>
              <a:rPr lang="ar-SA" sz="2400" dirty="0" smtClean="0"/>
              <a:t>كانت </a:t>
            </a:r>
            <a:r>
              <a:rPr lang="ar-SA" sz="2400" dirty="0"/>
              <a:t>لديه علة التلعثم ومن هؤلاء احد رؤساء الولايات المتحدة الأمريكية وهو ابراهام </a:t>
            </a:r>
            <a:r>
              <a:rPr lang="ar-SA" sz="2400" dirty="0" err="1"/>
              <a:t>لينكولن</a:t>
            </a:r>
            <a:r>
              <a:rPr lang="ar-SA" sz="2400" dirty="0"/>
              <a:t> </a:t>
            </a:r>
            <a:endParaRPr lang="ar-SA" sz="2400" dirty="0" smtClean="0"/>
          </a:p>
          <a:p>
            <a:pPr algn="ctr" rtl="1"/>
            <a:endParaRPr lang="ar-SA" sz="2400" dirty="0"/>
          </a:p>
          <a:p>
            <a:pPr algn="ctr" rtl="1"/>
            <a:r>
              <a:rPr lang="ar-SA" sz="2400" dirty="0" smtClean="0"/>
              <a:t>ومن </a:t>
            </a:r>
            <a:r>
              <a:rPr lang="ar-SA" sz="2400" dirty="0"/>
              <a:t>الأدباء المشهورين أحمد شوقي حيث كانت تلقى عنه قصائده.</a:t>
            </a:r>
            <a:endParaRPr lang="en-US" sz="2400" dirty="0"/>
          </a:p>
          <a:p>
            <a:pPr algn="ctr" rtl="1"/>
            <a:endParaRPr lang="ar-SA" sz="2400" dirty="0"/>
          </a:p>
        </p:txBody>
      </p:sp>
      <p:pic>
        <p:nvPicPr>
          <p:cNvPr id="6" name="صورة 5" descr="بدون عنوان.png"/>
          <p:cNvPicPr>
            <a:picLocks noChangeAspect="1"/>
          </p:cNvPicPr>
          <p:nvPr/>
        </p:nvPicPr>
        <p:blipFill>
          <a:blip r:embed="rId2" cstate="print"/>
          <a:stretch>
            <a:fillRect/>
          </a:stretch>
        </p:blipFill>
        <p:spPr>
          <a:xfrm>
            <a:off x="6012160" y="3897635"/>
            <a:ext cx="1971675" cy="2468116"/>
          </a:xfrm>
          <a:prstGeom prst="rect">
            <a:avLst/>
          </a:prstGeom>
        </p:spPr>
      </p:pic>
      <p:pic>
        <p:nvPicPr>
          <p:cNvPr id="7" name="صورة 6" descr="2q.png"/>
          <p:cNvPicPr>
            <a:picLocks noChangeAspect="1"/>
          </p:cNvPicPr>
          <p:nvPr/>
        </p:nvPicPr>
        <p:blipFill>
          <a:blip r:embed="rId3" cstate="print"/>
          <a:stretch>
            <a:fillRect/>
          </a:stretch>
        </p:blipFill>
        <p:spPr>
          <a:xfrm>
            <a:off x="1403648" y="3897635"/>
            <a:ext cx="2143125" cy="2503165"/>
          </a:xfrm>
          <a:prstGeom prst="rect">
            <a:avLst/>
          </a:prstGeom>
        </p:spPr>
      </p:pic>
    </p:spTree>
    <p:extLst>
      <p:ext uri="{BB962C8B-B14F-4D97-AF65-F5344CB8AC3E}">
        <p14:creationId xmlns:p14="http://schemas.microsoft.com/office/powerpoint/2010/main" xmlns="" val="1871530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8" name="مربع نص 7"/>
          <p:cNvSpPr txBox="1"/>
          <p:nvPr/>
        </p:nvSpPr>
        <p:spPr>
          <a:xfrm>
            <a:off x="457200" y="334625"/>
            <a:ext cx="8208912" cy="6370975"/>
          </a:xfrm>
          <a:prstGeom prst="rect">
            <a:avLst/>
          </a:prstGeom>
          <a:noFill/>
        </p:spPr>
        <p:txBody>
          <a:bodyPr wrap="square" rtlCol="1">
            <a:spAutoFit/>
          </a:bodyPr>
          <a:lstStyle/>
          <a:p>
            <a:pPr algn="r" rtl="1"/>
            <a:r>
              <a:rPr lang="ar-SA" sz="2400" b="1" u="sng" dirty="0"/>
              <a:t>مراحل تطور </a:t>
            </a:r>
            <a:r>
              <a:rPr lang="ar-SA" sz="2400" b="1" u="sng" dirty="0" err="1"/>
              <a:t>التلعثم</a:t>
            </a:r>
            <a:r>
              <a:rPr lang="ar-SA" sz="2400" b="1" u="sng" dirty="0" err="1" smtClean="0"/>
              <a:t>:</a:t>
            </a:r>
            <a:endParaRPr lang="ar-SA" sz="2400" b="1" u="sng" dirty="0" smtClean="0"/>
          </a:p>
          <a:p>
            <a:pPr algn="r" rtl="1"/>
            <a:endParaRPr lang="en-US" sz="2400" dirty="0"/>
          </a:p>
          <a:p>
            <a:pPr algn="r" rtl="1"/>
            <a:r>
              <a:rPr lang="ar-SA" sz="2400" dirty="0"/>
              <a:t>تظهر بعض اشكال </a:t>
            </a:r>
            <a:r>
              <a:rPr lang="ar-SA" sz="2400" dirty="0" err="1"/>
              <a:t>التاتاة</a:t>
            </a:r>
            <a:r>
              <a:rPr lang="ar-SA" sz="2400" dirty="0"/>
              <a:t> لدى الاطفال الصغار وهذا يسمى </a:t>
            </a:r>
            <a:r>
              <a:rPr lang="ar-SA" sz="2400" dirty="0" err="1"/>
              <a:t>بالتاتاة</a:t>
            </a:r>
            <a:r>
              <a:rPr lang="ar-SA" sz="2400" dirty="0"/>
              <a:t> التطوريه في عمر 2-4 سنوات وتستمر لفترات </a:t>
            </a:r>
            <a:r>
              <a:rPr lang="ar-SA" sz="2400" dirty="0" err="1"/>
              <a:t>قصيره</a:t>
            </a:r>
            <a:r>
              <a:rPr lang="ar-SA" sz="2400" dirty="0"/>
              <a:t> حيث تختفي بعد اشهر قليله وتتطور </a:t>
            </a:r>
            <a:r>
              <a:rPr lang="ar-SA" sz="2400" dirty="0" err="1"/>
              <a:t>التاتاة</a:t>
            </a:r>
            <a:r>
              <a:rPr lang="ar-SA" sz="2400" dirty="0"/>
              <a:t> </a:t>
            </a:r>
            <a:r>
              <a:rPr lang="ar-SA" sz="2400" dirty="0" err="1"/>
              <a:t>المعتدله</a:t>
            </a:r>
            <a:r>
              <a:rPr lang="ar-SA" sz="2400" dirty="0"/>
              <a:t> لدى الاطفال من سن 6-8 من العمر حيث يختفي هذا الشكل بعد سنتين او 3 </a:t>
            </a:r>
            <a:endParaRPr lang="en-US" sz="2400" dirty="0"/>
          </a:p>
          <a:p>
            <a:pPr algn="r" rtl="1"/>
            <a:endParaRPr lang="ar-SA" sz="2400" dirty="0" smtClean="0"/>
          </a:p>
          <a:p>
            <a:pPr algn="r" rtl="1"/>
            <a:r>
              <a:rPr lang="ar-SA" sz="2400" dirty="0" smtClean="0"/>
              <a:t>اما </a:t>
            </a:r>
            <a:r>
              <a:rPr lang="ar-SA" sz="2400" dirty="0" err="1"/>
              <a:t>التاتاة</a:t>
            </a:r>
            <a:r>
              <a:rPr lang="ar-SA" sz="2400" dirty="0"/>
              <a:t> الدائمة فتظهر بين سن </a:t>
            </a:r>
            <a:r>
              <a:rPr lang="ar-SA" sz="2400" dirty="0" err="1"/>
              <a:t>3ونصف</a:t>
            </a:r>
            <a:r>
              <a:rPr lang="ar-SA" sz="2400" dirty="0"/>
              <a:t> – 8 ونصف وغالبا ما </a:t>
            </a:r>
            <a:r>
              <a:rPr lang="ar-SA" sz="2400" dirty="0" err="1"/>
              <a:t>تبدا</a:t>
            </a:r>
            <a:r>
              <a:rPr lang="ar-SA" sz="2400" dirty="0"/>
              <a:t> في سن </a:t>
            </a:r>
            <a:r>
              <a:rPr lang="ar-SA" sz="2400" dirty="0" err="1"/>
              <a:t>الخامسه</a:t>
            </a:r>
            <a:r>
              <a:rPr lang="ar-SA" sz="2400" dirty="0"/>
              <a:t> وبعدها وهذا النوع اكثرها </a:t>
            </a:r>
            <a:r>
              <a:rPr lang="ar-SA" sz="2400" dirty="0" err="1"/>
              <a:t>خطوره</a:t>
            </a:r>
            <a:r>
              <a:rPr lang="ar-SA" sz="2400" dirty="0"/>
              <a:t> </a:t>
            </a:r>
            <a:endParaRPr lang="ar-SA" sz="2400" dirty="0" smtClean="0"/>
          </a:p>
          <a:p>
            <a:pPr algn="r" rtl="1"/>
            <a:endParaRPr lang="ar-SA" sz="2400" dirty="0"/>
          </a:p>
          <a:p>
            <a:pPr algn="r" rtl="1"/>
            <a:r>
              <a:rPr lang="ar-SA" sz="2400" b="1" u="sng" dirty="0" smtClean="0"/>
              <a:t>هناك </a:t>
            </a:r>
            <a:r>
              <a:rPr lang="ar-SA" sz="2400" b="1" u="sng" dirty="0"/>
              <a:t>عوامل تساعد في تطورها </a:t>
            </a:r>
            <a:r>
              <a:rPr lang="ar-SA" sz="2400" b="1" u="sng" dirty="0" err="1"/>
              <a:t>ومنها</a:t>
            </a:r>
            <a:r>
              <a:rPr lang="ar-SA" sz="2400" b="1" u="sng" dirty="0" err="1" smtClean="0"/>
              <a:t>:</a:t>
            </a:r>
            <a:endParaRPr lang="ar-SA" sz="2400" b="1" u="sng" dirty="0" smtClean="0"/>
          </a:p>
          <a:p>
            <a:pPr algn="r" rtl="1"/>
            <a:endParaRPr lang="en-US" sz="2400" dirty="0"/>
          </a:p>
          <a:p>
            <a:pPr lvl="0" algn="r" rtl="1">
              <a:buFont typeface="Arial" pitchFamily="34" charset="0"/>
              <a:buChar char="•"/>
            </a:pPr>
            <a:r>
              <a:rPr lang="ar-SA" sz="2400" dirty="0"/>
              <a:t>ردود فعل الاباء والمستمعين لكلام الطفل</a:t>
            </a:r>
            <a:endParaRPr lang="en-US" sz="2400" dirty="0"/>
          </a:p>
          <a:p>
            <a:pPr lvl="0" algn="r" rtl="1">
              <a:buFont typeface="Arial" pitchFamily="34" charset="0"/>
              <a:buChar char="•"/>
            </a:pPr>
            <a:r>
              <a:rPr lang="ar-SA" sz="2400" dirty="0"/>
              <a:t>مدى حساسية الطفل لاختلال الطلاقه في كلامه</a:t>
            </a:r>
            <a:endParaRPr lang="en-US" sz="2400" dirty="0"/>
          </a:p>
          <a:p>
            <a:pPr lvl="0" algn="r" rtl="1">
              <a:buFont typeface="Arial" pitchFamily="34" charset="0"/>
              <a:buChar char="•"/>
            </a:pPr>
            <a:r>
              <a:rPr lang="ar-SA" sz="2400" dirty="0"/>
              <a:t>درجه اختلال الطلاقة في الكلام</a:t>
            </a:r>
            <a:endParaRPr lang="en-US" sz="2400" dirty="0"/>
          </a:p>
          <a:p>
            <a:pPr lvl="0" algn="r" rtl="1">
              <a:buFont typeface="Arial" pitchFamily="34" charset="0"/>
              <a:buChar char="•"/>
            </a:pPr>
            <a:r>
              <a:rPr lang="ar-SA" sz="2400" dirty="0"/>
              <a:t>التوتر والقلق والضغط النفسي والخبرات </a:t>
            </a:r>
            <a:r>
              <a:rPr lang="ar-SA" sz="2400" dirty="0" err="1"/>
              <a:t>الجديده</a:t>
            </a:r>
            <a:endParaRPr lang="en-US" sz="2400" dirty="0"/>
          </a:p>
          <a:p>
            <a:pPr lvl="0" algn="r" rtl="1">
              <a:buFont typeface="Arial" pitchFamily="34" charset="0"/>
              <a:buChar char="•"/>
            </a:pPr>
            <a:r>
              <a:rPr lang="ar-SA" sz="2400" dirty="0"/>
              <a:t>فكرة الفرد عن نفسه في تعامل مع الخبرات او العالم الجديد</a:t>
            </a:r>
            <a:endParaRPr lang="en-US" sz="2400" dirty="0"/>
          </a:p>
          <a:p>
            <a:pPr algn="r" rtl="1"/>
            <a:endParaRPr lang="ar-SA" sz="2400" dirty="0"/>
          </a:p>
        </p:txBody>
      </p:sp>
    </p:spTree>
    <p:extLst>
      <p:ext uri="{BB962C8B-B14F-4D97-AF65-F5344CB8AC3E}">
        <p14:creationId xmlns:p14="http://schemas.microsoft.com/office/powerpoint/2010/main" xmlns="" val="16488794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a:p>
        </p:txBody>
      </p:sp>
      <p:sp>
        <p:nvSpPr>
          <p:cNvPr id="7" name="مربع نص 6"/>
          <p:cNvSpPr txBox="1"/>
          <p:nvPr/>
        </p:nvSpPr>
        <p:spPr>
          <a:xfrm>
            <a:off x="1024608" y="152400"/>
            <a:ext cx="7128792" cy="6924973"/>
          </a:xfrm>
          <a:prstGeom prst="rect">
            <a:avLst/>
          </a:prstGeom>
          <a:noFill/>
        </p:spPr>
        <p:txBody>
          <a:bodyPr wrap="square" rtlCol="1">
            <a:spAutoFit/>
          </a:bodyPr>
          <a:lstStyle/>
          <a:p>
            <a:pPr algn="ctr" rtl="1"/>
            <a:r>
              <a:rPr lang="ar-SA" sz="2400" b="1" u="sng" dirty="0"/>
              <a:t>خصائص </a:t>
            </a:r>
            <a:r>
              <a:rPr lang="ar-SA" sz="2400" b="1" u="sng" dirty="0" err="1"/>
              <a:t>التلعثم </a:t>
            </a:r>
            <a:r>
              <a:rPr lang="ar-SA" sz="2400" b="1" u="sng" dirty="0" err="1" smtClean="0"/>
              <a:t>:</a:t>
            </a:r>
            <a:endParaRPr lang="ar-SA" sz="2400" b="1" u="sng" dirty="0" smtClean="0"/>
          </a:p>
          <a:p>
            <a:pPr algn="r" rtl="1"/>
            <a:endParaRPr lang="en-US" sz="2400" dirty="0"/>
          </a:p>
          <a:p>
            <a:pPr lvl="0" algn="r" rtl="1">
              <a:buFont typeface="Arial" pitchFamily="34" charset="0"/>
              <a:buChar char="•"/>
            </a:pPr>
            <a:r>
              <a:rPr lang="ar-SA" sz="2400" dirty="0"/>
              <a:t>يظهر اكثر في الكلمة الاولى من الجمله او </a:t>
            </a:r>
            <a:r>
              <a:rPr lang="ar-SA" sz="2400" dirty="0" smtClean="0"/>
              <a:t>المقطع</a:t>
            </a:r>
          </a:p>
          <a:p>
            <a:pPr lvl="0" algn="r" rtl="1">
              <a:buFont typeface="Arial" pitchFamily="34" charset="0"/>
              <a:buChar char="•"/>
            </a:pPr>
            <a:endParaRPr lang="en-US" sz="1000" dirty="0"/>
          </a:p>
          <a:p>
            <a:pPr lvl="0" algn="r" rtl="1">
              <a:buFont typeface="Arial" pitchFamily="34" charset="0"/>
              <a:buChar char="•"/>
            </a:pPr>
            <a:r>
              <a:rPr lang="ar-SA" sz="2400" dirty="0"/>
              <a:t>يحدث غالبا في جزء من الكلمة سواء كان صوتا او مقطعا منها </a:t>
            </a:r>
            <a:endParaRPr lang="ar-SA" sz="2400" dirty="0" smtClean="0"/>
          </a:p>
          <a:p>
            <a:pPr lvl="0" algn="r" rtl="1">
              <a:buFont typeface="Arial" pitchFamily="34" charset="0"/>
              <a:buChar char="•"/>
            </a:pPr>
            <a:endParaRPr lang="en-US" sz="1000" dirty="0"/>
          </a:p>
          <a:p>
            <a:pPr lvl="0" algn="r" rtl="1">
              <a:buFont typeface="Arial" pitchFamily="34" charset="0"/>
              <a:buChar char="•"/>
            </a:pPr>
            <a:r>
              <a:rPr lang="ar-SA" sz="2400" dirty="0"/>
              <a:t>يتميز التلعثم بأنه متذبذب من حيث مستوى شدته ويتسم بأنه ليس ثابتا حيث تمر على من لديه تلعثم فترات يكون فيها كلامه اكثر طلاقه وفترات يكون فيها كلامه اقل </a:t>
            </a:r>
            <a:endParaRPr lang="ar-SA" sz="2400" dirty="0" smtClean="0"/>
          </a:p>
          <a:p>
            <a:pPr lvl="0" algn="r" rtl="1">
              <a:buFont typeface="Arial" pitchFamily="34" charset="0"/>
              <a:buChar char="•"/>
            </a:pPr>
            <a:endParaRPr lang="en-US" sz="1000" dirty="0"/>
          </a:p>
          <a:p>
            <a:pPr lvl="0" algn="r" rtl="1">
              <a:buFont typeface="Arial" pitchFamily="34" charset="0"/>
              <a:buChar char="•"/>
            </a:pPr>
            <a:r>
              <a:rPr lang="ar-SA" sz="2400" dirty="0"/>
              <a:t>يقل التلعثم في الاشياء المحفوظة في الذاكره </a:t>
            </a:r>
            <a:endParaRPr lang="ar-SA" sz="2400" dirty="0" smtClean="0"/>
          </a:p>
          <a:p>
            <a:pPr lvl="0" algn="r" rtl="1">
              <a:buFont typeface="Arial" pitchFamily="34" charset="0"/>
              <a:buChar char="•"/>
            </a:pPr>
            <a:endParaRPr lang="en-US" sz="1000" dirty="0"/>
          </a:p>
          <a:p>
            <a:pPr lvl="0" algn="r" rtl="1">
              <a:buFont typeface="Arial" pitchFamily="34" charset="0"/>
              <a:buChar char="•"/>
            </a:pPr>
            <a:r>
              <a:rPr lang="ar-SA" sz="2400" dirty="0"/>
              <a:t>يجد بعض من يعانون مشكلة التلعثم ان القراءة اسهل من الحديث المسترسل وهناك بعض اخر يجد العكس حيث تمثل لهم القراءة مهمة صعبه يحدث فيها التلعثم </a:t>
            </a:r>
            <a:r>
              <a:rPr lang="ar-SA" sz="2400" dirty="0" smtClean="0"/>
              <a:t>كثرا</a:t>
            </a:r>
          </a:p>
          <a:p>
            <a:pPr lvl="0" algn="r" rtl="1">
              <a:buFont typeface="Arial" pitchFamily="34" charset="0"/>
              <a:buChar char="•"/>
            </a:pPr>
            <a:endParaRPr lang="en-US" sz="1000" dirty="0"/>
          </a:p>
          <a:p>
            <a:pPr lvl="0" algn="r" rtl="1">
              <a:buFont typeface="Arial" pitchFamily="34" charset="0"/>
              <a:buChar char="•"/>
            </a:pPr>
            <a:r>
              <a:rPr lang="ar-SA" sz="2400" dirty="0"/>
              <a:t>تصبح قراءة من لدية مشكلة تلعثم اكثر طلاقه عندما يقرا نصا ما اكثر من مره وتزداد هذه الطلاقة في المرات </a:t>
            </a:r>
            <a:r>
              <a:rPr lang="ar-SA" sz="2400" dirty="0" err="1" smtClean="0"/>
              <a:t>الاخيره</a:t>
            </a:r>
            <a:endParaRPr lang="ar-SA" sz="2400" dirty="0" smtClean="0"/>
          </a:p>
          <a:p>
            <a:pPr lvl="0" algn="r" rtl="1">
              <a:buFont typeface="Arial" pitchFamily="34" charset="0"/>
              <a:buChar char="•"/>
            </a:pPr>
            <a:endParaRPr lang="en-US" sz="1000" dirty="0"/>
          </a:p>
          <a:p>
            <a:pPr lvl="0" algn="r" rtl="1">
              <a:buFont typeface="Arial" pitchFamily="34" charset="0"/>
              <a:buChar char="•"/>
            </a:pPr>
            <a:r>
              <a:rPr lang="ar-SA" sz="2400" dirty="0"/>
              <a:t>تزداد شده التلعثم غالبا اذا كان الطفل مستثارا او منهكا او قلقا او مستعجلا في الكلام</a:t>
            </a:r>
            <a:endParaRPr lang="en-US" sz="2400" dirty="0"/>
          </a:p>
          <a:p>
            <a:pPr algn="r" rtl="1">
              <a:buFont typeface="Arial" pitchFamily="34" charset="0"/>
              <a:buChar char="•"/>
            </a:pPr>
            <a:endParaRPr lang="ar-SA" sz="2400" dirty="0"/>
          </a:p>
        </p:txBody>
      </p:sp>
    </p:spTree>
    <p:extLst>
      <p:ext uri="{BB962C8B-B14F-4D97-AF65-F5344CB8AC3E}">
        <p14:creationId xmlns:p14="http://schemas.microsoft.com/office/powerpoint/2010/main" xmlns="" val="23563225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381000" y="228600"/>
            <a:ext cx="8316764" cy="6494085"/>
          </a:xfrm>
          <a:prstGeom prst="rect">
            <a:avLst/>
          </a:prstGeom>
          <a:noFill/>
        </p:spPr>
        <p:txBody>
          <a:bodyPr wrap="none" rtlCol="1">
            <a:spAutoFit/>
          </a:bodyPr>
          <a:lstStyle/>
          <a:p>
            <a:pPr algn="ctr" rtl="1"/>
            <a:r>
              <a:rPr lang="ar-SA" sz="3600" b="1" dirty="0"/>
              <a:t>صفات </a:t>
            </a:r>
            <a:r>
              <a:rPr lang="ar-SA" sz="3600" b="1" dirty="0" err="1"/>
              <a:t>التلعثم</a:t>
            </a:r>
            <a:r>
              <a:rPr lang="ar-SA" sz="3600" b="1" dirty="0" err="1" smtClean="0"/>
              <a:t>:</a:t>
            </a:r>
            <a:endParaRPr lang="ar-SA" sz="3600" b="1" dirty="0" smtClean="0"/>
          </a:p>
          <a:p>
            <a:pPr algn="r" rtl="1"/>
            <a:endParaRPr lang="en-US" sz="1000" dirty="0"/>
          </a:p>
          <a:p>
            <a:pPr algn="r" rtl="1"/>
            <a:r>
              <a:rPr lang="ar-SA" sz="2400" b="1" u="sng" dirty="0"/>
              <a:t>صفات </a:t>
            </a:r>
            <a:r>
              <a:rPr lang="ar-SA" sz="2400" b="1" u="sng" dirty="0" err="1"/>
              <a:t>ظاهرة </a:t>
            </a:r>
            <a:r>
              <a:rPr lang="ar-SA" sz="2400" b="1" u="sng" dirty="0" err="1" smtClean="0"/>
              <a:t>:</a:t>
            </a:r>
            <a:endParaRPr lang="ar-SA" sz="2400" b="1" u="sng" dirty="0" smtClean="0"/>
          </a:p>
          <a:p>
            <a:pPr algn="r" rtl="1"/>
            <a:endParaRPr lang="en-US" sz="2400" dirty="0"/>
          </a:p>
          <a:p>
            <a:pPr algn="r" rtl="1"/>
            <a:r>
              <a:rPr lang="ar-SA" sz="2400" i="1" dirty="0"/>
              <a:t>السلوكيات الأولية وتشتمل </a:t>
            </a:r>
            <a:r>
              <a:rPr lang="ar-SA" sz="2400" i="1" dirty="0" err="1"/>
              <a:t>على</a:t>
            </a:r>
            <a:r>
              <a:rPr lang="ar-SA" sz="2400" i="1" dirty="0" err="1" smtClean="0"/>
              <a:t>:</a:t>
            </a:r>
            <a:endParaRPr lang="ar-SA" sz="2400" i="1" dirty="0" smtClean="0"/>
          </a:p>
          <a:p>
            <a:pPr algn="r" rtl="1"/>
            <a:endParaRPr lang="en-US" sz="2400" dirty="0"/>
          </a:p>
          <a:p>
            <a:pPr lvl="0" algn="r" rtl="1">
              <a:buFont typeface="Arial" pitchFamily="34" charset="0"/>
              <a:buChar char="•"/>
            </a:pPr>
            <a:r>
              <a:rPr lang="ar-SA" sz="2400" dirty="0"/>
              <a:t>تكرار للأصوات اللغوية أو الكلمات.</a:t>
            </a:r>
            <a:endParaRPr lang="en-US" sz="2400" dirty="0"/>
          </a:p>
          <a:p>
            <a:pPr lvl="0" algn="r" rtl="1">
              <a:buFont typeface="Arial" pitchFamily="34" charset="0"/>
              <a:buChar char="•"/>
            </a:pPr>
            <a:r>
              <a:rPr lang="ar-SA" sz="2400" dirty="0"/>
              <a:t>منع الأوتار الصوتية من الاهتزاز ليحدث بذلك التوقف في الكلام او غياب الاصوات.</a:t>
            </a:r>
            <a:endParaRPr lang="en-US" sz="2400" dirty="0"/>
          </a:p>
          <a:p>
            <a:pPr lvl="0" algn="r" rtl="1">
              <a:buFont typeface="Arial" pitchFamily="34" charset="0"/>
              <a:buChar char="•"/>
            </a:pPr>
            <a:r>
              <a:rPr lang="ar-SA" sz="2400" dirty="0"/>
              <a:t>اطالة غير طبيعية للأصوات</a:t>
            </a:r>
            <a:r>
              <a:rPr lang="ar-SA" sz="2400" dirty="0" smtClean="0"/>
              <a:t>.</a:t>
            </a:r>
          </a:p>
          <a:p>
            <a:pPr lvl="0" algn="r" rtl="1"/>
            <a:endParaRPr lang="en-US" sz="2400" dirty="0"/>
          </a:p>
          <a:p>
            <a:pPr algn="r" rtl="1"/>
            <a:r>
              <a:rPr lang="ar-SA" sz="2400" i="1" dirty="0"/>
              <a:t>السلوكيات الثانوية المرئية وتشتمل </a:t>
            </a:r>
            <a:r>
              <a:rPr lang="ar-SA" sz="2400" i="1" dirty="0" err="1"/>
              <a:t>على</a:t>
            </a:r>
            <a:r>
              <a:rPr lang="ar-SA" sz="2400" i="1" dirty="0" err="1" smtClean="0"/>
              <a:t>:</a:t>
            </a:r>
            <a:endParaRPr lang="ar-SA" sz="2400" i="1" dirty="0" smtClean="0"/>
          </a:p>
          <a:p>
            <a:pPr algn="r" rtl="1"/>
            <a:endParaRPr lang="en-US" sz="2400" dirty="0"/>
          </a:p>
          <a:p>
            <a:pPr lvl="0" algn="r" rtl="1">
              <a:buFont typeface="Arial" pitchFamily="34" charset="0"/>
              <a:buChar char="•"/>
            </a:pPr>
            <a:r>
              <a:rPr lang="ar-SA" sz="2400" dirty="0"/>
              <a:t>غمز الأعين.</a:t>
            </a:r>
            <a:endParaRPr lang="en-US" sz="2400" dirty="0"/>
          </a:p>
          <a:p>
            <a:pPr lvl="0" algn="r" rtl="1">
              <a:buFont typeface="Arial" pitchFamily="34" charset="0"/>
              <a:buChar char="•"/>
            </a:pPr>
            <a:r>
              <a:rPr lang="ar-SA" sz="2400" dirty="0"/>
              <a:t>اهتزاز الرأس وترقصه.</a:t>
            </a:r>
            <a:endParaRPr lang="en-US" sz="2400" dirty="0"/>
          </a:p>
          <a:p>
            <a:pPr lvl="0" algn="r" rtl="1">
              <a:buFont typeface="Arial" pitchFamily="34" charset="0"/>
              <a:buChar char="•"/>
            </a:pPr>
            <a:r>
              <a:rPr lang="ar-SA" sz="2400" dirty="0"/>
              <a:t>عبس الوجه </a:t>
            </a:r>
            <a:r>
              <a:rPr lang="ar-SA" sz="2400" dirty="0" err="1"/>
              <a:t>وكشرته.</a:t>
            </a:r>
            <a:endParaRPr lang="en-US" sz="2400" dirty="0"/>
          </a:p>
          <a:p>
            <a:pPr lvl="0" algn="r" rtl="1">
              <a:buFont typeface="Arial" pitchFamily="34" charset="0"/>
              <a:buChar char="•"/>
            </a:pPr>
            <a:r>
              <a:rPr lang="ar-SA" sz="2400" dirty="0"/>
              <a:t>التوتر العضلي.</a:t>
            </a:r>
            <a:endParaRPr lang="en-US" sz="2400" dirty="0"/>
          </a:p>
          <a:p>
            <a:pPr algn="r" rtl="1">
              <a:buFont typeface="Arial" pitchFamily="34" charset="0"/>
              <a:buChar char="•"/>
            </a:pPr>
            <a:r>
              <a:rPr lang="ar-SA" sz="2400" dirty="0"/>
              <a:t>بذل مجهود عال عند محاولة الكلام</a:t>
            </a:r>
          </a:p>
        </p:txBody>
      </p:sp>
    </p:spTree>
    <p:extLst>
      <p:ext uri="{BB962C8B-B14F-4D97-AF65-F5344CB8AC3E}">
        <p14:creationId xmlns:p14="http://schemas.microsoft.com/office/powerpoint/2010/main" xmlns="" val="26935102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1828800" y="1772816"/>
            <a:ext cx="5699445" cy="3785652"/>
          </a:xfrm>
          <a:prstGeom prst="rect">
            <a:avLst/>
          </a:prstGeom>
          <a:noFill/>
        </p:spPr>
        <p:txBody>
          <a:bodyPr wrap="square" rtlCol="1">
            <a:spAutoFit/>
          </a:bodyPr>
          <a:lstStyle/>
          <a:p>
            <a:pPr algn="r" rtl="1"/>
            <a:r>
              <a:rPr lang="ar-SA" sz="2400" b="1" dirty="0"/>
              <a:t>صفات غير الظاهرة تشتمل </a:t>
            </a:r>
            <a:r>
              <a:rPr lang="ar-SA" sz="2400" b="1" dirty="0" err="1"/>
              <a:t>على</a:t>
            </a:r>
            <a:r>
              <a:rPr lang="ar-SA" sz="2400" b="1" dirty="0" err="1" smtClean="0"/>
              <a:t>:</a:t>
            </a:r>
            <a:endParaRPr lang="ar-SA" sz="2400" b="1" dirty="0" smtClean="0"/>
          </a:p>
          <a:p>
            <a:pPr algn="r" rtl="1">
              <a:buFont typeface="Arial" pitchFamily="34" charset="0"/>
              <a:buChar char="•"/>
            </a:pPr>
            <a:endParaRPr lang="en-US" sz="2400" dirty="0"/>
          </a:p>
          <a:p>
            <a:pPr lvl="0" algn="r" rtl="1">
              <a:buFont typeface="Arial" pitchFamily="34" charset="0"/>
              <a:buChar char="•"/>
            </a:pPr>
            <a:r>
              <a:rPr lang="ar-SA" sz="2400" dirty="0"/>
              <a:t>ابدال كلمات</a:t>
            </a:r>
            <a:r>
              <a:rPr lang="ar-SA" sz="2400" dirty="0" smtClean="0"/>
              <a:t>.</a:t>
            </a:r>
          </a:p>
          <a:p>
            <a:pPr lvl="0" algn="r" rtl="1">
              <a:buFont typeface="Arial" pitchFamily="34" charset="0"/>
              <a:buChar char="•"/>
            </a:pPr>
            <a:endParaRPr lang="en-US" sz="2400" dirty="0"/>
          </a:p>
          <a:p>
            <a:pPr lvl="0" algn="r" rtl="1">
              <a:buFont typeface="Arial" pitchFamily="34" charset="0"/>
              <a:buChar char="•"/>
            </a:pPr>
            <a:r>
              <a:rPr lang="ar-SA" sz="2400" dirty="0"/>
              <a:t>الحديث غير المباشر حول الموضوع</a:t>
            </a:r>
            <a:r>
              <a:rPr lang="ar-SA" sz="2400" dirty="0" smtClean="0"/>
              <a:t>.</a:t>
            </a:r>
          </a:p>
          <a:p>
            <a:pPr lvl="0" algn="r" rtl="1">
              <a:buFont typeface="Arial" pitchFamily="34" charset="0"/>
              <a:buChar char="•"/>
            </a:pPr>
            <a:endParaRPr lang="en-US" sz="2400" dirty="0"/>
          </a:p>
          <a:p>
            <a:pPr lvl="0" algn="r" rtl="1">
              <a:buFont typeface="Arial" pitchFamily="34" charset="0"/>
              <a:buChar char="•"/>
            </a:pPr>
            <a:r>
              <a:rPr lang="ar-SA" sz="2400" dirty="0"/>
              <a:t>الرد بمعلومات غير صحيحة لتجنب كلمات محددة</a:t>
            </a:r>
            <a:r>
              <a:rPr lang="ar-SA" sz="2400" dirty="0" smtClean="0"/>
              <a:t>.</a:t>
            </a:r>
          </a:p>
          <a:p>
            <a:pPr lvl="0" algn="r" rtl="1">
              <a:buFont typeface="Arial" pitchFamily="34" charset="0"/>
              <a:buChar char="•"/>
            </a:pPr>
            <a:endParaRPr lang="en-US" sz="2400" dirty="0"/>
          </a:p>
          <a:p>
            <a:pPr lvl="0" algn="r" rtl="1">
              <a:buFont typeface="Arial" pitchFamily="34" charset="0"/>
              <a:buChar char="•"/>
            </a:pPr>
            <a:r>
              <a:rPr lang="ar-SA" sz="2400" dirty="0"/>
              <a:t>اعطاء اسماء غير صحيحة عندما يطلب شيئا ما.</a:t>
            </a:r>
            <a:endParaRPr lang="en-US" sz="2400" dirty="0"/>
          </a:p>
          <a:p>
            <a:pPr algn="r" rtl="1"/>
            <a:endParaRPr lang="ar-SA" sz="2400" dirty="0"/>
          </a:p>
        </p:txBody>
      </p:sp>
    </p:spTree>
    <p:extLst>
      <p:ext uri="{BB962C8B-B14F-4D97-AF65-F5344CB8AC3E}">
        <p14:creationId xmlns:p14="http://schemas.microsoft.com/office/powerpoint/2010/main" xmlns="" val="18330200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1259632" y="973753"/>
            <a:ext cx="6768752" cy="4893647"/>
          </a:xfrm>
          <a:prstGeom prst="rect">
            <a:avLst/>
          </a:prstGeom>
          <a:noFill/>
        </p:spPr>
        <p:txBody>
          <a:bodyPr wrap="square" rtlCol="1">
            <a:spAutoFit/>
          </a:bodyPr>
          <a:lstStyle/>
          <a:p>
            <a:pPr algn="r" rtl="1"/>
            <a:r>
              <a:rPr lang="ar-SA" sz="2400" b="1" u="sng" dirty="0"/>
              <a:t>ظواهر مرتبطة </a:t>
            </a:r>
            <a:r>
              <a:rPr lang="ar-SA" sz="2400" b="1" u="sng" dirty="0" err="1"/>
              <a:t>بالتلعثم</a:t>
            </a:r>
            <a:r>
              <a:rPr lang="ar-SA" sz="2400" b="1" u="sng" dirty="0" err="1" smtClean="0"/>
              <a:t>:</a:t>
            </a:r>
            <a:endParaRPr lang="ar-SA" sz="2400" b="1" u="sng" dirty="0" smtClean="0"/>
          </a:p>
          <a:p>
            <a:pPr algn="r" rtl="1"/>
            <a:endParaRPr lang="en-US" sz="2400" dirty="0"/>
          </a:p>
          <a:p>
            <a:pPr lvl="0" algn="r" rtl="1">
              <a:buFont typeface="Arial" pitchFamily="34" charset="0"/>
              <a:buChar char="•"/>
            </a:pPr>
            <a:r>
              <a:rPr lang="ar-SA" sz="2400" dirty="0"/>
              <a:t>تنوع الظروف للكلام</a:t>
            </a:r>
            <a:r>
              <a:rPr lang="ar-SA" sz="2400" dirty="0" smtClean="0"/>
              <a:t>.</a:t>
            </a:r>
          </a:p>
          <a:p>
            <a:pPr lvl="0" algn="r" rtl="1">
              <a:buFont typeface="Arial" pitchFamily="34" charset="0"/>
              <a:buChar char="•"/>
            </a:pPr>
            <a:r>
              <a:rPr lang="ar-SA" sz="2400" smtClean="0"/>
              <a:t>تظهر </a:t>
            </a:r>
            <a:r>
              <a:rPr lang="ar-SA" sz="2400" dirty="0" err="1"/>
              <a:t>التأتأة</a:t>
            </a:r>
            <a:r>
              <a:rPr lang="ar-SA" sz="2400" dirty="0"/>
              <a:t> لدى جنس واحد اكثر من الآخر</a:t>
            </a:r>
            <a:r>
              <a:rPr lang="ar-SA" sz="2400" dirty="0" smtClean="0"/>
              <a:t>.</a:t>
            </a:r>
          </a:p>
          <a:p>
            <a:pPr lvl="0" algn="r" rtl="1">
              <a:buFont typeface="Arial" pitchFamily="34" charset="0"/>
              <a:buChar char="•"/>
            </a:pPr>
            <a:r>
              <a:rPr lang="ar-SA" sz="2400" smtClean="0"/>
              <a:t>تظهر </a:t>
            </a:r>
            <a:r>
              <a:rPr lang="ar-SA" sz="2400" dirty="0" err="1"/>
              <a:t>التأتأة</a:t>
            </a:r>
            <a:r>
              <a:rPr lang="ar-SA" sz="2400" dirty="0"/>
              <a:t> لدى التوائم اكثر من غيرها</a:t>
            </a:r>
            <a:r>
              <a:rPr lang="ar-SA" sz="2400" dirty="0" smtClean="0"/>
              <a:t>.</a:t>
            </a:r>
          </a:p>
          <a:p>
            <a:pPr lvl="0" algn="r" rtl="1">
              <a:buFont typeface="Arial" pitchFamily="34" charset="0"/>
              <a:buChar char="•"/>
            </a:pPr>
            <a:r>
              <a:rPr lang="ar-SA" sz="2400" smtClean="0"/>
              <a:t>تظهر </a:t>
            </a:r>
            <a:r>
              <a:rPr lang="ar-SA" sz="2400" dirty="0" err="1"/>
              <a:t>التأتأة</a:t>
            </a:r>
            <a:r>
              <a:rPr lang="ar-SA" sz="2400" dirty="0"/>
              <a:t> في الطفولة المبكرة بين عمر 2-5 سنوات وهو العمر الذي يجمع فيه الطفل الكلمات مع بعضها للكلام في أشباه جمل او جمل</a:t>
            </a:r>
            <a:r>
              <a:rPr lang="ar-SA" sz="2400" dirty="0" smtClean="0"/>
              <a:t>.</a:t>
            </a:r>
          </a:p>
          <a:p>
            <a:pPr lvl="0" algn="r" rtl="1">
              <a:buFont typeface="Arial" pitchFamily="34" charset="0"/>
              <a:buChar char="•"/>
            </a:pPr>
            <a:r>
              <a:rPr lang="ar-SA" sz="2400" smtClean="0"/>
              <a:t>حوالي </a:t>
            </a:r>
            <a:r>
              <a:rPr lang="ar-SA" sz="2400" dirty="0"/>
              <a:t>40-60% من الأفراد </a:t>
            </a:r>
            <a:r>
              <a:rPr lang="ar-SA" sz="2400" dirty="0" err="1"/>
              <a:t>المتأتؤون</a:t>
            </a:r>
            <a:r>
              <a:rPr lang="ar-SA" sz="2400" dirty="0"/>
              <a:t> لديهم آباء </a:t>
            </a:r>
            <a:r>
              <a:rPr lang="ar-SA" sz="2400" dirty="0" err="1"/>
              <a:t>يتأتؤون</a:t>
            </a:r>
            <a:r>
              <a:rPr lang="ar-SA" sz="2400" dirty="0"/>
              <a:t> أو عولجوا من </a:t>
            </a:r>
            <a:r>
              <a:rPr lang="ar-SA" sz="2400" dirty="0" err="1"/>
              <a:t>التأتأة</a:t>
            </a:r>
            <a:r>
              <a:rPr lang="ar-SA" sz="2400" dirty="0" err="1" smtClean="0"/>
              <a:t>.</a:t>
            </a:r>
            <a:endParaRPr lang="ar-SA" sz="2400" dirty="0" smtClean="0"/>
          </a:p>
          <a:p>
            <a:pPr lvl="0" algn="r" rtl="1">
              <a:buFont typeface="Arial" pitchFamily="34" charset="0"/>
              <a:buChar char="•"/>
            </a:pPr>
            <a:r>
              <a:rPr lang="ar-SA" sz="2400" smtClean="0"/>
              <a:t>هناك </a:t>
            </a:r>
            <a:r>
              <a:rPr lang="ar-SA" sz="2400" dirty="0"/>
              <a:t>ظروف كلامية او مواقف كلامية تزداد </a:t>
            </a:r>
            <a:r>
              <a:rPr lang="ar-SA" sz="2400" dirty="0" err="1"/>
              <a:t>بها</a:t>
            </a:r>
            <a:r>
              <a:rPr lang="ar-SA" sz="2400" dirty="0"/>
              <a:t> </a:t>
            </a:r>
            <a:r>
              <a:rPr lang="ar-SA" sz="2400" dirty="0" err="1" smtClean="0"/>
              <a:t>التأتأة</a:t>
            </a:r>
            <a:endParaRPr lang="ar-SA" sz="2400" dirty="0" smtClean="0"/>
          </a:p>
          <a:p>
            <a:pPr lvl="0" algn="r" rtl="1">
              <a:buFont typeface="Arial" pitchFamily="34" charset="0"/>
              <a:buChar char="•"/>
            </a:pPr>
            <a:r>
              <a:rPr lang="ar-SA" sz="2400" smtClean="0"/>
              <a:t>تظهر </a:t>
            </a:r>
            <a:r>
              <a:rPr lang="ar-SA" sz="2400" dirty="0" err="1"/>
              <a:t>التأتأة</a:t>
            </a:r>
            <a:r>
              <a:rPr lang="ar-SA" sz="2400" dirty="0"/>
              <a:t> اكثر لدى الاطفال ثنائي اللغة.</a:t>
            </a:r>
            <a:endParaRPr lang="en-US" sz="2400" dirty="0"/>
          </a:p>
          <a:p>
            <a:pPr algn="r" rtl="1">
              <a:buFont typeface="Arial" pitchFamily="34" charset="0"/>
              <a:buChar char="•"/>
            </a:pPr>
            <a:endParaRPr lang="ar-SA" sz="2400" dirty="0"/>
          </a:p>
        </p:txBody>
      </p:sp>
    </p:spTree>
    <p:extLst>
      <p:ext uri="{BB962C8B-B14F-4D97-AF65-F5344CB8AC3E}">
        <p14:creationId xmlns:p14="http://schemas.microsoft.com/office/powerpoint/2010/main" xmlns="" val="10666074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6" name="مربع نص 5"/>
          <p:cNvSpPr txBox="1"/>
          <p:nvPr/>
        </p:nvSpPr>
        <p:spPr>
          <a:xfrm>
            <a:off x="1401480" y="1844824"/>
            <a:ext cx="6795450" cy="4154984"/>
          </a:xfrm>
          <a:prstGeom prst="rect">
            <a:avLst/>
          </a:prstGeom>
          <a:noFill/>
        </p:spPr>
        <p:txBody>
          <a:bodyPr wrap="none" rtlCol="1">
            <a:spAutoFit/>
          </a:bodyPr>
          <a:lstStyle/>
          <a:p>
            <a:pPr algn="ctr" rtl="1"/>
            <a:r>
              <a:rPr lang="ar-SA" sz="2400" b="1" u="sng" dirty="0"/>
              <a:t>الآثار الناتجة عن </a:t>
            </a:r>
            <a:r>
              <a:rPr lang="ar-SA" sz="2400" b="1" u="sng" dirty="0" err="1"/>
              <a:t>التلعثم </a:t>
            </a:r>
            <a:r>
              <a:rPr lang="ar-SA" sz="2400" b="1" u="sng" dirty="0" err="1" smtClean="0"/>
              <a:t>:</a:t>
            </a:r>
            <a:endParaRPr lang="ar-SA" sz="2400" b="1" u="sng" dirty="0" smtClean="0"/>
          </a:p>
          <a:p>
            <a:pPr algn="ctr" rtl="1"/>
            <a:endParaRPr lang="en-US" sz="2400" dirty="0"/>
          </a:p>
          <a:p>
            <a:pPr algn="ctr" rtl="1"/>
            <a:r>
              <a:rPr lang="ar-SA" sz="2400" dirty="0"/>
              <a:t>تتطور مع من يعاني مشكله تلعثم مشاكل ومعاناة نتيجة مباشره للتلعثم </a:t>
            </a:r>
            <a:endParaRPr lang="ar-SA" sz="2400" dirty="0" smtClean="0"/>
          </a:p>
          <a:p>
            <a:pPr algn="ctr" rtl="1"/>
            <a:endParaRPr lang="en-US" sz="2400" dirty="0"/>
          </a:p>
          <a:p>
            <a:pPr algn="ctr" rtl="1"/>
            <a:r>
              <a:rPr lang="ar-SA" sz="2400" b="1" u="sng" dirty="0"/>
              <a:t>المعاناة الناتجة قد </a:t>
            </a:r>
            <a:r>
              <a:rPr lang="ar-SA" sz="2400" b="1" u="sng" dirty="0" err="1" smtClean="0"/>
              <a:t>تكون:</a:t>
            </a:r>
            <a:endParaRPr lang="ar-SA" sz="2400" b="1" u="sng" dirty="0" smtClean="0"/>
          </a:p>
          <a:p>
            <a:pPr algn="ctr" rtl="1"/>
            <a:r>
              <a:rPr lang="ar-SA" sz="2400" dirty="0" smtClean="0"/>
              <a:t> نفسية</a:t>
            </a:r>
          </a:p>
          <a:p>
            <a:pPr algn="ctr" rtl="1"/>
            <a:endParaRPr lang="ar-SA" sz="2400" dirty="0" smtClean="0"/>
          </a:p>
          <a:p>
            <a:pPr algn="ctr" rtl="1"/>
            <a:r>
              <a:rPr lang="ar-SA" sz="2400" dirty="0" smtClean="0"/>
              <a:t> اجتماعيه</a:t>
            </a:r>
          </a:p>
          <a:p>
            <a:pPr algn="ctr" rtl="1"/>
            <a:endParaRPr lang="ar-SA" sz="2400" dirty="0" smtClean="0"/>
          </a:p>
          <a:p>
            <a:pPr algn="ctr" rtl="1"/>
            <a:r>
              <a:rPr lang="ar-SA" sz="2400" dirty="0" smtClean="0"/>
              <a:t> تعليمية</a:t>
            </a:r>
          </a:p>
          <a:p>
            <a:pPr algn="ctr" rtl="1"/>
            <a:endParaRPr lang="en-US" sz="2400" dirty="0"/>
          </a:p>
        </p:txBody>
      </p:sp>
    </p:spTree>
    <p:extLst>
      <p:ext uri="{BB962C8B-B14F-4D97-AF65-F5344CB8AC3E}">
        <p14:creationId xmlns:p14="http://schemas.microsoft.com/office/powerpoint/2010/main" xmlns="" val="20221629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1619672" y="1628800"/>
            <a:ext cx="6233403" cy="4524315"/>
          </a:xfrm>
          <a:prstGeom prst="rect">
            <a:avLst/>
          </a:prstGeom>
          <a:noFill/>
        </p:spPr>
        <p:txBody>
          <a:bodyPr wrap="square" rtlCol="1">
            <a:spAutoFit/>
          </a:bodyPr>
          <a:lstStyle/>
          <a:p>
            <a:pPr algn="ctr" rtl="1" latinLnBrk="1"/>
            <a:r>
              <a:rPr lang="ar-SA" sz="2400" b="1" u="sng" dirty="0" smtClean="0"/>
              <a:t>من </a:t>
            </a:r>
            <a:r>
              <a:rPr lang="ar-SA" sz="2400" b="1" u="sng" dirty="0"/>
              <a:t>يستطيع </a:t>
            </a:r>
            <a:r>
              <a:rPr lang="ar-SA" sz="2400" b="1" u="sng" dirty="0" err="1"/>
              <a:t>المساعدة؟</a:t>
            </a:r>
            <a:r>
              <a:rPr lang="ar-SA" sz="2400" b="1" u="sng" dirty="0"/>
              <a:t> </a:t>
            </a:r>
            <a:endParaRPr lang="en-US" sz="2400" b="1" u="sng" dirty="0"/>
          </a:p>
          <a:p>
            <a:pPr lvl="0" algn="ctr" rtl="1" latinLnBrk="1"/>
            <a:endParaRPr lang="ar-SA" sz="2400" dirty="0" smtClean="0"/>
          </a:p>
          <a:p>
            <a:pPr lvl="0" algn="ctr" rtl="1" latinLnBrk="1">
              <a:buFont typeface="Arial" pitchFamily="34" charset="0"/>
              <a:buChar char="•"/>
            </a:pPr>
            <a:r>
              <a:rPr lang="ar-SA" sz="2400" dirty="0" smtClean="0"/>
              <a:t>الطبيب </a:t>
            </a:r>
            <a:r>
              <a:rPr lang="ar-SA" sz="2400" dirty="0"/>
              <a:t>النفسي.</a:t>
            </a:r>
            <a:endParaRPr lang="en-US" sz="2400" dirty="0"/>
          </a:p>
          <a:p>
            <a:pPr lvl="0" algn="ctr" rtl="1" latinLnBrk="1">
              <a:buFont typeface="Arial" pitchFamily="34" charset="0"/>
              <a:buChar char="•"/>
            </a:pPr>
            <a:endParaRPr lang="ar-SA" sz="2400" dirty="0" smtClean="0"/>
          </a:p>
          <a:p>
            <a:pPr lvl="0" algn="ctr" rtl="1" latinLnBrk="1">
              <a:buFont typeface="Arial" pitchFamily="34" charset="0"/>
              <a:buChar char="•"/>
            </a:pPr>
            <a:r>
              <a:rPr lang="ar-SA" sz="2400" dirty="0" smtClean="0"/>
              <a:t>طبيب </a:t>
            </a:r>
            <a:r>
              <a:rPr lang="ar-SA" sz="2400" dirty="0"/>
              <a:t>الأطفال.</a:t>
            </a:r>
            <a:endParaRPr lang="en-US" sz="2400" dirty="0"/>
          </a:p>
          <a:p>
            <a:pPr lvl="0" algn="ctr" rtl="1" latinLnBrk="1">
              <a:buFont typeface="Arial" pitchFamily="34" charset="0"/>
              <a:buChar char="•"/>
            </a:pPr>
            <a:endParaRPr lang="ar-SA" sz="2400" dirty="0" smtClean="0"/>
          </a:p>
          <a:p>
            <a:pPr lvl="0" algn="ctr" rtl="1" latinLnBrk="1">
              <a:buFont typeface="Arial" pitchFamily="34" charset="0"/>
              <a:buChar char="•"/>
            </a:pPr>
            <a:r>
              <a:rPr lang="ar-SA" sz="2400" dirty="0" smtClean="0"/>
              <a:t>أخصائي التخاطب.</a:t>
            </a:r>
            <a:endParaRPr lang="en-US" sz="2400" dirty="0"/>
          </a:p>
          <a:p>
            <a:pPr lvl="0" algn="ctr" rtl="1" latinLnBrk="1">
              <a:buFont typeface="Arial" pitchFamily="34" charset="0"/>
              <a:buChar char="•"/>
            </a:pPr>
            <a:endParaRPr lang="ar-SA" sz="2400" dirty="0" smtClean="0"/>
          </a:p>
          <a:p>
            <a:pPr lvl="0" algn="ctr" rtl="1" latinLnBrk="1">
              <a:buFont typeface="Arial" pitchFamily="34" charset="0"/>
              <a:buChar char="•"/>
            </a:pPr>
            <a:r>
              <a:rPr lang="ar-SA" sz="2400" dirty="0" smtClean="0"/>
              <a:t>المعلم </a:t>
            </a:r>
            <a:r>
              <a:rPr lang="ar-SA" sz="2400" dirty="0"/>
              <a:t>أو المعلمة.</a:t>
            </a:r>
            <a:endParaRPr lang="en-US" sz="2400" dirty="0"/>
          </a:p>
          <a:p>
            <a:pPr lvl="0" algn="ctr" rtl="1" latinLnBrk="1">
              <a:buFont typeface="Arial" pitchFamily="34" charset="0"/>
              <a:buChar char="•"/>
            </a:pPr>
            <a:endParaRPr lang="ar-SA" sz="2400" dirty="0" smtClean="0"/>
          </a:p>
          <a:p>
            <a:pPr lvl="0" algn="ctr" rtl="1" latinLnBrk="1">
              <a:buFont typeface="Arial" pitchFamily="34" charset="0"/>
              <a:buChar char="•"/>
            </a:pPr>
            <a:r>
              <a:rPr lang="ar-SA" sz="2400" dirty="0" smtClean="0"/>
              <a:t>العائلة</a:t>
            </a:r>
            <a:r>
              <a:rPr lang="ar-SA" sz="2400" dirty="0"/>
              <a:t>.</a:t>
            </a:r>
            <a:endParaRPr lang="en-US" sz="2400" dirty="0"/>
          </a:p>
          <a:p>
            <a:pPr algn="ctr" rtl="1"/>
            <a:endParaRPr lang="ar-SA" sz="2400" dirty="0"/>
          </a:p>
        </p:txBody>
      </p:sp>
    </p:spTree>
    <p:extLst>
      <p:ext uri="{BB962C8B-B14F-4D97-AF65-F5344CB8AC3E}">
        <p14:creationId xmlns:p14="http://schemas.microsoft.com/office/powerpoint/2010/main" xmlns="" val="33369024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ar-SA"/>
              <a:t>اضطرابات طلاقة الكلام</a:t>
            </a:r>
            <a:endParaRPr lang="en-US" dirty="0"/>
          </a:p>
        </p:txBody>
      </p:sp>
      <p:sp>
        <p:nvSpPr>
          <p:cNvPr id="5" name="Subtitle 4"/>
          <p:cNvSpPr>
            <a:spLocks noGrp="1"/>
          </p:cNvSpPr>
          <p:nvPr>
            <p:ph type="subTitle" idx="1"/>
          </p:nvPr>
        </p:nvSpPr>
        <p:spPr/>
        <p:txBody>
          <a:bodyPr>
            <a:normAutofit fontScale="92500" lnSpcReduction="10000"/>
          </a:bodyPr>
          <a:lstStyle/>
          <a:p>
            <a:pPr>
              <a:defRPr/>
            </a:pPr>
            <a:r>
              <a:rPr lang="ar-SA"/>
              <a:t>جامعه الملك سعود –كلية العلوم الطبية التطبيقيه</a:t>
            </a:r>
          </a:p>
          <a:p>
            <a:pPr>
              <a:defRPr/>
            </a:pPr>
            <a:r>
              <a:rPr lang="ar-SA"/>
              <a:t>قسم التأهيل الطبي – </a:t>
            </a:r>
            <a:r>
              <a:rPr lang="ar-SA" smtClean="0"/>
              <a:t>علاج علل النطق و السمع</a:t>
            </a:r>
            <a:endParaRPr lang="ar-SA"/>
          </a:p>
          <a:p>
            <a:pPr>
              <a:defRPr/>
            </a:pPr>
            <a:r>
              <a:rPr lang="ar-SA" smtClean="0"/>
              <a:t>نورة المعطش</a:t>
            </a:r>
            <a:endParaRPr lang="ar-SA"/>
          </a:p>
          <a:p>
            <a:endParaRPr lang="en-US" dirty="0"/>
          </a:p>
        </p:txBody>
      </p:sp>
      <p:pic>
        <p:nvPicPr>
          <p:cNvPr id="19458" name="Picture 2" descr="http://www.medindia.net/patients/patientinfo/images/stammering.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013075" y="152400"/>
            <a:ext cx="2857500" cy="221932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970702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293392" y="1351508"/>
            <a:ext cx="8557215" cy="4154984"/>
          </a:xfrm>
          <a:prstGeom prst="rect">
            <a:avLst/>
          </a:prstGeom>
          <a:noFill/>
        </p:spPr>
        <p:txBody>
          <a:bodyPr wrap="none" rtlCol="1">
            <a:spAutoFit/>
          </a:bodyPr>
          <a:lstStyle/>
          <a:p>
            <a:pPr algn="ctr" rtl="1"/>
            <a:r>
              <a:rPr lang="ar-SA" sz="2400" b="1" u="sng" dirty="0"/>
              <a:t>أهداف </a:t>
            </a:r>
            <a:r>
              <a:rPr lang="ar-SA" sz="2400" b="1" u="sng" dirty="0" err="1"/>
              <a:t>العلاج</a:t>
            </a:r>
            <a:r>
              <a:rPr lang="ar-SA" sz="2400" b="1" u="sng" dirty="0" err="1" smtClean="0"/>
              <a:t>:</a:t>
            </a:r>
            <a:endParaRPr lang="ar-SA" sz="2400" b="1" u="sng" dirty="0" smtClean="0"/>
          </a:p>
          <a:p>
            <a:pPr algn="r" rtl="1"/>
            <a:endParaRPr lang="en-US" sz="2400" dirty="0"/>
          </a:p>
          <a:p>
            <a:pPr algn="r" rtl="1"/>
            <a:r>
              <a:rPr lang="ar-SA" sz="2400" dirty="0"/>
              <a:t>تعدد النظريات المفسرة لسلوك التلعثم و تعددت الطرق والأساليب المستخدمه في </a:t>
            </a:r>
            <a:r>
              <a:rPr lang="ar-SA" sz="2400" dirty="0" smtClean="0"/>
              <a:t>علاجها</a:t>
            </a:r>
          </a:p>
          <a:p>
            <a:pPr algn="r" rtl="1"/>
            <a:endParaRPr lang="en-US" sz="2400" dirty="0"/>
          </a:p>
          <a:p>
            <a:pPr algn="r" rtl="1"/>
            <a:r>
              <a:rPr lang="ar-SA" sz="2400" i="1" dirty="0"/>
              <a:t> يهدف العلاج الى تحقيق ما </a:t>
            </a:r>
            <a:r>
              <a:rPr lang="ar-SA" sz="2400" i="1" dirty="0" err="1"/>
              <a:t>يلي:</a:t>
            </a:r>
            <a:r>
              <a:rPr lang="ar-SA" sz="2400" i="1" dirty="0"/>
              <a:t>  </a:t>
            </a:r>
            <a:endParaRPr lang="ar-SA" sz="2400" i="1" dirty="0" smtClean="0"/>
          </a:p>
          <a:p>
            <a:pPr algn="r" rtl="1"/>
            <a:endParaRPr lang="en-US" sz="2400" dirty="0"/>
          </a:p>
          <a:p>
            <a:pPr lvl="0" algn="r" rtl="1">
              <a:buFont typeface="Arial" pitchFamily="34" charset="0"/>
              <a:buChar char="•"/>
            </a:pPr>
            <a:r>
              <a:rPr lang="ar-SA" sz="2400" dirty="0"/>
              <a:t>تغيير الطريقه التي يتكلم </a:t>
            </a:r>
            <a:r>
              <a:rPr lang="ar-SA" sz="2400" dirty="0" err="1"/>
              <a:t>بها</a:t>
            </a:r>
            <a:r>
              <a:rPr lang="ar-SA" sz="2400" dirty="0"/>
              <a:t> الشخص المتلعثم</a:t>
            </a:r>
            <a:r>
              <a:rPr lang="ar-SA" sz="2400" dirty="0" smtClean="0"/>
              <a:t>.</a:t>
            </a:r>
          </a:p>
          <a:p>
            <a:pPr lvl="0" algn="r" rtl="1">
              <a:buFont typeface="Arial" pitchFamily="34" charset="0"/>
              <a:buChar char="•"/>
            </a:pPr>
            <a:endParaRPr lang="en-US" sz="2400" dirty="0"/>
          </a:p>
          <a:p>
            <a:pPr lvl="0" algn="r" rtl="1">
              <a:buFont typeface="Arial" pitchFamily="34" charset="0"/>
              <a:buChar char="•"/>
            </a:pPr>
            <a:r>
              <a:rPr lang="ar-SA" sz="2400" dirty="0"/>
              <a:t>تغيير مشاعر الشخص </a:t>
            </a:r>
            <a:r>
              <a:rPr lang="ar-SA" sz="2400" dirty="0" smtClean="0"/>
              <a:t>المتلعثم</a:t>
            </a:r>
          </a:p>
          <a:p>
            <a:pPr lvl="0" algn="r" rtl="1">
              <a:buFont typeface="Arial" pitchFamily="34" charset="0"/>
              <a:buChar char="•"/>
            </a:pPr>
            <a:endParaRPr lang="en-US" sz="2400" dirty="0"/>
          </a:p>
          <a:p>
            <a:pPr lvl="0" algn="r" rtl="1">
              <a:buFont typeface="Arial" pitchFamily="34" charset="0"/>
              <a:buChar char="•"/>
            </a:pPr>
            <a:r>
              <a:rPr lang="ar-SA" sz="2400" dirty="0"/>
              <a:t>تغيير تفاعل الشخص المتلعثم مع بيئته</a:t>
            </a:r>
            <a:endParaRPr lang="en-US" sz="2400" dirty="0"/>
          </a:p>
        </p:txBody>
      </p:sp>
    </p:spTree>
    <p:extLst>
      <p:ext uri="{BB962C8B-B14F-4D97-AF65-F5344CB8AC3E}">
        <p14:creationId xmlns:p14="http://schemas.microsoft.com/office/powerpoint/2010/main" xmlns="" val="14812701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6" name="مربع نص 5"/>
          <p:cNvSpPr txBox="1"/>
          <p:nvPr/>
        </p:nvSpPr>
        <p:spPr>
          <a:xfrm>
            <a:off x="152400" y="217230"/>
            <a:ext cx="8610600" cy="6524863"/>
          </a:xfrm>
          <a:prstGeom prst="rect">
            <a:avLst/>
          </a:prstGeom>
          <a:noFill/>
        </p:spPr>
        <p:txBody>
          <a:bodyPr wrap="square" rtlCol="1">
            <a:spAutoFit/>
          </a:bodyPr>
          <a:lstStyle/>
          <a:p>
            <a:pPr algn="ctr" rtl="1"/>
            <a:r>
              <a:rPr lang="ar-SA" sz="2400" b="1" u="sng" dirty="0"/>
              <a:t>دور المختص في </a:t>
            </a:r>
            <a:r>
              <a:rPr lang="ar-SA" sz="2400" b="1" u="sng" dirty="0" err="1"/>
              <a:t>العلاج </a:t>
            </a:r>
            <a:r>
              <a:rPr lang="ar-SA" sz="2400" b="1" u="sng" dirty="0" err="1" smtClean="0"/>
              <a:t>:</a:t>
            </a:r>
            <a:endParaRPr lang="ar-SA" sz="2400" b="1" u="sng" dirty="0" smtClean="0"/>
          </a:p>
          <a:p>
            <a:pPr algn="r" rtl="1"/>
            <a:endParaRPr lang="en-US" sz="2400" dirty="0"/>
          </a:p>
          <a:p>
            <a:pPr algn="r" rtl="1"/>
            <a:r>
              <a:rPr lang="ar-SA" sz="2400" i="1" dirty="0"/>
              <a:t> يراعي المختص في العلاج التلعثم النقاط </a:t>
            </a:r>
            <a:r>
              <a:rPr lang="ar-SA" sz="2400" i="1" dirty="0" err="1"/>
              <a:t>الآتيه :</a:t>
            </a:r>
            <a:r>
              <a:rPr lang="ar-SA" sz="2400" i="1" dirty="0"/>
              <a:t> </a:t>
            </a:r>
            <a:endParaRPr lang="ar-SA" sz="2400" i="1" dirty="0" smtClean="0"/>
          </a:p>
          <a:p>
            <a:pPr algn="r" rtl="1"/>
            <a:endParaRPr lang="en-US" sz="1000" dirty="0"/>
          </a:p>
          <a:p>
            <a:pPr algn="r" rtl="1"/>
            <a:r>
              <a:rPr lang="ar-SA" sz="2400" dirty="0"/>
              <a:t>* توضيح ماهية مشكلة التلعثم </a:t>
            </a:r>
            <a:endParaRPr lang="en-US" sz="2400" dirty="0"/>
          </a:p>
          <a:p>
            <a:pPr algn="r" rtl="1"/>
            <a:r>
              <a:rPr lang="ar-SA" sz="2400" dirty="0"/>
              <a:t>* تقديم بعض المعلومات الاساسية للطفل و الاسرة عن الكلام الطبيعي والتلعثم </a:t>
            </a:r>
            <a:endParaRPr lang="en-US" sz="2400" dirty="0"/>
          </a:p>
          <a:p>
            <a:pPr algn="r" rtl="1"/>
            <a:r>
              <a:rPr lang="ar-SA" sz="2400" dirty="0"/>
              <a:t>* التعامل مع أي نوع من المخاوف و الأسئلة التي قد تكون لدى الوالدين،وتقليل شعورهم بالذنب تجاه مشكله </a:t>
            </a:r>
            <a:r>
              <a:rPr lang="ar-SA" sz="2400" dirty="0" err="1"/>
              <a:t>ولدهم.</a:t>
            </a:r>
            <a:r>
              <a:rPr lang="ar-SA" sz="2400" dirty="0"/>
              <a:t> </a:t>
            </a:r>
            <a:endParaRPr lang="en-US" sz="2400" dirty="0"/>
          </a:p>
          <a:p>
            <a:pPr algn="r" rtl="1"/>
            <a:r>
              <a:rPr lang="ar-SA" sz="2400" dirty="0"/>
              <a:t>* التأكد من أن البيئة التعليمية للطفل بيئة </a:t>
            </a:r>
            <a:r>
              <a:rPr lang="ar-SA" sz="2400" dirty="0" err="1"/>
              <a:t>مشجعه </a:t>
            </a:r>
            <a:r>
              <a:rPr lang="ar-SA" sz="2400" dirty="0"/>
              <a:t>، ولا يوجد فيه عوامل تسهم في تفاقم مشكلته.</a:t>
            </a:r>
            <a:endParaRPr lang="en-US" sz="2400" dirty="0"/>
          </a:p>
          <a:p>
            <a:pPr algn="r" rtl="1"/>
            <a:r>
              <a:rPr lang="ar-SA" sz="2400" dirty="0"/>
              <a:t>* منح الطفل الوقت الكافي للعلاج </a:t>
            </a:r>
            <a:endParaRPr lang="en-US" sz="2400" dirty="0"/>
          </a:p>
          <a:p>
            <a:pPr algn="r" rtl="1"/>
            <a:r>
              <a:rPr lang="ar-SA" sz="2400" dirty="0"/>
              <a:t>*تخليص الطفل من المشاعر السلبيه </a:t>
            </a:r>
            <a:endParaRPr lang="en-US" sz="2400" dirty="0"/>
          </a:p>
          <a:p>
            <a:pPr algn="r" rtl="1"/>
            <a:r>
              <a:rPr lang="ar-SA" sz="2400" dirty="0"/>
              <a:t>*تشجيع الطفل على ان يتكلم حتى ولو حدث التلعثم لديه من دون معاناة او خوف او خجل </a:t>
            </a:r>
            <a:endParaRPr lang="en-US" sz="2400" dirty="0"/>
          </a:p>
          <a:p>
            <a:pPr algn="r" rtl="1"/>
            <a:r>
              <a:rPr lang="ar-SA" sz="2400" dirty="0"/>
              <a:t>*استخدام اساليب تساعد الطفل على الحديث بطلاقه اكثر واهم من ذلك ان يكون الطفل قادرا على الحديث بكل ثقة وطمأنينة.</a:t>
            </a:r>
            <a:endParaRPr lang="en-US" sz="2400" dirty="0"/>
          </a:p>
          <a:p>
            <a:pPr algn="r" rtl="1"/>
            <a:r>
              <a:rPr lang="ar-SA" sz="2400" dirty="0"/>
              <a:t>*منع تطور أعراض التلعثم </a:t>
            </a:r>
            <a:endParaRPr lang="en-US" sz="2400" dirty="0"/>
          </a:p>
          <a:p>
            <a:pPr algn="r" rtl="1"/>
            <a:r>
              <a:rPr lang="ar-SA" sz="2400" dirty="0"/>
              <a:t>*الشرح </a:t>
            </a:r>
            <a:r>
              <a:rPr lang="ar-SA" sz="2400" dirty="0" err="1"/>
              <a:t>للطفل </a:t>
            </a:r>
            <a:r>
              <a:rPr lang="ar-SA" sz="2400" dirty="0"/>
              <a:t>، إذا كان في عمر </a:t>
            </a:r>
            <a:r>
              <a:rPr lang="ar-SA" sz="2400" dirty="0" err="1"/>
              <a:t>المدرسة </a:t>
            </a:r>
            <a:r>
              <a:rPr lang="ar-SA" sz="2400" dirty="0"/>
              <a:t>، كيف يتكلم بطلاقه ولماذا يحدث تلعثم </a:t>
            </a:r>
            <a:r>
              <a:rPr lang="ar-SA" sz="2400" dirty="0" err="1"/>
              <a:t>لديه </a:t>
            </a:r>
            <a:r>
              <a:rPr lang="ar-SA" sz="2400" dirty="0"/>
              <a:t>، مع الاستماع إليه جيدا </a:t>
            </a:r>
            <a:endParaRPr lang="en-US" sz="2400" dirty="0"/>
          </a:p>
        </p:txBody>
      </p:sp>
    </p:spTree>
    <p:extLst>
      <p:ext uri="{BB962C8B-B14F-4D97-AF65-F5344CB8AC3E}">
        <p14:creationId xmlns:p14="http://schemas.microsoft.com/office/powerpoint/2010/main" xmlns="" val="42155991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6" name="مربع نص 5"/>
          <p:cNvSpPr txBox="1"/>
          <p:nvPr/>
        </p:nvSpPr>
        <p:spPr>
          <a:xfrm>
            <a:off x="467544" y="1524000"/>
            <a:ext cx="8064896" cy="4893647"/>
          </a:xfrm>
          <a:prstGeom prst="rect">
            <a:avLst/>
          </a:prstGeom>
          <a:noFill/>
        </p:spPr>
        <p:txBody>
          <a:bodyPr wrap="square" rtlCol="1">
            <a:spAutoFit/>
          </a:bodyPr>
          <a:lstStyle/>
          <a:p>
            <a:pPr algn="ctr" rtl="1"/>
            <a:r>
              <a:rPr lang="ar-SA" sz="2400" b="1" u="sng" dirty="0"/>
              <a:t>نسبة النجاح </a:t>
            </a:r>
            <a:r>
              <a:rPr lang="ar-SA" sz="2400" b="1" u="sng" dirty="0" err="1"/>
              <a:t>المتوقعه </a:t>
            </a:r>
            <a:r>
              <a:rPr lang="ar-SA" sz="2400" b="1" u="sng" dirty="0" err="1" smtClean="0"/>
              <a:t>:</a:t>
            </a:r>
            <a:endParaRPr lang="ar-SA" sz="2400" b="1" u="sng" dirty="0" smtClean="0"/>
          </a:p>
          <a:p>
            <a:pPr algn="ctr" rtl="1"/>
            <a:endParaRPr lang="en-US" sz="2400" dirty="0"/>
          </a:p>
          <a:p>
            <a:pPr lvl="0" algn="ctr" rtl="1">
              <a:buFont typeface="Arial" pitchFamily="34" charset="0"/>
              <a:buChar char="•"/>
            </a:pPr>
            <a:r>
              <a:rPr lang="ar-SA" sz="2400" dirty="0"/>
              <a:t>يكون معدل النجاح عاليا عندما يبدأ التدخل العلاجي مبكرا ويفضل ان يبدأ بمجرد ملاحظه الوالدين </a:t>
            </a:r>
            <a:r>
              <a:rPr lang="ar-SA" sz="2400" dirty="0" smtClean="0"/>
              <a:t>المشكله</a:t>
            </a:r>
          </a:p>
          <a:p>
            <a:pPr lvl="0" algn="ctr" rtl="1">
              <a:buFont typeface="Arial" pitchFamily="34" charset="0"/>
              <a:buChar char="•"/>
            </a:pPr>
            <a:endParaRPr lang="en-US" sz="2400" dirty="0"/>
          </a:p>
          <a:p>
            <a:pPr lvl="0" algn="ctr" rtl="1">
              <a:buFont typeface="Arial" pitchFamily="34" charset="0"/>
              <a:buChar char="•"/>
            </a:pPr>
            <a:r>
              <a:rPr lang="ar-SA" sz="2400" dirty="0"/>
              <a:t>اذا لم يبدأ العلاج إلا بعد وصول الاطفال الى سن المدرسة فقد يكون من الصعب ضمان الوصول الى مستوى طلاقة طبيعي كامل في </a:t>
            </a:r>
            <a:r>
              <a:rPr lang="ar-SA" sz="2400" dirty="0" smtClean="0"/>
              <a:t>الكلام</a:t>
            </a:r>
          </a:p>
          <a:p>
            <a:pPr lvl="0" algn="ctr" rtl="1">
              <a:buFont typeface="Arial" pitchFamily="34" charset="0"/>
              <a:buChar char="•"/>
            </a:pPr>
            <a:endParaRPr lang="en-US" sz="2400" dirty="0"/>
          </a:p>
          <a:p>
            <a:pPr lvl="0" algn="ctr" rtl="1">
              <a:buFont typeface="Arial" pitchFamily="34" charset="0"/>
              <a:buChar char="•"/>
            </a:pPr>
            <a:r>
              <a:rPr lang="ar-SA" sz="2400" dirty="0"/>
              <a:t>قد يكون من المناسب في حالات معينه تأجيل العلاج قليلا ويتم اتخاذ هذا القرار من قبل اخصائي التخاطب </a:t>
            </a:r>
            <a:endParaRPr lang="ar-SA" sz="2400" dirty="0" smtClean="0"/>
          </a:p>
          <a:p>
            <a:pPr lvl="0" algn="ctr" rtl="1">
              <a:buFont typeface="Arial" pitchFamily="34" charset="0"/>
              <a:buChar char="•"/>
            </a:pPr>
            <a:endParaRPr lang="en-US" sz="2400" dirty="0"/>
          </a:p>
          <a:p>
            <a:pPr lvl="0" algn="ctr" rtl="1">
              <a:buFont typeface="Arial" pitchFamily="34" charset="0"/>
              <a:buChar char="•"/>
            </a:pPr>
            <a:r>
              <a:rPr lang="ar-SA" sz="2400" dirty="0"/>
              <a:t>اذا لم يحدث تقدم في طلاقه الطفل بعد تمام الجلسات العلاجية يسعى المختص في التخاطب الى معرفة الاسباب ومناقشتها بأمانه مع الاهل</a:t>
            </a:r>
            <a:endParaRPr lang="en-US" sz="2400" dirty="0"/>
          </a:p>
        </p:txBody>
      </p:sp>
    </p:spTree>
    <p:extLst>
      <p:ext uri="{BB962C8B-B14F-4D97-AF65-F5344CB8AC3E}">
        <p14:creationId xmlns:p14="http://schemas.microsoft.com/office/powerpoint/2010/main" xmlns="" val="35959566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1043608" y="1340768"/>
            <a:ext cx="7416824" cy="5262979"/>
          </a:xfrm>
          <a:prstGeom prst="rect">
            <a:avLst/>
          </a:prstGeom>
          <a:noFill/>
        </p:spPr>
        <p:txBody>
          <a:bodyPr wrap="square" rtlCol="1">
            <a:spAutoFit/>
          </a:bodyPr>
          <a:lstStyle/>
          <a:p>
            <a:pPr algn="ctr" rtl="1"/>
            <a:r>
              <a:rPr lang="ar-SA" sz="2400" b="1" u="sng" dirty="0"/>
              <a:t>عوامل نجاح علاج </a:t>
            </a:r>
            <a:r>
              <a:rPr lang="ar-SA" sz="2400" b="1" u="sng" dirty="0" err="1"/>
              <a:t>التلعثم</a:t>
            </a:r>
            <a:r>
              <a:rPr lang="ar-SA" sz="2400" b="1" u="sng" dirty="0" err="1" smtClean="0"/>
              <a:t>:</a:t>
            </a:r>
            <a:endParaRPr lang="ar-SA" sz="2400" b="1" u="sng" dirty="0" smtClean="0"/>
          </a:p>
          <a:p>
            <a:pPr algn="r" rtl="1"/>
            <a:endParaRPr lang="en-US" sz="2400" dirty="0"/>
          </a:p>
          <a:p>
            <a:pPr algn="r" rtl="1"/>
            <a:r>
              <a:rPr lang="ar-SA" sz="2400" i="1" dirty="0"/>
              <a:t>تكمن اهم عوامل نجاح علاج التلعثم في النقاط </a:t>
            </a:r>
            <a:r>
              <a:rPr lang="ar-SA" sz="2400" i="1" dirty="0" err="1"/>
              <a:t>الاتيه</a:t>
            </a:r>
            <a:r>
              <a:rPr lang="ar-SA" sz="2400" i="1" dirty="0"/>
              <a:t> </a:t>
            </a:r>
            <a:r>
              <a:rPr lang="ar-SA" sz="2400" i="1" dirty="0" err="1" smtClean="0"/>
              <a:t>:</a:t>
            </a:r>
            <a:endParaRPr lang="ar-SA" sz="2400" i="1" dirty="0" smtClean="0"/>
          </a:p>
          <a:p>
            <a:pPr algn="r" rtl="1"/>
            <a:endParaRPr lang="en-US" sz="2400" dirty="0"/>
          </a:p>
          <a:p>
            <a:pPr lvl="0" algn="r" rtl="1">
              <a:buFont typeface="Arial" pitchFamily="34" charset="0"/>
              <a:buChar char="•"/>
            </a:pPr>
            <a:r>
              <a:rPr lang="ar-SA" sz="2400" dirty="0"/>
              <a:t>التدخل العلاجي المبكر مع هؤلاء الاطفال </a:t>
            </a:r>
            <a:endParaRPr lang="en-US" sz="2400" dirty="0"/>
          </a:p>
          <a:p>
            <a:pPr lvl="0" algn="r" rtl="1">
              <a:buFont typeface="Arial" pitchFamily="34" charset="0"/>
              <a:buChar char="•"/>
            </a:pPr>
            <a:r>
              <a:rPr lang="ar-SA" sz="2400" dirty="0"/>
              <a:t>كفاءة المختصين واهتمامهم </a:t>
            </a:r>
            <a:endParaRPr lang="en-US" sz="2400" dirty="0"/>
          </a:p>
          <a:p>
            <a:pPr lvl="0" algn="r" rtl="1">
              <a:buFont typeface="Arial" pitchFamily="34" charset="0"/>
              <a:buChar char="•"/>
            </a:pPr>
            <a:r>
              <a:rPr lang="ar-SA" sz="2400" dirty="0"/>
              <a:t>توافر ادوات تشخيصية وعلاجيه تلائم هذا النوع من الاضطراب </a:t>
            </a:r>
            <a:endParaRPr lang="en-US" sz="2400" dirty="0"/>
          </a:p>
          <a:p>
            <a:pPr lvl="0" algn="r" rtl="1">
              <a:buFont typeface="Arial" pitchFamily="34" charset="0"/>
              <a:buChar char="•"/>
            </a:pPr>
            <a:r>
              <a:rPr lang="ar-SA" sz="2400" dirty="0"/>
              <a:t>وعي الاسرة بالمشكلة وتنفيذهم بشكل دقيق تعليمات المختص في التخاطب اثناء الجلسات العلاجيه </a:t>
            </a:r>
            <a:endParaRPr lang="en-US" sz="2400" dirty="0"/>
          </a:p>
          <a:p>
            <a:pPr lvl="0" algn="r" rtl="1">
              <a:buFont typeface="Arial" pitchFamily="34" charset="0"/>
              <a:buChar char="•"/>
            </a:pPr>
            <a:r>
              <a:rPr lang="ar-SA" sz="2400" dirty="0"/>
              <a:t>وعي المعلمين وتفاعلهم مع مشكله الطفل بشكل ايجابي وكذلك حرصهم على عدم وجود ظروف او احداث يمكن ان تزيد من مشكله الطفل مثل وجود من يستهزئ </a:t>
            </a:r>
            <a:r>
              <a:rPr lang="ar-SA" sz="2400" dirty="0" err="1"/>
              <a:t>به</a:t>
            </a:r>
            <a:r>
              <a:rPr lang="ar-SA" sz="2400" dirty="0"/>
              <a:t> اثناء وجودة في المدرسة </a:t>
            </a:r>
            <a:endParaRPr lang="en-US" sz="2400" dirty="0"/>
          </a:p>
          <a:p>
            <a:pPr lvl="0" algn="r" rtl="1">
              <a:buFont typeface="Arial" pitchFamily="34" charset="0"/>
              <a:buChar char="•"/>
            </a:pPr>
            <a:r>
              <a:rPr lang="ar-SA" sz="2400" dirty="0"/>
              <a:t>توافر بيئة اسرية مريحة للطفل تقل فيها الخلافات ولا يكون هناك تفرقه بين الاولاد كما لا يوجد فيها استهزاء بالطفل او بطريقة كلامه</a:t>
            </a:r>
            <a:endParaRPr lang="en-US" sz="2400" dirty="0"/>
          </a:p>
        </p:txBody>
      </p:sp>
    </p:spTree>
    <p:extLst>
      <p:ext uri="{BB962C8B-B14F-4D97-AF65-F5344CB8AC3E}">
        <p14:creationId xmlns:p14="http://schemas.microsoft.com/office/powerpoint/2010/main" xmlns="" val="6047390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a:cs typeface="+mn-cs"/>
              </a:rPr>
              <a:t>ارشادات عامة </a:t>
            </a:r>
            <a:br>
              <a:rPr lang="ar-SA">
                <a:cs typeface="+mn-cs"/>
              </a:rPr>
            </a:br>
            <a:endParaRPr lang="ar-SA">
              <a:cs typeface="+mn-cs"/>
            </a:endParaRPr>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xmlns="" val="35401887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971600" y="404664"/>
            <a:ext cx="7344816" cy="8217634"/>
          </a:xfrm>
          <a:prstGeom prst="rect">
            <a:avLst/>
          </a:prstGeom>
          <a:noFill/>
        </p:spPr>
        <p:txBody>
          <a:bodyPr wrap="square" rtlCol="1">
            <a:spAutoFit/>
          </a:bodyPr>
          <a:lstStyle/>
          <a:p>
            <a:pPr algn="ctr" rtl="1"/>
            <a:r>
              <a:rPr lang="ar-SA" sz="2400" b="1" u="sng" dirty="0"/>
              <a:t>إرشادات خاصة  للمعلمين:</a:t>
            </a:r>
            <a:endParaRPr lang="en-US" sz="2400" b="1" u="sng" dirty="0"/>
          </a:p>
          <a:p>
            <a:pPr algn="r" rtl="1"/>
            <a:r>
              <a:rPr lang="ar-SA" sz="2400" i="1" dirty="0"/>
              <a:t> ينبغي على المعلمين مراعاة </a:t>
            </a:r>
            <a:r>
              <a:rPr lang="ar-SA" sz="2400" i="1" dirty="0" err="1"/>
              <a:t>الآتي </a:t>
            </a:r>
            <a:r>
              <a:rPr lang="ar-SA" sz="2400" i="1" dirty="0" err="1" smtClean="0"/>
              <a:t>:</a:t>
            </a:r>
            <a:endParaRPr lang="ar-SA" sz="2400" i="1" dirty="0" smtClean="0"/>
          </a:p>
          <a:p>
            <a:pPr algn="r" rtl="1"/>
            <a:endParaRPr lang="en-US" sz="2400" dirty="0"/>
          </a:p>
          <a:p>
            <a:pPr algn="r" rtl="1">
              <a:buFont typeface="Arial" pitchFamily="34" charset="0"/>
              <a:buChar char="•"/>
            </a:pPr>
            <a:r>
              <a:rPr lang="ar-SA" sz="2400" dirty="0" smtClean="0"/>
              <a:t>مقابلة </a:t>
            </a:r>
            <a:r>
              <a:rPr lang="ar-SA" sz="2400" dirty="0" err="1"/>
              <a:t>الوالد </a:t>
            </a:r>
            <a:r>
              <a:rPr lang="ar-SA" sz="2400" dirty="0"/>
              <a:t>(الاب او الام) قبل بداية الفصل ادراسي تساعد على معرفة </a:t>
            </a:r>
            <a:r>
              <a:rPr lang="ar-SA" sz="2400" dirty="0" err="1"/>
              <a:t>توقعاته.</a:t>
            </a:r>
            <a:r>
              <a:rPr lang="ar-SA" sz="2400" dirty="0"/>
              <a:t> </a:t>
            </a:r>
            <a:endParaRPr lang="ar-SA" sz="2400" dirty="0" smtClean="0"/>
          </a:p>
          <a:p>
            <a:pPr algn="r" rtl="1"/>
            <a:endParaRPr lang="en-US" sz="2400" dirty="0"/>
          </a:p>
          <a:p>
            <a:pPr algn="r" rtl="1"/>
            <a:r>
              <a:rPr lang="ar-SA" sz="2400" dirty="0"/>
              <a:t>*الاتصال بالمختص </a:t>
            </a:r>
            <a:r>
              <a:rPr lang="ar-SA" sz="2400" dirty="0" err="1"/>
              <a:t>بالتخاطب </a:t>
            </a:r>
            <a:r>
              <a:rPr lang="ar-SA" sz="2400" dirty="0"/>
              <a:t>؛لمعرفة ما إذا كان هناك اقتراحات معينه بشأن </a:t>
            </a:r>
            <a:r>
              <a:rPr lang="ar-SA" sz="2400" dirty="0" err="1" smtClean="0"/>
              <a:t>الطفل</a:t>
            </a:r>
            <a:r>
              <a:rPr lang="ar-SA" sz="2400" dirty="0" err="1"/>
              <a:t>.</a:t>
            </a:r>
            <a:r>
              <a:rPr lang="ar-SA" sz="2400" dirty="0"/>
              <a:t> </a:t>
            </a:r>
            <a:endParaRPr lang="ar-SA" sz="2400" dirty="0" smtClean="0"/>
          </a:p>
          <a:p>
            <a:pPr algn="r" rtl="1"/>
            <a:endParaRPr lang="en-US" sz="2400" dirty="0"/>
          </a:p>
          <a:p>
            <a:pPr algn="r" rtl="1"/>
            <a:r>
              <a:rPr lang="ar-SA" sz="2400" dirty="0"/>
              <a:t>*عدم إعفاء اطفل من بعض الواجبات والمسؤوليات بسبب </a:t>
            </a:r>
            <a:r>
              <a:rPr lang="ar-SA" sz="2400" dirty="0" err="1"/>
              <a:t>تلعثمه.</a:t>
            </a:r>
            <a:r>
              <a:rPr lang="ar-SA" sz="2400" dirty="0"/>
              <a:t> </a:t>
            </a:r>
            <a:endParaRPr lang="ar-SA" sz="2400" dirty="0" smtClean="0"/>
          </a:p>
          <a:p>
            <a:pPr algn="r" rtl="1"/>
            <a:endParaRPr lang="en-US" sz="2400" dirty="0"/>
          </a:p>
          <a:p>
            <a:pPr algn="r" rtl="1">
              <a:buFont typeface="Arial" pitchFamily="34" charset="0"/>
              <a:buChar char="•"/>
            </a:pPr>
            <a:r>
              <a:rPr lang="ar-SA" sz="2400" dirty="0" smtClean="0"/>
              <a:t>معامله </a:t>
            </a:r>
            <a:r>
              <a:rPr lang="ar-SA" sz="2400" dirty="0"/>
              <a:t>الطفل بقدر المستطاع مثل غيرة من الأطفال في النشاطات الصفيه </a:t>
            </a:r>
            <a:r>
              <a:rPr lang="ar-SA" sz="2400" dirty="0" err="1"/>
              <a:t>واللاصفيه.</a:t>
            </a:r>
            <a:r>
              <a:rPr lang="ar-SA" sz="2400" dirty="0"/>
              <a:t> </a:t>
            </a:r>
            <a:endParaRPr lang="ar-SA" sz="2400" dirty="0" smtClean="0"/>
          </a:p>
          <a:p>
            <a:pPr algn="r" rtl="1"/>
            <a:endParaRPr lang="en-US" sz="2400" dirty="0"/>
          </a:p>
          <a:p>
            <a:pPr algn="r" rtl="1"/>
            <a:r>
              <a:rPr lang="ar-SA" sz="2400" dirty="0"/>
              <a:t>*قيام اطفل بنشطات الشفوية جميعها كغيرة من </a:t>
            </a:r>
            <a:r>
              <a:rPr lang="ar-SA" sz="2400" dirty="0" err="1"/>
              <a:t>الأطفال </a:t>
            </a:r>
            <a:r>
              <a:rPr lang="ar-SA" sz="2400" dirty="0"/>
              <a:t>، مع بعض الاهتمام الخاص على سبيل </a:t>
            </a:r>
            <a:r>
              <a:rPr lang="ar-SA" sz="2400" dirty="0" err="1"/>
              <a:t>المثال </a:t>
            </a:r>
            <a:r>
              <a:rPr lang="ar-SA" sz="2400" dirty="0"/>
              <a:t>:السماح له بأخذ المزيد من الوقت اثناء الإجابة </a:t>
            </a:r>
            <a:r>
              <a:rPr lang="ar-SA" sz="2400" dirty="0" err="1"/>
              <a:t>والقراءة.</a:t>
            </a:r>
            <a:r>
              <a:rPr lang="ar-SA" sz="2400" dirty="0"/>
              <a:t> </a:t>
            </a:r>
            <a:endParaRPr lang="ar-SA" sz="2400" dirty="0" smtClean="0"/>
          </a:p>
          <a:p>
            <a:pPr algn="r" rtl="1"/>
            <a:endParaRPr lang="en-US" sz="2400" dirty="0"/>
          </a:p>
          <a:p>
            <a:pPr algn="r" rtl="1"/>
            <a:r>
              <a:rPr lang="ar-SA" sz="2400" dirty="0"/>
              <a:t>*احتياج بعض الاطفال نتيجة </a:t>
            </a:r>
            <a:r>
              <a:rPr lang="ar-SA" sz="2400" dirty="0" err="1"/>
              <a:t>تلعثمهم </a:t>
            </a:r>
            <a:r>
              <a:rPr lang="ar-SA" sz="2400" dirty="0"/>
              <a:t>،الى مساعده خاصة لتحقيق </a:t>
            </a:r>
            <a:r>
              <a:rPr lang="ar-SA" sz="2400" dirty="0" err="1"/>
              <a:t>النجاح.</a:t>
            </a:r>
            <a:r>
              <a:rPr lang="ar-SA" sz="2400" dirty="0"/>
              <a:t> على سبيل </a:t>
            </a:r>
            <a:r>
              <a:rPr lang="ar-SA" sz="2400" dirty="0" err="1"/>
              <a:t>المثال </a:t>
            </a:r>
            <a:r>
              <a:rPr lang="ar-SA" sz="2400" dirty="0"/>
              <a:t>:قد يكون الضعف في قدرته على القراءة نتيجة تلعثمه وليس ضعفه في القراءة،وعليه ينصح بمراعاة ذلك اثناء </a:t>
            </a:r>
            <a:r>
              <a:rPr lang="ar-SA" sz="2400" dirty="0" err="1"/>
              <a:t>اختباراتهم.</a:t>
            </a:r>
            <a:r>
              <a:rPr lang="ar-SA" sz="2400" dirty="0"/>
              <a:t>  </a:t>
            </a:r>
            <a:endParaRPr lang="en-US" sz="2400" dirty="0"/>
          </a:p>
          <a:p>
            <a:pPr algn="r" rtl="1"/>
            <a:endParaRPr lang="en-US" sz="2400" dirty="0"/>
          </a:p>
        </p:txBody>
      </p:sp>
    </p:spTree>
    <p:extLst>
      <p:ext uri="{BB962C8B-B14F-4D97-AF65-F5344CB8AC3E}">
        <p14:creationId xmlns:p14="http://schemas.microsoft.com/office/powerpoint/2010/main" xmlns="" val="27726852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683568" y="1196752"/>
            <a:ext cx="7920880" cy="5262979"/>
          </a:xfrm>
          <a:prstGeom prst="rect">
            <a:avLst/>
          </a:prstGeom>
          <a:noFill/>
        </p:spPr>
        <p:txBody>
          <a:bodyPr wrap="square" rtlCol="1">
            <a:spAutoFit/>
          </a:bodyPr>
          <a:lstStyle/>
          <a:p>
            <a:pPr algn="r" rtl="1"/>
            <a:r>
              <a:rPr lang="ar-SA" sz="2400" dirty="0" smtClean="0"/>
              <a:t>*الحديث مع الطفل على انفراد فيها يخص النشاطات الشفوية وكيف يشعر تجاهها وما هي الصعوبات التي </a:t>
            </a:r>
            <a:r>
              <a:rPr lang="ar-SA" sz="2400" dirty="0" err="1" smtClean="0"/>
              <a:t>تواجهه </a:t>
            </a:r>
            <a:r>
              <a:rPr lang="ar-SA" sz="2400" dirty="0" smtClean="0"/>
              <a:t>، ومن ثم حاول ايجاد الحلول المناسبة </a:t>
            </a:r>
            <a:r>
              <a:rPr lang="ar-SA" sz="2400" dirty="0" err="1" smtClean="0"/>
              <a:t>لمساعدته.</a:t>
            </a:r>
            <a:r>
              <a:rPr lang="ar-SA" sz="2400" dirty="0" smtClean="0"/>
              <a:t> </a:t>
            </a:r>
          </a:p>
          <a:p>
            <a:pPr algn="r" rtl="1"/>
            <a:endParaRPr lang="en-US" sz="2400" dirty="0" smtClean="0"/>
          </a:p>
          <a:p>
            <a:pPr algn="r" rtl="1"/>
            <a:r>
              <a:rPr lang="ar-SA" sz="2400" dirty="0" smtClean="0"/>
              <a:t>*شجع الطفل على التدريب مسبقا على النشاطات الشفوية في </a:t>
            </a:r>
            <a:r>
              <a:rPr lang="ar-SA" sz="2400" dirty="0" err="1" smtClean="0"/>
              <a:t>المنزل.</a:t>
            </a:r>
            <a:r>
              <a:rPr lang="ar-SA" sz="2400" dirty="0" smtClean="0"/>
              <a:t> </a:t>
            </a:r>
          </a:p>
          <a:p>
            <a:pPr algn="r" rtl="1"/>
            <a:endParaRPr lang="en-US" sz="2400" dirty="0" smtClean="0"/>
          </a:p>
          <a:p>
            <a:pPr algn="r" rtl="1"/>
            <a:r>
              <a:rPr lang="ar-SA" sz="2400" dirty="0" smtClean="0"/>
              <a:t>*السماح للطفل بأخذ الوقت الكافي </a:t>
            </a:r>
            <a:r>
              <a:rPr lang="ar-SA" sz="2400" dirty="0" err="1" smtClean="0"/>
              <a:t>للحديث </a:t>
            </a:r>
            <a:r>
              <a:rPr lang="ar-SA" sz="2400" dirty="0" smtClean="0"/>
              <a:t>، فإنه قد يواجه صعوبة في بداية </a:t>
            </a:r>
            <a:r>
              <a:rPr lang="ar-SA" sz="2400" dirty="0" err="1" smtClean="0"/>
              <a:t>كلامه.</a:t>
            </a:r>
            <a:r>
              <a:rPr lang="ar-SA" sz="2400" dirty="0" smtClean="0"/>
              <a:t> </a:t>
            </a:r>
          </a:p>
          <a:p>
            <a:pPr algn="r" rtl="1"/>
            <a:endParaRPr lang="en-US" sz="2400" dirty="0" smtClean="0"/>
          </a:p>
          <a:p>
            <a:pPr algn="r" rtl="1"/>
            <a:r>
              <a:rPr lang="ar-SA" sz="2400" dirty="0" smtClean="0"/>
              <a:t>*تشجيع الطفل امام </a:t>
            </a:r>
            <a:r>
              <a:rPr lang="ar-SA" sz="2400" dirty="0" err="1" smtClean="0"/>
              <a:t>زملائه </a:t>
            </a:r>
            <a:r>
              <a:rPr lang="ar-SA" sz="2400" dirty="0" smtClean="0"/>
              <a:t>، والتشجيع على اسلوب الكلام الصحيح في غرفه </a:t>
            </a:r>
            <a:r>
              <a:rPr lang="ar-SA" sz="2400" dirty="0" err="1" smtClean="0"/>
              <a:t>الفصل </a:t>
            </a:r>
            <a:r>
              <a:rPr lang="ar-SA" sz="2400" dirty="0" smtClean="0"/>
              <a:t>، وعدم السماح لأحد </a:t>
            </a:r>
            <a:r>
              <a:rPr lang="ar-SA" sz="2400" dirty="0" err="1" smtClean="0"/>
              <a:t>بالمقاطعه</a:t>
            </a:r>
            <a:r>
              <a:rPr lang="ar-SA" sz="2400" dirty="0" smtClean="0"/>
              <a:t> وإكمال الحديث عن </a:t>
            </a:r>
            <a:r>
              <a:rPr lang="ar-SA" sz="2400" dirty="0" err="1" smtClean="0"/>
              <a:t>غيرة.</a:t>
            </a:r>
            <a:r>
              <a:rPr lang="ar-SA" sz="2400" dirty="0" smtClean="0"/>
              <a:t> </a:t>
            </a:r>
          </a:p>
          <a:p>
            <a:pPr algn="r" rtl="1"/>
            <a:endParaRPr lang="en-US" sz="2400" dirty="0" smtClean="0"/>
          </a:p>
          <a:p>
            <a:pPr algn="r" rtl="1"/>
            <a:r>
              <a:rPr lang="ar-SA" sz="2400" dirty="0" smtClean="0"/>
              <a:t>*الشرح للطلاب بشكل واضح أن ارتكاب الاخطاء داخل الفصل هو جزء من عملية تعليم أن السخرية والاستهزاء يعيقان الشخص المتعلم.</a:t>
            </a:r>
          </a:p>
          <a:p>
            <a:pPr algn="r" rtl="1"/>
            <a:endParaRPr lang="en-US" sz="2400" dirty="0" smtClean="0"/>
          </a:p>
          <a:p>
            <a:pPr algn="r" rtl="1"/>
            <a:r>
              <a:rPr lang="ar-SA" sz="2400" dirty="0" smtClean="0"/>
              <a:t>*مراعاة ان الطفل الذي لديه تلعثم قد تزداد مشكلة لديه عند بداية التحاقه بالمدرسة.</a:t>
            </a:r>
            <a:endParaRPr lang="ar-SA" sz="2400" dirty="0"/>
          </a:p>
        </p:txBody>
      </p:sp>
    </p:spTree>
    <p:extLst>
      <p:ext uri="{BB962C8B-B14F-4D97-AF65-F5344CB8AC3E}">
        <p14:creationId xmlns:p14="http://schemas.microsoft.com/office/powerpoint/2010/main" xmlns="" val="22656964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u="sng">
                <a:cs typeface="+mn-cs"/>
              </a:rPr>
              <a:t>أسئلة متكررة عن التلعثم</a:t>
            </a:r>
            <a:endParaRPr lang="ar-SA" dirty="0">
              <a:cs typeface="+mn-cs"/>
            </a:endParaRPr>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xmlns="" val="7123808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2057400" y="2796885"/>
            <a:ext cx="5405646" cy="461665"/>
          </a:xfrm>
          <a:prstGeom prst="rect">
            <a:avLst/>
          </a:prstGeom>
          <a:noFill/>
        </p:spPr>
        <p:txBody>
          <a:bodyPr wrap="none" rtlCol="1">
            <a:spAutoFit/>
          </a:bodyPr>
          <a:lstStyle/>
          <a:p>
            <a:r>
              <a:rPr lang="ar-SA" sz="2400" i="1" dirty="0"/>
              <a:t>ماذا علي أن أفعل مع طالبة تعاني من </a:t>
            </a:r>
            <a:r>
              <a:rPr lang="ar-SA" sz="2400" i="1" dirty="0" smtClean="0"/>
              <a:t>التلعثم في </a:t>
            </a:r>
            <a:r>
              <a:rPr lang="ar-SA" sz="2400" i="1" dirty="0" err="1"/>
              <a:t>صفي؟</a:t>
            </a:r>
            <a:endParaRPr lang="ar-SA" sz="2400" dirty="0"/>
          </a:p>
        </p:txBody>
      </p:sp>
    </p:spTree>
    <p:extLst>
      <p:ext uri="{BB962C8B-B14F-4D97-AF65-F5344CB8AC3E}">
        <p14:creationId xmlns:p14="http://schemas.microsoft.com/office/powerpoint/2010/main" xmlns="" val="28549081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2264826" y="2819400"/>
            <a:ext cx="4921539" cy="830997"/>
          </a:xfrm>
          <a:prstGeom prst="rect">
            <a:avLst/>
          </a:prstGeom>
          <a:noFill/>
        </p:spPr>
        <p:txBody>
          <a:bodyPr wrap="none" rtlCol="1">
            <a:spAutoFit/>
          </a:bodyPr>
          <a:lstStyle/>
          <a:p>
            <a:r>
              <a:rPr lang="ar-SA" sz="2400" i="1" dirty="0"/>
              <a:t>هل يصح أن أذكر الطالبة باستخدام </a:t>
            </a:r>
            <a:r>
              <a:rPr lang="ar-SA" sz="2400" i="1" err="1"/>
              <a:t>التقنيات </a:t>
            </a:r>
            <a:r>
              <a:rPr lang="ar-SA" sz="2400" i="1" smtClean="0"/>
              <a:t>–</a:t>
            </a:r>
          </a:p>
          <a:p>
            <a:pPr algn="ctr" rtl="1"/>
            <a:r>
              <a:rPr lang="ar-SA" sz="2400" i="1" smtClean="0"/>
              <a:t> </a:t>
            </a:r>
            <a:r>
              <a:rPr lang="ar-SA" sz="2400" i="1" dirty="0"/>
              <a:t>التي تعلمتها في جلسات </a:t>
            </a:r>
            <a:r>
              <a:rPr lang="ar-SA" sz="2400" i="1" dirty="0" err="1"/>
              <a:t>التخاطب </a:t>
            </a:r>
            <a:r>
              <a:rPr lang="ar-SA" sz="2400" i="1" dirty="0"/>
              <a:t>– أثناء الصف؟</a:t>
            </a:r>
            <a:endParaRPr lang="en-US" sz="2400" dirty="0"/>
          </a:p>
        </p:txBody>
      </p:sp>
    </p:spTree>
    <p:extLst>
      <p:ext uri="{BB962C8B-B14F-4D97-AF65-F5344CB8AC3E}">
        <p14:creationId xmlns:p14="http://schemas.microsoft.com/office/powerpoint/2010/main" xmlns="" val="2650111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1331640" y="1844824"/>
            <a:ext cx="6840760" cy="4154984"/>
          </a:xfrm>
          <a:prstGeom prst="rect">
            <a:avLst/>
          </a:prstGeom>
          <a:noFill/>
        </p:spPr>
        <p:txBody>
          <a:bodyPr wrap="square" rtlCol="1">
            <a:spAutoFit/>
          </a:bodyPr>
          <a:lstStyle/>
          <a:p>
            <a:pPr algn="ctr" rtl="1"/>
            <a:r>
              <a:rPr lang="ar-SA" sz="2400" dirty="0"/>
              <a:t>من نعم الله علينا ان وهبنا القدرة على التواصل مع الآخرين وهي تلك العملية الشاملة المتضمنة  تبادل </a:t>
            </a:r>
            <a:r>
              <a:rPr lang="ar-SA" sz="2400" dirty="0" err="1"/>
              <a:t>الأفكار </a:t>
            </a:r>
            <a:r>
              <a:rPr lang="ar-SA" sz="2400" dirty="0"/>
              <a:t>، </a:t>
            </a:r>
            <a:r>
              <a:rPr lang="ar-SA" sz="2400" dirty="0" err="1"/>
              <a:t>والآراء </a:t>
            </a:r>
            <a:r>
              <a:rPr lang="ar-SA" sz="2400" dirty="0"/>
              <a:t>، </a:t>
            </a:r>
            <a:r>
              <a:rPr lang="ar-SA" sz="2400" dirty="0" err="1"/>
              <a:t>والمشاعر </a:t>
            </a:r>
            <a:r>
              <a:rPr lang="ar-SA" sz="2400" dirty="0"/>
              <a:t>، </a:t>
            </a:r>
            <a:r>
              <a:rPr lang="ar-SA" sz="2400" dirty="0" err="1"/>
              <a:t>والمعلومات </a:t>
            </a:r>
            <a:r>
              <a:rPr lang="ar-SA" sz="2400" dirty="0"/>
              <a:t>، بين الأفراد بشتى الوسائل </a:t>
            </a:r>
            <a:r>
              <a:rPr lang="ar-SA" sz="2400" dirty="0" err="1"/>
              <a:t>والأساليب .</a:t>
            </a:r>
            <a:r>
              <a:rPr lang="ar-SA" sz="2400" dirty="0"/>
              <a:t> </a:t>
            </a:r>
            <a:endParaRPr lang="ar-SA" sz="2400" dirty="0" smtClean="0"/>
          </a:p>
          <a:p>
            <a:pPr algn="ctr" rtl="1"/>
            <a:endParaRPr lang="ar-SA" sz="2400" dirty="0"/>
          </a:p>
          <a:p>
            <a:pPr algn="ctr" rtl="1"/>
            <a:r>
              <a:rPr lang="ar-SA" sz="2400" dirty="0" smtClean="0"/>
              <a:t>وهي </a:t>
            </a:r>
            <a:r>
              <a:rPr lang="ar-SA" sz="2400" dirty="0"/>
              <a:t>لا تقتصر على التعبير بالكلام </a:t>
            </a:r>
            <a:r>
              <a:rPr lang="ar-SA" sz="2400" dirty="0" err="1"/>
              <a:t>المنطوق </a:t>
            </a:r>
            <a:r>
              <a:rPr lang="ar-SA" sz="2400" dirty="0"/>
              <a:t>(التخاطب)  فحسب وإنما </a:t>
            </a:r>
            <a:r>
              <a:rPr lang="ar-SA" sz="2400" dirty="0" err="1"/>
              <a:t>تشمل </a:t>
            </a:r>
            <a:r>
              <a:rPr lang="ar-SA" sz="2400" dirty="0"/>
              <a:t>[ الإشارات ــ تعبيرات الوجه والعينين ـ حركات الجسم</a:t>
            </a:r>
            <a:r>
              <a:rPr lang="en-US" sz="2400" dirty="0"/>
              <a:t>[ </a:t>
            </a:r>
          </a:p>
          <a:p>
            <a:pPr algn="ctr" rtl="1"/>
            <a:endParaRPr lang="ar-SA" sz="2400" dirty="0" smtClean="0"/>
          </a:p>
          <a:p>
            <a:pPr algn="ctr" rtl="1"/>
            <a:r>
              <a:rPr lang="ar-SA" sz="2400" dirty="0" smtClean="0"/>
              <a:t>أن </a:t>
            </a:r>
            <a:r>
              <a:rPr lang="ar-SA" sz="2400" dirty="0"/>
              <a:t>عملية التواصل لا تنحصر بين أفراد الجنس البشري بل تمتد لتشمل جميع المخلوقات ولقد دل القرآن الكريم علي </a:t>
            </a:r>
            <a:r>
              <a:rPr lang="ar-SA" sz="2400" dirty="0" smtClean="0"/>
              <a:t>ذلك</a:t>
            </a:r>
          </a:p>
          <a:p>
            <a:pPr algn="ctr" rtl="1"/>
            <a:endParaRPr lang="en-US" sz="2400" dirty="0"/>
          </a:p>
          <a:p>
            <a:pPr algn="ctr" rtl="1"/>
            <a:r>
              <a:rPr lang="ar-SA" sz="2400" dirty="0"/>
              <a:t> </a:t>
            </a:r>
          </a:p>
        </p:txBody>
      </p:sp>
    </p:spTree>
    <p:extLst>
      <p:ext uri="{BB962C8B-B14F-4D97-AF65-F5344CB8AC3E}">
        <p14:creationId xmlns:p14="http://schemas.microsoft.com/office/powerpoint/2010/main" xmlns="" val="17637172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6" name="مربع نص 5"/>
          <p:cNvSpPr txBox="1"/>
          <p:nvPr/>
        </p:nvSpPr>
        <p:spPr>
          <a:xfrm>
            <a:off x="914400" y="2346446"/>
            <a:ext cx="7420621" cy="1200329"/>
          </a:xfrm>
          <a:prstGeom prst="rect">
            <a:avLst/>
          </a:prstGeom>
          <a:noFill/>
        </p:spPr>
        <p:txBody>
          <a:bodyPr wrap="none" rtlCol="1">
            <a:spAutoFit/>
          </a:bodyPr>
          <a:lstStyle/>
          <a:p>
            <a:r>
              <a:rPr lang="ar-SA" sz="2400" dirty="0"/>
              <a:t>كيف يمكن ان تكون التقارير </a:t>
            </a:r>
            <a:r>
              <a:rPr lang="ar-SA" sz="2400" dirty="0" err="1"/>
              <a:t>الشفوية </a:t>
            </a:r>
            <a:r>
              <a:rPr lang="ar-SA" sz="2400" dirty="0"/>
              <a:t>( </a:t>
            </a:r>
            <a:r>
              <a:rPr lang="ar-SA" sz="2400" dirty="0" err="1"/>
              <a:t>القراءة </a:t>
            </a:r>
            <a:r>
              <a:rPr lang="ar-SA" sz="2400" dirty="0"/>
              <a:t>) الاسهل لدى </a:t>
            </a:r>
            <a:r>
              <a:rPr lang="ar-SA" sz="2400" dirty="0" smtClean="0"/>
              <a:t>التلميذ </a:t>
            </a:r>
            <a:r>
              <a:rPr lang="ar-SA" sz="2400" dirty="0"/>
              <a:t>المتلعثم؟</a:t>
            </a:r>
            <a:endParaRPr lang="en-US" sz="2400" dirty="0"/>
          </a:p>
          <a:p>
            <a:r>
              <a:rPr lang="ar-SA" sz="2400" dirty="0"/>
              <a:t> </a:t>
            </a:r>
            <a:endParaRPr lang="en-US" sz="2400" dirty="0"/>
          </a:p>
          <a:p>
            <a:endParaRPr lang="ar-SA" sz="2400" dirty="0"/>
          </a:p>
        </p:txBody>
      </p:sp>
    </p:spTree>
    <p:extLst>
      <p:ext uri="{BB962C8B-B14F-4D97-AF65-F5344CB8AC3E}">
        <p14:creationId xmlns:p14="http://schemas.microsoft.com/office/powerpoint/2010/main" xmlns="" val="293389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6" name="مربع نص 5"/>
          <p:cNvSpPr txBox="1"/>
          <p:nvPr/>
        </p:nvSpPr>
        <p:spPr>
          <a:xfrm>
            <a:off x="2209800" y="2852935"/>
            <a:ext cx="4886274" cy="461665"/>
          </a:xfrm>
          <a:prstGeom prst="rect">
            <a:avLst/>
          </a:prstGeom>
          <a:noFill/>
        </p:spPr>
        <p:txBody>
          <a:bodyPr wrap="none" rtlCol="1">
            <a:spAutoFit/>
          </a:bodyPr>
          <a:lstStyle/>
          <a:p>
            <a:r>
              <a:rPr lang="ar-SA" sz="2400" smtClean="0"/>
              <a:t>هل يجب ان أتحدث عن مشكلة التلعثم في الصف؟</a:t>
            </a:r>
            <a:endParaRPr lang="ar-SA" sz="2400" dirty="0"/>
          </a:p>
        </p:txBody>
      </p:sp>
    </p:spTree>
    <p:extLst>
      <p:ext uri="{BB962C8B-B14F-4D97-AF65-F5344CB8AC3E}">
        <p14:creationId xmlns:p14="http://schemas.microsoft.com/office/powerpoint/2010/main" xmlns="" val="12486261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2390152" y="2924944"/>
            <a:ext cx="4363695" cy="461665"/>
          </a:xfrm>
          <a:prstGeom prst="rect">
            <a:avLst/>
          </a:prstGeom>
          <a:noFill/>
        </p:spPr>
        <p:txBody>
          <a:bodyPr wrap="none" rtlCol="1">
            <a:spAutoFit/>
          </a:bodyPr>
          <a:lstStyle/>
          <a:p>
            <a:r>
              <a:rPr lang="ar-SA" sz="2400" dirty="0"/>
              <a:t>كيف يمكنك تشجيع الطفل للكلام في الصف؟</a:t>
            </a:r>
            <a:endParaRPr lang="en-US" sz="2400" dirty="0"/>
          </a:p>
        </p:txBody>
      </p:sp>
    </p:spTree>
    <p:extLst>
      <p:ext uri="{BB962C8B-B14F-4D97-AF65-F5344CB8AC3E}">
        <p14:creationId xmlns:p14="http://schemas.microsoft.com/office/powerpoint/2010/main" xmlns="" val="25358600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2743200" y="2852936"/>
            <a:ext cx="3786613" cy="707886"/>
          </a:xfrm>
          <a:prstGeom prst="rect">
            <a:avLst/>
          </a:prstGeom>
          <a:noFill/>
        </p:spPr>
        <p:txBody>
          <a:bodyPr wrap="none" rtlCol="1">
            <a:spAutoFit/>
          </a:bodyPr>
          <a:lstStyle/>
          <a:p>
            <a:r>
              <a:rPr lang="ar-SA" sz="4000" dirty="0" smtClean="0"/>
              <a:t>شكرا لحسن استماعكم </a:t>
            </a:r>
            <a:endParaRPr lang="ar-SA" sz="4000" dirty="0"/>
          </a:p>
        </p:txBody>
      </p:sp>
    </p:spTree>
    <p:extLst>
      <p:ext uri="{BB962C8B-B14F-4D97-AF65-F5344CB8AC3E}">
        <p14:creationId xmlns:p14="http://schemas.microsoft.com/office/powerpoint/2010/main" xmlns="" val="209079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5" name="صورة 4" descr="103013.jpg"/>
          <p:cNvPicPr>
            <a:picLocks noChangeAspect="1"/>
          </p:cNvPicPr>
          <p:nvPr/>
        </p:nvPicPr>
        <p:blipFill>
          <a:blip r:embed="rId2" cstate="print"/>
          <a:stretch>
            <a:fillRect/>
          </a:stretch>
        </p:blipFill>
        <p:spPr>
          <a:xfrm>
            <a:off x="395536" y="427166"/>
            <a:ext cx="8352928" cy="6026170"/>
          </a:xfrm>
          <a:prstGeom prst="rect">
            <a:avLst/>
          </a:prstGeom>
        </p:spPr>
      </p:pic>
      <p:sp>
        <p:nvSpPr>
          <p:cNvPr id="6" name="مربع نص 5"/>
          <p:cNvSpPr txBox="1"/>
          <p:nvPr/>
        </p:nvSpPr>
        <p:spPr>
          <a:xfrm>
            <a:off x="533400" y="4365104"/>
            <a:ext cx="5703570" cy="1938992"/>
          </a:xfrm>
          <a:prstGeom prst="rect">
            <a:avLst/>
          </a:prstGeom>
          <a:noFill/>
        </p:spPr>
        <p:txBody>
          <a:bodyPr wrap="square" rtlCol="1">
            <a:spAutoFit/>
          </a:bodyPr>
          <a:lstStyle/>
          <a:p>
            <a:r>
              <a:rPr lang="ar-SA" sz="2400" dirty="0" smtClean="0">
                <a:solidFill>
                  <a:schemeClr val="bg1"/>
                </a:solidFill>
              </a:rPr>
              <a:t>" تُسَبِّحُ لَهُ السَّمَاوَاتُ السَّبْعُ وَالأَرْضُ وَمَن فِيهِنَّ وَإِن مِّن شَيْءٍ إِلاَّ يُسَبِّحُ بِحَمْدِهِ وَلَكِن لاَّ تَفْقَهُونَ تَسْبِيحَهُمْ إِنَّهُ كَانَ حَلِيمًا </a:t>
            </a:r>
            <a:r>
              <a:rPr lang="ar-SA" sz="2400" dirty="0" err="1" smtClean="0">
                <a:solidFill>
                  <a:schemeClr val="bg1"/>
                </a:solidFill>
              </a:rPr>
              <a:t>غَفُورًا </a:t>
            </a:r>
            <a:r>
              <a:rPr lang="ar-SA" sz="2400" dirty="0" smtClean="0">
                <a:solidFill>
                  <a:schemeClr val="bg1"/>
                </a:solidFill>
              </a:rPr>
              <a:t>" سورة الإسراء آية رقم 44 </a:t>
            </a:r>
            <a:endParaRPr lang="en-US" sz="2400" dirty="0" smtClean="0">
              <a:solidFill>
                <a:schemeClr val="bg1"/>
              </a:solidFill>
            </a:endParaRPr>
          </a:p>
          <a:p>
            <a:pPr algn="l"/>
            <a:endParaRPr lang="ar-SA" sz="2400" dirty="0" smtClean="0">
              <a:solidFill>
                <a:schemeClr val="bg1"/>
              </a:solidFill>
            </a:endParaRPr>
          </a:p>
          <a:p>
            <a:pPr algn="l"/>
            <a:r>
              <a:rPr lang="ar-SA" sz="2400" dirty="0" smtClean="0">
                <a:solidFill>
                  <a:schemeClr val="bg1"/>
                </a:solidFill>
              </a:rPr>
              <a:t>  صدق الله العظيم </a:t>
            </a:r>
            <a:endParaRPr lang="ar-SA" sz="2400" dirty="0">
              <a:solidFill>
                <a:schemeClr val="bg1"/>
              </a:solidFill>
            </a:endParaRPr>
          </a:p>
        </p:txBody>
      </p:sp>
    </p:spTree>
    <p:extLst>
      <p:ext uri="{BB962C8B-B14F-4D97-AF65-F5344CB8AC3E}">
        <p14:creationId xmlns:p14="http://schemas.microsoft.com/office/powerpoint/2010/main" xmlns="" val="2833798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a:cs typeface="+mn-cs"/>
              </a:rPr>
              <a:t>اضطرابات التواصل </a:t>
            </a:r>
            <a:br>
              <a:rPr lang="ar-SA">
                <a:cs typeface="+mn-cs"/>
              </a:rPr>
            </a:br>
            <a:endParaRPr lang="ar-SA">
              <a:cs typeface="+mn-cs"/>
            </a:endParaRPr>
          </a:p>
        </p:txBody>
      </p:sp>
      <p:sp>
        <p:nvSpPr>
          <p:cNvPr id="3" name="عنوان فرعي 2"/>
          <p:cNvSpPr>
            <a:spLocks noGrp="1"/>
          </p:cNvSpPr>
          <p:nvPr>
            <p:ph type="subTitle" idx="1"/>
          </p:nvPr>
        </p:nvSpPr>
        <p:spPr/>
        <p:txBody>
          <a:bodyPr/>
          <a:lstStyle/>
          <a:p>
            <a:endParaRPr lang="ar-SA"/>
          </a:p>
        </p:txBody>
      </p:sp>
      <p:pic>
        <p:nvPicPr>
          <p:cNvPr id="6" name="صورة 5" descr="imagesCAN955T1.jpg"/>
          <p:cNvPicPr>
            <a:picLocks noChangeAspect="1"/>
          </p:cNvPicPr>
          <p:nvPr/>
        </p:nvPicPr>
        <p:blipFill>
          <a:blip r:embed="rId2" cstate="print"/>
          <a:stretch>
            <a:fillRect/>
          </a:stretch>
        </p:blipFill>
        <p:spPr>
          <a:xfrm>
            <a:off x="533400" y="4191000"/>
            <a:ext cx="1905000" cy="2400300"/>
          </a:xfrm>
          <a:prstGeom prst="rect">
            <a:avLst/>
          </a:prstGeom>
        </p:spPr>
      </p:pic>
    </p:spTree>
    <p:extLst>
      <p:ext uri="{BB962C8B-B14F-4D97-AF65-F5344CB8AC3E}">
        <p14:creationId xmlns:p14="http://schemas.microsoft.com/office/powerpoint/2010/main" xmlns="" val="4114289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683568" y="1196752"/>
            <a:ext cx="7776864" cy="5262979"/>
          </a:xfrm>
          <a:prstGeom prst="rect">
            <a:avLst/>
          </a:prstGeom>
          <a:noFill/>
        </p:spPr>
        <p:txBody>
          <a:bodyPr wrap="square" rtlCol="1">
            <a:spAutoFit/>
          </a:bodyPr>
          <a:lstStyle/>
          <a:p>
            <a:pPr algn="r"/>
            <a:r>
              <a:rPr lang="ar-SA" sz="2400" b="1" u="sng" dirty="0" err="1"/>
              <a:t>اضطرابات </a:t>
            </a:r>
            <a:r>
              <a:rPr lang="ar-SA" sz="2400" b="1" u="sng" dirty="0"/>
              <a:t>( </a:t>
            </a:r>
            <a:r>
              <a:rPr lang="ar-SA" sz="2400" b="1" u="sng" dirty="0" err="1"/>
              <a:t>التواصل )التخاطب</a:t>
            </a:r>
            <a:r>
              <a:rPr lang="ar-SA" sz="2400" b="1" u="sng" dirty="0" err="1" smtClean="0"/>
              <a:t>:</a:t>
            </a:r>
            <a:endParaRPr lang="ar-SA" sz="2400" b="1" u="sng" dirty="0" smtClean="0"/>
          </a:p>
          <a:p>
            <a:pPr algn="r"/>
            <a:endParaRPr lang="en-US" sz="2400" dirty="0"/>
          </a:p>
          <a:p>
            <a:pPr algn="r"/>
            <a:r>
              <a:rPr lang="ar-SA" sz="2400" dirty="0"/>
              <a:t>سميت اضطرابا لأنها لا تمثل مرضا عضويا و انما خلل في الوظيفة</a:t>
            </a:r>
            <a:endParaRPr lang="en-US" sz="2400" dirty="0"/>
          </a:p>
          <a:p>
            <a:pPr algn="r"/>
            <a:endParaRPr lang="ar-SA" sz="2400" dirty="0" smtClean="0"/>
          </a:p>
          <a:p>
            <a:pPr algn="r"/>
            <a:r>
              <a:rPr lang="ar-SA" sz="2400" i="1" dirty="0" smtClean="0"/>
              <a:t>وتشمل </a:t>
            </a:r>
            <a:r>
              <a:rPr lang="ar-SA" sz="2400" i="1" dirty="0"/>
              <a:t>نوعيين رئيسيين هما:</a:t>
            </a:r>
            <a:endParaRPr lang="en-US" sz="2400" i="1" dirty="0"/>
          </a:p>
          <a:p>
            <a:pPr lvl="0" algn="r"/>
            <a:endParaRPr lang="ar-SA" sz="2400" dirty="0" smtClean="0"/>
          </a:p>
          <a:p>
            <a:pPr lvl="0" algn="r"/>
            <a:r>
              <a:rPr lang="ar-SA" sz="2400" b="1" dirty="0" smtClean="0"/>
              <a:t>اضطرابات </a:t>
            </a:r>
            <a:r>
              <a:rPr lang="ar-SA" sz="2400" b="1" dirty="0"/>
              <a:t>اللغة </a:t>
            </a:r>
            <a:r>
              <a:rPr lang="ar-SA" sz="2400" b="1" dirty="0" err="1" smtClean="0"/>
              <a:t>وهي :</a:t>
            </a:r>
            <a:endParaRPr lang="en-US" sz="2400" b="1" dirty="0"/>
          </a:p>
          <a:p>
            <a:pPr algn="r"/>
            <a:r>
              <a:rPr lang="ar-SA" sz="2400" dirty="0"/>
              <a:t>قصور في فهم اللغة او التعبير عنها او فيهما معا وينعكس هذا القصور على قدرة الطفل على الاستماع والكلام او القراءة والكتابة</a:t>
            </a:r>
            <a:endParaRPr lang="en-US" sz="2400" dirty="0"/>
          </a:p>
          <a:p>
            <a:pPr lvl="0" algn="r"/>
            <a:endParaRPr lang="ar-SA" sz="2400" dirty="0" smtClean="0"/>
          </a:p>
          <a:p>
            <a:pPr lvl="0" algn="r"/>
            <a:r>
              <a:rPr lang="ar-SA" sz="2400" b="1" dirty="0" smtClean="0"/>
              <a:t>اضطرابات </a:t>
            </a:r>
            <a:r>
              <a:rPr lang="ar-SA" sz="2400" b="1" dirty="0"/>
              <a:t>الكلام وهي:</a:t>
            </a:r>
            <a:endParaRPr lang="en-US" sz="2400" b="1" dirty="0"/>
          </a:p>
          <a:p>
            <a:pPr algn="r"/>
            <a:r>
              <a:rPr lang="ar-SA" sz="2400" dirty="0"/>
              <a:t>الخلل في اخراج الكلام  ويكون على شكل خطأ في نطق الصوت او تعثر في طلاقة الكلام او تغيير في الصوت </a:t>
            </a:r>
            <a:endParaRPr lang="en-US" sz="2400" dirty="0"/>
          </a:p>
          <a:p>
            <a:pPr algn="r"/>
            <a:endParaRPr lang="ar-SA" sz="2400" dirty="0"/>
          </a:p>
        </p:txBody>
      </p:sp>
    </p:spTree>
    <p:extLst>
      <p:ext uri="{BB962C8B-B14F-4D97-AF65-F5344CB8AC3E}">
        <p14:creationId xmlns:p14="http://schemas.microsoft.com/office/powerpoint/2010/main" xmlns="" val="3140464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152400" y="76200"/>
            <a:ext cx="8915400" cy="7048083"/>
          </a:xfrm>
          <a:prstGeom prst="rect">
            <a:avLst/>
          </a:prstGeom>
          <a:noFill/>
        </p:spPr>
        <p:txBody>
          <a:bodyPr wrap="square" rtlCol="1">
            <a:spAutoFit/>
          </a:bodyPr>
          <a:lstStyle/>
          <a:p>
            <a:pPr algn="ctr" rtl="1"/>
            <a:r>
              <a:rPr lang="ar-SA" sz="2400" b="1" u="sng" dirty="0"/>
              <a:t>طلاقة الكلام </a:t>
            </a:r>
            <a:r>
              <a:rPr lang="ar-SA" sz="2400" b="1" u="sng" dirty="0" smtClean="0"/>
              <a:t>واضطراباتها</a:t>
            </a:r>
          </a:p>
          <a:p>
            <a:pPr algn="ctr" rtl="1"/>
            <a:endParaRPr lang="en-US" sz="2400" dirty="0"/>
          </a:p>
          <a:p>
            <a:pPr algn="r" rtl="1"/>
            <a:r>
              <a:rPr lang="ar-SA" sz="2400" b="1" i="1" dirty="0"/>
              <a:t>طلاقة الكلام:</a:t>
            </a:r>
            <a:endParaRPr lang="en-US" sz="2400" b="1" i="1" dirty="0"/>
          </a:p>
          <a:p>
            <a:pPr algn="r" rtl="1"/>
            <a:r>
              <a:rPr lang="ar-SA" sz="2400" dirty="0"/>
              <a:t>هي قدرة الفرد على الاسترسال في السلس في الحديث بصورة متصلة دون توقف إلا عند الضرورة كأن يتوقف لالتقاط </a:t>
            </a:r>
            <a:r>
              <a:rPr lang="ar-SA" sz="2400" dirty="0" err="1"/>
              <a:t>النفس </a:t>
            </a:r>
            <a:r>
              <a:rPr lang="ar-SA" sz="2400" dirty="0"/>
              <a:t>،أو </a:t>
            </a:r>
            <a:r>
              <a:rPr lang="ar-SA" sz="2400" dirty="0" err="1"/>
              <a:t>للراحة </a:t>
            </a:r>
            <a:r>
              <a:rPr lang="ar-SA" sz="2400" dirty="0"/>
              <a:t>،أو لتجميع الأفكار</a:t>
            </a:r>
            <a:r>
              <a:rPr lang="en-US" sz="2400" dirty="0"/>
              <a:t> . </a:t>
            </a:r>
          </a:p>
          <a:p>
            <a:pPr lvl="0" algn="r" rtl="1"/>
            <a:endParaRPr lang="ar-SA" sz="2400" dirty="0" smtClean="0"/>
          </a:p>
          <a:p>
            <a:pPr lvl="0" algn="r" rtl="1"/>
            <a:r>
              <a:rPr lang="ar-SA" sz="2400" b="1" i="1" dirty="0" smtClean="0"/>
              <a:t>سمات </a:t>
            </a:r>
            <a:r>
              <a:rPr lang="ar-SA" sz="2400" b="1" i="1" dirty="0" err="1" smtClean="0"/>
              <a:t>الطلاقة:</a:t>
            </a:r>
            <a:endParaRPr lang="ar-SA" sz="2400" b="1" i="1" dirty="0" smtClean="0"/>
          </a:p>
          <a:p>
            <a:pPr lvl="0" algn="r" rtl="1"/>
            <a:endParaRPr lang="ar-SA" sz="500" dirty="0"/>
          </a:p>
          <a:p>
            <a:pPr lvl="0" algn="r" rtl="1">
              <a:buFont typeface="Arial" pitchFamily="34" charset="0"/>
              <a:buChar char="•"/>
            </a:pPr>
            <a:r>
              <a:rPr lang="ar-SA" sz="2400" u="sng" dirty="0" smtClean="0"/>
              <a:t>التتابع</a:t>
            </a:r>
            <a:r>
              <a:rPr lang="en-US" sz="2400" u="sng" dirty="0" smtClean="0"/>
              <a:t> </a:t>
            </a:r>
            <a:r>
              <a:rPr lang="en-US" sz="2400" u="sng" dirty="0"/>
              <a:t>:</a:t>
            </a:r>
          </a:p>
          <a:p>
            <a:pPr algn="r" rtl="1"/>
            <a:r>
              <a:rPr lang="ar-SA" sz="2400" dirty="0"/>
              <a:t>هو القدرة على ترتيب الاصوات كي تخرج من جهاز النطق في صورة كلمات ذات معنى</a:t>
            </a:r>
            <a:r>
              <a:rPr lang="en-US" sz="2400" dirty="0"/>
              <a:t>,</a:t>
            </a:r>
          </a:p>
          <a:p>
            <a:pPr lvl="0" algn="r" rtl="1">
              <a:buFont typeface="Arial" pitchFamily="34" charset="0"/>
              <a:buChar char="•"/>
            </a:pPr>
            <a:endParaRPr lang="ar-SA" sz="500" dirty="0" smtClean="0"/>
          </a:p>
          <a:p>
            <a:pPr lvl="0" algn="r" rtl="1">
              <a:buFont typeface="Arial" pitchFamily="34" charset="0"/>
              <a:buChar char="•"/>
            </a:pPr>
            <a:r>
              <a:rPr lang="ar-SA" sz="2400" u="sng" dirty="0" err="1" smtClean="0"/>
              <a:t>المدى</a:t>
            </a:r>
            <a:r>
              <a:rPr lang="ar-SA" sz="2400" dirty="0" err="1"/>
              <a:t>:</a:t>
            </a:r>
            <a:r>
              <a:rPr lang="ar-SA" sz="2400" dirty="0"/>
              <a:t> </a:t>
            </a:r>
            <a:endParaRPr lang="en-US" sz="2400" dirty="0"/>
          </a:p>
          <a:p>
            <a:pPr algn="r" rtl="1"/>
            <a:r>
              <a:rPr lang="ar-SA" sz="2400" dirty="0" smtClean="0"/>
              <a:t>يعبر </a:t>
            </a:r>
            <a:r>
              <a:rPr lang="ar-SA" sz="2400" dirty="0"/>
              <a:t>عن طول الفترة الزمنية التي </a:t>
            </a:r>
            <a:r>
              <a:rPr lang="ar-SA" sz="2400" dirty="0" err="1"/>
              <a:t>يستغرقها</a:t>
            </a:r>
            <a:r>
              <a:rPr lang="ar-SA" sz="2400" dirty="0"/>
              <a:t> أي صوت كي يتم نطقه بصورة صحيحة</a:t>
            </a:r>
            <a:r>
              <a:rPr lang="en-US" sz="2400" dirty="0"/>
              <a:t> . </a:t>
            </a:r>
          </a:p>
          <a:p>
            <a:pPr lvl="0" algn="r" rtl="1">
              <a:buFont typeface="Arial" pitchFamily="34" charset="0"/>
              <a:buChar char="•"/>
            </a:pPr>
            <a:endParaRPr lang="ar-SA" sz="500" dirty="0" smtClean="0"/>
          </a:p>
          <a:p>
            <a:pPr lvl="0" algn="r" rtl="1">
              <a:buFont typeface="Arial" pitchFamily="34" charset="0"/>
              <a:buChar char="•"/>
            </a:pPr>
            <a:r>
              <a:rPr lang="ar-SA" sz="2400" u="sng" dirty="0" smtClean="0"/>
              <a:t>المعدل</a:t>
            </a:r>
            <a:r>
              <a:rPr lang="ar-SA" sz="2400" u="sng" dirty="0"/>
              <a:t>:</a:t>
            </a:r>
            <a:endParaRPr lang="en-US" sz="2400" u="sng" dirty="0"/>
          </a:p>
          <a:p>
            <a:pPr algn="r" rtl="1"/>
            <a:r>
              <a:rPr lang="ar-SA" sz="2400" dirty="0"/>
              <a:t>هو السرعة التي ينطق </a:t>
            </a:r>
            <a:r>
              <a:rPr lang="ar-SA" sz="2400" dirty="0" err="1"/>
              <a:t>بها</a:t>
            </a:r>
            <a:r>
              <a:rPr lang="ar-SA" sz="2400" dirty="0"/>
              <a:t> الفرد أي صوت من أصوات حروف الكلام </a:t>
            </a:r>
            <a:r>
              <a:rPr lang="ar-SA" sz="2400" dirty="0" err="1"/>
              <a:t>المختلفة </a:t>
            </a:r>
            <a:r>
              <a:rPr lang="ar-SA" sz="2400" dirty="0"/>
              <a:t>(من حيث المدى) في سياق متتابع</a:t>
            </a:r>
            <a:r>
              <a:rPr lang="en-US" sz="2400" dirty="0"/>
              <a:t> .</a:t>
            </a:r>
          </a:p>
          <a:p>
            <a:pPr lvl="0" algn="r" rtl="1">
              <a:buFont typeface="Arial" pitchFamily="34" charset="0"/>
              <a:buChar char="•"/>
            </a:pPr>
            <a:endParaRPr lang="ar-SA" sz="500" dirty="0" smtClean="0"/>
          </a:p>
          <a:p>
            <a:pPr lvl="0" algn="r" rtl="1">
              <a:buFont typeface="Arial" pitchFamily="34" charset="0"/>
              <a:buChar char="•"/>
            </a:pPr>
            <a:r>
              <a:rPr lang="ar-SA" sz="2400" u="sng" dirty="0" smtClean="0"/>
              <a:t>الإيقاع</a:t>
            </a:r>
            <a:r>
              <a:rPr lang="ar-SA" sz="2400" u="sng" dirty="0"/>
              <a:t>:</a:t>
            </a:r>
            <a:endParaRPr lang="en-US" sz="2400" u="sng" dirty="0"/>
          </a:p>
          <a:p>
            <a:pPr algn="r" rtl="1"/>
            <a:r>
              <a:rPr lang="ar-SA" sz="2400" dirty="0"/>
              <a:t>هو نطق الأصوات في أنساق منتظمة </a:t>
            </a:r>
            <a:r>
              <a:rPr lang="ar-SA" sz="2400" dirty="0" err="1"/>
              <a:t>ومتناغمة </a:t>
            </a:r>
            <a:r>
              <a:rPr lang="ar-SA" sz="2400" dirty="0"/>
              <a:t>،وتكرار ذلك </a:t>
            </a:r>
            <a:r>
              <a:rPr lang="ar-SA" sz="2400" dirty="0" err="1"/>
              <a:t>بانتظام </a:t>
            </a:r>
            <a:r>
              <a:rPr lang="ar-SA" sz="2400" dirty="0"/>
              <a:t>.أثناء الحديث بحيث يظهر الكلام بصورة مشوقة ومريحة للمستمع</a:t>
            </a:r>
            <a:r>
              <a:rPr lang="en-US" sz="2400" dirty="0"/>
              <a:t>.</a:t>
            </a:r>
          </a:p>
          <a:p>
            <a:pPr algn="r" rtl="1"/>
            <a:endParaRPr lang="ar-SA" sz="2400" dirty="0"/>
          </a:p>
        </p:txBody>
      </p:sp>
    </p:spTree>
    <p:extLst>
      <p:ext uri="{BB962C8B-B14F-4D97-AF65-F5344CB8AC3E}">
        <p14:creationId xmlns:p14="http://schemas.microsoft.com/office/powerpoint/2010/main" xmlns="" val="2914552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899592" y="1143000"/>
            <a:ext cx="7554085" cy="4524315"/>
          </a:xfrm>
          <a:prstGeom prst="rect">
            <a:avLst/>
          </a:prstGeom>
          <a:noFill/>
        </p:spPr>
        <p:txBody>
          <a:bodyPr wrap="square" rtlCol="1">
            <a:spAutoFit/>
          </a:bodyPr>
          <a:lstStyle/>
          <a:p>
            <a:pPr algn="ctr" rtl="1"/>
            <a:r>
              <a:rPr lang="ar-SA" sz="2400" b="1" u="sng" dirty="0"/>
              <a:t>اضطراب طلاقة الكلام:</a:t>
            </a:r>
            <a:endParaRPr lang="en-US" sz="2400" u="sng" dirty="0"/>
          </a:p>
          <a:p>
            <a:pPr algn="ctr" rtl="1"/>
            <a:endParaRPr lang="ar-SA" sz="2400" dirty="0" smtClean="0"/>
          </a:p>
          <a:p>
            <a:pPr algn="ctr" rtl="1"/>
            <a:r>
              <a:rPr lang="ar-SA" sz="2400" dirty="0" smtClean="0"/>
              <a:t>مصطلح </a:t>
            </a:r>
            <a:r>
              <a:rPr lang="ar-SA" sz="2400" dirty="0"/>
              <a:t>استخدم لوصف أي تداخل في تدفق اللغة </a:t>
            </a:r>
            <a:r>
              <a:rPr lang="ar-SA" sz="2400" dirty="0" err="1"/>
              <a:t>الفمية</a:t>
            </a:r>
            <a:r>
              <a:rPr lang="ar-SA" sz="2400" dirty="0"/>
              <a:t> وليس محددا </a:t>
            </a:r>
            <a:r>
              <a:rPr lang="ar-SA" sz="2400" dirty="0" err="1"/>
              <a:t>بالتأتأة</a:t>
            </a:r>
            <a:r>
              <a:rPr lang="ar-SA" sz="2400" dirty="0"/>
              <a:t> بحد ذاتها ويأتي على أشكال وأنواع تؤثر بالمتكلم والمستمع</a:t>
            </a:r>
            <a:r>
              <a:rPr lang="ar-SA" sz="2400" dirty="0" smtClean="0"/>
              <a:t>.</a:t>
            </a:r>
          </a:p>
          <a:p>
            <a:pPr algn="ctr" rtl="1"/>
            <a:endParaRPr lang="ar-SA" sz="2400" dirty="0"/>
          </a:p>
          <a:p>
            <a:pPr algn="ctr" rtl="1"/>
            <a:endParaRPr lang="en-US" sz="2400" dirty="0"/>
          </a:p>
          <a:p>
            <a:pPr algn="ctr" rtl="1"/>
            <a:r>
              <a:rPr lang="ar-SA" sz="2400" b="1" u="sng" dirty="0"/>
              <a:t>أنواع اضطراب طلاقة </a:t>
            </a:r>
            <a:r>
              <a:rPr lang="ar-SA" sz="2400" b="1" u="sng" dirty="0" err="1"/>
              <a:t>الكلام</a:t>
            </a:r>
            <a:r>
              <a:rPr lang="ar-SA" sz="2400" b="1" u="sng" dirty="0" err="1" smtClean="0"/>
              <a:t>:</a:t>
            </a:r>
            <a:endParaRPr lang="ar-SA" sz="2400" b="1" u="sng" dirty="0" smtClean="0"/>
          </a:p>
          <a:p>
            <a:pPr algn="ctr" rtl="1"/>
            <a:endParaRPr lang="en-US" sz="2400" dirty="0"/>
          </a:p>
          <a:p>
            <a:pPr lvl="0" algn="ctr" rtl="1">
              <a:buFont typeface="Arial" pitchFamily="34" charset="0"/>
              <a:buChar char="•"/>
            </a:pPr>
            <a:r>
              <a:rPr lang="ar-SA" sz="2400" dirty="0"/>
              <a:t>السرعة المفرطة في </a:t>
            </a:r>
            <a:r>
              <a:rPr lang="ar-SA" sz="2400" dirty="0" smtClean="0"/>
              <a:t>الكلام</a:t>
            </a:r>
          </a:p>
          <a:p>
            <a:pPr lvl="0" algn="ctr" rtl="1"/>
            <a:endParaRPr lang="en-US" sz="2400" dirty="0"/>
          </a:p>
          <a:p>
            <a:pPr lvl="0" algn="ctr" rtl="1">
              <a:buFont typeface="Arial" pitchFamily="34" charset="0"/>
              <a:buChar char="•"/>
            </a:pPr>
            <a:r>
              <a:rPr lang="ar-SA" sz="2400" dirty="0"/>
              <a:t>التلعثم(</a:t>
            </a:r>
            <a:r>
              <a:rPr lang="ar-SA" sz="2400" dirty="0" err="1"/>
              <a:t>التأتأة)</a:t>
            </a:r>
            <a:endParaRPr lang="en-US" sz="2400" dirty="0"/>
          </a:p>
          <a:p>
            <a:pPr algn="ctr" rtl="1"/>
            <a:endParaRPr lang="ar-SA" sz="2400" dirty="0"/>
          </a:p>
        </p:txBody>
      </p:sp>
    </p:spTree>
    <p:extLst>
      <p:ext uri="{BB962C8B-B14F-4D97-AF65-F5344CB8AC3E}">
        <p14:creationId xmlns:p14="http://schemas.microsoft.com/office/powerpoint/2010/main" xmlns="" val="42390453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ربع نص 4"/>
          <p:cNvSpPr txBox="1"/>
          <p:nvPr/>
        </p:nvSpPr>
        <p:spPr>
          <a:xfrm>
            <a:off x="457200" y="256937"/>
            <a:ext cx="8382000" cy="6524863"/>
          </a:xfrm>
          <a:prstGeom prst="rect">
            <a:avLst/>
          </a:prstGeom>
          <a:noFill/>
        </p:spPr>
        <p:txBody>
          <a:bodyPr wrap="square" rtlCol="1">
            <a:spAutoFit/>
          </a:bodyPr>
          <a:lstStyle/>
          <a:p>
            <a:pPr algn="ctr" rtl="1"/>
            <a:r>
              <a:rPr lang="en-US" sz="2400" b="1" u="sng" dirty="0"/>
              <a:t> </a:t>
            </a:r>
            <a:r>
              <a:rPr lang="ar-SA" sz="2400" b="1" u="sng" dirty="0"/>
              <a:t>السرعة المفرطة في </a:t>
            </a:r>
            <a:r>
              <a:rPr lang="ar-SA" sz="2400" b="1" u="sng" dirty="0" err="1"/>
              <a:t>الكلام</a:t>
            </a:r>
            <a:r>
              <a:rPr lang="ar-SA" sz="2400" b="1" u="sng" dirty="0" err="1" smtClean="0"/>
              <a:t>:</a:t>
            </a:r>
            <a:endParaRPr lang="ar-SA" sz="2400" b="1" u="sng" dirty="0" smtClean="0"/>
          </a:p>
          <a:p>
            <a:pPr algn="ctr" rtl="1"/>
            <a:endParaRPr lang="en-US" sz="500" dirty="0"/>
          </a:p>
          <a:p>
            <a:pPr algn="ctr" rtl="1"/>
            <a:r>
              <a:rPr lang="ar-SA" sz="2400" dirty="0"/>
              <a:t>وهي سرعة في الكلام تؤدي إلى عدم وضوحه وتمتاز بإضافة وحذف كلمات وأخطاء في النطق وأحيانا تكون مصاحبة لصعوبات اللغة وغالبا تحدث بدون وعي المصاب </a:t>
            </a:r>
            <a:r>
              <a:rPr lang="ar-SA" sz="2400" dirty="0" err="1"/>
              <a:t>بها</a:t>
            </a:r>
            <a:r>
              <a:rPr lang="ar-SA" sz="2400" dirty="0"/>
              <a:t> ولا يشعر بالانزعاج ولا يتجنب كلامه ولديه اخطاء في العمليات التفكيرية والمشكلات الخاصة في اللغة وفي الفهم والسمع ومشكلات في القراءة والكتابة وصعوبات تعلم خلال سنوات الدراسة</a:t>
            </a:r>
            <a:r>
              <a:rPr lang="ar-SA" sz="2400" dirty="0" smtClean="0"/>
              <a:t>.</a:t>
            </a:r>
          </a:p>
          <a:p>
            <a:pPr algn="ctr" rtl="1"/>
            <a:endParaRPr lang="en-US" sz="2400" dirty="0"/>
          </a:p>
          <a:p>
            <a:pPr algn="ctr" rtl="1"/>
            <a:r>
              <a:rPr lang="ar-SA" sz="2400" b="1" u="sng" dirty="0" err="1" smtClean="0"/>
              <a:t>علاجها:</a:t>
            </a:r>
            <a:endParaRPr lang="ar-SA" sz="2400" b="1" u="sng" dirty="0" smtClean="0"/>
          </a:p>
          <a:p>
            <a:pPr algn="ctr" rtl="1"/>
            <a:endParaRPr lang="en-US" sz="500" dirty="0"/>
          </a:p>
          <a:p>
            <a:pPr lvl="0" algn="ctr" rtl="1">
              <a:buFont typeface="Arial" pitchFamily="34" charset="0"/>
              <a:buChar char="•"/>
            </a:pPr>
            <a:r>
              <a:rPr lang="ar-SA" sz="2400" dirty="0"/>
              <a:t>خفض معدل سرعة الكلام خلال النقاشات والمحادثات المختلفة داخل وخارج المدرسة </a:t>
            </a:r>
            <a:endParaRPr lang="ar-SA" sz="2400" dirty="0" smtClean="0"/>
          </a:p>
          <a:p>
            <a:pPr lvl="0" algn="ctr" rtl="1">
              <a:buFont typeface="Arial" pitchFamily="34" charset="0"/>
              <a:buChar char="•"/>
            </a:pPr>
            <a:r>
              <a:rPr lang="ar-SA" sz="2400" smtClean="0"/>
              <a:t>المحافظة </a:t>
            </a:r>
            <a:r>
              <a:rPr lang="ar-SA" sz="2400" dirty="0"/>
              <a:t>على معدلات كلام مختلفة والتفكير المسبق في الموضوع الذي سوف يتم التحدث عنه </a:t>
            </a:r>
            <a:endParaRPr lang="ar-SA" sz="2400" dirty="0" smtClean="0"/>
          </a:p>
          <a:p>
            <a:pPr lvl="0" algn="ctr" rtl="1">
              <a:buFont typeface="Arial" pitchFamily="34" charset="0"/>
              <a:buChar char="•"/>
            </a:pPr>
            <a:r>
              <a:rPr lang="ar-SA" sz="2400" smtClean="0"/>
              <a:t>استخدام </a:t>
            </a:r>
            <a:r>
              <a:rPr lang="ar-SA" sz="2400" dirty="0" smtClean="0"/>
              <a:t>التسجيل</a:t>
            </a:r>
          </a:p>
          <a:p>
            <a:pPr lvl="0" algn="ctr" rtl="1">
              <a:buFont typeface="Arial" pitchFamily="34" charset="0"/>
              <a:buChar char="•"/>
            </a:pPr>
            <a:r>
              <a:rPr lang="ar-SA" sz="2400" smtClean="0"/>
              <a:t>التغذية </a:t>
            </a:r>
            <a:r>
              <a:rPr lang="ar-SA" sz="2400" dirty="0"/>
              <a:t>الراجعة البصرية الفورية </a:t>
            </a:r>
            <a:endParaRPr lang="ar-SA" sz="2400" dirty="0" smtClean="0"/>
          </a:p>
          <a:p>
            <a:pPr lvl="0" algn="ctr" rtl="1">
              <a:buFont typeface="Arial" pitchFamily="34" charset="0"/>
              <a:buChar char="•"/>
            </a:pPr>
            <a:r>
              <a:rPr lang="ar-SA" sz="2400" smtClean="0"/>
              <a:t>الاساليب </a:t>
            </a:r>
            <a:r>
              <a:rPr lang="ar-SA" sz="2400" dirty="0"/>
              <a:t>غير المباشرة فقد يكون العلاج موجه الى علاج اخطاء النطق بهدف خفض معدل سرعة </a:t>
            </a:r>
            <a:r>
              <a:rPr lang="ar-SA" sz="2400" dirty="0" err="1"/>
              <a:t>الكلام.</a:t>
            </a:r>
            <a:r>
              <a:rPr lang="ar-SA" sz="2400" dirty="0"/>
              <a:t> </a:t>
            </a:r>
            <a:endParaRPr lang="ar-SA" sz="2400" dirty="0" smtClean="0"/>
          </a:p>
          <a:p>
            <a:pPr lvl="0" algn="ctr" rtl="1">
              <a:buFont typeface="Arial" pitchFamily="34" charset="0"/>
              <a:buChar char="•"/>
            </a:pPr>
            <a:r>
              <a:rPr lang="ar-SA" sz="2400" smtClean="0"/>
              <a:t>إذا </a:t>
            </a:r>
            <a:r>
              <a:rPr lang="ar-SA" sz="2400" dirty="0"/>
              <a:t>كان اختلال الطلاقة ناتجا عن عيوب لغوية فإن من المنطقي ان تعالج عيوب اللغة.</a:t>
            </a:r>
            <a:endParaRPr lang="en-US" sz="2400" dirty="0"/>
          </a:p>
          <a:p>
            <a:pPr algn="ctr" rtl="1">
              <a:buFont typeface="Arial" pitchFamily="34" charset="0"/>
              <a:buChar char="•"/>
            </a:pPr>
            <a:endParaRPr lang="ar-SA" sz="2400" dirty="0"/>
          </a:p>
        </p:txBody>
      </p:sp>
    </p:spTree>
    <p:extLst>
      <p:ext uri="{BB962C8B-B14F-4D97-AF65-F5344CB8AC3E}">
        <p14:creationId xmlns:p14="http://schemas.microsoft.com/office/powerpoint/2010/main" xmlns="" val="21927597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Custom 1">
      <a:majorFont>
        <a:latin typeface="Times New Roman"/>
        <a:ea typeface=""/>
        <a:cs typeface=""/>
      </a:majorFont>
      <a:minorFont>
        <a:latin typeface="Franklin Gothic Book"/>
        <a:ea typeface=""/>
        <a:cs typeface=""/>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478</TotalTime>
  <Words>1804</Words>
  <Application>Microsoft Office PowerPoint</Application>
  <PresentationFormat>عرض على الشاشة (3:4)‏</PresentationFormat>
  <Paragraphs>259</Paragraphs>
  <Slides>33</Slides>
  <Notes>0</Notes>
  <HiddenSlides>0</HiddenSlides>
  <MMClips>0</MMClips>
  <ScaleCrop>false</ScaleCrop>
  <HeadingPairs>
    <vt:vector size="4" baseType="variant">
      <vt:variant>
        <vt:lpstr>سمة</vt:lpstr>
      </vt:variant>
      <vt:variant>
        <vt:i4>2</vt:i4>
      </vt:variant>
      <vt:variant>
        <vt:lpstr>عناوين الشرائح</vt:lpstr>
      </vt:variant>
      <vt:variant>
        <vt:i4>33</vt:i4>
      </vt:variant>
    </vt:vector>
  </HeadingPairs>
  <TitlesOfParts>
    <vt:vector size="35" baseType="lpstr">
      <vt:lpstr>Executive</vt:lpstr>
      <vt:lpstr>1_Executive</vt:lpstr>
      <vt:lpstr>الندوة التثقيفية </vt:lpstr>
      <vt:lpstr>اضطرابات طلاقة الكلام</vt:lpstr>
      <vt:lpstr>الشريحة 3</vt:lpstr>
      <vt:lpstr>الشريحة 4</vt:lpstr>
      <vt:lpstr>اضطرابات التواصل  </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ارشادات عامة  </vt:lpstr>
      <vt:lpstr>الشريحة 25</vt:lpstr>
      <vt:lpstr>الشريحة 26</vt:lpstr>
      <vt:lpstr>أسئلة متكررة عن التلعثم</vt:lpstr>
      <vt:lpstr>الشريحة 28</vt:lpstr>
      <vt:lpstr>الشريحة 29</vt:lpstr>
      <vt:lpstr>الشريحة 30</vt:lpstr>
      <vt:lpstr>الشريحة 31</vt:lpstr>
      <vt:lpstr>الشريحة 32</vt:lpstr>
      <vt:lpstr>الشريحة 33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التثقيفية</dc:title>
  <dc:creator>Hala</dc:creator>
  <cp:lastModifiedBy>ASUS</cp:lastModifiedBy>
  <cp:revision>47</cp:revision>
  <dcterms:created xsi:type="dcterms:W3CDTF">2012-05-08T20:20:48Z</dcterms:created>
  <dcterms:modified xsi:type="dcterms:W3CDTF">2012-06-07T13:54:23Z</dcterms:modified>
</cp:coreProperties>
</file>