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90" r:id="rId3"/>
    <p:sldId id="291" r:id="rId4"/>
    <p:sldId id="292" r:id="rId5"/>
    <p:sldId id="293" r:id="rId6"/>
    <p:sldId id="294" r:id="rId7"/>
    <p:sldId id="295" r:id="rId8"/>
    <p:sldId id="296" r:id="rId9"/>
    <p:sldId id="256" r:id="rId10"/>
    <p:sldId id="257" r:id="rId11"/>
    <p:sldId id="258" r:id="rId12"/>
    <p:sldId id="259" r:id="rId13"/>
    <p:sldId id="260" r:id="rId14"/>
    <p:sldId id="261" r:id="rId15"/>
    <p:sldId id="262" r:id="rId16"/>
    <p:sldId id="263" r:id="rId17"/>
    <p:sldId id="265" r:id="rId18"/>
    <p:sldId id="266" r:id="rId19"/>
    <p:sldId id="264" r:id="rId20"/>
    <p:sldId id="267" r:id="rId21"/>
    <p:sldId id="269" r:id="rId22"/>
    <p:sldId id="270" r:id="rId23"/>
    <p:sldId id="268" r:id="rId24"/>
    <p:sldId id="273" r:id="rId25"/>
    <p:sldId id="272" r:id="rId26"/>
    <p:sldId id="275" r:id="rId27"/>
    <p:sldId id="285" r:id="rId28"/>
    <p:sldId id="286" r:id="rId29"/>
    <p:sldId id="287" r:id="rId30"/>
    <p:sldId id="288" r:id="rId31"/>
    <p:sldId id="279" r:id="rId32"/>
    <p:sldId id="277" r:id="rId33"/>
    <p:sldId id="280" r:id="rId34"/>
    <p:sldId id="276" r:id="rId35"/>
    <p:sldId id="283" r:id="rId36"/>
    <p:sldId id="298" r:id="rId37"/>
    <p:sldId id="299" r:id="rId38"/>
    <p:sldId id="300" r:id="rId39"/>
    <p:sldId id="301" r:id="rId40"/>
    <p:sldId id="281" r:id="rId41"/>
    <p:sldId id="282"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a:srgbClr val="663300"/>
    <a:srgbClr val="FF99CC"/>
    <a:srgbClr val="808000"/>
    <a:srgbClr val="CC9900"/>
    <a:srgbClr val="FFCC00"/>
    <a:srgbClr val="68E5FE"/>
    <a:srgbClr val="66FFFF"/>
    <a:srgbClr val="006666"/>
    <a:srgbClr val="CCE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976" autoAdjust="0"/>
    <p:restoredTop sz="94624" autoAdjust="0"/>
  </p:normalViewPr>
  <p:slideViewPr>
    <p:cSldViewPr>
      <p:cViewPr varScale="1">
        <p:scale>
          <a:sx n="66" d="100"/>
          <a:sy n="66" d="100"/>
        </p:scale>
        <p:origin x="-13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gif"/><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wallpaper.png"/>
          <p:cNvPicPr>
            <a:picLocks noChangeAspect="1"/>
          </p:cNvPicPr>
          <p:nvPr/>
        </p:nvPicPr>
        <p:blipFill>
          <a:blip r:embed="rId2" cstate="print"/>
          <a:stretch>
            <a:fillRect/>
          </a:stretch>
        </p:blipFill>
        <p:spPr>
          <a:xfrm>
            <a:off x="0" y="0"/>
            <a:ext cx="9144000" cy="7715280"/>
          </a:xfrm>
          <a:prstGeom prst="rect">
            <a:avLst/>
          </a:prstGeom>
        </p:spPr>
      </p:pic>
      <p:sp>
        <p:nvSpPr>
          <p:cNvPr id="2" name="Title 1"/>
          <p:cNvSpPr>
            <a:spLocks noGrp="1"/>
          </p:cNvSpPr>
          <p:nvPr>
            <p:ph type="ctrTitle"/>
          </p:nvPr>
        </p:nvSpPr>
        <p:spPr>
          <a:xfrm>
            <a:off x="685800" y="2130425"/>
            <a:ext cx="7772400" cy="1941517"/>
          </a:xfrm>
        </p:spPr>
        <p:txBody>
          <a:bodyPr>
            <a:normAutofit fontScale="90000"/>
          </a:bodyPr>
          <a:lstStyle/>
          <a:p>
            <a:pPr rtl="1"/>
            <a:r>
              <a:rPr lang="ar-SA" sz="6700" b="1" dirty="0" smtClean="0">
                <a:solidFill>
                  <a:schemeClr val="tx2"/>
                </a:solidFill>
                <a:cs typeface="Akhbar MT" pitchFamily="2" charset="-78"/>
              </a:rPr>
              <a:t/>
            </a:r>
            <a:br>
              <a:rPr lang="ar-SA" sz="6700" b="1" dirty="0" smtClean="0">
                <a:solidFill>
                  <a:schemeClr val="tx2"/>
                </a:solidFill>
                <a:cs typeface="Akhbar MT" pitchFamily="2" charset="-78"/>
              </a:rPr>
            </a:br>
            <a:r>
              <a:rPr lang="ar-SA" sz="6700" b="1" dirty="0">
                <a:solidFill>
                  <a:schemeClr val="tx2"/>
                </a:solidFill>
                <a:cs typeface="Akhbar MT" pitchFamily="2" charset="-78"/>
              </a:rPr>
              <a:t/>
            </a:r>
            <a:br>
              <a:rPr lang="ar-SA" sz="6700" b="1" dirty="0">
                <a:solidFill>
                  <a:schemeClr val="tx2"/>
                </a:solidFill>
                <a:cs typeface="Akhbar MT" pitchFamily="2" charset="-78"/>
              </a:rPr>
            </a:br>
            <a:r>
              <a:rPr lang="ar-SA" sz="6700" b="1" dirty="0" smtClean="0">
                <a:solidFill>
                  <a:schemeClr val="tx2"/>
                </a:solidFill>
                <a:cs typeface="Akhbar MT" pitchFamily="2" charset="-78"/>
              </a:rPr>
              <a:t>التحديات </a:t>
            </a:r>
            <a:r>
              <a:rPr lang="ar-SA" sz="6700" b="1" dirty="0">
                <a:solidFill>
                  <a:schemeClr val="tx2"/>
                </a:solidFill>
                <a:cs typeface="Akhbar MT" pitchFamily="2" charset="-78"/>
              </a:rPr>
              <a:t>التي تواجه الثقافة الإسلامية</a:t>
            </a:r>
            <a:r>
              <a:rPr lang="en-US" dirty="0"/>
              <a:t/>
            </a:r>
            <a:br>
              <a:rPr lang="en-US" dirty="0"/>
            </a:br>
            <a:endParaRPr lang="en-US" dirty="0"/>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كل السلم\خلفيات\1_1229019028.jpg"/>
          <p:cNvPicPr>
            <a:picLocks noChangeAspect="1" noChangeArrowheads="1"/>
          </p:cNvPicPr>
          <p:nvPr/>
        </p:nvPicPr>
        <p:blipFill>
          <a:blip r:embed="rId2" cstate="print">
            <a:lum bright="27000" contrast="-32000"/>
          </a:blip>
          <a:srcRect/>
          <a:stretch>
            <a:fillRect/>
          </a:stretch>
        </p:blipFill>
        <p:spPr bwMode="auto">
          <a:xfrm>
            <a:off x="0" y="0"/>
            <a:ext cx="9144000" cy="6858000"/>
          </a:xfrm>
          <a:prstGeom prst="rect">
            <a:avLst/>
          </a:prstGeom>
          <a:noFill/>
        </p:spPr>
      </p:pic>
      <p:sp>
        <p:nvSpPr>
          <p:cNvPr id="6" name="Rectangle 5"/>
          <p:cNvSpPr/>
          <p:nvPr/>
        </p:nvSpPr>
        <p:spPr>
          <a:xfrm>
            <a:off x="0" y="4495800"/>
            <a:ext cx="4876800" cy="193899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6000" b="1" cap="none" spc="50" dirty="0" smtClean="0">
                <a:ln w="11430"/>
                <a:effectLst>
                  <a:outerShdw blurRad="76200" dist="50800" dir="5400000" algn="tl" rotWithShape="0">
                    <a:srgbClr val="000000">
                      <a:alpha val="65000"/>
                    </a:srgbClr>
                  </a:outerShdw>
                </a:effectLst>
              </a:rPr>
              <a:t>فصل</a:t>
            </a:r>
          </a:p>
          <a:p>
            <a:pPr algn="ctr"/>
            <a:r>
              <a:rPr lang="ar-SA" sz="6000" b="1" cap="none" spc="50" dirty="0" smtClean="0">
                <a:ln w="11430"/>
                <a:solidFill>
                  <a:srgbClr val="00B050"/>
                </a:solidFill>
                <a:effectLst>
                  <a:outerShdw blurRad="76200" dist="50800" dir="5400000" algn="tl" rotWithShape="0">
                    <a:srgbClr val="000000">
                      <a:alpha val="65000"/>
                    </a:srgbClr>
                  </a:outerShdw>
                </a:effectLst>
              </a:rPr>
              <a:t>الدين</a:t>
            </a:r>
            <a:r>
              <a:rPr lang="ar-SA"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sz="6000" b="1" cap="none" spc="50" dirty="0" smtClean="0">
                <a:ln w="11430"/>
                <a:effectLst>
                  <a:outerShdw blurRad="76200" dist="50800" dir="5400000" algn="tl" rotWithShape="0">
                    <a:srgbClr val="000000">
                      <a:alpha val="65000"/>
                    </a:srgbClr>
                  </a:outerShdw>
                </a:effectLst>
              </a:rPr>
              <a:t>عن</a:t>
            </a:r>
            <a:r>
              <a:rPr lang="ar-SA"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الدولة</a:t>
            </a:r>
            <a:endParaRPr lang="ar-SA" sz="6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056" name="Picture 8" descr="C:\Users\431203621\Downloads\سلم عرض\sharia_finance_dollar copy.png"/>
          <p:cNvPicPr>
            <a:picLocks noChangeAspect="1" noChangeArrowheads="1"/>
          </p:cNvPicPr>
          <p:nvPr/>
        </p:nvPicPr>
        <p:blipFill>
          <a:blip r:embed="rId3" cstate="print"/>
          <a:srcRect/>
          <a:stretch>
            <a:fillRect/>
          </a:stretch>
        </p:blipFill>
        <p:spPr bwMode="auto">
          <a:xfrm>
            <a:off x="609600" y="457200"/>
            <a:ext cx="3733800" cy="5072818"/>
          </a:xfrm>
          <a:prstGeom prst="rect">
            <a:avLst/>
          </a:prstGeom>
          <a:noFill/>
        </p:spPr>
      </p:pic>
      <p:sp>
        <p:nvSpPr>
          <p:cNvPr id="11" name="Rectangle 10"/>
          <p:cNvSpPr/>
          <p:nvPr/>
        </p:nvSpPr>
        <p:spPr>
          <a:xfrm>
            <a:off x="5029200" y="990600"/>
            <a:ext cx="3352800" cy="4455835"/>
          </a:xfrm>
          <a:prstGeom prst="rect">
            <a:avLst/>
          </a:prstGeom>
        </p:spPr>
        <p:txBody>
          <a:bodyPr wrap="square">
            <a:spAutoFit/>
          </a:bodyPr>
          <a:lstStyle/>
          <a:p>
            <a:pPr algn="ctr">
              <a:lnSpc>
                <a:spcPct val="150000"/>
              </a:lnSpc>
            </a:pPr>
            <a:r>
              <a:rPr lang="ar-SA" sz="2400" b="1" dirty="0" smtClean="0">
                <a:effectLst>
                  <a:outerShdw blurRad="50800" dist="50800" dir="5400000" algn="ctr" rotWithShape="0">
                    <a:schemeClr val="bg1">
                      <a:alpha val="53000"/>
                    </a:schemeClr>
                  </a:outerShdw>
                </a:effectLst>
              </a:rPr>
              <a:t>و هذا يعني باختصار إقصاء </a:t>
            </a:r>
            <a:r>
              <a:rPr lang="ar-SA" sz="2400" b="1" dirty="0" smtClean="0">
                <a:solidFill>
                  <a:srgbClr val="008000"/>
                </a:solidFill>
                <a:effectLst>
                  <a:outerShdw blurRad="50800" dist="50800" dir="5400000" algn="ctr" rotWithShape="0">
                    <a:schemeClr val="bg1">
                      <a:alpha val="53000"/>
                    </a:schemeClr>
                  </a:outerShdw>
                </a:effectLst>
              </a:rPr>
              <a:t>الدين</a:t>
            </a:r>
            <a:r>
              <a:rPr lang="ar-SA" sz="2400" b="1" dirty="0" smtClean="0">
                <a:effectLst>
                  <a:outerShdw blurRad="50800" dist="50800" dir="5400000" algn="ctr" rotWithShape="0">
                    <a:schemeClr val="bg1">
                      <a:alpha val="53000"/>
                    </a:schemeClr>
                  </a:outerShdw>
                </a:effectLst>
              </a:rPr>
              <a:t> عن الحياة والحيلولة بينه وبين أداء مهمته التي جاء لأجلها وسجنه في المعابد والأديرة والكهوف مع منعه من التدخل في </a:t>
            </a:r>
            <a:r>
              <a:rPr lang="ar-SA" sz="2400" b="1" dirty="0" smtClean="0">
                <a:solidFill>
                  <a:srgbClr val="C00000"/>
                </a:solidFill>
                <a:effectLst>
                  <a:outerShdw blurRad="50800" dist="50800" dir="5400000" algn="ctr" rotWithShape="0">
                    <a:schemeClr val="bg1">
                      <a:alpha val="53000"/>
                    </a:schemeClr>
                  </a:outerShdw>
                </a:effectLst>
              </a:rPr>
              <a:t>شؤون الحكم والسياسة والاقتصاد والتعليم وسائر مرافق الحياة الحية </a:t>
            </a:r>
            <a:endParaRPr lang="ar-SA" sz="2400" b="1" dirty="0">
              <a:solidFill>
                <a:srgbClr val="C00000"/>
              </a:solidFill>
              <a:effectLst>
                <a:outerShdw blurRad="50800" dist="50800" dir="5400000" algn="ctr" rotWithShape="0">
                  <a:schemeClr val="bg1">
                    <a:alpha val="53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كل السلم\سلم عرض\283975_204040556313931_197045100346810_642128_2769824_n copy.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Rectangle 3"/>
          <p:cNvSpPr/>
          <p:nvPr/>
        </p:nvSpPr>
        <p:spPr>
          <a:xfrm>
            <a:off x="4343400" y="381000"/>
            <a:ext cx="4572000" cy="6019800"/>
          </a:xfrm>
          <a:prstGeom prst="rect">
            <a:avLst/>
          </a:prstGeom>
          <a:solidFill>
            <a:schemeClr val="bg1">
              <a:alpha val="65000"/>
            </a:schemeClr>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Rectangle 2"/>
          <p:cNvSpPr/>
          <p:nvPr/>
        </p:nvSpPr>
        <p:spPr>
          <a:xfrm>
            <a:off x="4495800" y="533400"/>
            <a:ext cx="4267200" cy="3970318"/>
          </a:xfrm>
          <a:prstGeom prst="rect">
            <a:avLst/>
          </a:prstGeom>
        </p:spPr>
        <p:txBody>
          <a:bodyPr wrap="square">
            <a:spAutoFit/>
          </a:bodyPr>
          <a:lstStyle/>
          <a:p>
            <a:pPr algn="ctr">
              <a:lnSpc>
                <a:spcPct val="150000"/>
              </a:lnSpc>
            </a:pPr>
            <a:r>
              <a:rPr lang="ar-SA" sz="2400" b="1" dirty="0" smtClean="0"/>
              <a:t>وتفويض كل ذلك إلى مردة من الطواغيت الذين يتألهون على العباد ويستكبرون في الأرض ويسعون فيها فسادا ويستذلون الرقاب ويقيمون للناس شريعة الهوى والشيطان بدلا من شريعة الرحمن وهداية القرآن وينصبون من أنفسهم سدنة للدين الجديد الذي أتوا به.</a:t>
            </a:r>
            <a:endParaRPr lang="ar-SA" sz="2400" dirty="0"/>
          </a:p>
        </p:txBody>
      </p:sp>
      <p:sp>
        <p:nvSpPr>
          <p:cNvPr id="5" name="Rectangle 4"/>
          <p:cNvSpPr/>
          <p:nvPr/>
        </p:nvSpPr>
        <p:spPr>
          <a:xfrm>
            <a:off x="4876800" y="4724400"/>
            <a:ext cx="3429000" cy="1384995"/>
          </a:xfrm>
          <a:prstGeom prst="rect">
            <a:avLst/>
          </a:prstGeom>
        </p:spPr>
        <p:txBody>
          <a:bodyPr wrap="square">
            <a:spAutoFit/>
          </a:bodyPr>
          <a:lstStyle/>
          <a:p>
            <a:pPr algn="ctr"/>
            <a:r>
              <a:rPr lang="ar-SA" sz="2800" b="1" dirty="0" smtClean="0">
                <a:solidFill>
                  <a:srgbClr val="C00000"/>
                </a:solidFill>
                <a:effectLst>
                  <a:innerShdw blurRad="63500" dist="50800" dir="2700000">
                    <a:prstClr val="black">
                      <a:alpha val="50000"/>
                    </a:prstClr>
                  </a:innerShdw>
                </a:effectLst>
              </a:rPr>
              <a:t>وقد كانت هذه الفكرة من أخطر ما جلبه الغزو الفكري إلى بلاد المسلمين</a:t>
            </a:r>
            <a:endParaRPr lang="ar-SA" sz="2800" dirty="0">
              <a:solidFill>
                <a:srgbClr val="C00000"/>
              </a:solidFill>
              <a:effectLst>
                <a:innerShdw blurRad="63500" dist="50800" dir="2700000">
                  <a:prstClr val="black">
                    <a:alpha val="50000"/>
                  </a:prst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75000"/>
            <a:alpha val="54000"/>
          </a:schemeClr>
        </a:solidFill>
        <a:effectLst/>
      </p:bgPr>
    </p:bg>
    <p:spTree>
      <p:nvGrpSpPr>
        <p:cNvPr id="1" name=""/>
        <p:cNvGrpSpPr/>
        <p:nvPr/>
      </p:nvGrpSpPr>
      <p:grpSpPr>
        <a:xfrm>
          <a:off x="0" y="0"/>
          <a:ext cx="0" cy="0"/>
          <a:chOff x="0" y="0"/>
          <a:chExt cx="0" cy="0"/>
        </a:xfrm>
      </p:grpSpPr>
      <p:pic>
        <p:nvPicPr>
          <p:cNvPr id="3074" name="Picture 2" descr="C:\Users\431203621\Downloads\سلم عرض\image003.jpg"/>
          <p:cNvPicPr>
            <a:picLocks noChangeAspect="1" noChangeArrowheads="1"/>
          </p:cNvPicPr>
          <p:nvPr/>
        </p:nvPicPr>
        <p:blipFill>
          <a:blip r:embed="rId2" cstate="print"/>
          <a:srcRect/>
          <a:stretch>
            <a:fillRect/>
          </a:stretch>
        </p:blipFill>
        <p:spPr bwMode="auto">
          <a:xfrm>
            <a:off x="3429000" y="1321594"/>
            <a:ext cx="5715000" cy="5536406"/>
          </a:xfrm>
          <a:prstGeom prst="ellipse">
            <a:avLst/>
          </a:prstGeom>
          <a:ln>
            <a:noFill/>
          </a:ln>
          <a:effectLst>
            <a:softEdge rad="317500"/>
          </a:effectLst>
        </p:spPr>
      </p:pic>
      <p:sp>
        <p:nvSpPr>
          <p:cNvPr id="2" name="Rectangle 1"/>
          <p:cNvSpPr/>
          <p:nvPr/>
        </p:nvSpPr>
        <p:spPr>
          <a:xfrm>
            <a:off x="381000" y="304800"/>
            <a:ext cx="8313169" cy="923330"/>
          </a:xfrm>
          <a:prstGeom prst="rect">
            <a:avLst/>
          </a:prstGeom>
          <a:noFill/>
        </p:spPr>
        <p:txBody>
          <a:bodyPr wrap="square" lIns="91440" tIns="45720" rIns="91440" bIns="45720">
            <a:spAutoFit/>
          </a:bodyPr>
          <a:lstStyle/>
          <a:p>
            <a:pPr algn="ctr"/>
            <a:r>
              <a:rPr lang="ar-SA"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فكرة القوميات والعصبيات الجاهلية</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Rectangle 3"/>
          <p:cNvSpPr/>
          <p:nvPr/>
        </p:nvSpPr>
        <p:spPr>
          <a:xfrm>
            <a:off x="381000" y="1295400"/>
            <a:ext cx="3810000" cy="5262979"/>
          </a:xfrm>
          <a:prstGeom prst="rect">
            <a:avLst/>
          </a:prstGeom>
        </p:spPr>
        <p:txBody>
          <a:bodyPr wrap="square">
            <a:spAutoFit/>
          </a:bodyPr>
          <a:lstStyle/>
          <a:p>
            <a:pPr algn="ctr">
              <a:spcBef>
                <a:spcPts val="1200"/>
              </a:spcBef>
            </a:pPr>
            <a:r>
              <a:rPr lang="ar-SA" sz="2400" b="1" dirty="0" smtClean="0"/>
              <a:t>لقد أدرك أعداء الإسلام بأن قوة المسلمين تكمن في هذا </a:t>
            </a:r>
            <a:r>
              <a:rPr lang="ar-SA" sz="2400" b="1" dirty="0" smtClean="0">
                <a:solidFill>
                  <a:srgbClr val="008000"/>
                </a:solidFill>
              </a:rPr>
              <a:t>الدين</a:t>
            </a:r>
            <a:r>
              <a:rPr lang="ar-SA" sz="2400" b="1" dirty="0" smtClean="0"/>
              <a:t> وفي </a:t>
            </a:r>
            <a:r>
              <a:rPr lang="ar-SA" sz="1600" b="1" dirty="0" smtClean="0"/>
              <a:t>”</a:t>
            </a:r>
            <a:r>
              <a:rPr lang="ar-SA" sz="2400" b="1" dirty="0" smtClean="0"/>
              <a:t>اجتماعهم</a:t>
            </a:r>
            <a:r>
              <a:rPr lang="ar-SA" sz="1600" b="1" dirty="0" smtClean="0"/>
              <a:t>“</a:t>
            </a:r>
            <a:r>
              <a:rPr lang="ar-SA" sz="2400" b="1" dirty="0" smtClean="0"/>
              <a:t> حول مبادئه وتمسكهم برابطة </a:t>
            </a:r>
            <a:r>
              <a:rPr lang="ar-SA" sz="2400" b="1" dirty="0" smtClean="0">
                <a:solidFill>
                  <a:srgbClr val="566CB2"/>
                </a:solidFill>
              </a:rPr>
              <a:t>الأخوة الإسلامية </a:t>
            </a:r>
            <a:r>
              <a:rPr lang="ar-SA" sz="2400" b="1" dirty="0" smtClean="0"/>
              <a:t>التي </a:t>
            </a:r>
            <a:r>
              <a:rPr lang="ar-SA" sz="1600" b="1" dirty="0" smtClean="0"/>
              <a:t>”</a:t>
            </a:r>
            <a:r>
              <a:rPr lang="ar-SA" sz="2400" b="1" dirty="0" smtClean="0"/>
              <a:t>تنظمهم</a:t>
            </a:r>
            <a:r>
              <a:rPr lang="ar-SA" sz="1600" b="1" dirty="0" smtClean="0"/>
              <a:t>“</a:t>
            </a:r>
            <a:r>
              <a:rPr lang="ar-SA" sz="2400" b="1" dirty="0" smtClean="0"/>
              <a:t> على اختلاف أجناسهم وألوانهم , ولذلك كان لابد من فصم عُرى هذه الأخوة التي تشد المسلم إلى أخيه وتكون منهم قوة رهيبة يحسب لها الأعداء ألف حساب على ما جاء في الحديث الشريف </a:t>
            </a:r>
            <a:r>
              <a:rPr lang="ar-SA" sz="2400" b="1" dirty="0" smtClean="0">
                <a:solidFill>
                  <a:schemeClr val="accent3">
                    <a:lumMod val="50000"/>
                  </a:schemeClr>
                </a:solidFill>
              </a:rPr>
              <a:t>"مثل المسلمين في توادهم وتراحمهم كمثل الجسد الواحد إذا اشتكى منه عضو تداعى له سائر الجسد بالحمى والسهر".</a:t>
            </a:r>
            <a:r>
              <a:rPr lang="ar-SA" sz="2400" b="1" dirty="0" smtClean="0"/>
              <a:t> </a:t>
            </a:r>
            <a:endParaRPr lang="ar-S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431203621\Downloads\سلم عرض\team_building.png"/>
          <p:cNvPicPr>
            <a:picLocks noChangeAspect="1" noChangeArrowheads="1"/>
          </p:cNvPicPr>
          <p:nvPr/>
        </p:nvPicPr>
        <p:blipFill>
          <a:blip r:embed="rId2" cstate="print"/>
          <a:srcRect/>
          <a:stretch>
            <a:fillRect/>
          </a:stretch>
        </p:blipFill>
        <p:spPr bwMode="auto">
          <a:xfrm>
            <a:off x="0" y="3124200"/>
            <a:ext cx="9144000" cy="3733800"/>
          </a:xfrm>
          <a:prstGeom prst="rect">
            <a:avLst/>
          </a:prstGeom>
          <a:noFill/>
        </p:spPr>
      </p:pic>
      <p:pic>
        <p:nvPicPr>
          <p:cNvPr id="4098" name="Picture 2" descr="H:\كل السلم\خلفيات\صور\20.gif"/>
          <p:cNvPicPr>
            <a:picLocks noChangeAspect="1" noChangeArrowheads="1" noCrop="1"/>
          </p:cNvPicPr>
          <p:nvPr/>
        </p:nvPicPr>
        <p:blipFill>
          <a:blip r:embed="rId3" cstate="print"/>
          <a:srcRect/>
          <a:stretch>
            <a:fillRect/>
          </a:stretch>
        </p:blipFill>
        <p:spPr bwMode="auto">
          <a:xfrm>
            <a:off x="0" y="228600"/>
            <a:ext cx="9144000" cy="319507"/>
          </a:xfrm>
          <a:prstGeom prst="rect">
            <a:avLst/>
          </a:prstGeom>
          <a:noFill/>
        </p:spPr>
      </p:pic>
      <p:sp>
        <p:nvSpPr>
          <p:cNvPr id="3" name="Rectangle 2"/>
          <p:cNvSpPr/>
          <p:nvPr/>
        </p:nvSpPr>
        <p:spPr>
          <a:xfrm>
            <a:off x="457200" y="609600"/>
            <a:ext cx="8229600" cy="2862322"/>
          </a:xfrm>
          <a:prstGeom prst="rect">
            <a:avLst/>
          </a:prstGeom>
        </p:spPr>
        <p:txBody>
          <a:bodyPr wrap="square">
            <a:spAutoFit/>
          </a:bodyPr>
          <a:lstStyle/>
          <a:p>
            <a:pPr algn="ctr">
              <a:lnSpc>
                <a:spcPct val="150000"/>
              </a:lnSpc>
            </a:pPr>
            <a:r>
              <a:rPr lang="ar-SA" sz="2400" b="1" dirty="0" smtClean="0"/>
              <a:t>وكانت فكرة </a:t>
            </a:r>
            <a:r>
              <a:rPr lang="ar-SA" sz="2400" b="1" dirty="0" smtClean="0">
                <a:ln w="10160">
                  <a:noFill/>
                  <a:prstDash val="solid"/>
                </a:ln>
                <a:solidFill>
                  <a:schemeClr val="tx2">
                    <a:lumMod val="60000"/>
                    <a:lumOff val="40000"/>
                  </a:schemeClr>
                </a:solidFill>
                <a:effectLst>
                  <a:glow rad="101600">
                    <a:schemeClr val="tx2">
                      <a:lumMod val="20000"/>
                      <a:lumOff val="80000"/>
                      <a:alpha val="60000"/>
                    </a:schemeClr>
                  </a:glow>
                </a:effectLst>
              </a:rPr>
              <a:t>القوميات</a:t>
            </a:r>
            <a:r>
              <a:rPr lang="ar-SA" sz="2400" b="1" dirty="0" smtClean="0">
                <a:effectLst>
                  <a:glow rad="101600">
                    <a:schemeClr val="tx2">
                      <a:lumMod val="20000"/>
                      <a:lumOff val="80000"/>
                      <a:alpha val="60000"/>
                    </a:schemeClr>
                  </a:glow>
                </a:effectLst>
              </a:rPr>
              <a:t> </a:t>
            </a:r>
            <a:r>
              <a:rPr lang="ar-SA" sz="2400" b="1" dirty="0" smtClean="0"/>
              <a:t>هي البديل الجديد للأخوة الإسلامية، فانطلق أعداء الإسلام مع أُجَرَائِهم لإحياء العصبيات النتنة من قبورها وجمع رفاتها وبعث الحياة فيها من جديد بعد أن أماتها الإسلام من قرون. واستطاعوا أن يذكِّروا الناس بماضيهم الذي كانوا عليه قبل الإسلام وعملوا على بعث الحضارات الجاهلية البائدة وإحياء مظاهرها وتعظيم تلك المظاهر وعرضها عرضا مغريا يوحي بأصالتها وعراقتها،</a:t>
            </a:r>
            <a:endParaRPr lang="ar-SA"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7000"/>
          </a:stretch>
        </a:blipFill>
        <a:effectLst/>
      </p:bgPr>
    </p:bg>
    <p:spTree>
      <p:nvGrpSpPr>
        <p:cNvPr id="1" name=""/>
        <p:cNvGrpSpPr/>
        <p:nvPr/>
      </p:nvGrpSpPr>
      <p:grpSpPr>
        <a:xfrm>
          <a:off x="0" y="0"/>
          <a:ext cx="0" cy="0"/>
          <a:chOff x="0" y="0"/>
          <a:chExt cx="0" cy="0"/>
        </a:xfrm>
      </p:grpSpPr>
      <p:sp>
        <p:nvSpPr>
          <p:cNvPr id="3" name="Rectangle 2"/>
          <p:cNvSpPr/>
          <p:nvPr/>
        </p:nvSpPr>
        <p:spPr>
          <a:xfrm>
            <a:off x="4419600" y="228600"/>
            <a:ext cx="4495800" cy="6463308"/>
          </a:xfrm>
          <a:prstGeom prst="rect">
            <a:avLst/>
          </a:prstGeom>
        </p:spPr>
        <p:txBody>
          <a:bodyPr wrap="square">
            <a:spAutoFit/>
          </a:bodyPr>
          <a:lstStyle/>
          <a:p>
            <a:pPr algn="ctr">
              <a:lnSpc>
                <a:spcPct val="150000"/>
              </a:lnSpc>
            </a:pPr>
            <a:r>
              <a:rPr lang="ar-SA" sz="2300" b="1" dirty="0" smtClean="0"/>
              <a:t>ونفخوا في الناس روح التقديس لتلك الرسوم البالية فانتسب الناس </a:t>
            </a:r>
            <a:r>
              <a:rPr lang="ar-SA" sz="1600" b="1" dirty="0" smtClean="0">
                <a:solidFill>
                  <a:schemeClr val="accent5">
                    <a:lumMod val="50000"/>
                  </a:schemeClr>
                </a:solidFill>
              </a:rPr>
              <a:t>”</a:t>
            </a:r>
            <a:r>
              <a:rPr lang="ar-SA" sz="2300" b="1" dirty="0" smtClean="0">
                <a:solidFill>
                  <a:schemeClr val="accent5">
                    <a:lumMod val="50000"/>
                  </a:schemeClr>
                </a:solidFill>
              </a:rPr>
              <a:t>لآبائهم</a:t>
            </a:r>
            <a:r>
              <a:rPr lang="ar-SA" sz="1600" b="1" dirty="0" smtClean="0">
                <a:solidFill>
                  <a:schemeClr val="accent5">
                    <a:lumMod val="50000"/>
                  </a:schemeClr>
                </a:solidFill>
              </a:rPr>
              <a:t>“</a:t>
            </a:r>
            <a:r>
              <a:rPr lang="ar-SA" sz="2300" b="1" dirty="0" smtClean="0">
                <a:solidFill>
                  <a:schemeClr val="accent5">
                    <a:lumMod val="50000"/>
                  </a:schemeClr>
                </a:solidFill>
              </a:rPr>
              <a:t> </a:t>
            </a:r>
            <a:r>
              <a:rPr lang="ar-SA" sz="2300" b="1" dirty="0" smtClean="0"/>
              <a:t>بدلا من الانتساب </a:t>
            </a:r>
            <a:r>
              <a:rPr lang="ar-SA" sz="1600" b="1" dirty="0" smtClean="0">
                <a:solidFill>
                  <a:schemeClr val="accent6">
                    <a:lumMod val="50000"/>
                  </a:schemeClr>
                </a:solidFill>
              </a:rPr>
              <a:t>”</a:t>
            </a:r>
            <a:r>
              <a:rPr lang="ar-SA" sz="2300" b="1" dirty="0" smtClean="0">
                <a:solidFill>
                  <a:schemeClr val="accent6">
                    <a:lumMod val="50000"/>
                  </a:schemeClr>
                </a:solidFill>
              </a:rPr>
              <a:t>لدينهم</a:t>
            </a:r>
            <a:r>
              <a:rPr lang="ar-SA" sz="1600" b="1" dirty="0" smtClean="0">
                <a:solidFill>
                  <a:schemeClr val="accent6">
                    <a:lumMod val="50000"/>
                  </a:schemeClr>
                </a:solidFill>
              </a:rPr>
              <a:t>“ </a:t>
            </a:r>
            <a:r>
              <a:rPr lang="ar-SA" sz="2300" b="1" dirty="0" smtClean="0"/>
              <a:t>ونسوا مفهوم قوله تعالى: </a:t>
            </a:r>
            <a:r>
              <a:rPr lang="ar-SA" sz="2300" b="1" dirty="0" smtClean="0">
                <a:solidFill>
                  <a:srgbClr val="008000"/>
                </a:solidFill>
              </a:rPr>
              <a:t>{يَا أَيُّهَا النَّاسُ إِنَّا خَلَقْنَاكُمْ مِنْ ذَكَرٍ وَأُنْثَى وَجَعَلْنَاكُمْ شُعُوباً وَقَبَائِلَ لِتَعَارَفُوا إِنَّ أَكْرَمَكُمْ عِنْدَ اللَّهِ أَتْقَاكُمْ} </a:t>
            </a:r>
            <a:r>
              <a:rPr lang="ar-SA" sz="2300" b="1" dirty="0" smtClean="0"/>
              <a:t>ونسوا قوله تعالى في الحديث القدسي المأثور: </a:t>
            </a:r>
            <a:r>
              <a:rPr lang="ar-SA" sz="2300" b="1" dirty="0" smtClean="0">
                <a:solidFill>
                  <a:schemeClr val="accent4">
                    <a:lumMod val="75000"/>
                  </a:schemeClr>
                </a:solidFill>
              </a:rPr>
              <a:t>"جعلت نسبا وجعلتم نسبا فقلت إن أكرمكم عند الله أتقاكم وقلتم فلان بن فلان، فاليوم أرفع نسبي وأضع نسبكم"</a:t>
            </a:r>
            <a:r>
              <a:rPr lang="ar-SA" sz="2300" b="1" dirty="0" smtClean="0"/>
              <a:t>. ونسوا قوله صلى الله عليه وسلم: </a:t>
            </a:r>
            <a:r>
              <a:rPr lang="ar-SA" sz="2300" b="1" dirty="0" smtClean="0">
                <a:solidFill>
                  <a:srgbClr val="663300"/>
                </a:solidFill>
              </a:rPr>
              <a:t>"الناس لآدم وآدم من تراب، لا فضل لعربي على عجمي ولا أبيض على أحمر إلا بالتقوى"</a:t>
            </a:r>
            <a:r>
              <a:rPr lang="ar-SA" sz="2300" b="1" dirty="0" smtClean="0"/>
              <a:t>.</a:t>
            </a:r>
            <a:endParaRPr lang="ar-SA" sz="2300" dirty="0"/>
          </a:p>
        </p:txBody>
      </p:sp>
      <p:pic>
        <p:nvPicPr>
          <p:cNvPr id="5123" name="Picture 3" descr="H:\كل السلم\سلم عرض\301050_124932484269372_102343713194916_139449_3703015_n copy.png"/>
          <p:cNvPicPr>
            <a:picLocks noChangeAspect="1" noChangeArrowheads="1"/>
          </p:cNvPicPr>
          <p:nvPr/>
        </p:nvPicPr>
        <p:blipFill>
          <a:blip r:embed="rId3" cstate="print"/>
          <a:srcRect/>
          <a:stretch>
            <a:fillRect/>
          </a:stretch>
        </p:blipFill>
        <p:spPr bwMode="auto">
          <a:xfrm>
            <a:off x="76200" y="381000"/>
            <a:ext cx="4267201" cy="647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431203621\Downloads\سلم عرض\Custom_Jigsaw_Puzzle_9_Pieces_4_x_6 copy.jpg"/>
          <p:cNvPicPr>
            <a:picLocks noChangeAspect="1" noChangeArrowheads="1"/>
          </p:cNvPicPr>
          <p:nvPr/>
        </p:nvPicPr>
        <p:blipFill>
          <a:blip r:embed="rId2" cstate="print"/>
          <a:srcRect/>
          <a:stretch>
            <a:fillRect/>
          </a:stretch>
        </p:blipFill>
        <p:spPr bwMode="auto">
          <a:xfrm>
            <a:off x="0" y="0"/>
            <a:ext cx="9144000" cy="4648200"/>
          </a:xfrm>
          <a:prstGeom prst="rect">
            <a:avLst/>
          </a:prstGeom>
          <a:noFill/>
        </p:spPr>
      </p:pic>
      <p:sp>
        <p:nvSpPr>
          <p:cNvPr id="3" name="Rectangle 2"/>
          <p:cNvSpPr/>
          <p:nvPr/>
        </p:nvSpPr>
        <p:spPr>
          <a:xfrm>
            <a:off x="533400" y="4419600"/>
            <a:ext cx="8077200" cy="2239844"/>
          </a:xfrm>
          <a:prstGeom prst="rect">
            <a:avLst/>
          </a:prstGeom>
        </p:spPr>
        <p:txBody>
          <a:bodyPr wrap="square">
            <a:spAutoFit/>
          </a:bodyPr>
          <a:lstStyle/>
          <a:p>
            <a:pPr algn="ctr">
              <a:lnSpc>
                <a:spcPct val="150000"/>
              </a:lnSpc>
            </a:pPr>
            <a:r>
              <a:rPr lang="ar-SA" b="1" dirty="0" smtClean="0"/>
              <a:t> </a:t>
            </a:r>
            <a:r>
              <a:rPr lang="ar-SA" sz="2400" b="1" dirty="0" smtClean="0"/>
              <a:t>وهكذا وبهذه </a:t>
            </a:r>
            <a:r>
              <a:rPr lang="ar-SA" sz="2400" b="1" dirty="0" smtClean="0">
                <a:ln w="10160">
                  <a:noFill/>
                  <a:prstDash val="solid"/>
                </a:ln>
                <a:solidFill>
                  <a:schemeClr val="tx2">
                    <a:lumMod val="60000"/>
                    <a:lumOff val="40000"/>
                  </a:schemeClr>
                </a:solidFill>
                <a:effectLst>
                  <a:glow rad="101600">
                    <a:schemeClr val="tx2">
                      <a:lumMod val="20000"/>
                      <a:lumOff val="80000"/>
                      <a:alpha val="60000"/>
                    </a:schemeClr>
                  </a:glow>
                </a:effectLst>
              </a:rPr>
              <a:t>القوميات</a:t>
            </a:r>
            <a:r>
              <a:rPr lang="ar-SA" sz="2400" b="1" dirty="0" smtClean="0"/>
              <a:t> النتنة تفتت وحدة المسلمين وعادت الأمة الواحدة أمما شتى لا تربطها بأخواتها رابطة سوى الانتماء الاسمي إلى الإسلام، وفَقَدَ المسلمون بذلك أعظم سلاح في أيديهم بعد إيمانهم بالله، وهان على عدوِّهم بعد ذلك أن يفترس كل جماعة على حدة دون أن تنتصر لها الجماعة الأخرى</a:t>
            </a:r>
            <a:r>
              <a:rPr lang="ar-SA" b="1" dirty="0" smtClean="0"/>
              <a:t>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كل السلم\خلفيات\خلفيات عالم حواء\37 copy.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Rectangle 1"/>
          <p:cNvSpPr/>
          <p:nvPr/>
        </p:nvSpPr>
        <p:spPr>
          <a:xfrm>
            <a:off x="381000" y="304800"/>
            <a:ext cx="814678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الحركة النسائية وفكرة تحرير المرأة</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148" name="Picture 4" descr="C:\Users\431203621\Downloads\سلم عرض\__1_~1.GIF"/>
          <p:cNvPicPr>
            <a:picLocks noChangeAspect="1" noChangeArrowheads="1"/>
          </p:cNvPicPr>
          <p:nvPr/>
        </p:nvPicPr>
        <p:blipFill>
          <a:blip r:embed="rId3" cstate="print"/>
          <a:srcRect/>
          <a:stretch>
            <a:fillRect/>
          </a:stretch>
        </p:blipFill>
        <p:spPr bwMode="auto">
          <a:xfrm>
            <a:off x="2018620" y="4038600"/>
            <a:ext cx="1638980" cy="2438400"/>
          </a:xfrm>
          <a:prstGeom prst="rect">
            <a:avLst/>
          </a:prstGeom>
          <a:noFill/>
        </p:spPr>
      </p:pic>
      <p:pic>
        <p:nvPicPr>
          <p:cNvPr id="6149" name="Picture 5" descr="C:\Users\431203621\Downloads\سلم عرض\69efe6bba34aa71ba579a075b9620996.jpg"/>
          <p:cNvPicPr>
            <a:picLocks noChangeAspect="1" noChangeArrowheads="1"/>
          </p:cNvPicPr>
          <p:nvPr/>
        </p:nvPicPr>
        <p:blipFill>
          <a:blip r:embed="rId4" cstate="print"/>
          <a:srcRect/>
          <a:stretch>
            <a:fillRect/>
          </a:stretch>
        </p:blipFill>
        <p:spPr bwMode="auto">
          <a:xfrm>
            <a:off x="228600" y="4038601"/>
            <a:ext cx="1676400" cy="2438400"/>
          </a:xfrm>
          <a:prstGeom prst="rect">
            <a:avLst/>
          </a:prstGeom>
          <a:noFill/>
        </p:spPr>
      </p:pic>
      <p:pic>
        <p:nvPicPr>
          <p:cNvPr id="6152" name="Picture 8" descr="C:\Users\431203621\Downloads\سلم عرض\1827.jpg"/>
          <p:cNvPicPr>
            <a:picLocks noChangeAspect="1" noChangeArrowheads="1"/>
          </p:cNvPicPr>
          <p:nvPr/>
        </p:nvPicPr>
        <p:blipFill>
          <a:blip r:embed="rId5" cstate="print"/>
          <a:srcRect/>
          <a:stretch>
            <a:fillRect/>
          </a:stretch>
        </p:blipFill>
        <p:spPr bwMode="auto">
          <a:xfrm>
            <a:off x="3733800" y="4038600"/>
            <a:ext cx="1676400" cy="2478157"/>
          </a:xfrm>
          <a:prstGeom prst="rect">
            <a:avLst/>
          </a:prstGeom>
          <a:noFill/>
        </p:spPr>
      </p:pic>
      <p:pic>
        <p:nvPicPr>
          <p:cNvPr id="6146" name="Picture 2" descr="H:\كل السلم\سلم عرض\8544411.jpg"/>
          <p:cNvPicPr>
            <a:picLocks noChangeAspect="1" noChangeArrowheads="1"/>
          </p:cNvPicPr>
          <p:nvPr/>
        </p:nvPicPr>
        <p:blipFill>
          <a:blip r:embed="rId6" cstate="print"/>
          <a:srcRect/>
          <a:stretch>
            <a:fillRect/>
          </a:stretch>
        </p:blipFill>
        <p:spPr bwMode="auto">
          <a:xfrm>
            <a:off x="5486400" y="4038600"/>
            <a:ext cx="1676400" cy="2493962"/>
          </a:xfrm>
          <a:prstGeom prst="rect">
            <a:avLst/>
          </a:prstGeom>
          <a:noFill/>
        </p:spPr>
      </p:pic>
      <p:pic>
        <p:nvPicPr>
          <p:cNvPr id="4" name="Picture 5" descr="H:\كل السلم\سلم عرض\14052007-125230-0.jpg"/>
          <p:cNvPicPr>
            <a:picLocks noChangeAspect="1" noChangeArrowheads="1"/>
          </p:cNvPicPr>
          <p:nvPr/>
        </p:nvPicPr>
        <p:blipFill>
          <a:blip r:embed="rId7" cstate="print"/>
          <a:srcRect/>
          <a:stretch>
            <a:fillRect/>
          </a:stretch>
        </p:blipFill>
        <p:spPr bwMode="auto">
          <a:xfrm>
            <a:off x="7239000" y="4038600"/>
            <a:ext cx="1676400" cy="2495549"/>
          </a:xfrm>
          <a:prstGeom prst="rect">
            <a:avLst/>
          </a:prstGeom>
          <a:noFill/>
        </p:spPr>
      </p:pic>
      <p:sp>
        <p:nvSpPr>
          <p:cNvPr id="11" name="Rectangle 1"/>
          <p:cNvSpPr/>
          <p:nvPr/>
        </p:nvSpPr>
        <p:spPr>
          <a:xfrm>
            <a:off x="228600" y="1524000"/>
            <a:ext cx="8763000" cy="2308324"/>
          </a:xfrm>
          <a:prstGeom prst="rect">
            <a:avLst/>
          </a:prstGeom>
        </p:spPr>
        <p:txBody>
          <a:bodyPr wrap="square">
            <a:spAutoFit/>
          </a:bodyPr>
          <a:lstStyle/>
          <a:p>
            <a:pPr algn="ctr">
              <a:lnSpc>
                <a:spcPct val="150000"/>
              </a:lnSpc>
            </a:pPr>
            <a:r>
              <a:rPr lang="ar-SA" sz="2400" b="1" dirty="0" smtClean="0"/>
              <a:t>لم يكن يخفى على الغزاة ومريديهم أمر </a:t>
            </a:r>
            <a:r>
              <a:rPr lang="ar-SA" sz="2400" b="1" dirty="0" smtClean="0">
                <a:solidFill>
                  <a:srgbClr val="D50161"/>
                </a:solidFill>
              </a:rPr>
              <a:t>المرأة</a:t>
            </a:r>
            <a:r>
              <a:rPr lang="ar-SA" sz="2400" b="1" dirty="0" smtClean="0"/>
              <a:t> ودورها في الهدم والتدمير لذلك أولوها اهتمامهم الزائد وعنايتهم البالغة وبحّت حناجرهم وهم ينادون بتحريرها واسودت صحفهم وهم يطالبون بحقوقها وكأن الديانات ما جاءت إلا لترشد الناس إلى ظلم المرأة وهضم حقوقها، وجاءوا هم ليرفعوا عنها هذا الحيف الذي عانت منه أجيالا طوالا</a:t>
            </a:r>
            <a:endParaRPr lang="ar-S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6149"/>
                                        </p:tgtEl>
                                        <p:attrNameLst>
                                          <p:attrName>style.visibility</p:attrName>
                                        </p:attrNameLst>
                                      </p:cBhvr>
                                      <p:to>
                                        <p:strVal val="visible"/>
                                      </p:to>
                                    </p:set>
                                    <p:animEffect transition="in" filter="slide(fromLeft)">
                                      <p:cBhvr>
                                        <p:cTn id="24" dur="500"/>
                                        <p:tgtEl>
                                          <p:spTgt spid="6149"/>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6148"/>
                                        </p:tgtEl>
                                        <p:attrNameLst>
                                          <p:attrName>style.visibility</p:attrName>
                                        </p:attrNameLst>
                                      </p:cBhvr>
                                      <p:to>
                                        <p:strVal val="visible"/>
                                      </p:to>
                                    </p:set>
                                    <p:animEffect transition="in" filter="slide(fromBottom)">
                                      <p:cBhvr>
                                        <p:cTn id="28" dur="500"/>
                                        <p:tgtEl>
                                          <p:spTgt spid="6148"/>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6152"/>
                                        </p:tgtEl>
                                        <p:attrNameLst>
                                          <p:attrName>style.visibility</p:attrName>
                                        </p:attrNameLst>
                                      </p:cBhvr>
                                      <p:to>
                                        <p:strVal val="visible"/>
                                      </p:to>
                                    </p:set>
                                    <p:animEffect transition="in" filter="slide(fromRight)">
                                      <p:cBhvr>
                                        <p:cTn id="32" dur="500"/>
                                        <p:tgtEl>
                                          <p:spTgt spid="6152"/>
                                        </p:tgtEl>
                                      </p:cBhvr>
                                    </p:animEffect>
                                  </p:childTnLst>
                                </p:cTn>
                              </p:par>
                            </p:childTnLst>
                          </p:cTn>
                        </p:par>
                        <p:par>
                          <p:cTn id="33" fill="hold">
                            <p:stCondLst>
                              <p:cond delay="3500"/>
                            </p:stCondLst>
                            <p:childTnLst>
                              <p:par>
                                <p:cTn id="34" presetID="12" presetClass="entr" presetSubtype="1" fill="hold" nodeType="afterEffect">
                                  <p:stCondLst>
                                    <p:cond delay="0"/>
                                  </p:stCondLst>
                                  <p:childTnLst>
                                    <p:set>
                                      <p:cBhvr>
                                        <p:cTn id="35" dur="1" fill="hold">
                                          <p:stCondLst>
                                            <p:cond delay="0"/>
                                          </p:stCondLst>
                                        </p:cTn>
                                        <p:tgtEl>
                                          <p:spTgt spid="6146"/>
                                        </p:tgtEl>
                                        <p:attrNameLst>
                                          <p:attrName>style.visibility</p:attrName>
                                        </p:attrNameLst>
                                      </p:cBhvr>
                                      <p:to>
                                        <p:strVal val="visible"/>
                                      </p:to>
                                    </p:set>
                                    <p:animEffect transition="in" filter="slide(fromTop)">
                                      <p:cBhvr>
                                        <p:cTn id="36" dur="500"/>
                                        <p:tgtEl>
                                          <p:spTgt spid="6146"/>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slide(fromLeft)">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7000"/>
            <a:lum/>
          </a:blip>
          <a:srcRect/>
          <a:stretch>
            <a:fillRect r="-17000"/>
          </a:stretch>
        </a:blipFill>
        <a:effectLst/>
      </p:bgPr>
    </p:bg>
    <p:spTree>
      <p:nvGrpSpPr>
        <p:cNvPr id="1" name=""/>
        <p:cNvGrpSpPr/>
        <p:nvPr/>
      </p:nvGrpSpPr>
      <p:grpSpPr>
        <a:xfrm>
          <a:off x="0" y="0"/>
          <a:ext cx="0" cy="0"/>
          <a:chOff x="0" y="0"/>
          <a:chExt cx="0" cy="0"/>
        </a:xfrm>
      </p:grpSpPr>
      <p:pic>
        <p:nvPicPr>
          <p:cNvPr id="5" name="Picture 2" descr="C:\Users\431203621\Downloads\سلم عرض\ft1287558829.gif"/>
          <p:cNvPicPr>
            <a:picLocks noChangeAspect="1" noChangeArrowheads="1"/>
          </p:cNvPicPr>
          <p:nvPr/>
        </p:nvPicPr>
        <p:blipFill>
          <a:blip r:embed="rId3" cstate="print"/>
          <a:srcRect/>
          <a:stretch>
            <a:fillRect/>
          </a:stretch>
        </p:blipFill>
        <p:spPr bwMode="auto">
          <a:xfrm>
            <a:off x="381000" y="1066800"/>
            <a:ext cx="3733800" cy="5588655"/>
          </a:xfrm>
          <a:prstGeom prst="rect">
            <a:avLst/>
          </a:prstGeom>
          <a:noFill/>
          <a:effectLst>
            <a:glow rad="228600">
              <a:schemeClr val="bg1">
                <a:alpha val="40000"/>
              </a:schemeClr>
            </a:glow>
          </a:effectLst>
        </p:spPr>
      </p:pic>
      <p:sp>
        <p:nvSpPr>
          <p:cNvPr id="6" name="Rectangle 2"/>
          <p:cNvSpPr/>
          <p:nvPr/>
        </p:nvSpPr>
        <p:spPr>
          <a:xfrm>
            <a:off x="4038600" y="990600"/>
            <a:ext cx="4572000" cy="4455835"/>
          </a:xfrm>
          <a:prstGeom prst="rect">
            <a:avLst/>
          </a:prstGeom>
        </p:spPr>
        <p:txBody>
          <a:bodyPr>
            <a:spAutoFit/>
          </a:bodyPr>
          <a:lstStyle/>
          <a:p>
            <a:pPr algn="ctr">
              <a:lnSpc>
                <a:spcPct val="150000"/>
              </a:lnSpc>
            </a:pPr>
            <a:r>
              <a:rPr lang="ar-SA" sz="2400" b="1" dirty="0" smtClean="0"/>
              <a:t>وإذا أردت أن تكون موضوعيا ومحددا في مناقشة أحدهم ترى أن خلاصة شغبهم وصراخهم وعويلهم حول هذا الأمر لا يتجاوز </a:t>
            </a:r>
            <a:r>
              <a:rPr lang="ar-SA" sz="2400" b="1" dirty="0" smtClean="0">
                <a:solidFill>
                  <a:srgbClr val="846348"/>
                </a:solidFill>
              </a:rPr>
              <a:t>تجريد المرأة من دينها وخلقها ثم من حجابها وثيابها</a:t>
            </a:r>
            <a:r>
              <a:rPr lang="ar-SA" sz="2400" b="1" dirty="0" smtClean="0"/>
              <a:t>. فالظلم كله هو أن تبقى </a:t>
            </a:r>
            <a:r>
              <a:rPr lang="ar-SA" sz="2400" b="1" dirty="0" smtClean="0">
                <a:solidFill>
                  <a:srgbClr val="C00000"/>
                </a:solidFill>
              </a:rPr>
              <a:t>المرأة</a:t>
            </a:r>
            <a:r>
              <a:rPr lang="ar-SA" sz="2400" b="1" dirty="0" smtClean="0"/>
              <a:t> متمسكة بدينها وخلقها وعفتها وطهارتها، مسبغة عليها حجاب الصون والعفة، والعدل كله أن تتحرر من كل ذلك</a:t>
            </a:r>
            <a:endParaRPr lang="ar-S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75000"/>
            <a:alpha val="77000"/>
          </a:schemeClr>
        </a:solidFill>
        <a:effectLst/>
      </p:bgPr>
    </p:bg>
    <p:spTree>
      <p:nvGrpSpPr>
        <p:cNvPr id="1" name=""/>
        <p:cNvGrpSpPr/>
        <p:nvPr/>
      </p:nvGrpSpPr>
      <p:grpSpPr>
        <a:xfrm>
          <a:off x="0" y="0"/>
          <a:ext cx="0" cy="0"/>
          <a:chOff x="0" y="0"/>
          <a:chExt cx="0" cy="0"/>
        </a:xfrm>
      </p:grpSpPr>
      <p:pic>
        <p:nvPicPr>
          <p:cNvPr id="4" name="Picture 2" descr="H:\كل السلم\سلم عرض\31.png"/>
          <p:cNvPicPr>
            <a:picLocks noChangeAspect="1" noChangeArrowheads="1"/>
          </p:cNvPicPr>
          <p:nvPr/>
        </p:nvPicPr>
        <p:blipFill>
          <a:blip r:embed="rId2" cstate="print"/>
          <a:srcRect/>
          <a:stretch>
            <a:fillRect/>
          </a:stretch>
        </p:blipFill>
        <p:spPr bwMode="auto">
          <a:xfrm>
            <a:off x="4100689" y="0"/>
            <a:ext cx="5043311" cy="6858000"/>
          </a:xfrm>
          <a:prstGeom prst="rect">
            <a:avLst/>
          </a:prstGeom>
          <a:noFill/>
        </p:spPr>
      </p:pic>
      <p:sp>
        <p:nvSpPr>
          <p:cNvPr id="7" name="Rectangle 3"/>
          <p:cNvSpPr/>
          <p:nvPr/>
        </p:nvSpPr>
        <p:spPr>
          <a:xfrm>
            <a:off x="228600" y="122823"/>
            <a:ext cx="4343400" cy="6333913"/>
          </a:xfrm>
          <a:prstGeom prst="rect">
            <a:avLst/>
          </a:prstGeom>
        </p:spPr>
        <p:txBody>
          <a:bodyPr wrap="square">
            <a:spAutoFit/>
          </a:bodyPr>
          <a:lstStyle/>
          <a:p>
            <a:pPr marL="72000" algn="ctr" rtl="1">
              <a:lnSpc>
                <a:spcPts val="3500"/>
              </a:lnSpc>
            </a:pPr>
            <a:r>
              <a:rPr lang="ar-SA" sz="2400" b="1" dirty="0" smtClean="0">
                <a:solidFill>
                  <a:srgbClr val="663300"/>
                </a:solidFill>
                <a:effectLst>
                  <a:glow rad="228600">
                    <a:schemeClr val="bg1">
                      <a:alpha val="40000"/>
                    </a:schemeClr>
                  </a:glow>
                </a:effectLst>
              </a:rPr>
              <a:t>وكنتيجة طبيعية لانهزام المسلمين انهزموا أيضا في هذا الميدان وحقق الغزاة انتصارا مذهلا مروعا، </a:t>
            </a:r>
            <a:r>
              <a:rPr lang="ar-SA" sz="2400" b="1" dirty="0" smtClean="0">
                <a:effectLst>
                  <a:glow rad="228600">
                    <a:schemeClr val="bg1">
                      <a:alpha val="40000"/>
                    </a:schemeClr>
                  </a:glow>
                </a:effectLst>
              </a:rPr>
              <a:t>وجردت </a:t>
            </a:r>
            <a:r>
              <a:rPr lang="ar-SA" sz="2400" b="1" dirty="0" smtClean="0">
                <a:solidFill>
                  <a:srgbClr val="D50161"/>
                </a:solidFill>
                <a:effectLst>
                  <a:glow rad="228600">
                    <a:schemeClr val="bg1">
                      <a:alpha val="40000"/>
                    </a:schemeClr>
                  </a:glow>
                  <a:outerShdw blurRad="38100" dist="38100" dir="2700000" algn="tl">
                    <a:schemeClr val="bg1">
                      <a:alpha val="43000"/>
                    </a:schemeClr>
                  </a:outerShdw>
                </a:effectLst>
              </a:rPr>
              <a:t>المرأة</a:t>
            </a:r>
            <a:r>
              <a:rPr lang="ar-SA" sz="2400" b="1" dirty="0" smtClean="0">
                <a:effectLst>
                  <a:glow rad="228600">
                    <a:schemeClr val="bg1">
                      <a:alpha val="40000"/>
                    </a:schemeClr>
                  </a:glow>
                </a:effectLst>
              </a:rPr>
              <a:t> من حليها في الظاهر والباطن فأبدت عورتها للناس وتبرجت تبرجا أشد من تبرج الجاهلية الأولى وانطلقت في الشوارع كاسية عارية مائلة مميلة تغري الناس بزينتها وتحرضهم على الرذيلة وتدمر كل شيء بإذن أسيادها وأساتذتها من الغزاة وعملائهم. </a:t>
            </a:r>
            <a:r>
              <a:rPr lang="ar-SA" sz="2400" b="1" dirty="0" smtClean="0">
                <a:solidFill>
                  <a:srgbClr val="663300"/>
                </a:solidFill>
                <a:effectLst>
                  <a:glow rad="228600">
                    <a:schemeClr val="bg1">
                      <a:alpha val="40000"/>
                    </a:schemeClr>
                  </a:glow>
                </a:effectLst>
              </a:rPr>
              <a:t>فتحطمت الأسر وهدمت البيوت وشاعت الفاحشة في الذين آمنوا وقوضت أركان المجتمع الإسلامي وسرى الانحلال والانهيار في كل جوانبه، وكان للأعداء ما أرادوا.</a:t>
            </a:r>
            <a:endParaRPr lang="ar-SA" sz="2400" dirty="0">
              <a:solidFill>
                <a:srgbClr val="663300"/>
              </a:solidFill>
              <a:effectLst>
                <a:glow rad="228600">
                  <a:schemeClr val="bg1">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descr="C:\Users\431203621\Downloads\سلم عرض\netiquette_01.jpg"/>
          <p:cNvPicPr>
            <a:picLocks noChangeAspect="1" noChangeArrowheads="1"/>
          </p:cNvPicPr>
          <p:nvPr/>
        </p:nvPicPr>
        <p:blipFill>
          <a:blip r:embed="rId2" cstate="print"/>
          <a:srcRect/>
          <a:stretch>
            <a:fillRect/>
          </a:stretch>
        </p:blipFill>
        <p:spPr bwMode="auto">
          <a:xfrm>
            <a:off x="0" y="762000"/>
            <a:ext cx="9144000" cy="4648200"/>
          </a:xfrm>
          <a:prstGeom prst="rect">
            <a:avLst/>
          </a:prstGeom>
          <a:noFill/>
        </p:spPr>
      </p:pic>
      <p:pic>
        <p:nvPicPr>
          <p:cNvPr id="8" name="Picture 3" descr="C:\Users\431203621\Downloads\سلم عرض\1260990335316291500.jpg"/>
          <p:cNvPicPr>
            <a:picLocks noChangeAspect="1" noChangeArrowheads="1"/>
          </p:cNvPicPr>
          <p:nvPr/>
        </p:nvPicPr>
        <p:blipFill>
          <a:blip r:embed="rId3" cstate="print"/>
          <a:srcRect/>
          <a:stretch>
            <a:fillRect/>
          </a:stretch>
        </p:blipFill>
        <p:spPr bwMode="auto">
          <a:xfrm>
            <a:off x="2895600" y="1447800"/>
            <a:ext cx="4419600" cy="3352800"/>
          </a:xfrm>
          <a:prstGeom prst="ellipse">
            <a:avLst/>
          </a:prstGeom>
          <a:ln>
            <a:noFill/>
          </a:ln>
          <a:effectLst>
            <a:outerShdw blurRad="50800" dist="38100" dir="2700000" algn="tl" rotWithShape="0">
              <a:prstClr val="black">
                <a:alpha val="40000"/>
              </a:prstClr>
            </a:outerShdw>
          </a:effectLst>
        </p:spPr>
      </p:pic>
      <p:pic>
        <p:nvPicPr>
          <p:cNvPr id="6" name="Picture 5" descr="C:\Users\431203621\Downloads\سلم عرض\NDg5NTQ=.jpg"/>
          <p:cNvPicPr>
            <a:picLocks noChangeAspect="1" noChangeArrowheads="1"/>
          </p:cNvPicPr>
          <p:nvPr/>
        </p:nvPicPr>
        <p:blipFill>
          <a:blip r:embed="rId4" cstate="print"/>
          <a:srcRect/>
          <a:stretch>
            <a:fillRect/>
          </a:stretch>
        </p:blipFill>
        <p:spPr bwMode="auto">
          <a:xfrm>
            <a:off x="2895600" y="1447800"/>
            <a:ext cx="4419600" cy="3352800"/>
          </a:xfrm>
          <a:prstGeom prst="ellipse">
            <a:avLst/>
          </a:prstGeom>
          <a:ln>
            <a:noFill/>
          </a:ln>
          <a:effectLst>
            <a:outerShdw blurRad="50800" dist="38100" dir="2700000" algn="tl" rotWithShape="0">
              <a:prstClr val="black">
                <a:alpha val="40000"/>
              </a:prstClr>
            </a:outerShdw>
          </a:effectLst>
        </p:spPr>
      </p:pic>
      <p:sp>
        <p:nvSpPr>
          <p:cNvPr id="7" name="Rectangle 1"/>
          <p:cNvSpPr/>
          <p:nvPr/>
        </p:nvSpPr>
        <p:spPr>
          <a:xfrm>
            <a:off x="762000" y="219670"/>
            <a:ext cx="7739619" cy="923330"/>
          </a:xfrm>
          <a:prstGeom prst="rect">
            <a:avLst/>
          </a:prstGeom>
          <a:noFill/>
        </p:spPr>
        <p:txBody>
          <a:bodyPr wrap="none" lIns="91440" tIns="45720" rIns="91440" bIns="45720">
            <a:spAutoFit/>
          </a:bodyPr>
          <a:lstStyle/>
          <a:p>
            <a:pPr algn="ctr"/>
            <a:r>
              <a:rPr lang="ar-SA" sz="5400" b="1" dirty="0" smtClean="0">
                <a:ln w="12700">
                  <a:solidFill>
                    <a:schemeClr val="tx2">
                      <a:satMod val="155000"/>
                    </a:schemeClr>
                  </a:solidFill>
                  <a:prstDash val="solid"/>
                </a:ln>
                <a:solidFill>
                  <a:srgbClr val="FFFFCC"/>
                </a:solidFill>
                <a:effectLst>
                  <a:glow rad="101600">
                    <a:schemeClr val="accent5">
                      <a:satMod val="175000"/>
                      <a:alpha val="40000"/>
                    </a:schemeClr>
                  </a:glow>
                  <a:outerShdw blurRad="41275" dist="20320" dir="1800000" algn="tl" rotWithShape="0">
                    <a:srgbClr val="000000">
                      <a:alpha val="40000"/>
                    </a:srgbClr>
                  </a:outerShdw>
                </a:effectLst>
              </a:rPr>
              <a:t>شعارات المدنية والحضارة والتقدم</a:t>
            </a:r>
            <a:endParaRPr lang="en-US" sz="5400" b="1" dirty="0">
              <a:ln w="12700">
                <a:solidFill>
                  <a:schemeClr val="tx2">
                    <a:satMod val="155000"/>
                  </a:schemeClr>
                </a:solidFill>
                <a:prstDash val="solid"/>
              </a:ln>
              <a:solidFill>
                <a:srgbClr val="FFFFCC"/>
              </a:solidFill>
              <a:effectLst>
                <a:glow rad="101600">
                  <a:schemeClr val="accent5">
                    <a:satMod val="175000"/>
                    <a:alpha val="40000"/>
                  </a:schemeClr>
                </a:glow>
                <a:outerShdw blurRad="41275" dist="20320" dir="1800000" algn="tl" rotWithShape="0">
                  <a:srgbClr val="000000">
                    <a:alpha val="40000"/>
                  </a:srgbClr>
                </a:outerShdw>
              </a:effectLst>
            </a:endParaRPr>
          </a:p>
        </p:txBody>
      </p:sp>
      <p:sp>
        <p:nvSpPr>
          <p:cNvPr id="9" name="مستطيل 8"/>
          <p:cNvSpPr/>
          <p:nvPr/>
        </p:nvSpPr>
        <p:spPr>
          <a:xfrm>
            <a:off x="304800" y="5562600"/>
            <a:ext cx="8686800" cy="1107996"/>
          </a:xfrm>
          <a:prstGeom prst="rect">
            <a:avLst/>
          </a:prstGeom>
        </p:spPr>
        <p:txBody>
          <a:bodyPr wrap="square">
            <a:spAutoFit/>
          </a:bodyPr>
          <a:lstStyle/>
          <a:p>
            <a:pPr algn="ctr"/>
            <a:r>
              <a:rPr lang="ar-SA" sz="2200" b="1" dirty="0" smtClean="0">
                <a:solidFill>
                  <a:schemeClr val="bg1"/>
                </a:solidFill>
              </a:rPr>
              <a:t>ومن مظاهر </a:t>
            </a:r>
            <a:r>
              <a:rPr lang="ar-SA" sz="2200" b="1" dirty="0" smtClean="0">
                <a:ln>
                  <a:solidFill>
                    <a:srgbClr val="F1016E"/>
                  </a:solidFill>
                </a:ln>
                <a:solidFill>
                  <a:schemeClr val="bg1"/>
                </a:solidFill>
              </a:rPr>
              <a:t>الغزو الفكري </a:t>
            </a:r>
            <a:r>
              <a:rPr lang="ar-SA" sz="2200" b="1" dirty="0" smtClean="0">
                <a:solidFill>
                  <a:schemeClr val="bg1"/>
                </a:solidFill>
              </a:rPr>
              <a:t>لبلادنا وشبابنا التغني بالشعارات الجوفاء التي لا مدلول لها، وإطلاق الاصطلاحات الضبابية الفارغة والكلمات القاتمة الموهمة وجعل ذلك كله مبررا للتخلص من كل قديم مهما كان ذلك القديم خيرا نافعا. </a:t>
            </a:r>
            <a:r>
              <a:rPr lang="ar-SA" sz="2200" b="1" dirty="0" smtClean="0">
                <a:ln>
                  <a:solidFill>
                    <a:srgbClr val="0070C0"/>
                  </a:solidFill>
                </a:ln>
                <a:solidFill>
                  <a:schemeClr val="bg1"/>
                </a:solidFill>
              </a:rPr>
              <a:t>فكل قديم مناف للمدنية والتقدم وكل جديد هو الحضارة</a:t>
            </a:r>
            <a:endParaRPr lang="ar-SA" sz="2200" dirty="0">
              <a:ln>
                <a:solidFill>
                  <a:srgbClr val="0070C0"/>
                </a:solidFill>
              </a:ln>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5000"/>
                                  </p:stCondLst>
                                  <p:childTnLst>
                                    <p:animEffect transition="out" filter="fade">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te-wallpaper.png"/>
          <p:cNvPicPr>
            <a:picLocks noChangeAspect="1"/>
          </p:cNvPicPr>
          <p:nvPr/>
        </p:nvPicPr>
        <p:blipFill>
          <a:blip r:embed="rId2" cstate="print"/>
          <a:stretch>
            <a:fillRect/>
          </a:stretch>
        </p:blipFill>
        <p:spPr>
          <a:xfrm>
            <a:off x="0" y="0"/>
            <a:ext cx="9144000" cy="7572404"/>
          </a:xfrm>
          <a:prstGeom prst="rect">
            <a:avLst/>
          </a:prstGeom>
        </p:spPr>
      </p:pic>
      <p:sp>
        <p:nvSpPr>
          <p:cNvPr id="2" name="Title 1"/>
          <p:cNvSpPr>
            <a:spLocks noGrp="1"/>
          </p:cNvSpPr>
          <p:nvPr>
            <p:ph type="title"/>
          </p:nvPr>
        </p:nvSpPr>
        <p:spPr/>
        <p:txBody>
          <a:bodyPr>
            <a:normAutofit fontScale="90000"/>
          </a:bodyPr>
          <a:lstStyle/>
          <a:p>
            <a:r>
              <a:rPr lang="ar-SA" b="1" dirty="0">
                <a:latin typeface="Arial Unicode MS" pitchFamily="34" charset="-128"/>
                <a:ea typeface="Arial Unicode MS" pitchFamily="34" charset="-128"/>
                <a:cs typeface="Arial Unicode MS" pitchFamily="34" charset="-128"/>
              </a:rPr>
              <a:t>المقدمة</a:t>
            </a:r>
            <a:r>
              <a:rPr lang="ar-SA" b="1" dirty="0" smtClean="0">
                <a:latin typeface="Arial Unicode MS" pitchFamily="34" charset="-128"/>
                <a:ea typeface="Arial Unicode MS" pitchFamily="34" charset="-128"/>
                <a:cs typeface="Arial Unicode MS" pitchFamily="34" charset="-128"/>
              </a:rPr>
              <a:t>:</a:t>
            </a:r>
            <a:r>
              <a:rPr lang="en-US" dirty="0"/>
              <a:t/>
            </a:r>
            <a:br>
              <a:rPr lang="en-US" dirty="0"/>
            </a:br>
            <a:endParaRPr lang="en-US" dirty="0"/>
          </a:p>
        </p:txBody>
      </p:sp>
      <p:sp>
        <p:nvSpPr>
          <p:cNvPr id="3" name="Content Placeholder 2"/>
          <p:cNvSpPr>
            <a:spLocks noGrp="1"/>
          </p:cNvSpPr>
          <p:nvPr>
            <p:ph idx="1"/>
          </p:nvPr>
        </p:nvSpPr>
        <p:spPr/>
        <p:txBody>
          <a:bodyPr/>
          <a:lstStyle/>
          <a:p>
            <a:pPr marL="514350" indent="-514350" algn="ctr" rtl="1">
              <a:buNone/>
            </a:pPr>
            <a:r>
              <a:rPr lang="ar-SA" b="1" dirty="0" smtClean="0"/>
              <a:t>- الثقافة </a:t>
            </a:r>
            <a:r>
              <a:rPr lang="ar-SA" b="1" dirty="0"/>
              <a:t>الإسلامية هي الثقافة التي تمثل الصورة الحية للأمة المسلمة، فهي التي تحدد ملامح شخصيتها و تضبط سيرها في الحياة وتمدها بأسس عقيدتها وعناوين مبادئها ، إن الثقافة الإسلامية هي التي تحدد نظام الحياة داخل المجتمع المسلم وتحث على التزامه بها ، وفيها تراث الأمة الذي تخشى عليه من الضياع والاندثار، وفكرها الذي تحب له الذيوع والانتشار .</a:t>
            </a:r>
            <a:endParaRPr lang="en-US" dirty="0"/>
          </a:p>
          <a:p>
            <a:pPr algn="r" rtl="1">
              <a:buNone/>
            </a:pPr>
            <a:endParaRPr lang="en-US" dirty="0"/>
          </a:p>
        </p:txBody>
      </p:sp>
    </p:spTree>
  </p:cSld>
  <p:clrMapOvr>
    <a:masterClrMapping/>
  </p:clrMapOvr>
  <p:transition spd="med">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كل السلم\خلفيات\خلفيات عالم حواء\21.jpg"/>
          <p:cNvPicPr>
            <a:picLocks noChangeAspect="1" noChangeArrowheads="1"/>
          </p:cNvPicPr>
          <p:nvPr/>
        </p:nvPicPr>
        <p:blipFill>
          <a:blip r:embed="rId2" cstate="print"/>
          <a:srcRect/>
          <a:stretch>
            <a:fillRect/>
          </a:stretch>
        </p:blipFill>
        <p:spPr bwMode="auto">
          <a:xfrm flipH="1">
            <a:off x="0" y="0"/>
            <a:ext cx="9144000" cy="6858000"/>
          </a:xfrm>
          <a:prstGeom prst="rect">
            <a:avLst/>
          </a:prstGeom>
          <a:noFill/>
        </p:spPr>
      </p:pic>
      <p:sp>
        <p:nvSpPr>
          <p:cNvPr id="8" name="مستطيل 7"/>
          <p:cNvSpPr/>
          <p:nvPr/>
        </p:nvSpPr>
        <p:spPr>
          <a:xfrm>
            <a:off x="5715000" y="914400"/>
            <a:ext cx="2667000" cy="5078313"/>
          </a:xfrm>
          <a:prstGeom prst="rect">
            <a:avLst/>
          </a:prstGeom>
        </p:spPr>
        <p:txBody>
          <a:bodyPr wrap="square">
            <a:spAutoFit/>
          </a:bodyPr>
          <a:lstStyle/>
          <a:p>
            <a:pPr algn="ctr">
              <a:lnSpc>
                <a:spcPct val="150000"/>
              </a:lnSpc>
            </a:pPr>
            <a:r>
              <a:rPr lang="ar-SA" sz="2400" b="1" dirty="0" smtClean="0"/>
              <a:t>وبناء على هذا المقياس فقد ترك </a:t>
            </a:r>
            <a:r>
              <a:rPr lang="ar-SA" sz="2400" b="1" dirty="0" smtClean="0">
                <a:solidFill>
                  <a:srgbClr val="008000"/>
                </a:solidFill>
              </a:rPr>
              <a:t>الدين</a:t>
            </a:r>
            <a:r>
              <a:rPr lang="ar-SA" sz="2400" b="1" dirty="0" smtClean="0"/>
              <a:t> وهجرت </a:t>
            </a:r>
            <a:r>
              <a:rPr lang="ar-SA" sz="2400" b="1" dirty="0" smtClean="0">
                <a:solidFill>
                  <a:srgbClr val="C00000"/>
                </a:solidFill>
              </a:rPr>
              <a:t>الأخلاق</a:t>
            </a:r>
            <a:r>
              <a:rPr lang="ar-SA" sz="2400" b="1" dirty="0" smtClean="0"/>
              <a:t> ونبذت </a:t>
            </a:r>
            <a:r>
              <a:rPr lang="ar-SA" sz="2400" b="1" dirty="0" smtClean="0">
                <a:solidFill>
                  <a:srgbClr val="566CB2"/>
                </a:solidFill>
              </a:rPr>
              <a:t>الفضائل</a:t>
            </a:r>
            <a:r>
              <a:rPr lang="ar-SA" sz="2400" b="1" dirty="0" smtClean="0"/>
              <a:t>، وتخلى الناس عن </a:t>
            </a:r>
            <a:r>
              <a:rPr lang="ar-SA" sz="2400" b="1" dirty="0" smtClean="0">
                <a:solidFill>
                  <a:schemeClr val="accent5">
                    <a:lumMod val="50000"/>
                  </a:schemeClr>
                </a:solidFill>
              </a:rPr>
              <a:t>الأعراف</a:t>
            </a:r>
            <a:r>
              <a:rPr lang="ar-SA" sz="2400" b="1" dirty="0" smtClean="0"/>
              <a:t> و</a:t>
            </a:r>
            <a:r>
              <a:rPr lang="ar-SA" sz="2400" b="1" dirty="0" smtClean="0">
                <a:solidFill>
                  <a:schemeClr val="bg2">
                    <a:lumMod val="50000"/>
                  </a:schemeClr>
                </a:solidFill>
              </a:rPr>
              <a:t>التقاليد</a:t>
            </a:r>
            <a:r>
              <a:rPr lang="ar-SA" sz="2400" b="1" dirty="0" smtClean="0"/>
              <a:t> الأصلية لأمتنا واستغني عن كل ذلك لأنه </a:t>
            </a:r>
            <a:r>
              <a:rPr lang="ar-SA" sz="2400" b="1" dirty="0" smtClean="0">
                <a:solidFill>
                  <a:srgbClr val="C00000"/>
                </a:solidFill>
              </a:rPr>
              <a:t>”</a:t>
            </a:r>
            <a:r>
              <a:rPr lang="ar-SA" sz="2400" b="1" dirty="0" smtClean="0"/>
              <a:t>قديم</a:t>
            </a:r>
            <a:r>
              <a:rPr lang="ar-SA" sz="2400" b="1" dirty="0" smtClean="0">
                <a:solidFill>
                  <a:srgbClr val="C00000"/>
                </a:solidFill>
              </a:rPr>
              <a:t>” </a:t>
            </a:r>
            <a:r>
              <a:rPr lang="ar-SA" sz="2400" b="1" dirty="0" smtClean="0"/>
              <a:t>وكل قديم ينافي المدنية والرقى،</a:t>
            </a:r>
            <a:endParaRPr lang="ar-SA"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كل السلم\خلفيات\خلفيات عالم حواء\BG (13).jpg"/>
          <p:cNvPicPr>
            <a:picLocks noChangeAspect="1" noChangeArrowheads="1"/>
          </p:cNvPicPr>
          <p:nvPr/>
        </p:nvPicPr>
        <p:blipFill>
          <a:blip r:embed="rId2" cstate="print"/>
          <a:srcRect/>
          <a:stretch>
            <a:fillRect/>
          </a:stretch>
        </p:blipFill>
        <p:spPr bwMode="auto">
          <a:xfrm flipH="1">
            <a:off x="0" y="0"/>
            <a:ext cx="9144000" cy="6858000"/>
          </a:xfrm>
          <a:prstGeom prst="rect">
            <a:avLst/>
          </a:prstGeom>
          <a:noFill/>
        </p:spPr>
      </p:pic>
      <p:pic>
        <p:nvPicPr>
          <p:cNvPr id="9218" name="Picture 2" descr="C:\Users\431203621\Downloads\سلم عرض\imagesCAA2T7CJ.jpg"/>
          <p:cNvPicPr>
            <a:picLocks noChangeAspect="1" noChangeArrowheads="1"/>
          </p:cNvPicPr>
          <p:nvPr/>
        </p:nvPicPr>
        <p:blipFill>
          <a:blip r:embed="rId3" cstate="print"/>
          <a:srcRect/>
          <a:stretch>
            <a:fillRect/>
          </a:stretch>
        </p:blipFill>
        <p:spPr bwMode="auto">
          <a:xfrm>
            <a:off x="457200" y="1371600"/>
            <a:ext cx="2699413" cy="38481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Rectangle 2"/>
          <p:cNvSpPr/>
          <p:nvPr/>
        </p:nvSpPr>
        <p:spPr>
          <a:xfrm>
            <a:off x="3200400" y="457200"/>
            <a:ext cx="5638800" cy="6186309"/>
          </a:xfrm>
          <a:prstGeom prst="rect">
            <a:avLst/>
          </a:prstGeom>
        </p:spPr>
        <p:txBody>
          <a:bodyPr wrap="square">
            <a:spAutoFit/>
          </a:bodyPr>
          <a:lstStyle/>
          <a:p>
            <a:pPr algn="r">
              <a:lnSpc>
                <a:spcPct val="150000"/>
              </a:lnSpc>
            </a:pPr>
            <a:r>
              <a:rPr lang="ar-SA" sz="2400" b="1" dirty="0" smtClean="0">
                <a:effectLst>
                  <a:outerShdw blurRad="50800" dist="38100" dir="2700000" algn="tl" rotWithShape="0">
                    <a:schemeClr val="bg1">
                      <a:alpha val="40000"/>
                    </a:schemeClr>
                  </a:outerShdw>
                </a:effectLst>
              </a:rPr>
              <a:t>ولله در الرافعي حيث كتب على غلاف كتابه: </a:t>
            </a:r>
            <a:r>
              <a:rPr lang="ar-SA" sz="2400" b="1" dirty="0" smtClean="0">
                <a:effectLst>
                  <a:glow rad="139700">
                    <a:srgbClr val="F8EC96"/>
                  </a:glow>
                  <a:outerShdw blurRad="50800" dist="38100" dir="2700000" algn="tl" rotWithShape="0">
                    <a:schemeClr val="bg1">
                      <a:alpha val="40000"/>
                    </a:schemeClr>
                  </a:outerShdw>
                </a:effectLst>
              </a:rPr>
              <a:t>(( تحت راية القرآن ))</a:t>
            </a:r>
            <a:r>
              <a:rPr lang="ar-SA" sz="2400" b="1" dirty="0" smtClean="0">
                <a:effectLst>
                  <a:outerShdw blurRad="50800" dist="38100" dir="2700000" algn="tl" rotWithShape="0">
                    <a:schemeClr val="bg1">
                      <a:alpha val="40000"/>
                    </a:schemeClr>
                  </a:outerShdw>
                </a:effectLst>
              </a:rPr>
              <a:t> وهو كتاب يبحث في المعركة بين القديم والحديث: إلى الذين يريدون تجديد اللغة والدين والتاريخ والشمس والقمر. يريد الرافعي أن يقول: </a:t>
            </a:r>
            <a:r>
              <a:rPr lang="ar-SA" sz="2400" b="1" dirty="0" smtClean="0">
                <a:solidFill>
                  <a:srgbClr val="7030A0"/>
                </a:solidFill>
                <a:effectLst>
                  <a:outerShdw blurRad="50800" dist="38100" dir="2700000" algn="tl" rotWithShape="0">
                    <a:schemeClr val="bg1">
                      <a:alpha val="40000"/>
                    </a:schemeClr>
                  </a:outerShdw>
                </a:effectLst>
              </a:rPr>
              <a:t>لا يمكن التخلص من كل قديم. وليس كل قديم ضارا بدليل أن الشمس والقمر قديمان ولا يمكن الاستغناء عنهما وغيرهما كثير جدا. فإيجاد هذا النوع من التعرض بين القديم والمدنية والرقى ودون تمييز بين الضار والنافع أصبح مفهوما مركوزا في نفوس الخاضعين للغزو الجديد كمظهر من مظاهر هذا الغزو. مع أن جميع الفضائل قديمة.</a:t>
            </a:r>
            <a:endParaRPr lang="ar-SA" sz="2400" dirty="0">
              <a:solidFill>
                <a:srgbClr val="7030A0"/>
              </a:solidFill>
              <a:effectLst>
                <a:outerShdw blurRad="50800" dist="38100" dir="2700000" algn="tl" rotWithShape="0">
                  <a:schemeClr val="bg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1000" fill="hold"/>
                                        <p:tgtEl>
                                          <p:spTgt spid="9218"/>
                                        </p:tgtEl>
                                        <p:attrNameLst>
                                          <p:attrName>ppt_w</p:attrName>
                                        </p:attrNameLst>
                                      </p:cBhvr>
                                      <p:tavLst>
                                        <p:tav tm="0">
                                          <p:val>
                                            <p:fltVal val="0"/>
                                          </p:val>
                                        </p:tav>
                                        <p:tav tm="100000">
                                          <p:val>
                                            <p:strVal val="#ppt_w"/>
                                          </p:val>
                                        </p:tav>
                                      </p:tavLst>
                                    </p:anim>
                                    <p:anim calcmode="lin" valueType="num">
                                      <p:cBhvr>
                                        <p:cTn id="8" dur="1000" fill="hold"/>
                                        <p:tgtEl>
                                          <p:spTgt spid="9218"/>
                                        </p:tgtEl>
                                        <p:attrNameLst>
                                          <p:attrName>ppt_h</p:attrName>
                                        </p:attrNameLst>
                                      </p:cBhvr>
                                      <p:tavLst>
                                        <p:tav tm="0">
                                          <p:val>
                                            <p:fltVal val="0"/>
                                          </p:val>
                                        </p:tav>
                                        <p:tav tm="100000">
                                          <p:val>
                                            <p:strVal val="#ppt_h"/>
                                          </p:val>
                                        </p:tav>
                                      </p:tavLst>
                                    </p:anim>
                                    <p:animEffect transition="in" filter="fade">
                                      <p:cBhvr>
                                        <p:cTn id="9"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0000"/>
            <a:lum/>
          </a:blip>
          <a:srcRect/>
          <a:stretch>
            <a:fillRect t="-10000" r="-13000"/>
          </a:stretch>
        </a:blipFill>
        <a:effectLst/>
      </p:bgPr>
    </p:bg>
    <p:spTree>
      <p:nvGrpSpPr>
        <p:cNvPr id="1" name=""/>
        <p:cNvGrpSpPr/>
        <p:nvPr/>
      </p:nvGrpSpPr>
      <p:grpSpPr>
        <a:xfrm>
          <a:off x="0" y="0"/>
          <a:ext cx="0" cy="0"/>
          <a:chOff x="0" y="0"/>
          <a:chExt cx="0" cy="0"/>
        </a:xfrm>
      </p:grpSpPr>
      <p:sp>
        <p:nvSpPr>
          <p:cNvPr id="10" name="مخطط انسيابي: مستند 9"/>
          <p:cNvSpPr/>
          <p:nvPr/>
        </p:nvSpPr>
        <p:spPr>
          <a:xfrm flipH="1">
            <a:off x="3810000" y="1371600"/>
            <a:ext cx="5334000" cy="5715000"/>
          </a:xfrm>
          <a:prstGeom prst="flowChartDocument">
            <a:avLst/>
          </a:prstGeom>
          <a:solidFill>
            <a:schemeClr val="bg1">
              <a:alpha val="46000"/>
            </a:schemeClr>
          </a:solidFill>
          <a:ln>
            <a:solidFill>
              <a:schemeClr val="bg1"/>
            </a:solidFill>
          </a:ln>
          <a:effectLst>
            <a:softEdge rad="317500"/>
          </a:effectLst>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
        <p:nvSpPr>
          <p:cNvPr id="2" name="Rectangle 1"/>
          <p:cNvSpPr/>
          <p:nvPr/>
        </p:nvSpPr>
        <p:spPr>
          <a:xfrm>
            <a:off x="3962400" y="228600"/>
            <a:ext cx="4493138" cy="1323439"/>
          </a:xfrm>
          <a:prstGeom prst="rect">
            <a:avLst/>
          </a:prstGeom>
        </p:spPr>
        <p:txBody>
          <a:bodyPr wrap="square">
            <a:spAutoFit/>
          </a:bodyPr>
          <a:lstStyle/>
          <a:p>
            <a:pPr algn="ctr"/>
            <a:r>
              <a:rPr lang="ar-SA" sz="4400" b="1" cap="all" dirty="0" smtClean="0">
                <a:ln w="9000" cmpd="sng">
                  <a:solidFill>
                    <a:srgbClr val="808000"/>
                  </a:solidFill>
                  <a:prstDash val="solid"/>
                </a:ln>
                <a:solidFill>
                  <a:srgbClr val="605F2F"/>
                </a:solidFill>
                <a:effectLst>
                  <a:glow rad="228600">
                    <a:srgbClr val="FFFFCC">
                      <a:alpha val="40000"/>
                    </a:srgbClr>
                  </a:glow>
                  <a:reflection blurRad="12700" stA="28000" endPos="45000" dist="1000" dir="5400000" sy="-100000" algn="bl" rotWithShape="0"/>
                </a:effectLst>
              </a:rPr>
              <a:t>الإعلام بجميع أنواعِه</a:t>
            </a:r>
          </a:p>
          <a:p>
            <a:pPr algn="ctr"/>
            <a:r>
              <a:rPr lang="ar-SA" sz="3600" b="1" cap="all" dirty="0" smtClean="0">
                <a:ln w="9000" cmpd="sng">
                  <a:solidFill>
                    <a:schemeClr val="accent6">
                      <a:lumMod val="75000"/>
                    </a:schemeClr>
                  </a:solidFill>
                  <a:prstDash val="solid"/>
                </a:ln>
                <a:solidFill>
                  <a:schemeClr val="accent6">
                    <a:lumMod val="50000"/>
                  </a:schemeClr>
                </a:solidFill>
                <a:effectLst>
                  <a:glow rad="228600">
                    <a:srgbClr val="FFFFCC">
                      <a:alpha val="40000"/>
                    </a:srgbClr>
                  </a:glow>
                  <a:reflection blurRad="12700" stA="28000" endPos="45000" dist="1000" dir="5400000" sy="-100000" algn="bl" rotWithShape="0"/>
                </a:effectLst>
              </a:rPr>
              <a:t>وخاصَّة (الفضائيات) </a:t>
            </a:r>
            <a:endParaRPr lang="ar-SA" sz="3600" b="1" cap="all" dirty="0">
              <a:ln w="9000" cmpd="sng">
                <a:solidFill>
                  <a:schemeClr val="accent6">
                    <a:lumMod val="75000"/>
                  </a:schemeClr>
                </a:solidFill>
                <a:prstDash val="solid"/>
              </a:ln>
              <a:solidFill>
                <a:schemeClr val="accent6">
                  <a:lumMod val="50000"/>
                </a:schemeClr>
              </a:solidFill>
              <a:effectLst>
                <a:glow rad="228600">
                  <a:srgbClr val="FFFFCC">
                    <a:alpha val="40000"/>
                  </a:srgbClr>
                </a:glow>
                <a:reflection blurRad="12700" stA="28000" endPos="45000" dist="1000" dir="5400000" sy="-100000" algn="bl" rotWithShape="0"/>
              </a:effectLst>
            </a:endParaRPr>
          </a:p>
        </p:txBody>
      </p:sp>
      <p:pic>
        <p:nvPicPr>
          <p:cNvPr id="3" name="Picture 2" descr="H:\كل السلم\سلم عرض\20be47261e copy.png"/>
          <p:cNvPicPr>
            <a:picLocks noChangeAspect="1" noChangeArrowheads="1"/>
          </p:cNvPicPr>
          <p:nvPr/>
        </p:nvPicPr>
        <p:blipFill>
          <a:blip r:embed="rId3" cstate="print"/>
          <a:srcRect/>
          <a:stretch>
            <a:fillRect/>
          </a:stretch>
        </p:blipFill>
        <p:spPr bwMode="auto">
          <a:xfrm>
            <a:off x="76200" y="2133600"/>
            <a:ext cx="4201439" cy="4546600"/>
          </a:xfrm>
          <a:prstGeom prst="rect">
            <a:avLst/>
          </a:prstGeom>
          <a:ln>
            <a:noFill/>
          </a:ln>
          <a:effectLst>
            <a:outerShdw blurRad="292100" dist="139700" dir="2700000" algn="tl" rotWithShape="0">
              <a:srgbClr val="333333">
                <a:alpha val="65000"/>
              </a:srgbClr>
            </a:outerShdw>
          </a:effectLst>
        </p:spPr>
      </p:pic>
      <p:sp>
        <p:nvSpPr>
          <p:cNvPr id="9" name="Rectangle 1"/>
          <p:cNvSpPr/>
          <p:nvPr/>
        </p:nvSpPr>
        <p:spPr>
          <a:xfrm>
            <a:off x="4114800" y="1752600"/>
            <a:ext cx="4572000" cy="4524315"/>
          </a:xfrm>
          <a:prstGeom prst="rect">
            <a:avLst/>
          </a:prstGeom>
        </p:spPr>
        <p:txBody>
          <a:bodyPr>
            <a:spAutoFit/>
          </a:bodyPr>
          <a:lstStyle/>
          <a:p>
            <a:pPr algn="r"/>
            <a:r>
              <a:rPr lang="ar-SA" sz="2400" b="1" dirty="0" smtClean="0"/>
              <a:t>ومِن المؤسِف أن يأتي أناسٌ مِن الغرْب، استخدموا الإعلامَ استخدامًا سيِّئًا يُسيء لهم قبل أن يُسيء لنا، ويظهر حقيقة نواياهم تُجاه الإسلام، فقد سخَّر هؤلاء الإعلامَ بجميع أنواعه لهدْم الإسلام، واقتلاعه مِن جذوره مِن خلال القضاء على الأُسس الشرعيَّة والأخلاقيَّة التي يقوم عليها المجتمع المسلِم، التي هي مِن ثوابت الدِّين الإسلامي، ويكون ذلك بنشْر الأعمال الخليعة التي تدعو إلى الخلاعة والمجون، وفي ذلك دعوةٌ إلى التقليد الأعمى، وتخلٍّ عن الفضيلة التي حثَّ عليها الإسلام</a:t>
            </a:r>
            <a:endParaRPr lang="ar-S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كل السلم\سلم عرض\www_4photos_net_1139317973 copy.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4" name="Picture 8" descr="C:\Users\431203621\Downloads\سلم عرض\1210654156-185x225.jpg"/>
          <p:cNvPicPr>
            <a:picLocks noChangeAspect="1" noChangeArrowheads="1"/>
          </p:cNvPicPr>
          <p:nvPr/>
        </p:nvPicPr>
        <p:blipFill>
          <a:blip r:embed="rId3" cstate="print"/>
          <a:stretch>
            <a:fillRect/>
          </a:stretch>
        </p:blipFill>
        <p:spPr bwMode="auto">
          <a:xfrm>
            <a:off x="1066800" y="3124200"/>
            <a:ext cx="914400" cy="914400"/>
          </a:xfrm>
          <a:prstGeom prst="rect">
            <a:avLst/>
          </a:prstGeom>
          <a:noFill/>
          <a:ln>
            <a:noFill/>
          </a:ln>
        </p:spPr>
      </p:pic>
      <p:sp>
        <p:nvSpPr>
          <p:cNvPr id="7" name="Rectangle 1"/>
          <p:cNvSpPr/>
          <p:nvPr/>
        </p:nvSpPr>
        <p:spPr>
          <a:xfrm>
            <a:off x="0" y="152400"/>
            <a:ext cx="2971800" cy="2800767"/>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SA" sz="4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rPr>
              <a:t>التدخُّل الغربي في المؤسَّسات التعليميَّة والعلمية </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ahoma" pitchFamily="34" charset="0"/>
            </a:endParaRPr>
          </a:p>
        </p:txBody>
      </p:sp>
      <p:sp>
        <p:nvSpPr>
          <p:cNvPr id="8" name="مستطيل 7"/>
          <p:cNvSpPr/>
          <p:nvPr/>
        </p:nvSpPr>
        <p:spPr>
          <a:xfrm>
            <a:off x="3962400" y="152400"/>
            <a:ext cx="5029200" cy="4524315"/>
          </a:xfrm>
          <a:prstGeom prst="rect">
            <a:avLst/>
          </a:prstGeom>
        </p:spPr>
        <p:txBody>
          <a:bodyPr wrap="square">
            <a:spAutoFit/>
          </a:bodyPr>
          <a:lstStyle/>
          <a:p>
            <a:pPr lvl="0" algn="ctr" rtl="1" fontAlgn="base">
              <a:lnSpc>
                <a:spcPct val="120000"/>
              </a:lnSpc>
              <a:spcBef>
                <a:spcPct val="0"/>
              </a:spcBef>
              <a:spcAft>
                <a:spcPct val="0"/>
              </a:spcAft>
            </a:pPr>
            <a:r>
              <a:rPr lang="ar-SA" b="1" dirty="0" smtClean="0">
                <a:latin typeface="Traditional Arabic" pitchFamily="18" charset="-78"/>
                <a:ea typeface="Times New Roman" pitchFamily="18" charset="0"/>
                <a:cs typeface="Traditional Arabic" pitchFamily="18" charset="-78"/>
              </a:rPr>
              <a:t>. </a:t>
            </a:r>
            <a:r>
              <a:rPr lang="ar-SA" sz="2400" dirty="0" smtClean="0">
                <a:solidFill>
                  <a:schemeClr val="bg1"/>
                </a:solidFill>
                <a:latin typeface="Tahoma" pitchFamily="34" charset="0"/>
                <a:ea typeface="Times New Roman" pitchFamily="18" charset="0"/>
                <a:cs typeface="Tahoma" pitchFamily="34" charset="0"/>
              </a:rPr>
              <a:t>الغربُ يُدرك تمامًا قيمة العقل، والمنهج التعليمي في المؤسَّسات التعليمية من المكوِّنات الرئيسية للعقل، وهم يُريدون فراغًا عقليًّا للمسلمين، وأن يكون العقل المسلم خاويًا لا شيء فيه، خاصَّة عقول الشباب، فهم أملُ المستقبل وثروة الأمَّة، إذًا فلا سبيلَ للتقدُّم والرُّقي، ومَن كان كذلك يحتاج إلى غيره، والغرب دائمًا يريد أن يكون المسلمون في حاجةٍ لهم</a:t>
            </a:r>
            <a:endParaRPr lang="ar-SA" sz="2400" dirty="0" smtClean="0">
              <a:solidFill>
                <a:schemeClr val="bg1"/>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4" name="Picture 12" descr="C:\Users\431203621\Downloads\سلم عرض\imagesCAVM8OXY.jpg"/>
          <p:cNvPicPr>
            <a:picLocks noChangeAspect="1" noChangeArrowheads="1"/>
          </p:cNvPicPr>
          <p:nvPr/>
        </p:nvPicPr>
        <p:blipFill>
          <a:blip r:embed="rId2" cstate="print"/>
          <a:srcRect/>
          <a:stretch>
            <a:fillRect/>
          </a:stretch>
        </p:blipFill>
        <p:spPr bwMode="auto">
          <a:xfrm>
            <a:off x="4572000" y="381000"/>
            <a:ext cx="4343400" cy="609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مستطيل 4"/>
          <p:cNvSpPr/>
          <p:nvPr/>
        </p:nvSpPr>
        <p:spPr>
          <a:xfrm>
            <a:off x="0" y="0"/>
            <a:ext cx="9144000" cy="381000"/>
          </a:xfrm>
          <a:prstGeom prst="rect">
            <a:avLst/>
          </a:prstGeom>
          <a:solidFill>
            <a:schemeClr val="bg2">
              <a:lumMod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ar-SA"/>
          </a:p>
        </p:txBody>
      </p:sp>
      <p:sp>
        <p:nvSpPr>
          <p:cNvPr id="6" name="مستطيل 5"/>
          <p:cNvSpPr/>
          <p:nvPr/>
        </p:nvSpPr>
        <p:spPr>
          <a:xfrm>
            <a:off x="0" y="6477000"/>
            <a:ext cx="9144000" cy="381000"/>
          </a:xfrm>
          <a:prstGeom prst="rect">
            <a:avLst/>
          </a:prstGeom>
          <a:solidFill>
            <a:schemeClr val="bg2">
              <a:lumMod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ar-SA"/>
          </a:p>
        </p:txBody>
      </p:sp>
      <p:sp>
        <p:nvSpPr>
          <p:cNvPr id="7" name="Rectangle 3"/>
          <p:cNvSpPr/>
          <p:nvPr/>
        </p:nvSpPr>
        <p:spPr>
          <a:xfrm>
            <a:off x="228600" y="685800"/>
            <a:ext cx="4038600" cy="2308324"/>
          </a:xfrm>
          <a:prstGeom prst="rect">
            <a:avLst/>
          </a:prstGeom>
        </p:spPr>
        <p:txBody>
          <a:bodyPr wrap="square">
            <a:spAutoFit/>
          </a:bodyPr>
          <a:lstStyle/>
          <a:p>
            <a:pPr algn="ctr">
              <a:lnSpc>
                <a:spcPct val="150000"/>
              </a:lnSpc>
            </a:pPr>
            <a:r>
              <a:rPr lang="ar-SA" sz="2400" b="1" dirty="0" smtClean="0">
                <a:solidFill>
                  <a:srgbClr val="C00000"/>
                </a:solidFill>
              </a:rPr>
              <a:t>فمن أساليب التدخُّل في المنهج التعليمي: محاولة تفريغ المناهج التعليميَّة مِن كل ما هو دِيني مستمد مِن العقيدة الإسلامية،</a:t>
            </a:r>
            <a:endParaRPr lang="ar-SA" sz="2400" dirty="0">
              <a:solidFill>
                <a:srgbClr val="C00000"/>
              </a:solidFill>
            </a:endParaRPr>
          </a:p>
        </p:txBody>
      </p:sp>
      <p:sp>
        <p:nvSpPr>
          <p:cNvPr id="9" name="Rectangle 4"/>
          <p:cNvSpPr/>
          <p:nvPr/>
        </p:nvSpPr>
        <p:spPr>
          <a:xfrm>
            <a:off x="152400" y="3429000"/>
            <a:ext cx="4114800" cy="1754326"/>
          </a:xfrm>
          <a:prstGeom prst="rect">
            <a:avLst/>
          </a:prstGeom>
        </p:spPr>
        <p:txBody>
          <a:bodyPr wrap="square">
            <a:spAutoFit/>
          </a:bodyPr>
          <a:lstStyle/>
          <a:p>
            <a:pPr algn="ctr">
              <a:lnSpc>
                <a:spcPct val="150000"/>
              </a:lnSpc>
            </a:pPr>
            <a:r>
              <a:rPr lang="ar-SA" sz="2400" b="1" dirty="0" smtClean="0">
                <a:solidFill>
                  <a:schemeClr val="tx2">
                    <a:lumMod val="75000"/>
                  </a:schemeClr>
                </a:solidFill>
              </a:rPr>
              <a:t>بل ومحاولة تهميش الدِّين وإعطائه صبغةَ الثقافة العامَّة؛ وذلك حتى لا تتشبَّع العقولُ بالدِّين</a:t>
            </a:r>
            <a:endParaRPr lang="ar-SA" sz="2400"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431203621\Downloads\سلم عرض\2.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
        <p:nvSpPr>
          <p:cNvPr id="17" name="مستطيل 16"/>
          <p:cNvSpPr/>
          <p:nvPr/>
        </p:nvSpPr>
        <p:spPr>
          <a:xfrm>
            <a:off x="381000" y="1524000"/>
            <a:ext cx="4572000" cy="2862322"/>
          </a:xfrm>
          <a:prstGeom prst="rect">
            <a:avLst/>
          </a:prstGeom>
        </p:spPr>
        <p:txBody>
          <a:bodyPr>
            <a:spAutoFit/>
          </a:bodyPr>
          <a:lstStyle/>
          <a:p>
            <a:pPr algn="ctr">
              <a:lnSpc>
                <a:spcPct val="150000"/>
              </a:lnSpc>
            </a:pPr>
            <a:r>
              <a:rPr lang="ar-SA" sz="2400" b="1" dirty="0" smtClean="0"/>
              <a:t>وبذلك يكون الوصولُ </a:t>
            </a:r>
            <a:r>
              <a:rPr lang="ar-SA" sz="2400" b="1" dirty="0" err="1" smtClean="0"/>
              <a:t>بها</a:t>
            </a:r>
            <a:r>
              <a:rPr lang="ar-SA" sz="2400" b="1" dirty="0" smtClean="0"/>
              <a:t> إلى الانحدار ومستوى الفوضى الأخلاقيَّة أمرًا سهلاً، ويسهل بذلك تفكُّك أوصال الأمَّة واقتلاعها مِن جذورها، والسيطرة عليها وعلى مُقدَّراتها وثرواتها، </a:t>
            </a:r>
            <a:r>
              <a:rPr lang="ar-SA" sz="2400" b="1" dirty="0" smtClean="0">
                <a:solidFill>
                  <a:srgbClr val="C00000"/>
                </a:solidFill>
              </a:rPr>
              <a:t>(وهذا مِن مطامع الغرب)</a:t>
            </a:r>
            <a:endParaRPr lang="ar-SA" sz="24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6000"/>
            <a:lum/>
          </a:blip>
          <a:srcRect/>
          <a:stretch>
            <a:fillRect/>
          </a:stretch>
        </a:blipFill>
        <a:effectLst/>
      </p:bgPr>
    </p:bg>
    <p:spTree>
      <p:nvGrpSpPr>
        <p:cNvPr id="1" name=""/>
        <p:cNvGrpSpPr/>
        <p:nvPr/>
      </p:nvGrpSpPr>
      <p:grpSpPr>
        <a:xfrm>
          <a:off x="0" y="0"/>
          <a:ext cx="0" cy="0"/>
          <a:chOff x="0" y="0"/>
          <a:chExt cx="0" cy="0"/>
        </a:xfrm>
      </p:grpSpPr>
      <p:sp>
        <p:nvSpPr>
          <p:cNvPr id="8" name="مستطيل مستدير الزوايا 7"/>
          <p:cNvSpPr/>
          <p:nvPr/>
        </p:nvSpPr>
        <p:spPr>
          <a:xfrm>
            <a:off x="1219200" y="1676400"/>
            <a:ext cx="6553200" cy="4648200"/>
          </a:xfrm>
          <a:prstGeom prst="roundRect">
            <a:avLst/>
          </a:prstGeom>
          <a:solidFill>
            <a:srgbClr val="D1E1FB">
              <a:alpha val="75000"/>
            </a:srgb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Rectangle 4"/>
          <p:cNvSpPr/>
          <p:nvPr/>
        </p:nvSpPr>
        <p:spPr>
          <a:xfrm>
            <a:off x="228600" y="381000"/>
            <a:ext cx="8400056" cy="923330"/>
          </a:xfrm>
          <a:prstGeom prst="rect">
            <a:avLst/>
          </a:prstGeom>
          <a:noFill/>
        </p:spPr>
        <p:txBody>
          <a:bodyPr wrap="none" lIns="91440" tIns="45720" rIns="91440" bIns="45720">
            <a:spAutoFit/>
          </a:bodyPr>
          <a:lstStyle/>
          <a:p>
            <a:pPr algn="ctr"/>
            <a:r>
              <a:rPr lang="ar-SA" sz="5400" dirty="0" smtClean="0">
                <a:ln w="18415" cmpd="sng">
                  <a:solidFill>
                    <a:srgbClr val="FFFFFF"/>
                  </a:solidFill>
                  <a:prstDash val="solid"/>
                </a:ln>
                <a:solidFill>
                  <a:srgbClr val="FFFFFF"/>
                </a:solidFill>
                <a:effectLst>
                  <a:glow rad="63500">
                    <a:schemeClr val="tx1">
                      <a:alpha val="40000"/>
                    </a:schemeClr>
                  </a:glow>
                  <a:outerShdw blurRad="63500" dir="3600000" algn="tl" rotWithShape="0">
                    <a:srgbClr val="000000">
                      <a:alpha val="70000"/>
                    </a:srgbClr>
                  </a:outerShdw>
                </a:effectLst>
              </a:rPr>
              <a:t>الدعوة إلى الحريَّة المزعومة الباطِلة </a:t>
            </a:r>
            <a:endParaRPr lang="en-US" sz="5400" dirty="0">
              <a:ln w="18415" cmpd="sng">
                <a:solidFill>
                  <a:srgbClr val="FFFFFF"/>
                </a:solidFill>
                <a:prstDash val="solid"/>
              </a:ln>
              <a:solidFill>
                <a:srgbClr val="FFFFFF"/>
              </a:solidFill>
              <a:effectLst>
                <a:glow rad="63500">
                  <a:schemeClr val="tx1">
                    <a:alpha val="40000"/>
                  </a:schemeClr>
                </a:glow>
                <a:outerShdw blurRad="63500" dir="3600000" algn="tl" rotWithShape="0">
                  <a:srgbClr val="000000">
                    <a:alpha val="70000"/>
                  </a:srgbClr>
                </a:outerShdw>
              </a:effectLst>
            </a:endParaRPr>
          </a:p>
        </p:txBody>
      </p:sp>
      <p:sp>
        <p:nvSpPr>
          <p:cNvPr id="6" name="Rectangle 5"/>
          <p:cNvSpPr/>
          <p:nvPr/>
        </p:nvSpPr>
        <p:spPr>
          <a:xfrm>
            <a:off x="1676400" y="1973282"/>
            <a:ext cx="5867400" cy="3970318"/>
          </a:xfrm>
          <a:prstGeom prst="rect">
            <a:avLst/>
          </a:prstGeom>
        </p:spPr>
        <p:txBody>
          <a:bodyPr wrap="square">
            <a:spAutoFit/>
          </a:bodyPr>
          <a:lstStyle/>
          <a:p>
            <a:pPr algn="ctr">
              <a:lnSpc>
                <a:spcPct val="150000"/>
              </a:lnSpc>
            </a:pPr>
            <a:r>
              <a:rPr lang="ar-SA" sz="2400" b="1" dirty="0" smtClean="0">
                <a:effectLst>
                  <a:glow rad="228600">
                    <a:schemeClr val="bg1">
                      <a:alpha val="40000"/>
                    </a:schemeClr>
                  </a:glow>
                </a:effectLst>
              </a:rPr>
              <a:t>الغرب يزعْم أنَّ الإسلام يفتقد الحريَّة وهو دين القيود ، فأخذوا ينادون بالتحرر من هذه القيود ولكن في الحقيقة ما كانت تلك الدعوة إلاَّ لهدف الوصول بالمسلمين إلى الانحلال الأخلاقي، وفساد المجتمع المسلِم، والتخلِّي عن المبادِئ والقِيم الدِّينيَّة والإنسانيَّة، التي نعيش ونَنعم بها في ظلِّ الدين الإسلامي؛ حتى يعيشَ المسلمون في فوضى أخلاقيَّة بدون ضابطٍ أو رابط كما يعيش الغرْب، </a:t>
            </a:r>
            <a:endParaRPr lang="ar-SA" sz="2400" dirty="0">
              <a:effectLst>
                <a:glow rad="228600">
                  <a:schemeClr val="bg1">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4000"/>
            <a:lum/>
          </a:blip>
          <a:srcRect/>
          <a:stretch>
            <a:fillRect/>
          </a:stretch>
        </a:blipFill>
        <a:effectLst/>
      </p:bgPr>
    </p:bg>
    <p:spTree>
      <p:nvGrpSpPr>
        <p:cNvPr id="1" name=""/>
        <p:cNvGrpSpPr/>
        <p:nvPr/>
      </p:nvGrpSpPr>
      <p:grpSpPr>
        <a:xfrm>
          <a:off x="0" y="0"/>
          <a:ext cx="0" cy="0"/>
          <a:chOff x="0" y="0"/>
          <a:chExt cx="0" cy="0"/>
        </a:xfrm>
      </p:grpSpPr>
      <p:sp>
        <p:nvSpPr>
          <p:cNvPr id="3" name="Rectangle 6"/>
          <p:cNvSpPr/>
          <p:nvPr/>
        </p:nvSpPr>
        <p:spPr>
          <a:xfrm>
            <a:off x="5638800" y="990600"/>
            <a:ext cx="3124200" cy="5078313"/>
          </a:xfrm>
          <a:prstGeom prst="rect">
            <a:avLst/>
          </a:prstGeom>
        </p:spPr>
        <p:txBody>
          <a:bodyPr wrap="square">
            <a:spAutoFit/>
          </a:bodyPr>
          <a:lstStyle/>
          <a:p>
            <a:pPr algn="ctr">
              <a:lnSpc>
                <a:spcPct val="150000"/>
              </a:lnSpc>
            </a:pPr>
            <a:r>
              <a:rPr lang="ar-SA" sz="2400" b="1" dirty="0" smtClean="0"/>
              <a:t>وليس معنى هذا أنَّ </a:t>
            </a:r>
            <a:r>
              <a:rPr lang="ar-SA" sz="2400" b="1" dirty="0" smtClean="0">
                <a:solidFill>
                  <a:srgbClr val="7030A0"/>
                </a:solidFill>
              </a:rPr>
              <a:t>الإسلام</a:t>
            </a:r>
            <a:r>
              <a:rPr lang="ar-SA" sz="2400" b="1" dirty="0" smtClean="0"/>
              <a:t> يقْمَع الحريات، بل </a:t>
            </a:r>
            <a:r>
              <a:rPr lang="ar-SA" sz="2400" b="1" dirty="0" smtClean="0">
                <a:solidFill>
                  <a:srgbClr val="7030A0"/>
                </a:solidFill>
              </a:rPr>
              <a:t>الإسلام</a:t>
            </a:r>
            <a:r>
              <a:rPr lang="ar-SA" sz="2400" b="1" dirty="0" smtClean="0"/>
              <a:t> يدعو إلى الحريةِ، ويجعلها في إطار شرعي؛ حتى لا يكون هنالك تعدٍّ على الآخَر، وتُصان الحرمات وتُحفظ الحقوق، وينعم الجميعُ بالأمان الذي حقَّقه </a:t>
            </a:r>
            <a:r>
              <a:rPr lang="ar-SA" sz="2400" b="1" dirty="0" smtClean="0">
                <a:solidFill>
                  <a:srgbClr val="FFFF00"/>
                </a:solidFill>
              </a:rPr>
              <a:t>الإسلام</a:t>
            </a:r>
            <a:r>
              <a:rPr lang="ar-SA" sz="2400" b="1" dirty="0" smtClean="0"/>
              <a:t>، وغير ذلك الكثير والكثير</a:t>
            </a:r>
            <a:endParaRPr lang="ar-SA"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73A5DB"/>
        </a:solidFill>
        <a:effectLst/>
      </p:bgPr>
    </p:bg>
    <p:spTree>
      <p:nvGrpSpPr>
        <p:cNvPr id="1" name=""/>
        <p:cNvGrpSpPr/>
        <p:nvPr/>
      </p:nvGrpSpPr>
      <p:grpSpPr>
        <a:xfrm>
          <a:off x="0" y="0"/>
          <a:ext cx="0" cy="0"/>
          <a:chOff x="0" y="0"/>
          <a:chExt cx="0" cy="0"/>
        </a:xfrm>
      </p:grpSpPr>
      <p:pic>
        <p:nvPicPr>
          <p:cNvPr id="2" name="Picture 6" descr="C:\Users\431203621\Downloads\سلم عرض\abseder.jpg"/>
          <p:cNvPicPr>
            <a:picLocks noChangeAspect="1" noChangeArrowheads="1"/>
          </p:cNvPicPr>
          <p:nvPr/>
        </p:nvPicPr>
        <p:blipFill>
          <a:blip r:embed="rId2" cstate="print"/>
          <a:srcRect/>
          <a:stretch>
            <a:fillRect/>
          </a:stretch>
        </p:blipFill>
        <p:spPr bwMode="auto">
          <a:xfrm>
            <a:off x="0" y="2971800"/>
            <a:ext cx="9144000" cy="3886200"/>
          </a:xfrm>
          <a:prstGeom prst="rect">
            <a:avLst/>
          </a:prstGeom>
          <a:noFill/>
        </p:spPr>
      </p:pic>
      <p:sp>
        <p:nvSpPr>
          <p:cNvPr id="3" name="Rectangle 1"/>
          <p:cNvSpPr/>
          <p:nvPr/>
        </p:nvSpPr>
        <p:spPr>
          <a:xfrm>
            <a:off x="6705600" y="304800"/>
            <a:ext cx="1781257" cy="923330"/>
          </a:xfrm>
          <a:prstGeom prst="rect">
            <a:avLst/>
          </a:prstGeom>
          <a:noFill/>
        </p:spPr>
        <p:txBody>
          <a:bodyPr wrap="none" lIns="91440" tIns="45720" rIns="91440" bIns="45720">
            <a:spAutoFit/>
          </a:bodyPr>
          <a:lstStyle/>
          <a:p>
            <a:pPr rtl="1"/>
            <a:r>
              <a:rPr lang="ar-SA"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التبشير</a:t>
            </a:r>
            <a:endPar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مستطيل 3"/>
          <p:cNvSpPr/>
          <p:nvPr/>
        </p:nvSpPr>
        <p:spPr>
          <a:xfrm>
            <a:off x="990600" y="1066800"/>
            <a:ext cx="6781800" cy="1754326"/>
          </a:xfrm>
          <a:prstGeom prst="rect">
            <a:avLst/>
          </a:prstGeom>
        </p:spPr>
        <p:txBody>
          <a:bodyPr wrap="square">
            <a:spAutoFit/>
          </a:bodyPr>
          <a:lstStyle/>
          <a:p>
            <a:pPr algn="ctr">
              <a:lnSpc>
                <a:spcPct val="150000"/>
              </a:lnSpc>
            </a:pPr>
            <a:r>
              <a:rPr lang="ar-SA" sz="2400" b="1" dirty="0" smtClean="0"/>
              <a:t>وهو مصطلح مسيحي يقصد </a:t>
            </a:r>
            <a:r>
              <a:rPr lang="ar-SA" sz="2400" b="1" dirty="0" err="1" smtClean="0"/>
              <a:t>به</a:t>
            </a:r>
            <a:r>
              <a:rPr lang="ar-SA" sz="2400" b="1" dirty="0" smtClean="0"/>
              <a:t> نشر الإنجيل بين مجموعة من البشر في محاولة لتنصيرهم. وتعرف الكنيسة الكاثوليكية التبشير بأنه: ”عمل رعوي موجه إلى الذين لا يعرفون رسالةالمسيح“</a:t>
            </a:r>
            <a:endParaRPr lang="ar-S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مستطيل 2"/>
          <p:cNvSpPr/>
          <p:nvPr/>
        </p:nvSpPr>
        <p:spPr>
          <a:xfrm>
            <a:off x="228600" y="381000"/>
            <a:ext cx="4572000" cy="6186309"/>
          </a:xfrm>
          <a:prstGeom prst="rect">
            <a:avLst/>
          </a:prstGeom>
        </p:spPr>
        <p:txBody>
          <a:bodyPr wrap="square">
            <a:spAutoFit/>
          </a:bodyPr>
          <a:lstStyle/>
          <a:p>
            <a:pPr algn="ctr"/>
            <a:r>
              <a:rPr lang="ar-SA" sz="2200" b="1" dirty="0" smtClean="0"/>
              <a:t>والهدف </a:t>
            </a:r>
            <a:r>
              <a:rPr lang="ar-SA" sz="2200" b="1" dirty="0" err="1" smtClean="0"/>
              <a:t>الحقيقي</a:t>
            </a:r>
            <a:r>
              <a:rPr lang="ar-SA" sz="2200" b="1" dirty="0" smtClean="0"/>
              <a:t> من التبشير نستخلصه من قول أحد القسيسين المبشرين في مؤتمر القدس الذي عقده المبشرون أيام الاحتلال البريطاني حيث خطب القسّيس </a:t>
            </a:r>
            <a:r>
              <a:rPr lang="ar-SA" sz="2200" b="1" dirty="0" smtClean="0">
                <a:solidFill>
                  <a:srgbClr val="006666"/>
                </a:solidFill>
                <a:effectLst>
                  <a:glow rad="101600">
                    <a:srgbClr val="CCECFF"/>
                  </a:glow>
                </a:effectLst>
              </a:rPr>
              <a:t>( زويمر) </a:t>
            </a:r>
            <a:r>
              <a:rPr lang="ar-SA" sz="2200" b="1" dirty="0" smtClean="0"/>
              <a:t>رئيس المبشرين في إخوانه المؤتمرين, فبيّن لهم أهداف التبشير الحقيقة, وقال في بعض خطبته: </a:t>
            </a:r>
            <a:r>
              <a:rPr lang="ar-SA" sz="2200" b="1" dirty="0" smtClean="0">
                <a:solidFill>
                  <a:srgbClr val="006666"/>
                </a:solidFill>
                <a:effectLst>
                  <a:glow rad="63500">
                    <a:schemeClr val="accent5">
                      <a:satMod val="175000"/>
                      <a:alpha val="40000"/>
                    </a:schemeClr>
                  </a:glow>
                </a:effectLst>
              </a:rPr>
              <a:t>"إن مهمة التبشير ندبتكم الدول المسيحية للقيام بها في البلاد المحمدية ليست هي إدخال المسلمين في المسيحية, فإن في هذا هداية لهم وتكريما, وإنما مهمتكم أن تخرجوا المسلم من الإسلام ليصبح مخلوقا لا صلة له بالله, وبالتالي فلا صلة تربطه بالأخلاق التي تعتمد عليها الأمم في حياتها, وبذلك تكونون أنتم بأعمالكم هذه طليعة الفتح الاستعماري في الممالك الإسلامية...لقد قبضنا أيها الإخوان - في هذه الحقبة من الدهر من ثلث القرن التاسع عشر إلى يومنا هذا - على جميع برامج التعليم في الممالك الإسلامية, ونشرنا في تلك الربوع مكامن التبشير ..."</a:t>
            </a:r>
            <a:r>
              <a:rPr lang="ar-SA" sz="2200" b="1" dirty="0" smtClean="0"/>
              <a:t> إلى آخر ما قال.</a:t>
            </a:r>
            <a:endParaRPr lang="ar-SA" sz="2200" dirty="0"/>
          </a:p>
        </p:txBody>
      </p:sp>
      <p:pic>
        <p:nvPicPr>
          <p:cNvPr id="4" name="Picture 5" descr="C:\Users\431203621\Downloads\سلم عرض\Samuel_Zwemer_thumb.jpg"/>
          <p:cNvPicPr>
            <a:picLocks noChangeAspect="1" noChangeArrowheads="1"/>
          </p:cNvPicPr>
          <p:nvPr/>
        </p:nvPicPr>
        <p:blipFill>
          <a:blip r:embed="rId3" cstate="print"/>
          <a:srcRect/>
          <a:stretch>
            <a:fillRect/>
          </a:stretch>
        </p:blipFill>
        <p:spPr bwMode="auto">
          <a:xfrm>
            <a:off x="6781800" y="3657600"/>
            <a:ext cx="1943100" cy="280987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200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32554991692.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pPr algn="r" rtl="1"/>
            <a:r>
              <a:rPr lang="ar-SA" b="1" dirty="0" smtClean="0">
                <a:solidFill>
                  <a:schemeClr val="accent6">
                    <a:lumMod val="50000"/>
                  </a:schemeClr>
                </a:solidFill>
              </a:rPr>
              <a:t/>
            </a:r>
            <a:br>
              <a:rPr lang="ar-SA" b="1" dirty="0" smtClean="0">
                <a:solidFill>
                  <a:schemeClr val="accent6">
                    <a:lumMod val="50000"/>
                  </a:schemeClr>
                </a:solidFill>
              </a:rPr>
            </a:br>
            <a:r>
              <a:rPr lang="ar-SA" b="1" dirty="0" smtClean="0">
                <a:solidFill>
                  <a:schemeClr val="accent6">
                    <a:lumMod val="50000"/>
                  </a:schemeClr>
                </a:solidFill>
              </a:rPr>
              <a:t>أولا </a:t>
            </a:r>
            <a:r>
              <a:rPr lang="ar-SA" b="1" dirty="0">
                <a:solidFill>
                  <a:schemeClr val="accent6">
                    <a:lumMod val="50000"/>
                  </a:schemeClr>
                </a:solidFill>
              </a:rPr>
              <a:t>/ مفهوم الثقافة الإسلامية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r" rtl="1">
              <a:buNone/>
            </a:pPr>
            <a:endParaRPr lang="ar-SA" sz="3600" b="1" dirty="0"/>
          </a:p>
          <a:p>
            <a:pPr algn="r" rtl="1">
              <a:buNone/>
            </a:pPr>
            <a:r>
              <a:rPr lang="ar-SA" sz="3600" b="1" dirty="0" smtClean="0">
                <a:solidFill>
                  <a:srgbClr val="3A1D00"/>
                </a:solidFill>
              </a:rPr>
              <a:t>-معرفة </a:t>
            </a:r>
            <a:r>
              <a:rPr lang="ar-SA" sz="3600" b="1" dirty="0">
                <a:solidFill>
                  <a:srgbClr val="3A1D00"/>
                </a:solidFill>
              </a:rPr>
              <a:t>مقومات الأمة الإسلامية العامة بتفاعلاتها في الماضي والحاضر، من دين، ولغة، وتاريخ، وحضارة، وقيم وأهداف </a:t>
            </a:r>
            <a:r>
              <a:rPr lang="ar-SA" sz="3600" b="1" dirty="0" smtClean="0">
                <a:solidFill>
                  <a:srgbClr val="3A1D00"/>
                </a:solidFill>
              </a:rPr>
              <a:t>مشتركة .</a:t>
            </a:r>
            <a:endParaRPr lang="en-US" sz="3600" dirty="0">
              <a:solidFill>
                <a:srgbClr val="3A1D00"/>
              </a:solidFill>
            </a:endParaRPr>
          </a:p>
        </p:txBody>
      </p:sp>
    </p:spTree>
  </p:cSld>
  <p:clrMapOvr>
    <a:masterClrMapping/>
  </p:clrMapOvr>
  <p:transition spd="med">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H:\كل السلم\سلم عرض\hist4.jpg"/>
          <p:cNvPicPr>
            <a:picLocks noChangeAspect="1" noChangeArrowheads="1"/>
          </p:cNvPicPr>
          <p:nvPr/>
        </p:nvPicPr>
        <p:blipFill>
          <a:blip r:embed="rId2" cstate="print"/>
          <a:srcRect/>
          <a:stretch>
            <a:fillRect/>
          </a:stretch>
        </p:blipFill>
        <p:spPr bwMode="auto">
          <a:xfrm>
            <a:off x="0" y="2514600"/>
            <a:ext cx="9144000" cy="4343400"/>
          </a:xfrm>
          <a:prstGeom prst="rect">
            <a:avLst/>
          </a:prstGeom>
          <a:noFill/>
        </p:spPr>
      </p:pic>
      <p:sp>
        <p:nvSpPr>
          <p:cNvPr id="4" name="مستطيل 3"/>
          <p:cNvSpPr/>
          <p:nvPr/>
        </p:nvSpPr>
        <p:spPr>
          <a:xfrm>
            <a:off x="304800" y="533400"/>
            <a:ext cx="8382000" cy="2308324"/>
          </a:xfrm>
          <a:prstGeom prst="rect">
            <a:avLst/>
          </a:prstGeom>
        </p:spPr>
        <p:txBody>
          <a:bodyPr wrap="square">
            <a:spAutoFit/>
          </a:bodyPr>
          <a:lstStyle/>
          <a:p>
            <a:pPr algn="r">
              <a:lnSpc>
                <a:spcPct val="150000"/>
              </a:lnSpc>
            </a:pPr>
            <a:r>
              <a:rPr lang="ar-SA" sz="2400" b="1" dirty="0" smtClean="0"/>
              <a:t>ومنه نستنتج أن </a:t>
            </a:r>
            <a:r>
              <a:rPr lang="ar-S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التبشير</a:t>
            </a:r>
            <a:r>
              <a:rPr lang="ar-SA" sz="2400" b="1" dirty="0" smtClean="0"/>
              <a:t> ما هو إلا صورة من صور </a:t>
            </a:r>
            <a:r>
              <a:rPr lang="ar-SA"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الإستعمار</a:t>
            </a:r>
            <a:r>
              <a:rPr lang="ar-S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الفكري</a:t>
            </a:r>
            <a:r>
              <a:rPr lang="ar-SA" sz="2400" b="1" dirty="0" smtClean="0"/>
              <a:t> كان لخدمة </a:t>
            </a:r>
            <a:r>
              <a:rPr lang="ar-SA" sz="2400" b="1" dirty="0" smtClean="0">
                <a:ln w="12700">
                  <a:solidFill>
                    <a:schemeClr val="accent3">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الاستعمار العسكري </a:t>
            </a:r>
            <a:r>
              <a:rPr lang="ar-SA" sz="2400" b="1" dirty="0" smtClean="0"/>
              <a:t>وتمهيدا لدخول الجيوش الأجنبية, وضمان لبقائها في البلاد, وكان هذا </a:t>
            </a:r>
            <a:r>
              <a:rPr lang="ar-SA" sz="2400" b="1" dirty="0" smtClean="0">
                <a:ln w="12700">
                  <a:solidFill>
                    <a:schemeClr val="accent3">
                      <a:lumMod val="50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الاستعمار العسكري </a:t>
            </a:r>
            <a:r>
              <a:rPr lang="ar-S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الفكري</a:t>
            </a:r>
            <a:r>
              <a:rPr lang="ar-SA" sz="2400" b="1" dirty="0" smtClean="0"/>
              <a:t> يعمل ضمن مخططات مدروسة, ويستعين بشتى الوسائل الممكنة</a:t>
            </a:r>
            <a:endParaRPr lang="ar-SA"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50" name="Picture 2" descr="http://terrabyte.ucoz.com/NEWS/Church_of_Kerimaki.jpg"/>
          <p:cNvPicPr>
            <a:picLocks noChangeAspect="1" noChangeArrowheads="1"/>
          </p:cNvPicPr>
          <p:nvPr/>
        </p:nvPicPr>
        <p:blipFill>
          <a:blip r:embed="rId3" cstate="print"/>
          <a:srcRect/>
          <a:stretch>
            <a:fillRect/>
          </a:stretch>
        </p:blipFill>
        <p:spPr bwMode="auto">
          <a:xfrm flipH="1">
            <a:off x="228600" y="228600"/>
            <a:ext cx="4419600" cy="36099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2"/>
          <p:cNvSpPr/>
          <p:nvPr/>
        </p:nvSpPr>
        <p:spPr>
          <a:xfrm>
            <a:off x="4724400" y="304801"/>
            <a:ext cx="4419600" cy="3970318"/>
          </a:xfrm>
          <a:prstGeom prst="rect">
            <a:avLst/>
          </a:prstGeom>
        </p:spPr>
        <p:txBody>
          <a:bodyPr wrap="square">
            <a:spAutoFit/>
          </a:bodyPr>
          <a:lstStyle/>
          <a:p>
            <a:pPr algn="ctr">
              <a:lnSpc>
                <a:spcPct val="150000"/>
              </a:lnSpc>
            </a:pPr>
            <a:r>
              <a:rPr lang="ar-SA" sz="2400" b="1" dirty="0" smtClean="0">
                <a:solidFill>
                  <a:srgbClr val="663300"/>
                </a:solidFill>
              </a:rPr>
              <a:t>وقد رأى المستعمرون أن في اعتزاز المسلمين بدينهم واحترامهم لنبيهم خطرا عليهم؛ لأنه يجعل الغربيين الكافرين الغرباء مكروهين, لا يركن المسلمون إليهم, ولا يثقون بهم, ولا يقبلون حكمهم, فحاولوا تغيير هذا ولجؤوا إلى وسائل كثيرة لنشر دينهم منها:</a:t>
            </a:r>
            <a:endParaRPr lang="ar-SA" sz="2400" dirty="0">
              <a:solidFill>
                <a:srgbClr val="663300"/>
              </a:solidFill>
            </a:endParaRPr>
          </a:p>
        </p:txBody>
      </p:sp>
      <p:sp>
        <p:nvSpPr>
          <p:cNvPr id="6" name="Rectangle 3"/>
          <p:cNvSpPr/>
          <p:nvPr/>
        </p:nvSpPr>
        <p:spPr>
          <a:xfrm>
            <a:off x="228600" y="4343400"/>
            <a:ext cx="8763000" cy="2308324"/>
          </a:xfrm>
          <a:prstGeom prst="rect">
            <a:avLst/>
          </a:prstGeom>
        </p:spPr>
        <p:txBody>
          <a:bodyPr wrap="square">
            <a:spAutoFit/>
          </a:bodyPr>
          <a:lstStyle/>
          <a:p>
            <a:pPr algn="ctr">
              <a:lnSpc>
                <a:spcPct val="150000"/>
              </a:lnSpc>
            </a:pPr>
            <a:r>
              <a:rPr lang="ar-SA" sz="2400" b="1" dirty="0" smtClean="0"/>
              <a:t>فتح المدارس التبشيرية الكثيرة, وتزويدها بالأساتذة الحاقدين على الإسلام, والإكثار من الإرساليات التبشيرية التي تنشر باسم الدين الدسائس على الإسلام والشبهات والمفتريات على نبي المسلمين, وإنشاء المستشفيات, ومداواة المسلمين مجانا لكسب ثقتهم, وحسن الاتصال بهم</a:t>
            </a:r>
            <a:endParaRPr lang="ar-SA"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1000"/>
            <a:lum/>
          </a:blip>
          <a:srcRect/>
          <a:stretch>
            <a:fillRect/>
          </a:stretch>
        </a:blipFill>
        <a:effectLst/>
      </p:bgPr>
    </p:bg>
    <p:spTree>
      <p:nvGrpSpPr>
        <p:cNvPr id="1" name=""/>
        <p:cNvGrpSpPr/>
        <p:nvPr/>
      </p:nvGrpSpPr>
      <p:grpSpPr>
        <a:xfrm>
          <a:off x="0" y="0"/>
          <a:ext cx="0" cy="0"/>
          <a:chOff x="0" y="0"/>
          <a:chExt cx="0" cy="0"/>
        </a:xfrm>
      </p:grpSpPr>
      <p:pic>
        <p:nvPicPr>
          <p:cNvPr id="4" name="Picture 3" descr="H:\كل السلم\سلم عرض\88614956f5a6bbc9e94d7343d88f08e9.gif"/>
          <p:cNvPicPr>
            <a:picLocks noChangeAspect="1" noChangeArrowheads="1"/>
          </p:cNvPicPr>
          <p:nvPr/>
        </p:nvPicPr>
        <p:blipFill>
          <a:blip r:embed="rId3" cstate="print"/>
          <a:srcRect/>
          <a:stretch>
            <a:fillRect/>
          </a:stretch>
        </p:blipFill>
        <p:spPr bwMode="auto">
          <a:xfrm>
            <a:off x="4495800" y="2590800"/>
            <a:ext cx="4267200" cy="4267200"/>
          </a:xfrm>
          <a:prstGeom prst="rect">
            <a:avLst/>
          </a:prstGeom>
          <a:noFill/>
        </p:spPr>
      </p:pic>
      <p:sp>
        <p:nvSpPr>
          <p:cNvPr id="6" name="مستطيل 5"/>
          <p:cNvSpPr/>
          <p:nvPr/>
        </p:nvSpPr>
        <p:spPr>
          <a:xfrm>
            <a:off x="533400" y="0"/>
            <a:ext cx="37338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Rectangle 1"/>
          <p:cNvSpPr/>
          <p:nvPr/>
        </p:nvSpPr>
        <p:spPr>
          <a:xfrm>
            <a:off x="609600" y="0"/>
            <a:ext cx="3657600" cy="6740307"/>
          </a:xfrm>
          <a:prstGeom prst="rect">
            <a:avLst/>
          </a:prstGeom>
        </p:spPr>
        <p:txBody>
          <a:bodyPr wrap="square">
            <a:spAutoFit/>
          </a:bodyPr>
          <a:lstStyle/>
          <a:p>
            <a:pPr algn="ctr">
              <a:lnSpc>
                <a:spcPct val="150000"/>
              </a:lnSpc>
            </a:pPr>
            <a:r>
              <a:rPr lang="ar-SA" sz="2400" b="1" dirty="0" smtClean="0">
                <a:effectLst>
                  <a:glow rad="228600">
                    <a:schemeClr val="bg1">
                      <a:alpha val="40000"/>
                    </a:schemeClr>
                  </a:glow>
                </a:effectLst>
              </a:rPr>
              <a:t>ومنها نشر الكتب التي تدسّ على الإسلام باسم العلم والمدنية والثقافة, وتشجيع انتشار مجلات الخليعة والأدب الماجن ,والسيطرة على دور النشر لإفساد النشء الجديد وتمييعه, ومنها قبول عدد كبير من أبناء المسلمين للدراسة في جامعاتهم, وتغذيتهم بأفكارهم, ومنها تمجيد الحضارات القديمة التي كانت في جاهلية الشعوب الإسلامية لإلهائها عن نبيها وتاريخها وحضارتها</a:t>
            </a:r>
            <a:endParaRPr lang="ar-SA" sz="2400" dirty="0">
              <a:effectLst>
                <a:glow rad="228600">
                  <a:schemeClr val="bg1">
                    <a:alpha val="40000"/>
                  </a:schemeClr>
                </a:glo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كل السلم\خلفيات\صور بعد تعديل الفوتوشوب\4940090 copy.jpg"/>
          <p:cNvPicPr>
            <a:picLocks noChangeAspect="1" noChangeArrowheads="1"/>
          </p:cNvPicPr>
          <p:nvPr/>
        </p:nvPicPr>
        <p:blipFill>
          <a:blip r:embed="rId2" cstate="print"/>
          <a:srcRect/>
          <a:stretch>
            <a:fillRect/>
          </a:stretch>
        </p:blipFill>
        <p:spPr bwMode="auto">
          <a:xfrm>
            <a:off x="0" y="0"/>
            <a:ext cx="9144000" cy="5041900"/>
          </a:xfrm>
          <a:prstGeom prst="rect">
            <a:avLst/>
          </a:prstGeom>
          <a:noFill/>
        </p:spPr>
      </p:pic>
      <p:pic>
        <p:nvPicPr>
          <p:cNvPr id="3" name="Picture 2" descr="C:\Users\431203621\Downloads\سلم عرض\865.jpg"/>
          <p:cNvPicPr>
            <a:picLocks noChangeAspect="1" noChangeArrowheads="1"/>
          </p:cNvPicPr>
          <p:nvPr/>
        </p:nvPicPr>
        <p:blipFill>
          <a:blip r:embed="rId3" cstate="print"/>
          <a:srcRect/>
          <a:stretch>
            <a:fillRect/>
          </a:stretch>
        </p:blipFill>
        <p:spPr bwMode="auto">
          <a:xfrm>
            <a:off x="381000" y="3505200"/>
            <a:ext cx="2095500" cy="3048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4" name="Rectangle 1"/>
          <p:cNvSpPr/>
          <p:nvPr/>
        </p:nvSpPr>
        <p:spPr>
          <a:xfrm>
            <a:off x="5334000" y="685800"/>
            <a:ext cx="2577950"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SA" sz="5400" b="1" dirty="0" smtClean="0">
                <a:ln w="11430"/>
                <a:solidFill>
                  <a:srgbClr val="FFCC00"/>
                </a:solidFill>
                <a:effectLst>
                  <a:outerShdw blurRad="80000" dist="40000" dir="5040000" algn="tl">
                    <a:srgbClr val="000000">
                      <a:alpha val="30000"/>
                    </a:srgbClr>
                  </a:outerShdw>
                </a:effectLst>
              </a:rPr>
              <a:t>الإستشراق</a:t>
            </a:r>
            <a:endParaRPr lang="en-US" sz="5400" b="1" dirty="0">
              <a:ln w="11430"/>
              <a:solidFill>
                <a:srgbClr val="FFCC00"/>
              </a:solidFill>
              <a:effectLst>
                <a:outerShdw blurRad="80000" dist="40000" dir="5040000" algn="tl">
                  <a:srgbClr val="000000">
                    <a:alpha val="30000"/>
                  </a:srgbClr>
                </a:outerShdw>
              </a:effectLst>
            </a:endParaRPr>
          </a:p>
        </p:txBody>
      </p:sp>
      <p:sp>
        <p:nvSpPr>
          <p:cNvPr id="5" name="Rectangle 2"/>
          <p:cNvSpPr/>
          <p:nvPr/>
        </p:nvSpPr>
        <p:spPr>
          <a:xfrm>
            <a:off x="2590800" y="3886200"/>
            <a:ext cx="6019800" cy="2308324"/>
          </a:xfrm>
          <a:prstGeom prst="rect">
            <a:avLst/>
          </a:prstGeom>
        </p:spPr>
        <p:txBody>
          <a:bodyPr wrap="square">
            <a:spAutoFit/>
          </a:bodyPr>
          <a:lstStyle/>
          <a:p>
            <a:pPr algn="r" rtl="1">
              <a:lnSpc>
                <a:spcPct val="150000"/>
              </a:lnSpc>
            </a:pPr>
            <a:r>
              <a:rPr lang="ar-SA" sz="2400" b="1" dirty="0" smtClean="0"/>
              <a:t>ظاهرة هامة وتعتبر دراسة كافّة البنى الثّقافيّة </a:t>
            </a:r>
            <a:r>
              <a:rPr lang="ar-SA" sz="2400" b="1" dirty="0" smtClean="0">
                <a:solidFill>
                  <a:srgbClr val="CC9900"/>
                </a:solidFill>
                <a:effectLst>
                  <a:innerShdw blurRad="63500" dist="50800" dir="2700000">
                    <a:prstClr val="black">
                      <a:alpha val="50000"/>
                    </a:prstClr>
                  </a:innerShdw>
                </a:effectLst>
              </a:rPr>
              <a:t>للشّرق</a:t>
            </a:r>
            <a:r>
              <a:rPr lang="ar-SA" sz="2400" b="1" dirty="0" smtClean="0"/>
              <a:t> من وجهة نظر </a:t>
            </a:r>
            <a:r>
              <a:rPr lang="ar-SA" sz="2400" b="1" dirty="0" smtClean="0">
                <a:solidFill>
                  <a:srgbClr val="C00000"/>
                </a:solidFill>
                <a:effectLst>
                  <a:innerShdw blurRad="63500" dist="50800" dir="2700000">
                    <a:prstClr val="black">
                      <a:alpha val="50000"/>
                    </a:prstClr>
                  </a:innerShdw>
                </a:effectLst>
              </a:rPr>
              <a:t>غربي</a:t>
            </a:r>
            <a:r>
              <a:rPr lang="ar-SA" sz="2400" b="1" dirty="0" smtClean="0"/>
              <a:t>، وتستخدم كلمة </a:t>
            </a:r>
            <a:r>
              <a:rPr lang="ar-SA" sz="2400" b="1" dirty="0" smtClean="0">
                <a:solidFill>
                  <a:srgbClr val="CC9900"/>
                </a:solidFill>
                <a:effectLst>
                  <a:innerShdw blurRad="63500" dist="50800" dir="2700000">
                    <a:prstClr val="black">
                      <a:alpha val="50000"/>
                    </a:prstClr>
                  </a:innerShdw>
                </a:effectLst>
              </a:rPr>
              <a:t>الإستشراق</a:t>
            </a:r>
            <a:r>
              <a:rPr lang="ar-SA" sz="2400" b="1" dirty="0" smtClean="0"/>
              <a:t> أيضاً لتدليل تقليد أو تصوير جانب من الحضارات </a:t>
            </a:r>
            <a:r>
              <a:rPr lang="ar-SA" sz="2400" b="1" dirty="0" smtClean="0">
                <a:solidFill>
                  <a:srgbClr val="CC9900"/>
                </a:solidFill>
                <a:effectLst>
                  <a:innerShdw blurRad="63500" dist="50800" dir="2700000">
                    <a:prstClr val="black">
                      <a:alpha val="50000"/>
                    </a:prstClr>
                  </a:innerShdw>
                </a:effectLst>
              </a:rPr>
              <a:t>الشرقية</a:t>
            </a:r>
            <a:r>
              <a:rPr lang="ar-SA" sz="2400" b="1" dirty="0" smtClean="0"/>
              <a:t> لدى الرواة والفنانين في </a:t>
            </a:r>
            <a:r>
              <a:rPr lang="ar-SA" sz="2400" b="1" dirty="0" smtClean="0">
                <a:solidFill>
                  <a:srgbClr val="C00000"/>
                </a:solidFill>
                <a:effectLst>
                  <a:innerShdw blurRad="63500" dist="50800" dir="2700000">
                    <a:prstClr val="black">
                      <a:alpha val="50000"/>
                    </a:prstClr>
                  </a:innerShdw>
                </a:effectLst>
              </a:rPr>
              <a:t>الغرب</a:t>
            </a:r>
            <a:endParaRPr lang="ar-SA" sz="2400" dirty="0">
              <a:solidFill>
                <a:srgbClr val="C00000"/>
              </a:solidFill>
              <a:effectLst>
                <a:innerShdw blurRad="63500" dist="50800" dir="2700000">
                  <a:prstClr val="black">
                    <a:alpha val="50000"/>
                  </a:prst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1"/>
          <p:cNvSpPr>
            <a:spLocks noChangeArrowheads="1"/>
          </p:cNvSpPr>
          <p:nvPr/>
        </p:nvSpPr>
        <p:spPr bwMode="auto">
          <a:xfrm>
            <a:off x="5410200" y="381000"/>
            <a:ext cx="2286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ومن أهم أهدافه: </a:t>
            </a:r>
            <a:endParaRPr kumimoji="0" lang="ar-SA" sz="3200" b="0" i="0" u="none" strike="noStrike" cap="none" normalizeH="0" baseline="0" dirty="0" smtClean="0">
              <a:ln>
                <a:noFill/>
              </a:ln>
              <a:solidFill>
                <a:srgbClr val="C00000"/>
              </a:solidFill>
              <a:effectLst>
                <a:innerShdw blurRad="63500" dist="50800" dir="2700000">
                  <a:prstClr val="black">
                    <a:alpha val="50000"/>
                  </a:prstClr>
                </a:innerShdw>
              </a:effectLst>
              <a:latin typeface="Arial" pitchFamily="34" charset="0"/>
              <a:cs typeface="Arial" pitchFamily="34" charset="0"/>
            </a:endParaRPr>
          </a:p>
        </p:txBody>
      </p:sp>
      <p:sp>
        <p:nvSpPr>
          <p:cNvPr id="5" name="Rectangle 2"/>
          <p:cNvSpPr/>
          <p:nvPr/>
        </p:nvSpPr>
        <p:spPr>
          <a:xfrm>
            <a:off x="4267200" y="1066800"/>
            <a:ext cx="2853657" cy="5170646"/>
          </a:xfrm>
          <a:prstGeom prst="rect">
            <a:avLst/>
          </a:prstGeom>
        </p:spPr>
        <p:txBody>
          <a:bodyPr wrap="square">
            <a:spAutoFit/>
          </a:bodyPr>
          <a:lstStyle/>
          <a:p>
            <a:pPr algn="r"/>
            <a:r>
              <a:rPr lang="ar-SA" sz="2200" b="1" dirty="0" smtClean="0">
                <a:solidFill>
                  <a:srgbClr val="663300"/>
                </a:solidFill>
                <a:effectLst>
                  <a:innerShdw blurRad="63500" dist="50800" dir="2700000">
                    <a:prstClr val="black">
                      <a:alpha val="50000"/>
                    </a:prstClr>
                  </a:innerShdw>
                </a:effectLst>
              </a:rPr>
              <a:t>أ- إثارة الشبه والاعتراضات في العقيدة الإسلامية</a:t>
            </a:r>
          </a:p>
          <a:p>
            <a:pPr algn="r"/>
            <a:endParaRPr lang="ar-SA" sz="2200" b="1" dirty="0" smtClean="0">
              <a:solidFill>
                <a:srgbClr val="663300"/>
              </a:solidFill>
              <a:effectLst>
                <a:innerShdw blurRad="63500" dist="50800" dir="2700000">
                  <a:prstClr val="black">
                    <a:alpha val="50000"/>
                  </a:prstClr>
                </a:innerShdw>
              </a:effectLst>
            </a:endParaRPr>
          </a:p>
          <a:p>
            <a:pPr algn="r"/>
            <a:r>
              <a:rPr lang="ar-SA" sz="2200" b="1" dirty="0" smtClean="0">
                <a:solidFill>
                  <a:schemeClr val="accent6">
                    <a:lumMod val="50000"/>
                  </a:schemeClr>
                </a:solidFill>
                <a:effectLst>
                  <a:innerShdw blurRad="63500" dist="50800" dir="2700000">
                    <a:prstClr val="black">
                      <a:alpha val="50000"/>
                    </a:prstClr>
                  </a:innerShdw>
                </a:effectLst>
              </a:rPr>
              <a:t>ج- التشكيك والتهكم بالمغيبات بدعوى أنها تخالف العلم الحديث ولا تثبت علمياً. </a:t>
            </a:r>
          </a:p>
          <a:p>
            <a:pPr algn="r"/>
            <a:endParaRPr lang="ar-SA" sz="2200" b="1" dirty="0" smtClean="0">
              <a:solidFill>
                <a:srgbClr val="663300"/>
              </a:solidFill>
              <a:effectLst>
                <a:innerShdw blurRad="63500" dist="50800" dir="2700000">
                  <a:prstClr val="black">
                    <a:alpha val="50000"/>
                  </a:prstClr>
                </a:innerShdw>
              </a:effectLst>
            </a:endParaRPr>
          </a:p>
          <a:p>
            <a:pPr algn="r"/>
            <a:r>
              <a:rPr lang="ar-SA" sz="2200" b="1" dirty="0" smtClean="0">
                <a:solidFill>
                  <a:srgbClr val="663300"/>
                </a:solidFill>
                <a:effectLst>
                  <a:innerShdw blurRad="63500" dist="50800" dir="2700000">
                    <a:prstClr val="black">
                      <a:alpha val="50000"/>
                    </a:prstClr>
                  </a:innerShdw>
                </a:effectLst>
              </a:rPr>
              <a:t>هـ- إعادة تقييم الإسلام، عقيدة، وشريعة، وتاريخاً من جديد على ضوء العلم المادي الحديث، ومن ثم التطاول لإدانة الإسلام.</a:t>
            </a:r>
          </a:p>
          <a:p>
            <a:pPr algn="r"/>
            <a:endParaRPr lang="ar-SA" sz="2200" b="1" dirty="0" smtClean="0">
              <a:solidFill>
                <a:srgbClr val="663300"/>
              </a:solidFill>
              <a:effectLst>
                <a:innerShdw blurRad="63500" dist="50800" dir="2700000">
                  <a:prstClr val="black">
                    <a:alpha val="50000"/>
                  </a:prstClr>
                </a:innerShdw>
              </a:effectLst>
            </a:endParaRPr>
          </a:p>
          <a:p>
            <a:pPr algn="r"/>
            <a:r>
              <a:rPr lang="ar-SA" sz="2200" b="1" dirty="0" smtClean="0">
                <a:solidFill>
                  <a:schemeClr val="accent6">
                    <a:lumMod val="50000"/>
                  </a:schemeClr>
                </a:solidFill>
                <a:effectLst>
                  <a:innerShdw blurRad="63500" dist="50800" dir="2700000">
                    <a:prstClr val="black">
                      <a:alpha val="50000"/>
                    </a:prstClr>
                  </a:innerShdw>
                </a:effectLst>
              </a:rPr>
              <a:t>ح- الاحتلال الغربي لديار الإسلام.</a:t>
            </a:r>
            <a:r>
              <a:rPr lang="ar-SA" b="1" dirty="0" smtClean="0">
                <a:solidFill>
                  <a:schemeClr val="accent6">
                    <a:lumMod val="50000"/>
                  </a:schemeClr>
                </a:solidFill>
              </a:rPr>
              <a:t> </a:t>
            </a:r>
          </a:p>
        </p:txBody>
      </p:sp>
      <p:sp>
        <p:nvSpPr>
          <p:cNvPr id="6" name="Rectangle 4"/>
          <p:cNvSpPr/>
          <p:nvPr/>
        </p:nvSpPr>
        <p:spPr>
          <a:xfrm>
            <a:off x="304800" y="1066800"/>
            <a:ext cx="4038600" cy="5170646"/>
          </a:xfrm>
          <a:prstGeom prst="rect">
            <a:avLst/>
          </a:prstGeom>
        </p:spPr>
        <p:txBody>
          <a:bodyPr wrap="square">
            <a:spAutoFit/>
          </a:bodyPr>
          <a:lstStyle/>
          <a:p>
            <a:r>
              <a:rPr lang="ar-SA" sz="2200" b="1" dirty="0" smtClean="0">
                <a:solidFill>
                  <a:srgbClr val="C00000"/>
                </a:solidFill>
                <a:effectLst>
                  <a:innerShdw blurRad="63500" dist="50800" dir="2700000">
                    <a:prstClr val="black">
                      <a:alpha val="50000"/>
                    </a:prstClr>
                  </a:innerShdw>
                </a:effectLst>
              </a:rPr>
              <a:t>ب- الطعن في صحة القرآن لكريم والسنة النبوية والرسول صلى الله عليه وسلم ورسالته</a:t>
            </a:r>
          </a:p>
          <a:p>
            <a:endParaRPr lang="ar-SA" sz="2200" b="1" dirty="0" smtClean="0">
              <a:solidFill>
                <a:srgbClr val="C00000"/>
              </a:solidFill>
              <a:effectLst>
                <a:innerShdw blurRad="63500" dist="50800" dir="2700000">
                  <a:prstClr val="black">
                    <a:alpha val="50000"/>
                  </a:prstClr>
                </a:innerShdw>
              </a:effectLst>
            </a:endParaRPr>
          </a:p>
          <a:p>
            <a:r>
              <a:rPr lang="ar-SA" sz="2200" b="1" dirty="0" smtClean="0">
                <a:solidFill>
                  <a:srgbClr val="808000"/>
                </a:solidFill>
                <a:effectLst>
                  <a:innerShdw blurRad="63500" dist="50800" dir="2700000">
                    <a:prstClr val="black">
                      <a:alpha val="50000"/>
                    </a:prstClr>
                  </a:innerShdw>
                </a:effectLst>
              </a:rPr>
              <a:t>د- إثارة الشبه حول الشريعة الإسلامية في أصولها ومناهجها، ودعوى أنها من بقايا العصور المظلمة، ولا تصلح للعصر الحديث ومن ثم إبعادها عن مجال التطبيق</a:t>
            </a:r>
          </a:p>
          <a:p>
            <a:endParaRPr lang="ar-SA" sz="2200" b="1" dirty="0" smtClean="0">
              <a:solidFill>
                <a:srgbClr val="C00000"/>
              </a:solidFill>
              <a:effectLst>
                <a:innerShdw blurRad="63500" dist="50800" dir="2700000">
                  <a:prstClr val="black">
                    <a:alpha val="50000"/>
                  </a:prstClr>
                </a:innerShdw>
              </a:effectLst>
            </a:endParaRPr>
          </a:p>
          <a:p>
            <a:r>
              <a:rPr lang="ar-SA" sz="2200" b="1" dirty="0" smtClean="0">
                <a:solidFill>
                  <a:srgbClr val="C00000"/>
                </a:solidFill>
                <a:effectLst>
                  <a:innerShdw blurRad="63500" dist="50800" dir="2700000">
                    <a:prstClr val="black">
                      <a:alpha val="50000"/>
                    </a:prstClr>
                  </a:innerShdw>
                </a:effectLst>
              </a:rPr>
              <a:t> و- فصل الأجيال المسلمة بكل وسيلة عن ماضيهم الإسلامي، وربطهم بالغرب بدعوى الاحتياج والمسايرة والتطور</a:t>
            </a:r>
          </a:p>
          <a:p>
            <a:r>
              <a:rPr lang="ar-SA" sz="2200" b="1" dirty="0" smtClean="0">
                <a:solidFill>
                  <a:srgbClr val="C00000"/>
                </a:solidFill>
                <a:effectLst>
                  <a:innerShdw blurRad="63500" dist="50800" dir="2700000">
                    <a:prstClr val="black">
                      <a:alpha val="50000"/>
                    </a:prstClr>
                  </a:innerShdw>
                </a:effectLst>
              </a:rPr>
              <a:t>وكل هذه البحوث والدراسات صارت هي المرتكز الأول في الاتجاهات الفكرية الحديثة كما سنرى بعد إن شاء الله</a:t>
            </a:r>
            <a:endParaRPr lang="ar-SA" sz="2200" dirty="0">
              <a:solidFill>
                <a:srgbClr val="C00000"/>
              </a:solidFill>
              <a:effectLst>
                <a:innerShdw blurRad="63500" dist="50800" dir="2700000">
                  <a:prstClr val="black">
                    <a:alpha val="50000"/>
                  </a:prst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1"/>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0" presetClass="entr" presetSubtype="0" fill="hold" grpId="0"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1"/>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0"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1"/>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0" presetClass="entr" presetSubtype="0" fill="hold" grpId="0" nodeType="click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fade">
                                      <p:cBhvr>
                                        <p:cTn id="42" dur="1000"/>
                                        <p:tgtEl>
                                          <p:spTgt spid="6">
                                            <p:txEl>
                                              <p:pRg st="4" end="4"/>
                                            </p:txEl>
                                          </p:spTgt>
                                        </p:tgtEl>
                                      </p:cBhvr>
                                    </p:animEffect>
                                    <p:anim calcmode="lin" valueType="num">
                                      <p:cBhvr>
                                        <p:cTn id="43" dur="1000" fill="hold"/>
                                        <p:tgtEl>
                                          <p:spTgt spid="6">
                                            <p:txEl>
                                              <p:pRg st="4" end="4"/>
                                            </p:txEl>
                                          </p:spTgt>
                                        </p:tgtEl>
                                        <p:attrNameLst>
                                          <p:attrName>ppt_x</p:attrName>
                                        </p:attrNameLst>
                                      </p:cBhvr>
                                      <p:tavLst>
                                        <p:tav tm="0">
                                          <p:val>
                                            <p:strVal val="#ppt_x-.1"/>
                                          </p:val>
                                        </p:tav>
                                        <p:tav tm="100000">
                                          <p:val>
                                            <p:strVal val="#ppt_x"/>
                                          </p:val>
                                        </p:tav>
                                      </p:tavLst>
                                    </p:anim>
                                    <p:anim calcmode="lin" valueType="num">
                                      <p:cBhvr>
                                        <p:cTn id="44" dur="10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0" presetClass="entr" presetSubtype="0" fill="hold" grpId="0" nodeType="click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fade">
                                      <p:cBhvr>
                                        <p:cTn id="49" dur="1000"/>
                                        <p:tgtEl>
                                          <p:spTgt spid="6">
                                            <p:txEl>
                                              <p:pRg st="5" end="5"/>
                                            </p:txEl>
                                          </p:spTgt>
                                        </p:tgtEl>
                                      </p:cBhvr>
                                    </p:animEffect>
                                    <p:anim calcmode="lin" valueType="num">
                                      <p:cBhvr>
                                        <p:cTn id="50" dur="1000" fill="hold"/>
                                        <p:tgtEl>
                                          <p:spTgt spid="6">
                                            <p:txEl>
                                              <p:pRg st="5" end="5"/>
                                            </p:txEl>
                                          </p:spTgt>
                                        </p:tgtEl>
                                        <p:attrNameLst>
                                          <p:attrName>ppt_x</p:attrName>
                                        </p:attrNameLst>
                                      </p:cBhvr>
                                      <p:tavLst>
                                        <p:tav tm="0">
                                          <p:val>
                                            <p:strVal val="#ppt_x-.1"/>
                                          </p:val>
                                        </p:tav>
                                        <p:tav tm="100000">
                                          <p:val>
                                            <p:strVal val="#ppt_x"/>
                                          </p:val>
                                        </p:tav>
                                      </p:tavLst>
                                    </p:anim>
                                    <p:anim calcmode="lin" valueType="num">
                                      <p:cBhvr>
                                        <p:cTn id="51" dur="10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0" presetClass="entr" presetSubtype="0" fill="hold" grpId="0" nodeType="clickEffect">
                                  <p:stCondLst>
                                    <p:cond delay="0"/>
                                  </p:stCondLst>
                                  <p:childTnLst>
                                    <p:set>
                                      <p:cBhvr>
                                        <p:cTn id="55" dur="1" fill="hold">
                                          <p:stCondLst>
                                            <p:cond delay="0"/>
                                          </p:stCondLst>
                                        </p:cTn>
                                        <p:tgtEl>
                                          <p:spTgt spid="5">
                                            <p:txEl>
                                              <p:pRg st="6" end="6"/>
                                            </p:txEl>
                                          </p:spTgt>
                                        </p:tgtEl>
                                        <p:attrNameLst>
                                          <p:attrName>style.visibility</p:attrName>
                                        </p:attrNameLst>
                                      </p:cBhvr>
                                      <p:to>
                                        <p:strVal val="visible"/>
                                      </p:to>
                                    </p:set>
                                    <p:animEffect transition="in" filter="fade">
                                      <p:cBhvr>
                                        <p:cTn id="56" dur="1000"/>
                                        <p:tgtEl>
                                          <p:spTgt spid="5">
                                            <p:txEl>
                                              <p:pRg st="6" end="6"/>
                                            </p:txEl>
                                          </p:spTgt>
                                        </p:tgtEl>
                                      </p:cBhvr>
                                    </p:animEffect>
                                    <p:anim calcmode="lin" valueType="num">
                                      <p:cBhvr>
                                        <p:cTn id="57" dur="1000" fill="hold"/>
                                        <p:tgtEl>
                                          <p:spTgt spid="5">
                                            <p:txEl>
                                              <p:pRg st="6" end="6"/>
                                            </p:txEl>
                                          </p:spTgt>
                                        </p:tgtEl>
                                        <p:attrNameLst>
                                          <p:attrName>ppt_x</p:attrName>
                                        </p:attrNameLst>
                                      </p:cBhvr>
                                      <p:tavLst>
                                        <p:tav tm="0">
                                          <p:val>
                                            <p:strVal val="#ppt_x-.1"/>
                                          </p:val>
                                        </p:tav>
                                        <p:tav tm="100000">
                                          <p:val>
                                            <p:strVal val="#ppt_x"/>
                                          </p:val>
                                        </p:tav>
                                      </p:tavLst>
                                    </p:anim>
                                    <p:anim calcmode="lin" valueType="num">
                                      <p:cBhvr>
                                        <p:cTn id="58" dur="10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dvAuto="0"/>
      <p:bldP spid="6" grpId="0" uiExpand="1" build="p" advAuto="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7000"/>
            <a:lum/>
          </a:blip>
          <a:srcRect/>
          <a:stretch>
            <a:fillRect/>
          </a:stretch>
        </a:blipFill>
        <a:effectLst/>
      </p:bgPr>
    </p:bg>
    <p:spTree>
      <p:nvGrpSpPr>
        <p:cNvPr id="1" name=""/>
        <p:cNvGrpSpPr/>
        <p:nvPr/>
      </p:nvGrpSpPr>
      <p:grpSpPr>
        <a:xfrm>
          <a:off x="0" y="0"/>
          <a:ext cx="0" cy="0"/>
          <a:chOff x="0" y="0"/>
          <a:chExt cx="0" cy="0"/>
        </a:xfrm>
      </p:grpSpPr>
      <p:pic>
        <p:nvPicPr>
          <p:cNvPr id="3" name="Picture 3" descr="C:\Users\431203621\Downloads\سلم عرض\20106.jpg"/>
          <p:cNvPicPr>
            <a:picLocks noChangeAspect="1" noChangeArrowheads="1"/>
          </p:cNvPicPr>
          <p:nvPr/>
        </p:nvPicPr>
        <p:blipFill>
          <a:blip r:embed="rId3" cstate="print"/>
          <a:srcRect/>
          <a:stretch>
            <a:fillRect/>
          </a:stretch>
        </p:blipFill>
        <p:spPr bwMode="auto">
          <a:xfrm>
            <a:off x="304800" y="3810000"/>
            <a:ext cx="2743200" cy="2247900"/>
          </a:xfrm>
          <a:prstGeom prst="rect">
            <a:avLst/>
          </a:prstGeom>
          <a:ln w="38100" cap="sq">
            <a:solidFill>
              <a:srgbClr val="FF99CC"/>
            </a:solidFill>
            <a:prstDash val="solid"/>
            <a:miter lim="800000"/>
          </a:ln>
          <a:effectLst>
            <a:outerShdw blurRad="50800" dist="38100" dir="2700000" algn="tl" rotWithShape="0">
              <a:srgbClr val="000000">
                <a:alpha val="43000"/>
              </a:srgbClr>
            </a:outerShdw>
          </a:effectLst>
        </p:spPr>
      </p:pic>
      <p:sp>
        <p:nvSpPr>
          <p:cNvPr id="5" name="مستطيل 4"/>
          <p:cNvSpPr/>
          <p:nvPr/>
        </p:nvSpPr>
        <p:spPr>
          <a:xfrm>
            <a:off x="6477000" y="1371600"/>
            <a:ext cx="2133600" cy="3370153"/>
          </a:xfrm>
          <a:prstGeom prst="rect">
            <a:avLst/>
          </a:prstGeom>
        </p:spPr>
        <p:txBody>
          <a:bodyPr wrap="square">
            <a:spAutoFit/>
          </a:bodyPr>
          <a:lstStyle/>
          <a:p>
            <a:pPr algn="ctr">
              <a:lnSpc>
                <a:spcPct val="150000"/>
              </a:lnSpc>
            </a:pPr>
            <a:r>
              <a:rPr lang="ar-SA" sz="2400" b="1" dirty="0" smtClean="0">
                <a:effectLst>
                  <a:glow rad="228600">
                    <a:schemeClr val="bg1">
                      <a:alpha val="40000"/>
                    </a:schemeClr>
                  </a:glow>
                </a:effectLst>
                <a:latin typeface="Traditional Arabic" pitchFamily="18" charset="-78"/>
                <a:ea typeface="Times New Roman" pitchFamily="18" charset="0"/>
                <a:cs typeface="Traditional Arabic" pitchFamily="18" charset="-78"/>
              </a:rPr>
              <a:t>ومن هذا كله يتضح لنا أن هناك قوًى غربيةٌ مدمِّرة تسلط قواها على الإسلام والمسلمين في كلِّ مكان بكلِّ جهدها وبكلِّ طاقتها</a:t>
            </a:r>
            <a:endParaRPr lang="ar-SA" sz="2400" b="1" dirty="0">
              <a:effectLst>
                <a:glow rad="228600">
                  <a:schemeClr val="bg1">
                    <a:alpha val="40000"/>
                  </a:schemeClr>
                </a:glow>
              </a:effectLst>
            </a:endParaRPr>
          </a:p>
        </p:txBody>
      </p:sp>
      <p:sp>
        <p:nvSpPr>
          <p:cNvPr id="6" name="مستطيل 5"/>
          <p:cNvSpPr/>
          <p:nvPr/>
        </p:nvSpPr>
        <p:spPr>
          <a:xfrm>
            <a:off x="3505200" y="1371600"/>
            <a:ext cx="2438400" cy="3970318"/>
          </a:xfrm>
          <a:prstGeom prst="rect">
            <a:avLst/>
          </a:prstGeom>
        </p:spPr>
        <p:txBody>
          <a:bodyPr wrap="square">
            <a:spAutoFit/>
          </a:bodyPr>
          <a:lstStyle/>
          <a:p>
            <a:pPr algn="ctr">
              <a:lnSpc>
                <a:spcPct val="150000"/>
              </a:lnSpc>
            </a:pPr>
            <a:r>
              <a:rPr lang="ar-SA" sz="2400" b="1" dirty="0" smtClean="0">
                <a:effectLst>
                  <a:glow rad="228600">
                    <a:schemeClr val="bg1">
                      <a:alpha val="40000"/>
                    </a:schemeClr>
                  </a:glow>
                </a:effectLst>
                <a:latin typeface="Traditional Arabic" pitchFamily="18" charset="-78"/>
                <a:ea typeface="Times New Roman" pitchFamily="18" charset="0"/>
                <a:cs typeface="Traditional Arabic" pitchFamily="18" charset="-78"/>
              </a:rPr>
              <a:t>(</a:t>
            </a:r>
            <a:r>
              <a:rPr lang="ar-SA" sz="2400" b="1" dirty="0" smtClean="0">
                <a:solidFill>
                  <a:srgbClr val="663300"/>
                </a:solidFill>
                <a:effectLst>
                  <a:glow rad="228600">
                    <a:schemeClr val="bg1">
                      <a:alpha val="40000"/>
                    </a:schemeClr>
                  </a:glow>
                </a:effectLst>
                <a:latin typeface="Traditional Arabic" pitchFamily="18" charset="-78"/>
                <a:ea typeface="Times New Roman" pitchFamily="18" charset="0"/>
                <a:cs typeface="Traditional Arabic" pitchFamily="18" charset="-78"/>
              </a:rPr>
              <a:t>ولا ننسى أنَّ لليهود دورًا بارزًا في هذا الغزو المسلط علينا</a:t>
            </a:r>
            <a:r>
              <a:rPr lang="ar-SA" sz="2400" b="1" dirty="0" smtClean="0">
                <a:effectLst>
                  <a:glow rad="228600">
                    <a:schemeClr val="bg1">
                      <a:alpha val="40000"/>
                    </a:schemeClr>
                  </a:glow>
                </a:effectLst>
                <a:latin typeface="Traditional Arabic" pitchFamily="18" charset="-78"/>
                <a:ea typeface="Times New Roman" pitchFamily="18" charset="0"/>
                <a:cs typeface="Traditional Arabic" pitchFamily="18" charset="-78"/>
              </a:rPr>
              <a:t>)؛ لذا فقد وجَب علينا أن نتَّخذ الأساليب والتدابير الحاسِمة لمواجهة هذا الغزو الفكري بكلِّ قوَّة وحزْم</a:t>
            </a:r>
            <a:endParaRPr lang="ar-SA" sz="2400" dirty="0">
              <a:effectLst>
                <a:glow rad="228600">
                  <a:schemeClr val="bg1">
                    <a:alpha val="40000"/>
                  </a:schemeClr>
                </a:glow>
              </a:effectLst>
            </a:endParaRPr>
          </a:p>
        </p:txBody>
      </p:sp>
      <p:sp>
        <p:nvSpPr>
          <p:cNvPr id="7" name="مستطيل 6"/>
          <p:cNvSpPr/>
          <p:nvPr/>
        </p:nvSpPr>
        <p:spPr>
          <a:xfrm>
            <a:off x="533400" y="1371600"/>
            <a:ext cx="2362200" cy="1754326"/>
          </a:xfrm>
          <a:prstGeom prst="rect">
            <a:avLst/>
          </a:prstGeom>
        </p:spPr>
        <p:txBody>
          <a:bodyPr wrap="square">
            <a:spAutoFit/>
          </a:bodyPr>
          <a:lstStyle/>
          <a:p>
            <a:pPr algn="ctr">
              <a:lnSpc>
                <a:spcPct val="150000"/>
              </a:lnSpc>
            </a:pPr>
            <a:r>
              <a:rPr lang="ar-SA" sz="2400" b="1" dirty="0" smtClean="0">
                <a:effectLst>
                  <a:glow rad="228600">
                    <a:schemeClr val="bg1">
                      <a:alpha val="40000"/>
                    </a:schemeClr>
                  </a:glow>
                </a:effectLst>
                <a:latin typeface="Traditional Arabic" pitchFamily="18" charset="-78"/>
                <a:ea typeface="Times New Roman" pitchFamily="18" charset="0"/>
                <a:cs typeface="Traditional Arabic" pitchFamily="18" charset="-78"/>
              </a:rPr>
              <a:t>وهذا واجب شرعي على الأمَّة جميعها، </a:t>
            </a:r>
          </a:p>
          <a:p>
            <a:pPr algn="ctr">
              <a:lnSpc>
                <a:spcPct val="150000"/>
              </a:lnSpc>
            </a:pPr>
            <a:r>
              <a:rPr lang="ar-SA" sz="2400" b="1" dirty="0" smtClean="0">
                <a:solidFill>
                  <a:srgbClr val="800080"/>
                </a:solidFill>
                <a:effectLst>
                  <a:glow rad="228600">
                    <a:schemeClr val="bg1">
                      <a:alpha val="40000"/>
                    </a:schemeClr>
                  </a:glow>
                </a:effectLst>
                <a:latin typeface="Traditional Arabic" pitchFamily="18" charset="-78"/>
                <a:ea typeface="Times New Roman" pitchFamily="18" charset="0"/>
                <a:cs typeface="Traditional Arabic" pitchFamily="18" charset="-78"/>
              </a:rPr>
              <a:t>بل على كل فرْد فيها.</a:t>
            </a:r>
            <a:endParaRPr lang="ar-SA" sz="2400" dirty="0">
              <a:solidFill>
                <a:srgbClr val="800080"/>
              </a:solidFill>
              <a:effectLst>
                <a:glow rad="228600">
                  <a:schemeClr val="bg1">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ppt_x"/>
                                          </p:val>
                                        </p:tav>
                                        <p:tav tm="100000">
                                          <p:val>
                                            <p:strVal val="#ppt_x"/>
                                          </p:val>
                                        </p:tav>
                                      </p:tavLst>
                                    </p:anim>
                                    <p:anim calcmode="lin" valueType="num">
                                      <p:cBhvr additive="base">
                                        <p:cTn id="14" dur="10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Effect transition="in" filter="fade">
                                      <p:cBhvr>
                                        <p:cTn id="20" dur="1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7"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ppt_x"/>
                                          </p:val>
                                        </p:tav>
                                        <p:tav tm="100000">
                                          <p:val>
                                            <p:strVal val="#ppt_x"/>
                                          </p:val>
                                        </p:tav>
                                      </p:tavLst>
                                    </p:anim>
                                    <p:anim calcmode="lin" valueType="num">
                                      <p:cBhvr additive="base">
                                        <p:cTn id="26"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wallpaper.png"/>
          <p:cNvPicPr>
            <a:picLocks noChangeAspect="1"/>
          </p:cNvPicPr>
          <p:nvPr/>
        </p:nvPicPr>
        <p:blipFill>
          <a:blip r:embed="rId2" cstate="print"/>
          <a:stretch>
            <a:fillRect/>
          </a:stretch>
        </p:blipFill>
        <p:spPr>
          <a:xfrm>
            <a:off x="0" y="0"/>
            <a:ext cx="9144000" cy="7848600"/>
          </a:xfrm>
          <a:prstGeom prst="rect">
            <a:avLst/>
          </a:prstGeom>
        </p:spPr>
      </p:pic>
      <p:sp>
        <p:nvSpPr>
          <p:cNvPr id="2" name="Title 1"/>
          <p:cNvSpPr>
            <a:spLocks noGrp="1"/>
          </p:cNvSpPr>
          <p:nvPr>
            <p:ph type="ctrTitle"/>
          </p:nvPr>
        </p:nvSpPr>
        <p:spPr>
          <a:xfrm>
            <a:off x="609600" y="533400"/>
            <a:ext cx="7772400" cy="1470025"/>
          </a:xfrm>
        </p:spPr>
        <p:txBody>
          <a:bodyPr/>
          <a:lstStyle/>
          <a:p>
            <a:r>
              <a:rPr lang="ar-SA" dirty="0" smtClean="0">
                <a:cs typeface="Akhbar MT" pitchFamily="2" charset="-78"/>
              </a:rPr>
              <a:t>موقف المسلم المثقف من الثقافات الاخرى </a:t>
            </a:r>
            <a:endParaRPr lang="en-US" dirty="0">
              <a:cs typeface="Akhbar MT" pitchFamily="2" charset="-78"/>
            </a:endParaRPr>
          </a:p>
        </p:txBody>
      </p:sp>
      <p:sp>
        <p:nvSpPr>
          <p:cNvPr id="3" name="Subtitle 2"/>
          <p:cNvSpPr>
            <a:spLocks noGrp="1"/>
          </p:cNvSpPr>
          <p:nvPr>
            <p:ph type="subTitle" idx="1"/>
          </p:nvPr>
        </p:nvSpPr>
        <p:spPr>
          <a:xfrm>
            <a:off x="1143000" y="1752600"/>
            <a:ext cx="7239000" cy="3886200"/>
          </a:xfrm>
        </p:spPr>
        <p:txBody>
          <a:bodyPr>
            <a:normAutofit fontScale="85000" lnSpcReduction="10000"/>
          </a:bodyPr>
          <a:lstStyle/>
          <a:p>
            <a:pPr lvl="0"/>
            <a:r>
              <a:rPr lang="ar-SA" b="1" dirty="0" smtClean="0">
                <a:solidFill>
                  <a:srgbClr val="FF0000"/>
                </a:solidFill>
              </a:rPr>
              <a:t>الإتجاه السلبي :</a:t>
            </a:r>
          </a:p>
          <a:p>
            <a:pPr lvl="0"/>
            <a:endParaRPr lang="en-US" dirty="0" smtClean="0">
              <a:solidFill>
                <a:schemeClr val="tx2"/>
              </a:solidFill>
            </a:endParaRPr>
          </a:p>
          <a:p>
            <a:pPr rtl="1"/>
            <a:r>
              <a:rPr lang="ar-SA" b="1" dirty="0" smtClean="0">
                <a:solidFill>
                  <a:schemeClr val="tx2"/>
                </a:solidFill>
              </a:rPr>
              <a:t>هذا الاتجاه يعتقد أصحابه أن كل ما وجد من مظاهر الثقافات الأخرى ما وجد إلا لهدف سيئ وربما دنيء يضر بالمسلم وبثقافته وعقيدته ودينه ، فيرى من وجهة نظره أن الرفض لهذه الثقافة ولكافة معطياتها هو الحل الأمثل والأنجح في كيفية التعامل مع الثقافات الأخرى وهذا لا يتناسب مع العقيدة الإسلامية والتي تتيح للمسلم أخذ كل ما هو نافع ومفيد من الثقافات الأخرى مادام في حدود الإسلام وشريعته .</a:t>
            </a:r>
            <a:endParaRPr lang="en-US" b="1" dirty="0" smtClean="0">
              <a:solidFill>
                <a:schemeClr val="tx2"/>
              </a:solidFill>
            </a:endParaRP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wallpaper.png"/>
          <p:cNvPicPr>
            <a:picLocks noChangeAspect="1"/>
          </p:cNvPicPr>
          <p:nvPr/>
        </p:nvPicPr>
        <p:blipFill>
          <a:blip r:embed="rId2" cstate="print"/>
          <a:stretch>
            <a:fillRect/>
          </a:stretch>
        </p:blipFill>
        <p:spPr>
          <a:xfrm>
            <a:off x="0" y="0"/>
            <a:ext cx="9144000" cy="7772400"/>
          </a:xfrm>
          <a:prstGeom prst="rect">
            <a:avLst/>
          </a:prstGeom>
        </p:spPr>
      </p:pic>
      <p:sp>
        <p:nvSpPr>
          <p:cNvPr id="2" name="Title 1"/>
          <p:cNvSpPr>
            <a:spLocks noGrp="1"/>
          </p:cNvSpPr>
          <p:nvPr>
            <p:ph type="ctrTitle"/>
          </p:nvPr>
        </p:nvSpPr>
        <p:spPr>
          <a:xfrm>
            <a:off x="609600" y="533400"/>
            <a:ext cx="7772400" cy="1470025"/>
          </a:xfrm>
        </p:spPr>
        <p:txBody>
          <a:bodyPr/>
          <a:lstStyle/>
          <a:p>
            <a:pPr lvl="0"/>
            <a:r>
              <a:rPr lang="ar-SA" b="1" dirty="0" smtClean="0">
                <a:solidFill>
                  <a:srgbClr val="FF0000"/>
                </a:solidFill>
              </a:rPr>
              <a:t>الاتجاه التوفيقي</a:t>
            </a:r>
            <a:r>
              <a:rPr lang="en-US" dirty="0" smtClean="0"/>
              <a:t/>
            </a:r>
            <a:br>
              <a:rPr lang="en-US" dirty="0" smtClean="0"/>
            </a:br>
            <a:endParaRPr lang="en-US" dirty="0"/>
          </a:p>
        </p:txBody>
      </p:sp>
      <p:sp>
        <p:nvSpPr>
          <p:cNvPr id="3" name="Subtitle 2"/>
          <p:cNvSpPr>
            <a:spLocks noGrp="1"/>
          </p:cNvSpPr>
          <p:nvPr>
            <p:ph type="subTitle" idx="1"/>
          </p:nvPr>
        </p:nvSpPr>
        <p:spPr>
          <a:xfrm>
            <a:off x="1219200" y="1905000"/>
            <a:ext cx="6553200" cy="3657600"/>
          </a:xfrm>
        </p:spPr>
        <p:txBody>
          <a:bodyPr>
            <a:normAutofit/>
          </a:bodyPr>
          <a:lstStyle/>
          <a:p>
            <a:pPr rtl="1"/>
            <a:r>
              <a:rPr lang="ar-SA" b="1" dirty="0" smtClean="0">
                <a:solidFill>
                  <a:schemeClr val="tx2"/>
                </a:solidFill>
              </a:rPr>
              <a:t>وهذا الاتجاه يعتقد أصحابه أن عليهم الجمع بين الثقافة الإسلامية وغيرها من الثقافات للإستفادة من كليهما وإن حصل ووجد تعارض بينهما فإن الأولوية تكون للثقافة الغربية بحيث يتم تطوير بعض أمور الثقافة الإسلامية لتوافق الثقافة الغربية وتوازيها في مبادئها وهذا الاتجاه لا يصح ففيه مسخ للشريعة الإسلامية وتقديم غيرها </a:t>
            </a:r>
            <a:endParaRPr lang="en-US" dirty="0">
              <a:solidFill>
                <a:schemeClr val="tx2"/>
              </a:solidFill>
            </a:endParaRPr>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wallpaper.png"/>
          <p:cNvPicPr>
            <a:picLocks noChangeAspect="1"/>
          </p:cNvPicPr>
          <p:nvPr/>
        </p:nvPicPr>
        <p:blipFill>
          <a:blip r:embed="rId2" cstate="print"/>
          <a:stretch>
            <a:fillRect/>
          </a:stretch>
        </p:blipFill>
        <p:spPr>
          <a:xfrm>
            <a:off x="0" y="0"/>
            <a:ext cx="9144000" cy="7772400"/>
          </a:xfrm>
          <a:prstGeom prst="rect">
            <a:avLst/>
          </a:prstGeom>
        </p:spPr>
      </p:pic>
      <p:sp>
        <p:nvSpPr>
          <p:cNvPr id="2" name="Title 1"/>
          <p:cNvSpPr>
            <a:spLocks noGrp="1"/>
          </p:cNvSpPr>
          <p:nvPr>
            <p:ph type="ctrTitle"/>
          </p:nvPr>
        </p:nvSpPr>
        <p:spPr>
          <a:xfrm>
            <a:off x="838200" y="533400"/>
            <a:ext cx="7772400" cy="1470025"/>
          </a:xfrm>
        </p:spPr>
        <p:txBody>
          <a:bodyPr/>
          <a:lstStyle/>
          <a:p>
            <a:r>
              <a:rPr lang="ar-SA" b="1" dirty="0" smtClean="0">
                <a:solidFill>
                  <a:srgbClr val="FF0000"/>
                </a:solidFill>
              </a:rPr>
              <a:t>الاتجاه التغريبي</a:t>
            </a:r>
            <a:endParaRPr lang="en-US" dirty="0">
              <a:solidFill>
                <a:srgbClr val="FF0000"/>
              </a:solidFill>
            </a:endParaRPr>
          </a:p>
        </p:txBody>
      </p:sp>
      <p:sp>
        <p:nvSpPr>
          <p:cNvPr id="3" name="Subtitle 2"/>
          <p:cNvSpPr>
            <a:spLocks noGrp="1"/>
          </p:cNvSpPr>
          <p:nvPr>
            <p:ph type="subTitle" idx="1"/>
          </p:nvPr>
        </p:nvSpPr>
        <p:spPr>
          <a:xfrm>
            <a:off x="762000" y="2057400"/>
            <a:ext cx="7010400" cy="3886200"/>
          </a:xfrm>
        </p:spPr>
        <p:txBody>
          <a:bodyPr>
            <a:normAutofit/>
          </a:bodyPr>
          <a:lstStyle/>
          <a:p>
            <a:pPr rtl="1"/>
            <a:r>
              <a:rPr lang="ar-SA" b="1" dirty="0" smtClean="0">
                <a:solidFill>
                  <a:schemeClr val="tx2"/>
                </a:solidFill>
              </a:rPr>
              <a:t>وفي هذا الاتجاه يرى معتقديه أن عليهم الأخذ بكل مبادئ الثقافة الغربية واعتناقها وتطبيقها في حياتهم ، وغالبا  ما يعتقدون بما أنهم أقبلوا على الحضارة والثقافة الغربية فعليهم تطبيقها بكل ما فيها أو تركها بكل ما فيها كالعلمانيين وغيرهم وهذا أيضا لا يجوز في كونه مجحفا للثقافة الإسلامية . </a:t>
            </a:r>
            <a:endParaRPr lang="en-US" dirty="0">
              <a:solidFill>
                <a:schemeClr val="tx2"/>
              </a:solidFill>
            </a:endParaRPr>
          </a:p>
        </p:txBody>
      </p:sp>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wallpaper.png"/>
          <p:cNvPicPr>
            <a:picLocks noChangeAspect="1"/>
          </p:cNvPicPr>
          <p:nvPr/>
        </p:nvPicPr>
        <p:blipFill>
          <a:blip r:embed="rId2" cstate="print"/>
          <a:stretch>
            <a:fillRect/>
          </a:stretch>
        </p:blipFill>
        <p:spPr>
          <a:xfrm>
            <a:off x="0" y="0"/>
            <a:ext cx="9144000" cy="7772400"/>
          </a:xfrm>
          <a:prstGeom prst="rect">
            <a:avLst/>
          </a:prstGeom>
        </p:spPr>
      </p:pic>
      <p:sp>
        <p:nvSpPr>
          <p:cNvPr id="2" name="Title 1"/>
          <p:cNvSpPr>
            <a:spLocks noGrp="1"/>
          </p:cNvSpPr>
          <p:nvPr>
            <p:ph type="ctrTitle"/>
          </p:nvPr>
        </p:nvSpPr>
        <p:spPr>
          <a:xfrm>
            <a:off x="685800" y="457200"/>
            <a:ext cx="7772400" cy="1470025"/>
          </a:xfrm>
        </p:spPr>
        <p:txBody>
          <a:bodyPr/>
          <a:lstStyle/>
          <a:p>
            <a:pPr lvl="0"/>
            <a:r>
              <a:rPr lang="ar-SA" b="1" dirty="0" smtClean="0">
                <a:solidFill>
                  <a:srgbClr val="FF0000"/>
                </a:solidFill>
              </a:rPr>
              <a:t>الاتجاه المعتدل</a:t>
            </a:r>
            <a:r>
              <a:rPr lang="en-US" dirty="0" smtClean="0">
                <a:solidFill>
                  <a:srgbClr val="FF0000"/>
                </a:solidFill>
              </a:rPr>
              <a:t/>
            </a:r>
            <a:br>
              <a:rPr lang="en-US" dirty="0" smtClean="0">
                <a:solidFill>
                  <a:srgbClr val="FF0000"/>
                </a:solidFill>
              </a:rPr>
            </a:br>
            <a:endParaRPr lang="en-US" dirty="0">
              <a:solidFill>
                <a:srgbClr val="FF0000"/>
              </a:solidFill>
            </a:endParaRPr>
          </a:p>
        </p:txBody>
      </p:sp>
      <p:sp>
        <p:nvSpPr>
          <p:cNvPr id="3" name="Subtitle 2"/>
          <p:cNvSpPr>
            <a:spLocks noGrp="1"/>
          </p:cNvSpPr>
          <p:nvPr>
            <p:ph type="subTitle" idx="1"/>
          </p:nvPr>
        </p:nvSpPr>
        <p:spPr>
          <a:xfrm>
            <a:off x="533400" y="1676400"/>
            <a:ext cx="8229600" cy="4343400"/>
          </a:xfrm>
        </p:spPr>
        <p:txBody>
          <a:bodyPr>
            <a:normAutofit/>
          </a:bodyPr>
          <a:lstStyle/>
          <a:p>
            <a:endParaRPr lang="ar-SA" b="1" dirty="0" smtClean="0">
              <a:solidFill>
                <a:schemeClr val="tx2"/>
              </a:solidFill>
            </a:endParaRPr>
          </a:p>
          <a:p>
            <a:r>
              <a:rPr lang="ar-SA" b="1" dirty="0" smtClean="0">
                <a:solidFill>
                  <a:schemeClr val="tx2"/>
                </a:solidFill>
              </a:rPr>
              <a:t>ويدعو أصحاب هذا الاتجاه إلى أن يحافظ المسلم على ثقافته وعقيدته وإسلامية وأخذ كل ما هو نافع ومفيد من أي ثقافة أخرى مع الوقوف عند حدود الشريعة الإسلامية ومبادئها وترك كل ما هو ضار له ولعقيدته ، وهذا هو الاتجاه الصحيح والاتجاه الذي يقف في وجه التحديات التي تواجه الثقافة الإسلامية والاتجاه الأمثل والأفضل </a:t>
            </a:r>
            <a:endParaRPr lang="en-US" dirty="0">
              <a:solidFill>
                <a:schemeClr val="tx2"/>
              </a:solidFill>
            </a:endParaRP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032554991692.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pPr algn="r" rtl="1"/>
            <a:r>
              <a:rPr lang="ar-SA" b="1" dirty="0" smtClean="0">
                <a:solidFill>
                  <a:schemeClr val="accent6">
                    <a:lumMod val="50000"/>
                  </a:schemeClr>
                </a:solidFill>
              </a:rPr>
              <a:t/>
            </a:r>
            <a:br>
              <a:rPr lang="ar-SA" b="1" dirty="0" smtClean="0">
                <a:solidFill>
                  <a:schemeClr val="accent6">
                    <a:lumMod val="50000"/>
                  </a:schemeClr>
                </a:solidFill>
              </a:rPr>
            </a:br>
            <a:r>
              <a:rPr lang="ar-SA" b="1" dirty="0" smtClean="0">
                <a:solidFill>
                  <a:schemeClr val="accent6">
                    <a:lumMod val="50000"/>
                  </a:schemeClr>
                </a:solidFill>
              </a:rPr>
              <a:t>ثانيا</a:t>
            </a:r>
            <a:r>
              <a:rPr lang="ar-SA" b="1" dirty="0">
                <a:solidFill>
                  <a:schemeClr val="accent6">
                    <a:lumMod val="50000"/>
                  </a:schemeClr>
                </a:solidFill>
              </a:rPr>
              <a:t>/ مفهوم التحديات : </a:t>
            </a:r>
            <a:r>
              <a:rPr lang="en-US" dirty="0"/>
              <a:t/>
            </a:r>
            <a:br>
              <a:rPr lang="en-US" dirty="0"/>
            </a:br>
            <a:endParaRPr lang="en-US" dirty="0"/>
          </a:p>
        </p:txBody>
      </p:sp>
      <p:sp>
        <p:nvSpPr>
          <p:cNvPr id="3" name="Content Placeholder 2"/>
          <p:cNvSpPr>
            <a:spLocks noGrp="1"/>
          </p:cNvSpPr>
          <p:nvPr>
            <p:ph idx="1"/>
          </p:nvPr>
        </p:nvSpPr>
        <p:spPr/>
        <p:txBody>
          <a:bodyPr/>
          <a:lstStyle/>
          <a:p>
            <a:pPr algn="r" rtl="1">
              <a:buNone/>
            </a:pPr>
            <a:r>
              <a:rPr lang="ar-SA" b="1" dirty="0" smtClean="0"/>
              <a:t>   هي </a:t>
            </a:r>
            <a:r>
              <a:rPr lang="ar-SA" b="1" dirty="0"/>
              <a:t>قوى وأوضاع طبيعية أو أمور وأوضاع اجتماعية إنسانية غير مرغوبة ومخالفة لما تعتقده أو تطمح إليه، وتشكل عوائق أمام تحقيق الأهداف والغايات على مستوى الفرد أو على مستوى الجماعة، وتهدف بعض هذه</a:t>
            </a:r>
            <a:r>
              <a:rPr lang="en-US" b="1" dirty="0"/>
              <a:t>  </a:t>
            </a:r>
            <a:r>
              <a:rPr lang="ar-SA" b="1" dirty="0"/>
              <a:t>الأوضاع أو الأمور - في الوقت نفسه - إلى تحقيق الغلبة والهيمنة لها على</a:t>
            </a:r>
            <a:r>
              <a:rPr lang="en-US" b="1" dirty="0"/>
              <a:t>  </a:t>
            </a:r>
            <a:r>
              <a:rPr lang="ar-SA" b="1" dirty="0"/>
              <a:t>أوضاع وجوانب حياة الفرد المختلفة، وجعلها تابعة لها</a:t>
            </a:r>
            <a:r>
              <a:rPr lang="en-US" b="1" dirty="0"/>
              <a:t>. </a:t>
            </a:r>
            <a:endParaRPr lang="en-US" dirty="0"/>
          </a:p>
        </p:txBody>
      </p:sp>
    </p:spTree>
  </p:cSld>
  <p:clrMapOvr>
    <a:masterClrMapping/>
  </p:clrMapOvr>
  <p:transition spd="med">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H:\كل السلم\سلم عرض\imagesCA5IC8PQ.jpg"/>
          <p:cNvPicPr>
            <a:picLocks noChangeAspect="1" noChangeArrowheads="1"/>
          </p:cNvPicPr>
          <p:nvPr/>
        </p:nvPicPr>
        <p:blipFill>
          <a:blip r:embed="rId2" cstate="print"/>
          <a:srcRect/>
          <a:stretch>
            <a:fillRect/>
          </a:stretch>
        </p:blipFill>
        <p:spPr bwMode="auto">
          <a:xfrm>
            <a:off x="0" y="3743325"/>
            <a:ext cx="9144000" cy="3114675"/>
          </a:xfrm>
          <a:prstGeom prst="rect">
            <a:avLst/>
          </a:prstGeom>
          <a:noFill/>
        </p:spPr>
      </p:pic>
      <p:sp>
        <p:nvSpPr>
          <p:cNvPr id="8" name="Rectangle 1"/>
          <p:cNvSpPr>
            <a:spLocks noChangeArrowheads="1"/>
          </p:cNvSpPr>
          <p:nvPr/>
        </p:nvSpPr>
        <p:spPr bwMode="auto">
          <a:xfrm>
            <a:off x="990600" y="1447800"/>
            <a:ext cx="70866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300" b="1" i="0" u="none" strike="noStrike" cap="none" normalizeH="0" baseline="0" dirty="0" smtClean="0">
                <a:ln>
                  <a:noFill/>
                </a:ln>
                <a:solidFill>
                  <a:srgbClr val="0070C0"/>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a:t>
            </a:r>
            <a:r>
              <a:rPr kumimoji="0" lang="ar-SA" sz="2400" b="1" i="0" u="none" strike="noStrike" cap="none" normalizeH="0" baseline="0" dirty="0" smtClean="0">
                <a:ln>
                  <a:noFill/>
                </a:ln>
                <a:solidFill>
                  <a:srgbClr val="0070C0"/>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1) من كتاب من مفاهيم ثقافتنا الإسلامية لـ د/  علي حسن القرني بتصرف .</a:t>
            </a:r>
            <a:endParaRPr kumimoji="0" lang="en-US" sz="2400" b="1" i="0" u="none" strike="noStrike" cap="none" normalizeH="0" baseline="0" dirty="0" smtClean="0">
              <a:ln>
                <a:noFill/>
              </a:ln>
              <a:solidFill>
                <a:srgbClr val="0070C0"/>
              </a:solidFill>
              <a:effectLst>
                <a:innerShdw blurRad="63500" dist="50800" dir="2700000">
                  <a:prstClr val="black">
                    <a:alpha val="50000"/>
                  </a:prstClr>
                </a:innerShdw>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00B050"/>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(2) ويكيبيديا ، الموسوعة الحرة .</a:t>
            </a:r>
            <a:endParaRPr kumimoji="0" lang="en-US" sz="2400" b="1" i="0" u="none" strike="noStrike" cap="none" normalizeH="0" baseline="0" dirty="0" smtClean="0">
              <a:ln>
                <a:noFill/>
              </a:ln>
              <a:solidFill>
                <a:srgbClr val="00B050"/>
              </a:solidFill>
              <a:effectLst>
                <a:innerShdw blurRad="63500" dist="50800" dir="2700000">
                  <a:prstClr val="black">
                    <a:alpha val="50000"/>
                  </a:prstClr>
                </a:innerShdw>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chemeClr val="accent6">
                    <a:lumMod val="75000"/>
                  </a:schemeClr>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(3) موسوعة الغزو الفكري والثقافي وأثاره على المسلمين للباحث في الكتاب والسنة أ/ علي بن نايف الشحود .</a:t>
            </a:r>
            <a:endParaRPr kumimoji="0" lang="en-US" sz="2400" b="1" i="0" u="none" strike="noStrike" cap="none" normalizeH="0" baseline="0" dirty="0" smtClean="0">
              <a:ln>
                <a:noFill/>
              </a:ln>
              <a:solidFill>
                <a:schemeClr val="accent6">
                  <a:lumMod val="75000"/>
                </a:schemeClr>
              </a:solidFill>
              <a:effectLst>
                <a:innerShdw blurRad="63500" dist="50800" dir="2700000">
                  <a:prstClr val="black">
                    <a:alpha val="50000"/>
                  </a:prstClr>
                </a:innerShdw>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C00000"/>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(4) الغزو الفكري وخطره على المجتمع الإسلامي ، لـ / أحمد المراغي ، مقالات </a:t>
            </a:r>
            <a:r>
              <a:rPr kumimoji="0" lang="ar-SA" sz="1300" b="1" i="0" u="none" strike="noStrike" cap="none" normalizeH="0" baseline="0" dirty="0" smtClean="0">
                <a:ln>
                  <a:noFill/>
                </a:ln>
                <a:solidFill>
                  <a:schemeClr val="tx1"/>
                </a:solidFill>
                <a:effectLst>
                  <a:innerShdw blurRad="63500" dist="50800" dir="2700000">
                    <a:prstClr val="black">
                      <a:alpha val="50000"/>
                    </a:prstClr>
                  </a:innerShdw>
                </a:effectLst>
                <a:latin typeface="Traditional Arabic" pitchFamily="18" charset="-78"/>
                <a:ea typeface="Times New Roman" pitchFamily="18" charset="0"/>
                <a:cs typeface="Traditional Arabic" pitchFamily="18" charset="-78"/>
              </a:rPr>
              <a:t>.</a:t>
            </a:r>
            <a:endParaRPr kumimoji="0" lang="ar-SA" sz="1800" b="1" i="0" u="none" strike="noStrike" cap="none" normalizeH="0" baseline="0" dirty="0" smtClean="0">
              <a:ln>
                <a:noFill/>
              </a:ln>
              <a:solidFill>
                <a:schemeClr val="tx1"/>
              </a:solidFill>
              <a:effectLst>
                <a:innerShdw blurRad="63500" dist="50800" dir="2700000">
                  <a:prstClr val="black">
                    <a:alpha val="50000"/>
                  </a:prstClr>
                </a:inn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مستطيل 5"/>
          <p:cNvSpPr/>
          <p:nvPr/>
        </p:nvSpPr>
        <p:spPr>
          <a:xfrm>
            <a:off x="4516127" y="1219200"/>
            <a:ext cx="411683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مـ</a:t>
            </a:r>
            <a:r>
              <a:rPr lang="ar-SA" sz="5400" b="1" spc="50" dirty="0" smtClean="0">
                <a:ln w="11430"/>
                <a:solidFill>
                  <a:schemeClr val="accent3">
                    <a:lumMod val="50000"/>
                  </a:schemeClr>
                </a:solidFill>
                <a:effectLst>
                  <a:outerShdw blurRad="76200" dist="50800" dir="5400000" algn="tl" rotWithShape="0">
                    <a:srgbClr val="000000">
                      <a:alpha val="65000"/>
                    </a:srgbClr>
                  </a:outerShdw>
                </a:effectLst>
              </a:rPr>
              <a:t>ع</a:t>
            </a: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أجـ</a:t>
            </a:r>
            <a:r>
              <a:rPr lang="ar-SA" sz="5400" b="1" spc="50" dirty="0" smtClean="0">
                <a:ln w="11430"/>
                <a:solidFill>
                  <a:schemeClr val="accent3">
                    <a:lumMod val="50000"/>
                  </a:schemeClr>
                </a:solidFill>
                <a:effectLst>
                  <a:outerShdw blurRad="76200" dist="50800" dir="5400000" algn="tl" rotWithShape="0">
                    <a:srgbClr val="000000">
                      <a:alpha val="65000"/>
                    </a:srgbClr>
                  </a:outerShdw>
                </a:effectLst>
              </a:rPr>
              <a:t>ـم</a:t>
            </a:r>
            <a:r>
              <a:rPr lang="ar-SA" sz="5400" b="1" spc="50" dirty="0" smtClean="0">
                <a:ln w="11430"/>
                <a:solidFill>
                  <a:srgbClr val="C00000"/>
                </a:solidFill>
                <a:effectLst>
                  <a:outerShdw blurRad="76200" dist="50800" dir="5400000" algn="tl" rotWithShape="0">
                    <a:srgbClr val="000000">
                      <a:alpha val="65000"/>
                    </a:srgbClr>
                  </a:outerShdw>
                </a:effectLst>
              </a:rPr>
              <a:t>ـل</a:t>
            </a: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ت</a:t>
            </a:r>
            <a:r>
              <a:rPr lang="ar-SA" sz="5400" b="1" spc="50" dirty="0" smtClean="0">
                <a:ln w="11430"/>
                <a:solidFill>
                  <a:schemeClr val="accent3">
                    <a:lumMod val="50000"/>
                  </a:schemeClr>
                </a:solidFill>
                <a:effectLst>
                  <a:outerShdw blurRad="76200" dist="50800" dir="5400000" algn="tl" rotWithShape="0">
                    <a:srgbClr val="000000">
                      <a:alpha val="65000"/>
                    </a:srgbClr>
                  </a:outerShdw>
                </a:effectLst>
              </a:rPr>
              <a:t>ح</a:t>
            </a: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ـية</a:t>
            </a:r>
            <a:endParaRPr lang="ar-SA"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مربع نص 6"/>
          <p:cNvSpPr txBox="1"/>
          <p:nvPr/>
        </p:nvSpPr>
        <p:spPr>
          <a:xfrm>
            <a:off x="2028546" y="1600200"/>
            <a:ext cx="1449436" cy="3365024"/>
          </a:xfrm>
          <a:prstGeom prst="rect">
            <a:avLst/>
          </a:prstGeom>
          <a:noFill/>
        </p:spPr>
        <p:txBody>
          <a:bodyPr wrap="none" rtlCol="1">
            <a:spAutoFit/>
          </a:bodyPr>
          <a:lstStyle/>
          <a:p>
            <a:pPr algn="ctr">
              <a:lnSpc>
                <a:spcPct val="150000"/>
              </a:lnSpc>
            </a:pPr>
            <a:r>
              <a:rPr lang="ar-SA" b="1" dirty="0" smtClean="0"/>
              <a:t>عهد </a:t>
            </a:r>
            <a:r>
              <a:rPr lang="ar-SA" b="1" dirty="0" err="1" smtClean="0"/>
              <a:t>الهزاني</a:t>
            </a:r>
            <a:endParaRPr lang="ar-SA" b="1" dirty="0" smtClean="0"/>
          </a:p>
          <a:p>
            <a:pPr algn="ctr">
              <a:lnSpc>
                <a:spcPct val="150000"/>
              </a:lnSpc>
            </a:pPr>
            <a:r>
              <a:rPr lang="ar-SA" b="1" dirty="0" err="1" smtClean="0"/>
              <a:t>نورة</a:t>
            </a:r>
            <a:r>
              <a:rPr lang="ar-SA" b="1" dirty="0" smtClean="0"/>
              <a:t> الشهري</a:t>
            </a:r>
          </a:p>
          <a:p>
            <a:pPr algn="ctr">
              <a:lnSpc>
                <a:spcPct val="150000"/>
              </a:lnSpc>
            </a:pPr>
            <a:r>
              <a:rPr lang="ar-SA" b="1" dirty="0" err="1" smtClean="0"/>
              <a:t>ريهام</a:t>
            </a:r>
            <a:r>
              <a:rPr lang="ar-SA" b="1" dirty="0" smtClean="0"/>
              <a:t> حسن</a:t>
            </a:r>
          </a:p>
          <a:p>
            <a:pPr algn="ctr">
              <a:lnSpc>
                <a:spcPct val="150000"/>
              </a:lnSpc>
            </a:pPr>
            <a:r>
              <a:rPr lang="ar-SA" b="1" dirty="0" smtClean="0"/>
              <a:t>خديجة بن سلمان</a:t>
            </a:r>
          </a:p>
          <a:p>
            <a:pPr algn="ctr">
              <a:lnSpc>
                <a:spcPct val="150000"/>
              </a:lnSpc>
            </a:pPr>
            <a:r>
              <a:rPr lang="ar-SA" b="1" dirty="0" err="1" smtClean="0"/>
              <a:t>بشاير</a:t>
            </a:r>
            <a:r>
              <a:rPr lang="ar-SA" b="1" dirty="0" smtClean="0"/>
              <a:t> </a:t>
            </a:r>
            <a:r>
              <a:rPr lang="ar-SA" b="1" dirty="0" err="1" smtClean="0"/>
              <a:t>الدوسري</a:t>
            </a:r>
            <a:endParaRPr lang="ar-SA" b="1" dirty="0" smtClean="0"/>
          </a:p>
          <a:p>
            <a:pPr algn="ctr">
              <a:lnSpc>
                <a:spcPct val="150000"/>
              </a:lnSpc>
            </a:pPr>
            <a:r>
              <a:rPr lang="ar-SA" b="1" dirty="0" smtClean="0"/>
              <a:t>أروى </a:t>
            </a:r>
            <a:r>
              <a:rPr lang="ar-SA" b="1" dirty="0" err="1" smtClean="0"/>
              <a:t>المعاري</a:t>
            </a:r>
            <a:endParaRPr lang="ar-SA" b="1" dirty="0" smtClean="0"/>
          </a:p>
          <a:p>
            <a:pPr algn="ctr">
              <a:lnSpc>
                <a:spcPct val="150000"/>
              </a:lnSpc>
            </a:pPr>
            <a:r>
              <a:rPr lang="ar-SA" b="1" dirty="0" smtClean="0"/>
              <a:t>نجود</a:t>
            </a:r>
          </a:p>
          <a:p>
            <a:pPr algn="ctr">
              <a:lnSpc>
                <a:spcPct val="150000"/>
              </a:lnSpc>
            </a:pPr>
            <a:r>
              <a:rPr lang="ar-SA" b="1" dirty="0" smtClean="0"/>
              <a:t>......</a:t>
            </a:r>
            <a:endParaRPr lang="ar-SA" b="1" dirty="0"/>
          </a:p>
        </p:txBody>
      </p:sp>
      <p:sp>
        <p:nvSpPr>
          <p:cNvPr id="8" name="إطار 7"/>
          <p:cNvSpPr/>
          <p:nvPr/>
        </p:nvSpPr>
        <p:spPr>
          <a:xfrm>
            <a:off x="1600200" y="685800"/>
            <a:ext cx="2209800" cy="5410200"/>
          </a:xfrm>
          <a:prstGeom prst="frame">
            <a:avLst>
              <a:gd name="adj1" fmla="val 615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2400"/>
                            </p:stCondLst>
                            <p:childTnLst>
                              <p:par>
                                <p:cTn id="11" presetID="8" presetClass="emph" presetSubtype="0" fill="hold" grpId="0" nodeType="afterEffect">
                                  <p:stCondLst>
                                    <p:cond delay="1000"/>
                                  </p:stCondLst>
                                  <p:iterate type="wd">
                                    <p:tmPct val="10000"/>
                                  </p:iterate>
                                  <p:childTnLst>
                                    <p:animRot by="21600000">
                                      <p:cBhvr>
                                        <p:cTn id="12" dur="2000" fill="hold"/>
                                        <p:tgtEl>
                                          <p:spTgt spid="7">
                                            <p:txEl>
                                              <p:pRg st="0" end="0"/>
                                            </p:txEl>
                                          </p:spTgt>
                                        </p:tgtEl>
                                        <p:attrNameLst>
                                          <p:attrName>r</p:attrName>
                                        </p:attrNameLst>
                                      </p:cBhvr>
                                    </p:animRot>
                                  </p:childTnLst>
                                </p:cTn>
                              </p:par>
                            </p:childTnLst>
                          </p:cTn>
                        </p:par>
                        <p:par>
                          <p:cTn id="13" fill="hold">
                            <p:stCondLst>
                              <p:cond delay="5600"/>
                            </p:stCondLst>
                            <p:childTnLst>
                              <p:par>
                                <p:cTn id="14" presetID="8" presetClass="emph" presetSubtype="0" fill="hold" grpId="0" nodeType="afterEffect">
                                  <p:stCondLst>
                                    <p:cond delay="1000"/>
                                  </p:stCondLst>
                                  <p:iterate type="wd">
                                    <p:tmPct val="10000"/>
                                  </p:iterate>
                                  <p:childTnLst>
                                    <p:animRot by="21600000">
                                      <p:cBhvr>
                                        <p:cTn id="15" dur="2000" fill="hold"/>
                                        <p:tgtEl>
                                          <p:spTgt spid="7">
                                            <p:txEl>
                                              <p:pRg st="1" end="1"/>
                                            </p:txEl>
                                          </p:spTgt>
                                        </p:tgtEl>
                                        <p:attrNameLst>
                                          <p:attrName>r</p:attrName>
                                        </p:attrNameLst>
                                      </p:cBhvr>
                                    </p:animRot>
                                  </p:childTnLst>
                                </p:cTn>
                              </p:par>
                            </p:childTnLst>
                          </p:cTn>
                        </p:par>
                        <p:par>
                          <p:cTn id="16" fill="hold">
                            <p:stCondLst>
                              <p:cond delay="8800"/>
                            </p:stCondLst>
                            <p:childTnLst>
                              <p:par>
                                <p:cTn id="17" presetID="8" presetClass="emph" presetSubtype="0" fill="hold" grpId="0" nodeType="afterEffect">
                                  <p:stCondLst>
                                    <p:cond delay="1000"/>
                                  </p:stCondLst>
                                  <p:iterate type="wd">
                                    <p:tmPct val="10000"/>
                                  </p:iterate>
                                  <p:childTnLst>
                                    <p:animRot by="21600000">
                                      <p:cBhvr>
                                        <p:cTn id="18" dur="2000" fill="hold"/>
                                        <p:tgtEl>
                                          <p:spTgt spid="7">
                                            <p:txEl>
                                              <p:pRg st="2" end="2"/>
                                            </p:txEl>
                                          </p:spTgt>
                                        </p:tgtEl>
                                        <p:attrNameLst>
                                          <p:attrName>r</p:attrName>
                                        </p:attrNameLst>
                                      </p:cBhvr>
                                    </p:animRot>
                                  </p:childTnLst>
                                </p:cTn>
                              </p:par>
                            </p:childTnLst>
                          </p:cTn>
                        </p:par>
                        <p:par>
                          <p:cTn id="19" fill="hold">
                            <p:stCondLst>
                              <p:cond delay="12000"/>
                            </p:stCondLst>
                            <p:childTnLst>
                              <p:par>
                                <p:cTn id="20" presetID="8" presetClass="emph" presetSubtype="0" fill="hold" grpId="0" nodeType="afterEffect">
                                  <p:stCondLst>
                                    <p:cond delay="1000"/>
                                  </p:stCondLst>
                                  <p:iterate type="wd">
                                    <p:tmPct val="10000"/>
                                  </p:iterate>
                                  <p:childTnLst>
                                    <p:animRot by="21600000">
                                      <p:cBhvr>
                                        <p:cTn id="21" dur="2000" fill="hold"/>
                                        <p:tgtEl>
                                          <p:spTgt spid="7">
                                            <p:txEl>
                                              <p:pRg st="3" end="3"/>
                                            </p:txEl>
                                          </p:spTgt>
                                        </p:tgtEl>
                                        <p:attrNameLst>
                                          <p:attrName>r</p:attrName>
                                        </p:attrNameLst>
                                      </p:cBhvr>
                                    </p:animRot>
                                  </p:childTnLst>
                                </p:cTn>
                              </p:par>
                            </p:childTnLst>
                          </p:cTn>
                        </p:par>
                        <p:par>
                          <p:cTn id="22" fill="hold">
                            <p:stCondLst>
                              <p:cond delay="15400"/>
                            </p:stCondLst>
                            <p:childTnLst>
                              <p:par>
                                <p:cTn id="23" presetID="8" presetClass="emph" presetSubtype="0" fill="hold" grpId="0" nodeType="afterEffect">
                                  <p:stCondLst>
                                    <p:cond delay="1000"/>
                                  </p:stCondLst>
                                  <p:iterate type="wd">
                                    <p:tmPct val="10000"/>
                                  </p:iterate>
                                  <p:childTnLst>
                                    <p:animRot by="21600000">
                                      <p:cBhvr>
                                        <p:cTn id="24" dur="2000" fill="hold"/>
                                        <p:tgtEl>
                                          <p:spTgt spid="7">
                                            <p:txEl>
                                              <p:pRg st="4" end="4"/>
                                            </p:txEl>
                                          </p:spTgt>
                                        </p:tgtEl>
                                        <p:attrNameLst>
                                          <p:attrName>r</p:attrName>
                                        </p:attrNameLst>
                                      </p:cBhvr>
                                    </p:animRot>
                                  </p:childTnLst>
                                </p:cTn>
                              </p:par>
                            </p:childTnLst>
                          </p:cTn>
                        </p:par>
                        <p:par>
                          <p:cTn id="25" fill="hold">
                            <p:stCondLst>
                              <p:cond delay="18600"/>
                            </p:stCondLst>
                            <p:childTnLst>
                              <p:par>
                                <p:cTn id="26" presetID="8" presetClass="emph" presetSubtype="0" fill="hold" grpId="0" nodeType="afterEffect">
                                  <p:stCondLst>
                                    <p:cond delay="1000"/>
                                  </p:stCondLst>
                                  <p:iterate type="wd">
                                    <p:tmPct val="10000"/>
                                  </p:iterate>
                                  <p:childTnLst>
                                    <p:animRot by="21600000">
                                      <p:cBhvr>
                                        <p:cTn id="27" dur="2000" fill="hold"/>
                                        <p:tgtEl>
                                          <p:spTgt spid="7">
                                            <p:txEl>
                                              <p:pRg st="5" end="5"/>
                                            </p:txEl>
                                          </p:spTgt>
                                        </p:tgtEl>
                                        <p:attrNameLst>
                                          <p:attrName>r</p:attrName>
                                        </p:attrNameLst>
                                      </p:cBhvr>
                                    </p:animRot>
                                  </p:childTnLst>
                                </p:cTn>
                              </p:par>
                            </p:childTnLst>
                          </p:cTn>
                        </p:par>
                        <p:par>
                          <p:cTn id="28" fill="hold">
                            <p:stCondLst>
                              <p:cond delay="21800"/>
                            </p:stCondLst>
                            <p:childTnLst>
                              <p:par>
                                <p:cTn id="29" presetID="8" presetClass="emph" presetSubtype="0" fill="hold" grpId="0" nodeType="afterEffect">
                                  <p:stCondLst>
                                    <p:cond delay="1000"/>
                                  </p:stCondLst>
                                  <p:iterate type="wd">
                                    <p:tmPct val="10000"/>
                                  </p:iterate>
                                  <p:childTnLst>
                                    <p:animRot by="21600000">
                                      <p:cBhvr>
                                        <p:cTn id="30" dur="2000" fill="hold"/>
                                        <p:tgtEl>
                                          <p:spTgt spid="7">
                                            <p:txEl>
                                              <p:pRg st="6" end="6"/>
                                            </p:txEl>
                                          </p:spTgt>
                                        </p:tgtEl>
                                        <p:attrNameLst>
                                          <p:attrName>r</p:attrName>
                                        </p:attrNameLst>
                                      </p:cBhvr>
                                    </p:animRot>
                                  </p:childTnLst>
                                </p:cTn>
                              </p:par>
                            </p:childTnLst>
                          </p:cTn>
                        </p:par>
                        <p:par>
                          <p:cTn id="31" fill="hold">
                            <p:stCondLst>
                              <p:cond delay="24800"/>
                            </p:stCondLst>
                            <p:childTnLst>
                              <p:par>
                                <p:cTn id="32" presetID="8" presetClass="emph" presetSubtype="0" fill="hold" grpId="0" nodeType="afterEffect">
                                  <p:stCondLst>
                                    <p:cond delay="1000"/>
                                  </p:stCondLst>
                                  <p:iterate type="wd">
                                    <p:tmPct val="10000"/>
                                  </p:iterate>
                                  <p:childTnLst>
                                    <p:animRot by="21600000">
                                      <p:cBhvr>
                                        <p:cTn id="33" dur="2000" fill="hold"/>
                                        <p:tgtEl>
                                          <p:spTgt spid="7">
                                            <p:txEl>
                                              <p:pRg st="7" end="7"/>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advAuto="100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te-wallpaper.png"/>
          <p:cNvPicPr>
            <a:picLocks noGrp="1" noChangeAspect="1"/>
          </p:cNvPicPr>
          <p:nvPr>
            <p:ph idx="1"/>
          </p:nvPr>
        </p:nvPicPr>
        <p:blipFill>
          <a:blip r:embed="rId2" cstate="print"/>
          <a:stretch>
            <a:fillRect/>
          </a:stretch>
        </p:blipFill>
        <p:spPr>
          <a:xfrm>
            <a:off x="0" y="0"/>
            <a:ext cx="9152917" cy="7572404"/>
          </a:xfrm>
        </p:spPr>
      </p:pic>
      <p:sp>
        <p:nvSpPr>
          <p:cNvPr id="2" name="Title 1"/>
          <p:cNvSpPr>
            <a:spLocks noGrp="1"/>
          </p:cNvSpPr>
          <p:nvPr>
            <p:ph type="title"/>
          </p:nvPr>
        </p:nvSpPr>
        <p:spPr>
          <a:xfrm>
            <a:off x="457200" y="274638"/>
            <a:ext cx="8229600" cy="3868742"/>
          </a:xfrm>
        </p:spPr>
        <p:txBody>
          <a:bodyPr>
            <a:normAutofit/>
          </a:bodyPr>
          <a:lstStyle/>
          <a:p>
            <a:pPr rtl="1"/>
            <a:r>
              <a:rPr lang="ar-SA" sz="6000" b="1" dirty="0" smtClean="0">
                <a:solidFill>
                  <a:schemeClr val="tx1">
                    <a:lumMod val="65000"/>
                    <a:lumOff val="35000"/>
                  </a:schemeClr>
                </a:solidFill>
                <a:cs typeface="Akhbar MT" pitchFamily="2" charset="-78"/>
              </a:rPr>
              <a:t/>
            </a:r>
            <a:br>
              <a:rPr lang="ar-SA" sz="6000" b="1" dirty="0" smtClean="0">
                <a:solidFill>
                  <a:schemeClr val="tx1">
                    <a:lumMod val="65000"/>
                    <a:lumOff val="35000"/>
                  </a:schemeClr>
                </a:solidFill>
                <a:cs typeface="Akhbar MT" pitchFamily="2" charset="-78"/>
              </a:rPr>
            </a:br>
            <a:r>
              <a:rPr lang="ar-SA" sz="6000" b="1" dirty="0">
                <a:solidFill>
                  <a:schemeClr val="tx1">
                    <a:lumMod val="65000"/>
                    <a:lumOff val="35000"/>
                  </a:schemeClr>
                </a:solidFill>
                <a:cs typeface="Akhbar MT" pitchFamily="2" charset="-78"/>
              </a:rPr>
              <a:t/>
            </a:r>
            <a:br>
              <a:rPr lang="ar-SA" sz="6000" b="1" dirty="0">
                <a:solidFill>
                  <a:schemeClr val="tx1">
                    <a:lumMod val="65000"/>
                    <a:lumOff val="35000"/>
                  </a:schemeClr>
                </a:solidFill>
                <a:cs typeface="Akhbar MT" pitchFamily="2" charset="-78"/>
              </a:rPr>
            </a:br>
            <a:r>
              <a:rPr lang="ar-SA" sz="6000" b="1" dirty="0" smtClean="0">
                <a:solidFill>
                  <a:schemeClr val="tx1">
                    <a:lumMod val="65000"/>
                    <a:lumOff val="35000"/>
                  </a:schemeClr>
                </a:solidFill>
                <a:cs typeface="Akhbar MT" pitchFamily="2" charset="-78"/>
              </a:rPr>
              <a:t>أبرز </a:t>
            </a:r>
            <a:r>
              <a:rPr lang="ar-SA" sz="6000" b="1" dirty="0">
                <a:solidFill>
                  <a:schemeClr val="tx1">
                    <a:lumMod val="65000"/>
                    <a:lumOff val="35000"/>
                  </a:schemeClr>
                </a:solidFill>
                <a:cs typeface="Akhbar MT" pitchFamily="2" charset="-78"/>
              </a:rPr>
              <a:t>التحديات التي تواجهها </a:t>
            </a:r>
            <a:r>
              <a:rPr lang="ar-SA" sz="6000" b="1" dirty="0" smtClean="0">
                <a:solidFill>
                  <a:schemeClr val="tx1">
                    <a:lumMod val="65000"/>
                    <a:lumOff val="35000"/>
                  </a:schemeClr>
                </a:solidFill>
                <a:cs typeface="Akhbar MT" pitchFamily="2" charset="-78"/>
              </a:rPr>
              <a:t>الأمة</a:t>
            </a:r>
            <a:endParaRPr lang="en-US" sz="6000" dirty="0">
              <a:solidFill>
                <a:schemeClr val="tx1">
                  <a:lumMod val="65000"/>
                  <a:lumOff val="35000"/>
                </a:schemeClr>
              </a:solidFill>
              <a:cs typeface="Akhbar MT" pitchFamily="2" charset="-78"/>
            </a:endParaRPr>
          </a:p>
        </p:txBody>
      </p:sp>
    </p:spTree>
  </p:cSld>
  <p:clrMapOvr>
    <a:masterClrMapping/>
  </p:clrMapOvr>
  <p:transition spd="med">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32554991692.jpg"/>
          <p:cNvPicPr>
            <a:picLocks noChangeAspect="1"/>
          </p:cNvPicPr>
          <p:nvPr/>
        </p:nvPicPr>
        <p:blipFill>
          <a:blip r:embed="rId2" cstate="print"/>
          <a:stretch>
            <a:fillRect/>
          </a:stretch>
        </p:blipFill>
        <p:spPr>
          <a:xfrm>
            <a:off x="0" y="0"/>
            <a:ext cx="9144000" cy="6857999"/>
          </a:xfrm>
          <a:prstGeom prst="rect">
            <a:avLst/>
          </a:prstGeom>
        </p:spPr>
      </p:pic>
      <p:sp>
        <p:nvSpPr>
          <p:cNvPr id="2" name="Title 1"/>
          <p:cNvSpPr>
            <a:spLocks noGrp="1"/>
          </p:cNvSpPr>
          <p:nvPr>
            <p:ph type="title"/>
          </p:nvPr>
        </p:nvSpPr>
        <p:spPr/>
        <p:txBody>
          <a:bodyPr>
            <a:normAutofit fontScale="90000"/>
          </a:bodyPr>
          <a:lstStyle/>
          <a:p>
            <a:pPr algn="r" rtl="1"/>
            <a:r>
              <a:rPr lang="ar-SA" b="1" dirty="0" smtClean="0">
                <a:solidFill>
                  <a:schemeClr val="accent6">
                    <a:lumMod val="50000"/>
                  </a:schemeClr>
                </a:solidFill>
              </a:rPr>
              <a:t/>
            </a:r>
            <a:br>
              <a:rPr lang="ar-SA" b="1" dirty="0" smtClean="0">
                <a:solidFill>
                  <a:schemeClr val="accent6">
                    <a:lumMod val="50000"/>
                  </a:schemeClr>
                </a:solidFill>
              </a:rPr>
            </a:br>
            <a:r>
              <a:rPr lang="ar-SA" b="1" dirty="0" smtClean="0">
                <a:solidFill>
                  <a:schemeClr val="accent6">
                    <a:lumMod val="50000"/>
                  </a:schemeClr>
                </a:solidFill>
              </a:rPr>
              <a:t>أولا </a:t>
            </a:r>
            <a:r>
              <a:rPr lang="ar-SA" b="1" dirty="0">
                <a:solidFill>
                  <a:schemeClr val="accent6">
                    <a:lumMod val="50000"/>
                  </a:schemeClr>
                </a:solidFill>
              </a:rPr>
              <a:t>: الغزو العسكري :</a:t>
            </a:r>
            <a:r>
              <a:rPr lang="en-US" dirty="0">
                <a:solidFill>
                  <a:schemeClr val="accent6">
                    <a:lumMod val="50000"/>
                  </a:schemeClr>
                </a:solidFill>
              </a:rPr>
              <a:t/>
            </a:r>
            <a:br>
              <a:rPr lang="en-US" dirty="0">
                <a:solidFill>
                  <a:schemeClr val="accent6">
                    <a:lumMod val="50000"/>
                  </a:schemeClr>
                </a:solidFill>
              </a:rPr>
            </a:br>
            <a:endParaRPr lang="en-US" dirty="0">
              <a:solidFill>
                <a:schemeClr val="accent6">
                  <a:lumMod val="50000"/>
                </a:schemeClr>
              </a:solidFill>
            </a:endParaRPr>
          </a:p>
        </p:txBody>
      </p:sp>
      <p:sp>
        <p:nvSpPr>
          <p:cNvPr id="3" name="Content Placeholder 2"/>
          <p:cNvSpPr>
            <a:spLocks noGrp="1"/>
          </p:cNvSpPr>
          <p:nvPr>
            <p:ph idx="1"/>
          </p:nvPr>
        </p:nvSpPr>
        <p:spPr/>
        <p:txBody>
          <a:bodyPr/>
          <a:lstStyle/>
          <a:p>
            <a:pPr algn="r" rtl="1">
              <a:buNone/>
            </a:pPr>
            <a:r>
              <a:rPr lang="ar-SA" b="1" dirty="0" smtClean="0"/>
              <a:t>هو حلقة من سلسلة الصراع القائم بين الحق والباطل من لدن آدم عليه السلام إلى أن يرث الله الأرض ومن عليها .</a:t>
            </a:r>
          </a:p>
          <a:p>
            <a:pPr algn="r" rtl="1">
              <a:buNone/>
            </a:pPr>
            <a:endParaRPr lang="ar-SA" b="1" dirty="0"/>
          </a:p>
          <a:p>
            <a:pPr algn="r" rtl="1">
              <a:buNone/>
            </a:pPr>
            <a:r>
              <a:rPr lang="ar-SA" b="1" dirty="0"/>
              <a:t>ومازال هذا الغزو مستمرا حتى وقتنا الحاضر، فالكثير من البلدان الإسلامية تُهاجم من قبل بعض الدول الغربية بحجج واهية لا يقبل بها عقل أو منطق كما حصل عند  غزو العراق بحجة امتلاكها أسلحة دمار شامل تهدد العالم </a:t>
            </a:r>
            <a:r>
              <a:rPr lang="ar-SA" b="1" dirty="0" smtClean="0"/>
              <a:t>بأسره.</a:t>
            </a:r>
            <a:endParaRPr lang="en-US" dirty="0" smtClean="0"/>
          </a:p>
          <a:p>
            <a:pPr algn="r"/>
            <a:endParaRPr lang="en-US" dirty="0"/>
          </a:p>
        </p:txBody>
      </p:sp>
    </p:spTree>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32554991692.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pPr algn="r" rtl="1"/>
            <a:r>
              <a:rPr lang="ar-SA" b="1" dirty="0" smtClean="0">
                <a:solidFill>
                  <a:schemeClr val="accent6">
                    <a:lumMod val="50000"/>
                  </a:schemeClr>
                </a:solidFill>
              </a:rPr>
              <a:t/>
            </a:r>
            <a:br>
              <a:rPr lang="ar-SA" b="1" dirty="0" smtClean="0">
                <a:solidFill>
                  <a:schemeClr val="accent6">
                    <a:lumMod val="50000"/>
                  </a:schemeClr>
                </a:solidFill>
              </a:rPr>
            </a:br>
            <a:r>
              <a:rPr lang="ar-SA" b="1" dirty="0" smtClean="0">
                <a:solidFill>
                  <a:schemeClr val="accent6">
                    <a:lumMod val="50000"/>
                  </a:schemeClr>
                </a:solidFill>
              </a:rPr>
              <a:t>ثانيا</a:t>
            </a:r>
            <a:r>
              <a:rPr lang="ar-SA" b="1" dirty="0">
                <a:solidFill>
                  <a:schemeClr val="accent6">
                    <a:lumMod val="50000"/>
                  </a:schemeClr>
                </a:solidFill>
              </a:rPr>
              <a:t>: الغزو الفكري :</a:t>
            </a:r>
            <a:r>
              <a:rPr lang="en-US" dirty="0">
                <a:solidFill>
                  <a:schemeClr val="accent6">
                    <a:lumMod val="50000"/>
                  </a:schemeClr>
                </a:solidFill>
              </a:rPr>
              <a:t/>
            </a:r>
            <a:br>
              <a:rPr lang="en-US" dirty="0">
                <a:solidFill>
                  <a:schemeClr val="accent6">
                    <a:lumMod val="50000"/>
                  </a:schemeClr>
                </a:solidFill>
              </a:rPr>
            </a:br>
            <a:endParaRPr lang="en-US" dirty="0">
              <a:solidFill>
                <a:schemeClr val="accent6">
                  <a:lumMod val="50000"/>
                </a:schemeClr>
              </a:solidFill>
            </a:endParaRPr>
          </a:p>
        </p:txBody>
      </p:sp>
      <p:sp>
        <p:nvSpPr>
          <p:cNvPr id="3" name="Content Placeholder 2"/>
          <p:cNvSpPr>
            <a:spLocks noGrp="1"/>
          </p:cNvSpPr>
          <p:nvPr>
            <p:ph idx="1"/>
          </p:nvPr>
        </p:nvSpPr>
        <p:spPr/>
        <p:txBody>
          <a:bodyPr>
            <a:normAutofit/>
          </a:bodyPr>
          <a:lstStyle/>
          <a:p>
            <a:pPr algn="r" rtl="1">
              <a:buNone/>
            </a:pPr>
            <a:r>
              <a:rPr lang="ar-SA" sz="3600" b="1" dirty="0" smtClean="0"/>
              <a:t>  </a:t>
            </a:r>
          </a:p>
          <a:p>
            <a:pPr algn="r" rtl="1">
              <a:buNone/>
            </a:pPr>
            <a:r>
              <a:rPr lang="ar-SA" sz="3600" b="1" dirty="0" smtClean="0"/>
              <a:t>"</a:t>
            </a:r>
            <a:r>
              <a:rPr lang="ar-SA" sz="3600" b="1" dirty="0"/>
              <a:t>محاولة إخضاع أمة لأخرى عن طريق تغيير أفكار الأمة المغزوة واستدراجها لاعتناق أفكار الأمة الغازية حتى تصير تبعا لها منقادة لما تأمرها به أو توجهها إليه"</a:t>
            </a:r>
            <a:endParaRPr lang="en-US" sz="3600" dirty="0"/>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32554991692.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274638"/>
            <a:ext cx="8229600" cy="2082792"/>
          </a:xfrm>
        </p:spPr>
        <p:txBody>
          <a:bodyPr>
            <a:normAutofit/>
          </a:bodyPr>
          <a:lstStyle/>
          <a:p>
            <a:pPr algn="r" rtl="1"/>
            <a:r>
              <a:rPr lang="ar-SA" b="1" dirty="0">
                <a:solidFill>
                  <a:schemeClr val="accent6">
                    <a:lumMod val="50000"/>
                  </a:schemeClr>
                </a:solidFill>
              </a:rPr>
              <a:t>ولعل من أخطر ما في هذا الغزو أمران:</a:t>
            </a:r>
            <a:br>
              <a:rPr lang="ar-SA" b="1" dirty="0">
                <a:solidFill>
                  <a:schemeClr val="accent6">
                    <a:lumMod val="50000"/>
                  </a:schemeClr>
                </a:solidFill>
              </a:rPr>
            </a:br>
            <a:endParaRPr lang="en-US" dirty="0">
              <a:solidFill>
                <a:schemeClr val="accent6">
                  <a:lumMod val="50000"/>
                </a:schemeClr>
              </a:solidFill>
            </a:endParaRPr>
          </a:p>
        </p:txBody>
      </p:sp>
      <p:sp>
        <p:nvSpPr>
          <p:cNvPr id="3" name="Content Placeholder 2"/>
          <p:cNvSpPr>
            <a:spLocks noGrp="1"/>
          </p:cNvSpPr>
          <p:nvPr>
            <p:ph idx="1"/>
          </p:nvPr>
        </p:nvSpPr>
        <p:spPr>
          <a:xfrm>
            <a:off x="457200" y="2857496"/>
            <a:ext cx="8229600" cy="3268667"/>
          </a:xfrm>
        </p:spPr>
        <p:txBody>
          <a:bodyPr/>
          <a:lstStyle/>
          <a:p>
            <a:pPr algn="r" rtl="1">
              <a:buNone/>
            </a:pPr>
            <a:r>
              <a:rPr lang="ar-SA" b="1" dirty="0" smtClean="0"/>
              <a:t>1) أنه يستهدف الأمة في عقيدتها وفكرها بصوره متدرجة لا يدرك خطرها إلا جهابلة الأمة و عظماء مفكريها وعلماؤها.</a:t>
            </a:r>
          </a:p>
          <a:p>
            <a:pPr algn="r" rtl="1">
              <a:buNone/>
            </a:pPr>
            <a:endParaRPr lang="ar-SA" b="1" dirty="0" smtClean="0"/>
          </a:p>
          <a:p>
            <a:pPr algn="r" rtl="1">
              <a:buNone/>
            </a:pPr>
            <a:r>
              <a:rPr lang="ar-SA" b="1" dirty="0" smtClean="0"/>
              <a:t>2</a:t>
            </a:r>
            <a:r>
              <a:rPr lang="ar-SA" b="1" dirty="0"/>
              <a:t>) أنه أصبح ذا دفع ذاتي </a:t>
            </a:r>
            <a:r>
              <a:rPr lang="ar-SA" b="1" dirty="0" smtClean="0"/>
              <a:t>تلقائي .</a:t>
            </a:r>
            <a:endParaRPr lang="en-US" dirty="0"/>
          </a:p>
        </p:txBody>
      </p:sp>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كل السلم\سلم عرض\6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1030" name="Picture 6" descr="C:\Users\431203621\Downloads\سلم عرض\Untitled-1.png"/>
          <p:cNvPicPr>
            <a:picLocks noChangeAspect="1" noChangeArrowheads="1"/>
          </p:cNvPicPr>
          <p:nvPr/>
        </p:nvPicPr>
        <p:blipFill>
          <a:blip r:embed="rId3" cstate="print"/>
          <a:srcRect/>
          <a:stretch>
            <a:fillRect/>
          </a:stretch>
        </p:blipFill>
        <p:spPr bwMode="auto">
          <a:xfrm>
            <a:off x="228600" y="914400"/>
            <a:ext cx="4350287" cy="5289381"/>
          </a:xfrm>
          <a:prstGeom prst="rect">
            <a:avLst/>
          </a:prstGeom>
          <a:noFill/>
        </p:spPr>
      </p:pic>
      <p:sp>
        <p:nvSpPr>
          <p:cNvPr id="10" name="Rectangle 9"/>
          <p:cNvSpPr/>
          <p:nvPr/>
        </p:nvSpPr>
        <p:spPr>
          <a:xfrm>
            <a:off x="4724400" y="934536"/>
            <a:ext cx="3886200" cy="5009064"/>
          </a:xfrm>
          <a:prstGeom prst="rect">
            <a:avLst/>
          </a:prstGeom>
        </p:spPr>
        <p:txBody>
          <a:bodyPr wrap="square">
            <a:spAutoFit/>
          </a:bodyPr>
          <a:lstStyle/>
          <a:p>
            <a:pPr algn="ctr">
              <a:lnSpc>
                <a:spcPct val="150000"/>
              </a:lnSpc>
            </a:pPr>
            <a:r>
              <a:rPr lang="ar-SA" sz="3600" b="1" dirty="0" smtClean="0">
                <a:cs typeface="AdvertisingExtraBold" pitchFamily="2" charset="-78"/>
              </a:rPr>
              <a:t>وسنحاول هنا سرد بعض صور </a:t>
            </a:r>
          </a:p>
          <a:p>
            <a:pPr algn="ctr">
              <a:lnSpc>
                <a:spcPct val="150000"/>
              </a:lnSpc>
            </a:pPr>
            <a:r>
              <a:rPr lang="ar-SA"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AdvertisingExtraBold" pitchFamily="2" charset="-78"/>
              </a:rPr>
              <a:t>”الغزو الفكري“</a:t>
            </a:r>
          </a:p>
          <a:p>
            <a:pPr algn="ctr">
              <a:lnSpc>
                <a:spcPct val="150000"/>
              </a:lnSpc>
            </a:pPr>
            <a:r>
              <a:rPr lang="ar-SA" sz="3600" b="1" dirty="0" smtClean="0">
                <a:cs typeface="AdvertisingExtraBold" pitchFamily="2" charset="-78"/>
              </a:rPr>
              <a:t> مع شرح موجز عن كل واحدة منها</a:t>
            </a:r>
            <a:r>
              <a:rPr lang="ar-SA" sz="3600" b="1" dirty="0" smtClean="0"/>
              <a:t> </a:t>
            </a:r>
            <a:endParaRPr lang="ar-SA" sz="36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903</TotalTime>
  <Words>2266</Words>
  <Application>Microsoft Office PowerPoint</Application>
  <PresentationFormat>عرض على الشاشة (3:4)‏</PresentationFormat>
  <Paragraphs>103</Paragraphs>
  <Slides>41</Slides>
  <Notes>0</Notes>
  <HiddenSlides>0</HiddenSlides>
  <MMClips>0</MMClips>
  <ScaleCrop>false</ScaleCrop>
  <HeadingPairs>
    <vt:vector size="4" baseType="variant">
      <vt:variant>
        <vt:lpstr>سمة</vt:lpstr>
      </vt:variant>
      <vt:variant>
        <vt:i4>1</vt:i4>
      </vt:variant>
      <vt:variant>
        <vt:lpstr>عناوين الشرائح</vt:lpstr>
      </vt:variant>
      <vt:variant>
        <vt:i4>41</vt:i4>
      </vt:variant>
    </vt:vector>
  </HeadingPairs>
  <TitlesOfParts>
    <vt:vector size="42" baseType="lpstr">
      <vt:lpstr>Office Theme</vt:lpstr>
      <vt:lpstr>  التحديات التي تواجه الثقافة الإسلامية </vt:lpstr>
      <vt:lpstr>المقدمة: </vt:lpstr>
      <vt:lpstr> أولا / مفهوم الثقافة الإسلامية : </vt:lpstr>
      <vt:lpstr> ثانيا/ مفهوم التحديات :  </vt:lpstr>
      <vt:lpstr>  أبرز التحديات التي تواجهها الأمة</vt:lpstr>
      <vt:lpstr> أولا : الغزو العسكري : </vt:lpstr>
      <vt:lpstr> ثانيا: الغزو الفكري : </vt:lpstr>
      <vt:lpstr>ولعل من أخطر ما في هذا الغزو أمران: </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موقف المسلم المثقف من الثقافات الاخرى </vt:lpstr>
      <vt:lpstr>الاتجاه التوفيقي </vt:lpstr>
      <vt:lpstr>الاتجاه التغريبي</vt:lpstr>
      <vt:lpstr>الاتجاه المعتدل </vt:lpstr>
      <vt:lpstr>الشريحة 40</vt:lpstr>
      <vt:lpstr>الشريحة 41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431203621</dc:creator>
  <cp:lastModifiedBy>COMPUTER</cp:lastModifiedBy>
  <cp:revision>93</cp:revision>
  <dcterms:created xsi:type="dcterms:W3CDTF">2006-08-16T00:00:00Z</dcterms:created>
  <dcterms:modified xsi:type="dcterms:W3CDTF">2012-09-23T14:42:03Z</dcterms:modified>
</cp:coreProperties>
</file>