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 id="2147483756" r:id="rId2"/>
    <p:sldMasterId id="2147483768" r:id="rId3"/>
    <p:sldMasterId id="2147483780" r:id="rId4"/>
    <p:sldMasterId id="2147483804" r:id="rId5"/>
    <p:sldMasterId id="2147483816" r:id="rId6"/>
    <p:sldMasterId id="2147483840" r:id="rId7"/>
    <p:sldMasterId id="2147483852" r:id="rId8"/>
    <p:sldMasterId id="2147483864" r:id="rId9"/>
    <p:sldMasterId id="2147483876" r:id="rId10"/>
    <p:sldMasterId id="2147483888" r:id="rId11"/>
    <p:sldMasterId id="2147483900" r:id="rId12"/>
  </p:sldMasterIdLst>
  <p:notesMasterIdLst>
    <p:notesMasterId r:id="rId50"/>
  </p:notesMasterIdLst>
  <p:sldIdLst>
    <p:sldId id="256" r:id="rId13"/>
    <p:sldId id="257" r:id="rId14"/>
    <p:sldId id="283" r:id="rId15"/>
    <p:sldId id="303" r:id="rId16"/>
    <p:sldId id="284" r:id="rId17"/>
    <p:sldId id="285" r:id="rId18"/>
    <p:sldId id="304" r:id="rId19"/>
    <p:sldId id="311" r:id="rId20"/>
    <p:sldId id="286" r:id="rId21"/>
    <p:sldId id="287" r:id="rId22"/>
    <p:sldId id="288" r:id="rId23"/>
    <p:sldId id="305" r:id="rId24"/>
    <p:sldId id="290" r:id="rId25"/>
    <p:sldId id="312" r:id="rId26"/>
    <p:sldId id="291" r:id="rId27"/>
    <p:sldId id="292" r:id="rId28"/>
    <p:sldId id="293" r:id="rId29"/>
    <p:sldId id="306" r:id="rId30"/>
    <p:sldId id="295" r:id="rId31"/>
    <p:sldId id="294" r:id="rId32"/>
    <p:sldId id="270" r:id="rId33"/>
    <p:sldId id="313" r:id="rId34"/>
    <p:sldId id="282" r:id="rId35"/>
    <p:sldId id="272" r:id="rId36"/>
    <p:sldId id="281" r:id="rId37"/>
    <p:sldId id="309" r:id="rId38"/>
    <p:sldId id="296" r:id="rId39"/>
    <p:sldId id="310" r:id="rId40"/>
    <p:sldId id="297" r:id="rId41"/>
    <p:sldId id="308" r:id="rId42"/>
    <p:sldId id="298" r:id="rId43"/>
    <p:sldId id="299" r:id="rId44"/>
    <p:sldId id="307" r:id="rId45"/>
    <p:sldId id="300" r:id="rId46"/>
    <p:sldId id="301" r:id="rId47"/>
    <p:sldId id="302" r:id="rId48"/>
    <p:sldId id="314" r:id="rId4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C6DC3567-BCF6-42CC-BA54-6EDE5B368BE4}">
          <p14:sldIdLst>
            <p14:sldId id="256"/>
            <p14:sldId id="257"/>
            <p14:sldId id="283"/>
            <p14:sldId id="303"/>
            <p14:sldId id="284"/>
            <p14:sldId id="285"/>
            <p14:sldId id="304"/>
            <p14:sldId id="311"/>
            <p14:sldId id="286"/>
            <p14:sldId id="287"/>
            <p14:sldId id="288"/>
            <p14:sldId id="305"/>
            <p14:sldId id="290"/>
            <p14:sldId id="312"/>
            <p14:sldId id="291"/>
            <p14:sldId id="292"/>
            <p14:sldId id="293"/>
            <p14:sldId id="306"/>
            <p14:sldId id="295"/>
            <p14:sldId id="294"/>
            <p14:sldId id="270"/>
            <p14:sldId id="313"/>
            <p14:sldId id="282"/>
            <p14:sldId id="272"/>
            <p14:sldId id="281"/>
            <p14:sldId id="309"/>
            <p14:sldId id="296"/>
            <p14:sldId id="310"/>
            <p14:sldId id="297"/>
            <p14:sldId id="308"/>
            <p14:sldId id="298"/>
            <p14:sldId id="299"/>
            <p14:sldId id="307"/>
            <p14:sldId id="300"/>
            <p14:sldId id="301"/>
            <p14:sldId id="302"/>
            <p14:sldId id="31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00FFFF"/>
    <a:srgbClr val="800000"/>
    <a:srgbClr val="FFFF00"/>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45" d="100"/>
          <a:sy n="45" d="100"/>
        </p:scale>
        <p:origin x="-944"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8" Type="http://schemas.openxmlformats.org/officeDocument/2006/relationships/slideMaster" Target="slideMasters/slideMaster8.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6CFCD4A-6F03-4A32-9F63-D17F492EB77F}" type="datetimeFigureOut">
              <a:rPr lang="ar-SA" smtClean="0"/>
              <a:pPr/>
              <a:t>19/04/34</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2EDFA9CB-AC78-45F0-9150-300046DF3A7C}" type="slidenum">
              <a:rPr lang="ar-SA" smtClean="0"/>
              <a:pPr/>
              <a:t>‹#›</a:t>
            </a:fld>
            <a:endParaRPr lang="ar-SA"/>
          </a:p>
        </p:txBody>
      </p:sp>
    </p:spTree>
    <p:extLst>
      <p:ext uri="{BB962C8B-B14F-4D97-AF65-F5344CB8AC3E}">
        <p14:creationId xmlns:p14="http://schemas.microsoft.com/office/powerpoint/2010/main" val="336168288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200" b="1" u="sng" dirty="0" smtClean="0">
                <a:solidFill>
                  <a:srgbClr val="FF0000"/>
                </a:solidFill>
                <a:latin typeface="Arabic Typesetting" pitchFamily="66" charset="-78"/>
                <a:ea typeface="Times New Roman" pitchFamily="18" charset="0"/>
              </a:rPr>
              <a:t>النظام الاقتصادي المختلـط :</a:t>
            </a:r>
            <a:endParaRPr lang="en-US" sz="1200" dirty="0" smtClean="0">
              <a:latin typeface="Arial" pitchFamily="34" charset="0"/>
            </a:endParaRPr>
          </a:p>
          <a:p>
            <a:endParaRPr lang="ar-SA" dirty="0"/>
          </a:p>
        </p:txBody>
      </p:sp>
      <p:sp>
        <p:nvSpPr>
          <p:cNvPr id="4" name="عنصر نائب لرقم الشريحة 3"/>
          <p:cNvSpPr>
            <a:spLocks noGrp="1"/>
          </p:cNvSpPr>
          <p:nvPr>
            <p:ph type="sldNum" sz="quarter" idx="10"/>
          </p:nvPr>
        </p:nvSpPr>
        <p:spPr/>
        <p:txBody>
          <a:bodyPr/>
          <a:lstStyle/>
          <a:p>
            <a:fld id="{2EDFA9CB-AC78-45F0-9150-300046DF3A7C}" type="slidenum">
              <a:rPr lang="ar-SA" smtClean="0"/>
              <a:pPr/>
              <a:t>20</a:t>
            </a:fld>
            <a:endParaRPr lang="ar-SA"/>
          </a:p>
        </p:txBody>
      </p:sp>
    </p:spTree>
    <p:extLst>
      <p:ext uri="{BB962C8B-B14F-4D97-AF65-F5344CB8AC3E}">
        <p14:creationId xmlns:p14="http://schemas.microsoft.com/office/powerpoint/2010/main" val="28342722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BAC3CB1-39E4-4BEF-A9B2-D0A744716819}" type="datetimeFigureOut">
              <a:rPr lang="ar-SA" smtClean="0"/>
              <a:pPr/>
              <a:t>19/04/34</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B1645005-FFC6-4AA8-8009-7F5C85DB12C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3BAC3CB1-39E4-4BEF-A9B2-D0A744716819}" type="datetimeFigureOut">
              <a:rPr lang="ar-SA" smtClean="0"/>
              <a:pPr/>
              <a:t>19/04/34</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B1645005-FFC6-4AA8-8009-7F5C85DB12CD}"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3BAC3CB1-39E4-4BEF-A9B2-D0A744716819}" type="datetimeFigureOut">
              <a:rPr lang="ar-SA" smtClean="0"/>
              <a:pPr/>
              <a:t>19/04/34</a:t>
            </a:fld>
            <a:endParaRPr lang="ar-SA"/>
          </a:p>
        </p:txBody>
      </p:sp>
      <p:sp>
        <p:nvSpPr>
          <p:cNvPr id="9" name="Slide Number Placeholder 8"/>
          <p:cNvSpPr>
            <a:spLocks noGrp="1"/>
          </p:cNvSpPr>
          <p:nvPr>
            <p:ph type="sldNum" sz="quarter" idx="11"/>
          </p:nvPr>
        </p:nvSpPr>
        <p:spPr/>
        <p:txBody>
          <a:bodyPr/>
          <a:lstStyle/>
          <a:p>
            <a:fld id="{B1645005-FFC6-4AA8-8009-7F5C85DB12CD}"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Slide Number Placeholder 7"/>
          <p:cNvSpPr>
            <a:spLocks noGrp="1"/>
          </p:cNvSpPr>
          <p:nvPr>
            <p:ph type="sldNum" sz="quarter" idx="11"/>
          </p:nvPr>
        </p:nvSpPr>
        <p:spPr/>
        <p:txBody>
          <a:bodyPr/>
          <a:lstStyle/>
          <a:p>
            <a:fld id="{B1645005-FFC6-4AA8-8009-7F5C85DB12CD}" type="slidenum">
              <a:rPr lang="ar-SA" smtClean="0"/>
              <a:pPr/>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9" name="Content Placeholder 8"/>
          <p:cNvSpPr>
            <a:spLocks noGrp="1"/>
          </p:cNvSpPr>
          <p:nvPr>
            <p:ph sz="quarter" idx="13"/>
          </p:nvPr>
        </p:nvSpPr>
        <p:spPr>
          <a:xfrm>
            <a:off x="365760" y="1600200"/>
            <a:ext cx="4041648" cy="452628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3BAC3CB1-39E4-4BEF-A9B2-D0A744716819}" type="datetimeFigureOut">
              <a:rPr lang="ar-SA" smtClean="0"/>
              <a:pPr/>
              <a:t>19/04/34</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1645005-FFC6-4AA8-8009-7F5C85DB12CD}"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3BAC3CB1-39E4-4BEF-A9B2-D0A744716819}" type="datetimeFigureOut">
              <a:rPr lang="ar-SA" smtClean="0"/>
              <a:pPr/>
              <a:t>19/04/34</a:t>
            </a:fld>
            <a:endParaRPr lang="ar-SA"/>
          </a:p>
        </p:txBody>
      </p:sp>
      <p:sp>
        <p:nvSpPr>
          <p:cNvPr id="10" name="عنصر نائب لرقم الشريحة 9"/>
          <p:cNvSpPr>
            <a:spLocks noGrp="1"/>
          </p:cNvSpPr>
          <p:nvPr>
            <p:ph type="sldNum" sz="quarter" idx="16"/>
          </p:nvPr>
        </p:nvSpPr>
        <p:spPr/>
        <p:txBody>
          <a:bodyPr rtlCol="0"/>
          <a:lstStyle/>
          <a:p>
            <a:fld id="{B1645005-FFC6-4AA8-8009-7F5C85DB12CD}"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3BAC3CB1-39E4-4BEF-A9B2-D0A744716819}" type="datetimeFigureOut">
              <a:rPr lang="ar-SA" smtClean="0"/>
              <a:pPr/>
              <a:t>19/04/34</a:t>
            </a:fld>
            <a:endParaRPr lang="ar-SA"/>
          </a:p>
        </p:txBody>
      </p:sp>
      <p:sp>
        <p:nvSpPr>
          <p:cNvPr id="12" name="عنصر نائب لرقم الشريحة 11"/>
          <p:cNvSpPr>
            <a:spLocks noGrp="1"/>
          </p:cNvSpPr>
          <p:nvPr>
            <p:ph type="sldNum" sz="quarter" idx="16"/>
          </p:nvPr>
        </p:nvSpPr>
        <p:spPr/>
        <p:txBody>
          <a:bodyPr rtlCol="0"/>
          <a:lstStyle/>
          <a:p>
            <a:fld id="{B1645005-FFC6-4AA8-8009-7F5C85DB12CD}"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B1645005-FFC6-4AA8-8009-7F5C85DB12CD}" type="slidenum">
              <a:rPr lang="ar-SA" smtClean="0"/>
              <a:pPr/>
              <a:t>‹#›</a:t>
            </a:fld>
            <a:endParaRPr lang="ar-S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B1645005-FFC6-4AA8-8009-7F5C85DB12CD}" type="slidenum">
              <a:rPr lang="ar-SA" smtClean="0"/>
              <a:pPr/>
              <a:t>‹#›</a:t>
            </a:fld>
            <a:endParaRPr lang="ar-SA"/>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B1645005-FFC6-4AA8-8009-7F5C85DB12CD}"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ar-SA"/>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645005-FFC6-4AA8-8009-7F5C85DB12CD}" type="slidenum">
              <a:rPr lang="ar-SA" smtClean="0"/>
              <a:pPr/>
              <a:t>‹#›</a:t>
            </a:fld>
            <a:endParaRPr lang="ar-SA"/>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3BAC3CB1-39E4-4BEF-A9B2-D0A744716819}" type="datetimeFigureOut">
              <a:rPr lang="ar-SA" smtClean="0"/>
              <a:pPr/>
              <a:t>19/04/34</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B1645005-FFC6-4AA8-8009-7F5C85DB12CD}"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الأيقونة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عنوان ومحتوى">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
        <p:nvSpPr>
          <p:cNvPr id="11" name="Title 10"/>
          <p:cNvSpPr>
            <a:spLocks noGrp="1"/>
          </p:cNvSpPr>
          <p:nvPr>
            <p:ph type="title"/>
          </p:nvPr>
        </p:nvSpPr>
        <p:spPr/>
        <p:txBody>
          <a:bodyPr/>
          <a:lstStyle/>
          <a:p>
            <a:r>
              <a:rPr lang="ar-SA" smtClean="0"/>
              <a:t>انقر لتحرير نمط العنوان الرئيسي</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
        <p:nvSpPr>
          <p:cNvPr id="12" name="Title 11"/>
          <p:cNvSpPr>
            <a:spLocks noGrp="1"/>
          </p:cNvSpPr>
          <p:nvPr>
            <p:ph type="title"/>
          </p:nvPr>
        </p:nvSpPr>
        <p:spPr/>
        <p:txBody>
          <a:bodyPr/>
          <a:lstStyle>
            <a:lvl1pPr>
              <a:defRPr>
                <a:solidFill>
                  <a:schemeClr val="tx2"/>
                </a:solidFill>
              </a:defRPr>
            </a:lvl1pPr>
          </a:lstStyle>
          <a:p>
            <a:r>
              <a:rPr lang="ar-SA" smtClean="0"/>
              <a:t>انقر لتحرير نمط العنوان الرئيسي</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3BAC3CB1-39E4-4BEF-A9B2-D0A744716819}" type="datetimeFigureOut">
              <a:rPr lang="ar-SA" smtClean="0"/>
              <a:pPr/>
              <a:t>19/04/34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B1645005-FFC6-4AA8-8009-7F5C85DB12CD}" type="slidenum">
              <a:rPr lang="ar-SA" smtClean="0"/>
              <a:pPr/>
              <a:t>‹#›</a:t>
            </a:fld>
            <a:endParaRPr lang="ar-SA"/>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3BAC3CB1-39E4-4BEF-A9B2-D0A744716819}" type="datetimeFigureOut">
              <a:rPr lang="ar-SA" smtClean="0"/>
              <a:pPr/>
              <a:t>19/04/34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B1645005-FFC6-4AA8-8009-7F5C85DB12CD}" type="slidenum">
              <a:rPr lang="ar-SA" smtClean="0"/>
              <a:pPr/>
              <a:t>‹#›</a:t>
            </a:fld>
            <a:endParaRPr lang="ar-SA"/>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AC3CB1-39E4-4BEF-A9B2-D0A744716819}" type="datetimeFigureOut">
              <a:rPr lang="ar-SA" smtClean="0"/>
              <a:pPr/>
              <a:t>19/04/34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ar-SA" smtClean="0"/>
              <a:t>انقر لتحرير نمط العنوان الرئيسي</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BAC3CB1-39E4-4BEF-A9B2-D0A744716819}" type="datetimeFigureOut">
              <a:rPr lang="ar-SA" smtClean="0"/>
              <a:pPr/>
              <a:t>19/04/34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645005-FFC6-4AA8-8009-7F5C85DB12CD}" type="slidenum">
              <a:rPr lang="ar-SA" smtClean="0"/>
              <a:pPr/>
              <a:t>‹#›</a:t>
            </a:fld>
            <a:endParaRPr lang="ar-SA"/>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3BAC3CB1-39E4-4BEF-A9B2-D0A744716819}" type="datetimeFigureOut">
              <a:rPr lang="ar-SA" smtClean="0"/>
              <a:pPr/>
              <a:t>19/04/34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645005-FFC6-4AA8-8009-7F5C85DB12CD}" type="slidenum">
              <a:rPr lang="ar-SA" smtClean="0"/>
              <a:pPr/>
              <a:t>‹#›</a:t>
            </a:fld>
            <a:endParaRPr lang="ar-SA"/>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BAC3CB1-39E4-4BEF-A9B2-D0A744716819}" type="datetimeFigureOut">
              <a:rPr lang="ar-SA" smtClean="0"/>
              <a:pPr/>
              <a:t>19/04/34</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1645005-FFC6-4AA8-8009-7F5C85DB12CD}"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BAC3CB1-39E4-4BEF-A9B2-D0A744716819}" type="datetimeFigureOut">
              <a:rPr lang="ar-SA" smtClean="0"/>
              <a:pPr/>
              <a:t>19/04/34</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ar-S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645005-FFC6-4AA8-8009-7F5C85DB12CD}" type="slidenum">
              <a:rPr lang="ar-SA" smtClean="0"/>
              <a:pPr/>
              <a:t>‹#›</a:t>
            </a:fld>
            <a:endParaRPr lang="ar-S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1"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r" defTabSz="914400" rtl="1"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r" defTabSz="914400" rtl="1"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r" defTabSz="914400" rtl="1"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ar-SA"/>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1"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r" defTabSz="914400" rtl="1"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r" defTabSz="914400" rtl="1"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r" defTabSz="914400" rtl="1"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r" defTabSz="914400" rtl="1"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r" defTabSz="914400" rtl="1"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r" defTabSz="914400" rtl="1"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ar-SA"/>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645005-FFC6-4AA8-8009-7F5C85DB12CD}" type="slidenum">
              <a:rPr lang="ar-SA" smtClean="0"/>
              <a:pPr/>
              <a:t>‹#›</a:t>
            </a:fld>
            <a:endParaRPr lang="ar-SA"/>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1" eaLnBrk="1" latinLnBrk="0" hangingPunct="1">
        <a:spcBef>
          <a:spcPct val="0"/>
        </a:spcBef>
        <a:buNone/>
        <a:defRPr sz="54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r" defTabSz="914400" rtl="1"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r" defTabSz="914400" rtl="1"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r" defTabSz="914400" rtl="1"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r" defTabSz="914400" rtl="1"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BAC3CB1-39E4-4BEF-A9B2-D0A744716819}" type="datetimeFigureOut">
              <a:rPr lang="ar-SA" smtClean="0"/>
              <a:pPr/>
              <a:t>19/04/34</a:t>
            </a:fld>
            <a:endParaRPr lang="ar-SA"/>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ar-SA"/>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645005-FFC6-4AA8-8009-7F5C85DB12C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5.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36.xml.rels><?xml version="1.0" encoding="UTF-8" standalone="yes"?>
<Relationships xmlns="http://schemas.openxmlformats.org/package/2006/relationships"><Relationship Id="rId2" Type="http://schemas.openxmlformats.org/officeDocument/2006/relationships/hyperlink" Target="http://www.youtube.com/watch?v=9u62WAwWaLI" TargetMode="External"/><Relationship Id="rId1" Type="http://schemas.openxmlformats.org/officeDocument/2006/relationships/slideLayout" Target="../slideLayouts/slideLayout10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0"/>
            <a:ext cx="9288016" cy="2500306"/>
          </a:xfrm>
        </p:spPr>
        <p:txBody>
          <a:bodyPr>
            <a:normAutofit fontScale="90000"/>
          </a:bodyPr>
          <a:lstStyle/>
          <a:p>
            <a:r>
              <a:rPr lang="ar-SA" b="1" dirty="0" smtClean="0">
                <a:solidFill>
                  <a:schemeClr val="bg1">
                    <a:lumMod val="95000"/>
                    <a:lumOff val="5000"/>
                  </a:schemeClr>
                </a:solidFill>
                <a:effectLst>
                  <a:outerShdw blurRad="38100" dist="38100" dir="2700000" algn="tl">
                    <a:srgbClr val="000000">
                      <a:alpha val="43137"/>
                    </a:srgbClr>
                  </a:outerShdw>
                </a:effectLst>
                <a:latin typeface="Book Antiqua" pitchFamily="18" charset="0"/>
                <a:cs typeface="Akhbar MT" pitchFamily="2" charset="-78"/>
              </a:rPr>
              <a:t>المبحث </a:t>
            </a:r>
            <a:r>
              <a:rPr lang="ar-SA" b="1" dirty="0">
                <a:solidFill>
                  <a:schemeClr val="bg1">
                    <a:lumMod val="95000"/>
                    <a:lumOff val="5000"/>
                  </a:schemeClr>
                </a:solidFill>
                <a:effectLst>
                  <a:outerShdw blurRad="38100" dist="38100" dir="2700000" algn="tl">
                    <a:srgbClr val="000000">
                      <a:alpha val="43137"/>
                    </a:srgbClr>
                  </a:outerShdw>
                </a:effectLst>
                <a:latin typeface="Book Antiqua" pitchFamily="18" charset="0"/>
                <a:cs typeface="Akhbar MT" pitchFamily="2" charset="-78"/>
              </a:rPr>
              <a:t>الثالث </a:t>
            </a:r>
            <a:r>
              <a:rPr lang="ar-SA" sz="4000" b="1" dirty="0">
                <a:solidFill>
                  <a:schemeClr val="bg1">
                    <a:lumMod val="95000"/>
                    <a:lumOff val="5000"/>
                  </a:schemeClr>
                </a:solidFill>
                <a:effectLst>
                  <a:outerShdw blurRad="38100" dist="38100" dir="2700000" algn="tl">
                    <a:srgbClr val="000000">
                      <a:alpha val="43137"/>
                    </a:srgbClr>
                  </a:outerShdw>
                </a:effectLst>
                <a:latin typeface="Book Antiqua" pitchFamily="18" charset="0"/>
                <a:cs typeface="Akhbar MT" pitchFamily="2" charset="-78"/>
              </a:rPr>
              <a:t>: </a:t>
            </a:r>
            <a:r>
              <a:rPr lang="ar-SA" b="1" dirty="0">
                <a:latin typeface="Book Antiqua" pitchFamily="18" charset="0"/>
                <a:cs typeface="Akhbar MT" pitchFamily="2" charset="-78"/>
              </a:rPr>
              <a:t>الأنظمة الاقتصادية </a:t>
            </a:r>
            <a:r>
              <a:rPr lang="ar-SA" b="1" dirty="0" smtClean="0">
                <a:latin typeface="Book Antiqua" pitchFamily="18" charset="0"/>
                <a:cs typeface="Akhbar MT" pitchFamily="2" charset="-78"/>
              </a:rPr>
              <a:t>الوضعية</a:t>
            </a:r>
            <a:r>
              <a:rPr lang="en-US" b="1" dirty="0" smtClean="0">
                <a:latin typeface="Book Antiqua" pitchFamily="18" charset="0"/>
                <a:cs typeface="Akhbar MT" pitchFamily="2" charset="-78"/>
              </a:rPr>
              <a:t>                   . </a:t>
            </a:r>
            <a:r>
              <a:rPr lang="en-US" sz="3600" dirty="0">
                <a:latin typeface="Book Antiqua" pitchFamily="18" charset="0"/>
                <a:cs typeface="Akhbar MT" pitchFamily="2" charset="-78"/>
              </a:rPr>
              <a:t/>
            </a:r>
            <a:br>
              <a:rPr lang="en-US" sz="3600" dirty="0">
                <a:latin typeface="Book Antiqua" pitchFamily="18" charset="0"/>
                <a:cs typeface="Akhbar MT" pitchFamily="2" charset="-78"/>
              </a:rPr>
            </a:br>
            <a:r>
              <a:rPr lang="ar-SA" b="1" dirty="0">
                <a:solidFill>
                  <a:schemeClr val="bg1">
                    <a:lumMod val="95000"/>
                    <a:lumOff val="5000"/>
                  </a:schemeClr>
                </a:solidFill>
                <a:effectLst>
                  <a:outerShdw blurRad="38100" dist="38100" dir="2700000" algn="tl">
                    <a:srgbClr val="000000">
                      <a:alpha val="43137"/>
                    </a:srgbClr>
                  </a:outerShdw>
                </a:effectLst>
                <a:latin typeface="Book Antiqua" pitchFamily="18" charset="0"/>
                <a:cs typeface="Akhbar MT" pitchFamily="2" charset="-78"/>
              </a:rPr>
              <a:t>المبحث الرابـع </a:t>
            </a:r>
            <a:r>
              <a:rPr lang="ar-SA" sz="4000" b="1" dirty="0">
                <a:solidFill>
                  <a:schemeClr val="bg1">
                    <a:lumMod val="95000"/>
                    <a:lumOff val="5000"/>
                  </a:schemeClr>
                </a:solidFill>
                <a:effectLst>
                  <a:outerShdw blurRad="38100" dist="38100" dir="2700000" algn="tl">
                    <a:srgbClr val="000000">
                      <a:alpha val="43137"/>
                    </a:srgbClr>
                  </a:outerShdw>
                </a:effectLst>
                <a:latin typeface="Book Antiqua" pitchFamily="18" charset="0"/>
                <a:cs typeface="Akhbar MT" pitchFamily="2" charset="-78"/>
              </a:rPr>
              <a:t>: </a:t>
            </a:r>
            <a:r>
              <a:rPr lang="ar-SA" b="1" dirty="0">
                <a:latin typeface="Book Antiqua" pitchFamily="18" charset="0"/>
                <a:cs typeface="Akhbar MT" pitchFamily="2" charset="-78"/>
              </a:rPr>
              <a:t>خصائص النظام الاقتصاد ي الاسلامي </a:t>
            </a:r>
            <a:r>
              <a:rPr lang="ar-SA" b="1" dirty="0" smtClean="0">
                <a:latin typeface="Book Antiqua" pitchFamily="18" charset="0"/>
                <a:cs typeface="Akhbar MT" pitchFamily="2" charset="-78"/>
              </a:rPr>
              <a:t>وأهدافه </a:t>
            </a:r>
            <a:r>
              <a:rPr lang="ar-SA" sz="4900" b="1" dirty="0" smtClean="0">
                <a:latin typeface="Book Antiqua" pitchFamily="18" charset="0"/>
                <a:cs typeface="Akhbar MT" pitchFamily="2" charset="-78"/>
              </a:rPr>
              <a:t>.</a:t>
            </a:r>
            <a:r>
              <a:rPr lang="en-US" sz="4900" b="1" dirty="0" smtClean="0">
                <a:latin typeface="Book Antiqua" pitchFamily="18" charset="0"/>
                <a:cs typeface="Akhbar MT" pitchFamily="2" charset="-78"/>
              </a:rPr>
              <a:t> </a:t>
            </a:r>
            <a:r>
              <a:rPr lang="en-US" dirty="0"/>
              <a:t/>
            </a:r>
            <a:br>
              <a:rPr lang="en-US" dirty="0"/>
            </a:br>
            <a:endParaRPr lang="ar-SA" dirty="0"/>
          </a:p>
        </p:txBody>
      </p:sp>
      <p:sp>
        <p:nvSpPr>
          <p:cNvPr id="3" name="عنوان فرعي 2"/>
          <p:cNvSpPr>
            <a:spLocks noGrp="1"/>
          </p:cNvSpPr>
          <p:nvPr>
            <p:ph type="subTitle" idx="1"/>
          </p:nvPr>
        </p:nvSpPr>
        <p:spPr/>
        <p:txBody>
          <a:bodyPr/>
          <a:lstStyle/>
          <a:p>
            <a:endParaRPr lang="ar-SA"/>
          </a:p>
        </p:txBody>
      </p:sp>
      <p:pic>
        <p:nvPicPr>
          <p:cNvPr id="4" name="صورة 3" descr="48269_large.jpg"/>
          <p:cNvPicPr>
            <a:picLocks noChangeAspect="1"/>
          </p:cNvPicPr>
          <p:nvPr/>
        </p:nvPicPr>
        <p:blipFill>
          <a:blip r:embed="rId2"/>
          <a:stretch>
            <a:fillRect/>
          </a:stretch>
        </p:blipFill>
        <p:spPr>
          <a:xfrm>
            <a:off x="0" y="2132856"/>
            <a:ext cx="9144000" cy="472514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80527" y="422705"/>
            <a:ext cx="9354780" cy="2616101"/>
          </a:xfrm>
          <a:prstGeom prst="rect">
            <a:avLst/>
          </a:prstGeom>
        </p:spPr>
        <p:txBody>
          <a:bodyPr wrap="square">
            <a:spAutoFit/>
          </a:bodyPr>
          <a:lstStyle/>
          <a:p>
            <a:pPr lvl="0" fontAlgn="base">
              <a:spcBef>
                <a:spcPct val="0"/>
              </a:spcBef>
              <a:spcAft>
                <a:spcPct val="0"/>
              </a:spcAft>
              <a:tabLst>
                <a:tab pos="457200" algn="l"/>
              </a:tabLst>
            </a:pPr>
            <a:r>
              <a:rPr lang="ar-SA" sz="3600" b="1" dirty="0">
                <a:solidFill>
                  <a:schemeClr val="accent2">
                    <a:lumMod val="50000"/>
                  </a:schemeClr>
                </a:solidFill>
                <a:latin typeface="Arabic Typesetting" pitchFamily="66" charset="-78"/>
                <a:ea typeface="Times New Roman" pitchFamily="18" charset="0"/>
              </a:rPr>
              <a:t>مساوئ النظام الاقتصادي </a:t>
            </a:r>
            <a:r>
              <a:rPr lang="ar-SA" sz="3600" b="1" dirty="0" smtClean="0">
                <a:solidFill>
                  <a:schemeClr val="accent2">
                    <a:lumMod val="50000"/>
                  </a:schemeClr>
                </a:solidFill>
                <a:latin typeface="Arabic Typesetting" pitchFamily="66" charset="-78"/>
                <a:ea typeface="Times New Roman" pitchFamily="18" charset="0"/>
              </a:rPr>
              <a:t>الرأسمالي </a:t>
            </a:r>
            <a:r>
              <a:rPr lang="ar-SA" sz="3600" b="1" dirty="0">
                <a:solidFill>
                  <a:schemeClr val="accent2">
                    <a:lumMod val="50000"/>
                  </a:schemeClr>
                </a:solidFill>
                <a:latin typeface="Arabic Typesetting" pitchFamily="66" charset="-78"/>
                <a:ea typeface="Times New Roman" pitchFamily="18" charset="0"/>
              </a:rPr>
              <a:t>:</a:t>
            </a:r>
            <a:endParaRPr lang="en-US" sz="3600" dirty="0">
              <a:solidFill>
                <a:schemeClr val="accent2">
                  <a:lumMod val="50000"/>
                </a:schemeClr>
              </a:solidFill>
              <a:latin typeface="Arial" pitchFamily="34" charset="0"/>
            </a:endParaRPr>
          </a:p>
          <a:p>
            <a:pPr marL="514350" lvl="0" indent="-514350" eaLnBrk="0" fontAlgn="base" hangingPunct="0">
              <a:spcBef>
                <a:spcPct val="0"/>
              </a:spcBef>
              <a:spcAft>
                <a:spcPct val="0"/>
              </a:spcAft>
              <a:buFont typeface="+mj-lt"/>
              <a:buAutoNum type="arabicPeriod"/>
              <a:tabLst>
                <a:tab pos="457200" algn="l"/>
              </a:tabLst>
            </a:pPr>
            <a:r>
              <a:rPr lang="ar-SA" sz="3200" b="1" dirty="0" smtClean="0">
                <a:solidFill>
                  <a:srgbClr val="0070C0"/>
                </a:solidFill>
                <a:latin typeface="Arabic Typesetting" pitchFamily="66" charset="-78"/>
                <a:ea typeface="Times New Roman" pitchFamily="18" charset="0"/>
              </a:rPr>
              <a:t>إهمال </a:t>
            </a:r>
            <a:r>
              <a:rPr lang="ar-SA" sz="3200" b="1" dirty="0">
                <a:solidFill>
                  <a:srgbClr val="0070C0"/>
                </a:solidFill>
                <a:latin typeface="Arabic Typesetting" pitchFamily="66" charset="-78"/>
                <a:ea typeface="Times New Roman" pitchFamily="18" charset="0"/>
              </a:rPr>
              <a:t>الجوانب </a:t>
            </a:r>
            <a:r>
              <a:rPr lang="ar-SA" sz="3200" b="1" dirty="0" smtClean="0">
                <a:solidFill>
                  <a:srgbClr val="0070C0"/>
                </a:solidFill>
                <a:latin typeface="Arabic Typesetting" pitchFamily="66" charset="-78"/>
                <a:ea typeface="Times New Roman" pitchFamily="18" charset="0"/>
              </a:rPr>
              <a:t>الأخلاقية </a:t>
            </a:r>
            <a:r>
              <a:rPr lang="ar-SA" sz="3200" b="1" dirty="0">
                <a:solidFill>
                  <a:srgbClr val="0070C0"/>
                </a:solidFill>
                <a:latin typeface="Arabic Typesetting" pitchFamily="66" charset="-78"/>
                <a:ea typeface="Times New Roman" pitchFamily="18" charset="0"/>
              </a:rPr>
              <a:t>والدينية والانسانية </a:t>
            </a:r>
            <a:r>
              <a:rPr lang="ar-SA" sz="3200" b="1" dirty="0" smtClean="0">
                <a:solidFill>
                  <a:srgbClr val="0070C0"/>
                </a:solidFill>
                <a:latin typeface="Arabic Typesetting" pitchFamily="66" charset="-78"/>
                <a:ea typeface="Times New Roman" pitchFamily="18" charset="0"/>
              </a:rPr>
              <a:t>.</a:t>
            </a:r>
            <a:endParaRPr lang="ar-SA" sz="3200" dirty="0" smtClean="0">
              <a:solidFill>
                <a:srgbClr val="0070C0"/>
              </a:solidFill>
              <a:latin typeface="Arial" pitchFamily="34" charset="0"/>
            </a:endParaRPr>
          </a:p>
          <a:p>
            <a:pPr marL="514350" lvl="0" indent="-514350" eaLnBrk="0" fontAlgn="base" hangingPunct="0">
              <a:spcBef>
                <a:spcPct val="0"/>
              </a:spcBef>
              <a:spcAft>
                <a:spcPct val="0"/>
              </a:spcAft>
              <a:buFont typeface="+mj-lt"/>
              <a:buAutoNum type="arabicPeriod"/>
              <a:tabLst>
                <a:tab pos="457200" algn="l"/>
              </a:tabLst>
            </a:pPr>
            <a:r>
              <a:rPr lang="ar-SA" sz="3200" b="1" dirty="0" smtClean="0">
                <a:solidFill>
                  <a:srgbClr val="0070C0"/>
                </a:solidFill>
                <a:latin typeface="Arabic Typesetting" pitchFamily="66" charset="-78"/>
                <a:ea typeface="Times New Roman" pitchFamily="18" charset="0"/>
              </a:rPr>
              <a:t>التفاوت </a:t>
            </a:r>
            <a:r>
              <a:rPr lang="ar-SA" sz="3200" b="1" dirty="0">
                <a:solidFill>
                  <a:srgbClr val="0070C0"/>
                </a:solidFill>
                <a:latin typeface="Arabic Typesetting" pitchFamily="66" charset="-78"/>
                <a:ea typeface="Times New Roman" pitchFamily="18" charset="0"/>
              </a:rPr>
              <a:t>الكبير في الدخل والثروة </a:t>
            </a:r>
            <a:r>
              <a:rPr lang="ar-SA" sz="3200" b="1" dirty="0" smtClean="0">
                <a:solidFill>
                  <a:srgbClr val="0070C0"/>
                </a:solidFill>
                <a:latin typeface="Arabic Typesetting" pitchFamily="66" charset="-78"/>
                <a:ea typeface="Times New Roman" pitchFamily="18" charset="0"/>
              </a:rPr>
              <a:t>.</a:t>
            </a:r>
            <a:endParaRPr lang="en-US" sz="3200" dirty="0">
              <a:solidFill>
                <a:srgbClr val="0070C0"/>
              </a:solidFill>
              <a:latin typeface="Arial" pitchFamily="34" charset="0"/>
            </a:endParaRPr>
          </a:p>
          <a:p>
            <a:pPr marL="514350" lvl="0" indent="-514350" eaLnBrk="0" fontAlgn="base" hangingPunct="0">
              <a:spcBef>
                <a:spcPct val="0"/>
              </a:spcBef>
              <a:spcAft>
                <a:spcPct val="0"/>
              </a:spcAft>
              <a:buFont typeface="+mj-lt"/>
              <a:buAutoNum type="arabicPeriod"/>
              <a:tabLst>
                <a:tab pos="457200" algn="l"/>
              </a:tabLst>
            </a:pPr>
            <a:r>
              <a:rPr lang="ar-SA" sz="3200" b="1" dirty="0" smtClean="0">
                <a:solidFill>
                  <a:srgbClr val="0070C0"/>
                </a:solidFill>
                <a:latin typeface="Arabic Typesetting" pitchFamily="66" charset="-78"/>
                <a:ea typeface="Times New Roman" pitchFamily="18" charset="0"/>
              </a:rPr>
              <a:t>فرض </a:t>
            </a:r>
            <a:r>
              <a:rPr lang="ar-SA" sz="3200" b="1" dirty="0">
                <a:solidFill>
                  <a:srgbClr val="0070C0"/>
                </a:solidFill>
                <a:latin typeface="Arabic Typesetting" pitchFamily="66" charset="-78"/>
                <a:ea typeface="Times New Roman" pitchFamily="18" charset="0"/>
              </a:rPr>
              <a:t>السيطرة الاحتكارية في السوق </a:t>
            </a:r>
            <a:r>
              <a:rPr lang="ar-SA" sz="3200" b="1" dirty="0" smtClean="0">
                <a:solidFill>
                  <a:srgbClr val="0070C0"/>
                </a:solidFill>
                <a:latin typeface="Arabic Typesetting" pitchFamily="66" charset="-78"/>
                <a:ea typeface="Times New Roman" pitchFamily="18" charset="0"/>
              </a:rPr>
              <a:t>.</a:t>
            </a:r>
            <a:endParaRPr lang="en-US" sz="3200" dirty="0">
              <a:solidFill>
                <a:srgbClr val="0070C0"/>
              </a:solidFill>
              <a:latin typeface="Arial" pitchFamily="34" charset="0"/>
            </a:endParaRPr>
          </a:p>
          <a:p>
            <a:pPr marL="514350" lvl="0" indent="-514350" eaLnBrk="0" fontAlgn="base" hangingPunct="0">
              <a:spcBef>
                <a:spcPct val="0"/>
              </a:spcBef>
              <a:spcAft>
                <a:spcPct val="0"/>
              </a:spcAft>
              <a:buFont typeface="+mj-lt"/>
              <a:buAutoNum type="arabicPeriod"/>
              <a:tabLst>
                <a:tab pos="457200" algn="l"/>
              </a:tabLst>
            </a:pPr>
            <a:r>
              <a:rPr lang="ar-SA" sz="3200" b="1" dirty="0" smtClean="0">
                <a:solidFill>
                  <a:srgbClr val="0070C0"/>
                </a:solidFill>
                <a:latin typeface="Arabic Typesetting" pitchFamily="66" charset="-78"/>
                <a:ea typeface="Times New Roman" pitchFamily="18" charset="0"/>
              </a:rPr>
              <a:t>دائم </a:t>
            </a:r>
            <a:r>
              <a:rPr lang="ar-SA" sz="2800" b="1" dirty="0">
                <a:solidFill>
                  <a:srgbClr val="0070C0"/>
                </a:solidFill>
                <a:latin typeface="Arabic Typesetting" pitchFamily="66" charset="-78"/>
                <a:ea typeface="Times New Roman" pitchFamily="18" charset="0"/>
              </a:rPr>
              <a:t>التعرض </a:t>
            </a:r>
            <a:r>
              <a:rPr lang="ar-SA" sz="3200" b="1" dirty="0">
                <a:solidFill>
                  <a:srgbClr val="0070C0"/>
                </a:solidFill>
                <a:latin typeface="Arabic Typesetting" pitchFamily="66" charset="-78"/>
                <a:ea typeface="Times New Roman" pitchFamily="18" charset="0"/>
              </a:rPr>
              <a:t>للتقلبا</a:t>
            </a:r>
            <a:r>
              <a:rPr lang="ar-SA" sz="2800" b="1" dirty="0">
                <a:solidFill>
                  <a:srgbClr val="0070C0"/>
                </a:solidFill>
                <a:latin typeface="Arabic Typesetting" pitchFamily="66" charset="-78"/>
                <a:ea typeface="Times New Roman" pitchFamily="18" charset="0"/>
              </a:rPr>
              <a:t>ت الاقتصادية وظهور البطالة </a:t>
            </a:r>
            <a:r>
              <a:rPr lang="ar-SA" sz="3200" b="1" dirty="0">
                <a:solidFill>
                  <a:srgbClr val="0070C0"/>
                </a:solidFill>
                <a:latin typeface="Arabic Typesetting" pitchFamily="66" charset="-78"/>
                <a:ea typeface="Times New Roman" pitchFamily="18" charset="0"/>
              </a:rPr>
              <a:t>والتضخم </a:t>
            </a:r>
            <a:r>
              <a:rPr lang="ar-SA" sz="3200" b="1" dirty="0" smtClean="0">
                <a:solidFill>
                  <a:srgbClr val="0070C0"/>
                </a:solidFill>
                <a:latin typeface="Arabic Typesetting" pitchFamily="66" charset="-78"/>
                <a:ea typeface="Times New Roman" pitchFamily="18" charset="0"/>
              </a:rPr>
              <a:t>والمديونية .</a:t>
            </a:r>
            <a:endParaRPr lang="en-US" sz="3200" dirty="0">
              <a:solidFill>
                <a:srgbClr val="0070C0"/>
              </a:solidFill>
              <a:latin typeface="Arial" pitchFamily="34" charset="0"/>
            </a:endParaRPr>
          </a:p>
        </p:txBody>
      </p:sp>
      <p:pic>
        <p:nvPicPr>
          <p:cNvPr id="3" name="صورة 2" descr="C:\Users\user\Desktop\النظام الرااسمالي.jpg"/>
          <p:cNvPicPr/>
          <p:nvPr/>
        </p:nvPicPr>
        <p:blipFill>
          <a:blip r:embed="rId2"/>
          <a:srcRect/>
          <a:stretch>
            <a:fillRect/>
          </a:stretch>
        </p:blipFill>
        <p:spPr bwMode="auto">
          <a:xfrm>
            <a:off x="24080" y="3100361"/>
            <a:ext cx="9119920" cy="3757639"/>
          </a:xfrm>
          <a:prstGeom prst="rect">
            <a:avLst/>
          </a:prstGeom>
          <a:noFill/>
          <a:ln w="9525">
            <a:noFill/>
            <a:miter lim="800000"/>
            <a:headEnd/>
            <a:tailEnd/>
          </a:ln>
        </p:spPr>
      </p:pic>
    </p:spTree>
    <p:extLst>
      <p:ext uri="{BB962C8B-B14F-4D97-AF65-F5344CB8AC3E}">
        <p14:creationId xmlns:p14="http://schemas.microsoft.com/office/powerpoint/2010/main" val="3319744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6072" y="333136"/>
            <a:ext cx="9284880" cy="6524863"/>
          </a:xfrm>
          <a:prstGeom prst="rect">
            <a:avLst/>
          </a:prstGeom>
        </p:spPr>
        <p:txBody>
          <a:bodyPr wrap="square">
            <a:spAutoFit/>
          </a:bodyPr>
          <a:lstStyle/>
          <a:p>
            <a:pPr lvl="0" fontAlgn="base">
              <a:spcBef>
                <a:spcPct val="0"/>
              </a:spcBef>
              <a:spcAft>
                <a:spcPct val="0"/>
              </a:spcAft>
            </a:pPr>
            <a:r>
              <a:rPr lang="ar-SA" sz="4000" b="1" dirty="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rPr>
              <a:t>النظام الاقتصادي الاشتراكي </a:t>
            </a:r>
            <a:r>
              <a:rPr lang="ar-SA" sz="4000" b="1" dirty="0" smtClean="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rPr>
              <a:t>..</a:t>
            </a:r>
            <a:endParaRPr lang="en-US" sz="40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400" b="1" dirty="0" smtClean="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rPr>
              <a:t>تعريفـــه :</a:t>
            </a:r>
            <a:endParaRPr lang="en-US" sz="34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النظام الذي يتميز بتملك الدولة لوسائل الإنتاج ( أي الملكية الجماعية ) </a:t>
            </a:r>
            <a:r>
              <a:rPr lang="ar-SA" sz="34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كالأراضي </a:t>
            </a:r>
            <a:r>
              <a:rPr lang="ar-SA"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والآلات والمصانع ، وتتخذ جميع القرارات الاقتصادية فيه من خلال جهاز التخطيط ، ومن هنا جاءت تسمية هذا النظام بنظام التخطيط المركزي </a:t>
            </a:r>
            <a:r>
              <a:rPr lang="ar-SA" sz="34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a:t>
            </a:r>
          </a:p>
          <a:p>
            <a:pPr eaLnBrk="0" fontAlgn="base" hangingPunct="0">
              <a:spcBef>
                <a:spcPct val="0"/>
              </a:spcBef>
              <a:spcAft>
                <a:spcPct val="0"/>
              </a:spcAft>
            </a:pPr>
            <a:r>
              <a:rPr lang="ar-SA" sz="3400" b="1" dirty="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rPr>
              <a:t>لفظ الاشتراكية</a:t>
            </a:r>
            <a:r>
              <a:rPr lang="ar-SA"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400" b="1" dirty="0" smtClean="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rPr>
              <a:t>:</a:t>
            </a:r>
          </a:p>
          <a:p>
            <a:pPr eaLnBrk="0" fontAlgn="base" hangingPunct="0">
              <a:spcBef>
                <a:spcPct val="0"/>
              </a:spcBef>
              <a:spcAft>
                <a:spcPct val="0"/>
              </a:spcAft>
            </a:pPr>
            <a:r>
              <a:rPr lang="ar-SA" sz="34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يعني الكثير من المعاني المختلفة ، قد يطلق أحياناً على مجرد تدخل الدولة في النشاط الاقتصادي ، فتكون الاشتراكية  بذلك نقيضاً لسياسة الحرية الاقتصادية ، كما يستعمل أحياناً للدلالة على تدخل الدولة من أجل تحسين حالة العمال والطبقات الفقيرة في المجتمع . </a:t>
            </a:r>
            <a:endParaRPr lang="en-US" sz="34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endParaRPr lang="en-US" sz="3600" b="1" dirty="0">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1578104733"/>
      </p:ext>
    </p:extLst>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21.png"/>
          <p:cNvPicPr>
            <a:picLocks noChangeAspect="1"/>
          </p:cNvPicPr>
          <p:nvPr/>
        </p:nvPicPr>
        <p:blipFill>
          <a:blip r:embed="rId2"/>
          <a:stretch>
            <a:fillRect/>
          </a:stretch>
        </p:blipFill>
        <p:spPr>
          <a:xfrm>
            <a:off x="0" y="0"/>
            <a:ext cx="9144000" cy="6858000"/>
          </a:xfrm>
          <a:prstGeom prst="rect">
            <a:avLst/>
          </a:prstGeom>
        </p:spPr>
      </p:pic>
      <p:sp>
        <p:nvSpPr>
          <p:cNvPr id="3" name="مستطيل 2"/>
          <p:cNvSpPr/>
          <p:nvPr/>
        </p:nvSpPr>
        <p:spPr>
          <a:xfrm>
            <a:off x="5364088" y="19406"/>
            <a:ext cx="3779912" cy="6555641"/>
          </a:xfrm>
          <a:prstGeom prst="rect">
            <a:avLst/>
          </a:prstGeom>
        </p:spPr>
        <p:txBody>
          <a:bodyPr wrap="square">
            <a:spAutoFit/>
          </a:bodyPr>
          <a:lstStyle/>
          <a:p>
            <a:pPr lvl="0" eaLnBrk="0" fontAlgn="base" hangingPunct="0">
              <a:spcBef>
                <a:spcPct val="0"/>
              </a:spcBef>
              <a:spcAft>
                <a:spcPct val="0"/>
              </a:spcAft>
            </a:pPr>
            <a:r>
              <a:rPr lang="ar-SA" sz="2800" b="1" dirty="0">
                <a:solidFill>
                  <a:srgbClr val="FFFF00"/>
                </a:solidFill>
                <a:latin typeface="Arabic Typesetting" pitchFamily="66" charset="-78"/>
                <a:ea typeface="Times New Roman" pitchFamily="18" charset="0"/>
              </a:rPr>
              <a:t>نشــأتـــه : </a:t>
            </a:r>
            <a:endParaRPr lang="en-US" sz="2800" dirty="0">
              <a:solidFill>
                <a:srgbClr val="FFFF00"/>
              </a:solidFill>
              <a:latin typeface="Arial" pitchFamily="34" charset="0"/>
            </a:endParaRPr>
          </a:p>
          <a:p>
            <a:pPr lvl="0" eaLnBrk="0" fontAlgn="base" hangingPunct="0">
              <a:spcBef>
                <a:spcPct val="0"/>
              </a:spcBef>
              <a:spcAft>
                <a:spcPct val="0"/>
              </a:spcAft>
            </a:pPr>
            <a:r>
              <a:rPr lang="ar-SA" sz="2800" b="1" dirty="0">
                <a:solidFill>
                  <a:srgbClr val="00FFFF"/>
                </a:solidFill>
                <a:latin typeface="Arabic Typesetting" pitchFamily="66" charset="-78"/>
                <a:ea typeface="Times New Roman" pitchFamily="18" charset="0"/>
              </a:rPr>
              <a:t>توصل عدد من المفكرين في القرن (19) إلى أن الملكية الخاصة وسوء توزيع الثروة ، هما السبب في البؤس والشقاء الذي تعيشه بعض فئات المجتمع الاوربي ، ومن أبرز هؤلاء كارل ماركس </a:t>
            </a:r>
            <a:r>
              <a:rPr lang="ar-SA" sz="2800" b="1" dirty="0">
                <a:solidFill>
                  <a:srgbClr val="00FFFF"/>
                </a:solidFill>
                <a:latin typeface="Arabic Typesetting" pitchFamily="66" charset="-78"/>
                <a:ea typeface="Calibri" pitchFamily="34" charset="0"/>
              </a:rPr>
              <a:t>، وأول ما طبق في الاتحاد السوفييتي السابق بعد انتصار ثورة أكتوبر الاشتراكية عام</a:t>
            </a:r>
            <a:r>
              <a:rPr lang="en-US" sz="2800" b="1" dirty="0">
                <a:solidFill>
                  <a:srgbClr val="00FFFF"/>
                </a:solidFill>
                <a:latin typeface="Arabic Typesetting" pitchFamily="66" charset="-78"/>
                <a:ea typeface="Calibri" pitchFamily="34" charset="0"/>
              </a:rPr>
              <a:t> 1917 </a:t>
            </a:r>
            <a:r>
              <a:rPr lang="ar-SA" sz="2800" b="1" dirty="0">
                <a:solidFill>
                  <a:srgbClr val="00FFFF"/>
                </a:solidFill>
                <a:latin typeface="Arabic Typesetting" pitchFamily="66" charset="-78"/>
                <a:ea typeface="Calibri" pitchFamily="34" charset="0"/>
              </a:rPr>
              <a:t>وبعد أقل من ثلاثين عاماً على انتصار تلك الثورة انتشر النظام الاشتراكي في عدد من دول العالم</a:t>
            </a:r>
            <a:r>
              <a:rPr lang="ar-SA" sz="2800" b="1" dirty="0">
                <a:solidFill>
                  <a:srgbClr val="00FFFF"/>
                </a:solidFill>
                <a:latin typeface="Arabic Typesetting" pitchFamily="66" charset="-78"/>
                <a:ea typeface="Times New Roman" pitchFamily="18" charset="0"/>
              </a:rPr>
              <a:t> .</a:t>
            </a:r>
            <a:endParaRPr lang="ar-SA" sz="2800" dirty="0">
              <a:solidFill>
                <a:srgbClr val="00FFFF"/>
              </a:solidFill>
            </a:endParaRPr>
          </a:p>
        </p:txBody>
      </p:sp>
    </p:spTree>
    <p:extLst>
      <p:ext uri="{BB962C8B-B14F-4D97-AF65-F5344CB8AC3E}">
        <p14:creationId xmlns:p14="http://schemas.microsoft.com/office/powerpoint/2010/main" val="4200417980"/>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1321.png"/>
          <p:cNvPicPr>
            <a:picLocks noChangeAspect="1"/>
          </p:cNvPicPr>
          <p:nvPr/>
        </p:nvPicPr>
        <p:blipFill>
          <a:blip r:embed="rId2"/>
          <a:stretch>
            <a:fillRect/>
          </a:stretch>
        </p:blipFill>
        <p:spPr>
          <a:xfrm>
            <a:off x="3448" y="0"/>
            <a:ext cx="4568552" cy="6858000"/>
          </a:xfrm>
          <a:prstGeom prst="rect">
            <a:avLst/>
          </a:prstGeom>
        </p:spPr>
      </p:pic>
      <p:sp>
        <p:nvSpPr>
          <p:cNvPr id="3" name="مستطيل 2"/>
          <p:cNvSpPr/>
          <p:nvPr/>
        </p:nvSpPr>
        <p:spPr>
          <a:xfrm>
            <a:off x="4572000" y="260648"/>
            <a:ext cx="4463691" cy="6494085"/>
          </a:xfrm>
          <a:prstGeom prst="rect">
            <a:avLst/>
          </a:prstGeom>
        </p:spPr>
        <p:txBody>
          <a:bodyPr wrap="square">
            <a:spAutoFit/>
          </a:bodyPr>
          <a:lstStyle/>
          <a:p>
            <a:pPr lvl="0" fontAlgn="base">
              <a:spcBef>
                <a:spcPct val="0"/>
              </a:spcBef>
              <a:spcAft>
                <a:spcPct val="0"/>
              </a:spcAft>
            </a:pPr>
            <a:r>
              <a:rPr lang="ar-SA" sz="32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جيفارا ، ولد في الارجنتين ، من أكثر الداعمين والمشجعين للنظام </a:t>
            </a:r>
            <a:r>
              <a:rPr lang="ar-SA" sz="3200" b="1" dirty="0" smtClean="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الاشتراكي </a:t>
            </a:r>
            <a:endParaRPr lang="en-US" sz="3200" b="1" dirty="0">
              <a:solidFill>
                <a:schemeClr val="tx2"/>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200" b="1" dirty="0">
                <a:solidFill>
                  <a:schemeClr val="tx2"/>
                </a:solidFill>
                <a:effectLst>
                  <a:outerShdw blurRad="38100" dist="38100" dir="2700000" algn="tl">
                    <a:srgbClr val="000000">
                      <a:alpha val="43137"/>
                    </a:srgbClr>
                  </a:outerShdw>
                </a:effectLst>
                <a:latin typeface="Arabic Typesetting" pitchFamily="66" charset="-78"/>
                <a:ea typeface="Calibri" pitchFamily="34" charset="0"/>
              </a:rPr>
              <a:t>انتقد جيفارا الطبقة العاملة في الدول الرأسمالية </a:t>
            </a:r>
            <a:r>
              <a:rPr lang="ar-SA" sz="3200" b="1" dirty="0" err="1" smtClean="0">
                <a:solidFill>
                  <a:schemeClr val="tx2"/>
                </a:solidFill>
                <a:effectLst>
                  <a:outerShdw blurRad="38100" dist="38100" dir="2700000" algn="tl">
                    <a:srgbClr val="000000">
                      <a:alpha val="43137"/>
                    </a:srgbClr>
                  </a:outerShdw>
                </a:effectLst>
                <a:latin typeface="Arabic Typesetting" pitchFamily="66" charset="-78"/>
                <a:ea typeface="Calibri" pitchFamily="34" charset="0"/>
              </a:rPr>
              <a:t>لتواطئها</a:t>
            </a:r>
            <a:r>
              <a:rPr lang="ar-SA" sz="3200" b="1" dirty="0" smtClean="0">
                <a:solidFill>
                  <a:schemeClr val="tx2"/>
                </a:solidFill>
                <a:effectLst>
                  <a:outerShdw blurRad="38100" dist="38100" dir="2700000" algn="tl">
                    <a:srgbClr val="000000">
                      <a:alpha val="43137"/>
                    </a:srgbClr>
                  </a:outerShdw>
                </a:effectLst>
                <a:latin typeface="Arabic Typesetting" pitchFamily="66" charset="-78"/>
                <a:ea typeface="Calibri" pitchFamily="34" charset="0"/>
              </a:rPr>
              <a:t> </a:t>
            </a:r>
            <a:r>
              <a:rPr lang="ar-SA" sz="3200" b="1" dirty="0">
                <a:solidFill>
                  <a:schemeClr val="tx2"/>
                </a:solidFill>
                <a:effectLst>
                  <a:outerShdw blurRad="38100" dist="38100" dir="2700000" algn="tl">
                    <a:srgbClr val="000000">
                      <a:alpha val="43137"/>
                    </a:srgbClr>
                  </a:outerShdw>
                </a:effectLst>
                <a:latin typeface="Arabic Typesetting" pitchFamily="66" charset="-78"/>
                <a:ea typeface="Calibri" pitchFamily="34" charset="0"/>
              </a:rPr>
              <a:t>مع </a:t>
            </a:r>
            <a:r>
              <a:rPr lang="ar-SA" sz="3200" b="1" dirty="0" smtClean="0">
                <a:solidFill>
                  <a:schemeClr val="tx2"/>
                </a:solidFill>
                <a:effectLst>
                  <a:outerShdw blurRad="38100" dist="38100" dir="2700000" algn="tl">
                    <a:srgbClr val="000000">
                      <a:alpha val="43137"/>
                    </a:srgbClr>
                  </a:outerShdw>
                </a:effectLst>
                <a:latin typeface="Arabic Typesetting" pitchFamily="66" charset="-78"/>
                <a:ea typeface="Calibri" pitchFamily="34" charset="0"/>
              </a:rPr>
              <a:t>النظام </a:t>
            </a:r>
            <a:r>
              <a:rPr lang="ar-SA" sz="3200" b="1" dirty="0">
                <a:solidFill>
                  <a:schemeClr val="tx2"/>
                </a:solidFill>
                <a:effectLst>
                  <a:outerShdw blurRad="38100" dist="38100" dir="2700000" algn="tl">
                    <a:srgbClr val="000000">
                      <a:alpha val="43137"/>
                    </a:srgbClr>
                  </a:outerShdw>
                </a:effectLst>
                <a:latin typeface="Arabic Typesetting" pitchFamily="66" charset="-78"/>
                <a:ea typeface="Calibri" pitchFamily="34" charset="0"/>
              </a:rPr>
              <a:t>وقد صنف الفلاحين المعدمين على أنهم القوى الثورية الحقيقية في أغلب </a:t>
            </a:r>
            <a:r>
              <a:rPr lang="ar-SA" sz="3200" b="1" dirty="0" smtClean="0">
                <a:solidFill>
                  <a:schemeClr val="tx2"/>
                </a:solidFill>
                <a:effectLst>
                  <a:outerShdw blurRad="38100" dist="38100" dir="2700000" algn="tl">
                    <a:srgbClr val="000000">
                      <a:alpha val="43137"/>
                    </a:srgbClr>
                  </a:outerShdw>
                </a:effectLst>
                <a:latin typeface="Arabic Typesetting" pitchFamily="66" charset="-78"/>
                <a:ea typeface="Calibri" pitchFamily="34" charset="0"/>
              </a:rPr>
              <a:t>البلدان </a:t>
            </a:r>
            <a:r>
              <a:rPr lang="ar-SA" sz="3200" b="1" dirty="0">
                <a:solidFill>
                  <a:schemeClr val="tx2"/>
                </a:solidFill>
                <a:effectLst>
                  <a:outerShdw blurRad="38100" dist="38100" dir="2700000" algn="tl">
                    <a:srgbClr val="000000">
                      <a:alpha val="43137"/>
                    </a:srgbClr>
                  </a:outerShdw>
                </a:effectLst>
                <a:latin typeface="Arabic Typesetting" pitchFamily="66" charset="-78"/>
                <a:ea typeface="Calibri" pitchFamily="34" charset="0"/>
              </a:rPr>
              <a:t>إضافة إلى استنكاره وإدانته الاتحاد السوفييتي لاستبداله الأممية بالوطنية ساحباً معه دول اشتراكية أخرى نحو الرضوخ</a:t>
            </a:r>
            <a:r>
              <a:rPr lang="ar-SA" sz="32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200" b="1" dirty="0">
                <a:solidFill>
                  <a:schemeClr val="tx2"/>
                </a:solidFill>
                <a:effectLst>
                  <a:outerShdw blurRad="38100" dist="38100" dir="2700000" algn="tl">
                    <a:srgbClr val="000000">
                      <a:alpha val="43137"/>
                    </a:srgbClr>
                  </a:outerShdw>
                </a:effectLst>
                <a:latin typeface="Arabic Typesetting" pitchFamily="66" charset="-78"/>
                <a:ea typeface="Calibri" pitchFamily="34" charset="0"/>
              </a:rPr>
              <a:t>. </a:t>
            </a:r>
            <a:endParaRPr lang="ar-SA" sz="3200" b="1" dirty="0">
              <a:solidFill>
                <a:schemeClr val="tx2"/>
              </a:solidFill>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15744202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3">
                                            <p:txEl>
                                              <p:pRg st="0" end="0"/>
                                            </p:txEl>
                                          </p:spTgt>
                                        </p:tgtEl>
                                        <p:attrNameLst>
                                          <p:attrName>style.color</p:attrName>
                                        </p:attrNameLst>
                                      </p:cBhvr>
                                      <p:to>
                                        <a:schemeClr val="accent2"/>
                                      </p:to>
                                    </p:animClr>
                                    <p:animClr clrSpc="rgb" dir="cw">
                                      <p:cBhvr>
                                        <p:cTn id="7" dur="500" fill="hold"/>
                                        <p:tgtEl>
                                          <p:spTgt spid="3">
                                            <p:txEl>
                                              <p:pRg st="0" end="0"/>
                                            </p:txEl>
                                          </p:spTgt>
                                        </p:tgtEl>
                                        <p:attrNameLst>
                                          <p:attrName>fillcolor</p:attrName>
                                        </p:attrNameLst>
                                      </p:cBhvr>
                                      <p:to>
                                        <a:schemeClr val="accent2"/>
                                      </p:to>
                                    </p:animClr>
                                    <p:set>
                                      <p:cBhvr>
                                        <p:cTn id="8" dur="500" fill="hold"/>
                                        <p:tgtEl>
                                          <p:spTgt spid="3">
                                            <p:txEl>
                                              <p:pRg st="0" end="0"/>
                                            </p:txEl>
                                          </p:spTgt>
                                        </p:tgtEl>
                                        <p:attrNameLst>
                                          <p:attrName>fill.type</p:attrName>
                                        </p:attrNameLst>
                                      </p:cBhvr>
                                      <p:to>
                                        <p:strVal val="solid"/>
                                      </p:to>
                                    </p:set>
                                    <p:set>
                                      <p:cBhvr>
                                        <p:cTn id="9" dur="500" fill="hold"/>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3327016553.pn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509806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مستطيل 1"/>
          <p:cNvSpPr/>
          <p:nvPr/>
        </p:nvSpPr>
        <p:spPr>
          <a:xfrm>
            <a:off x="-24056" y="40640"/>
            <a:ext cx="9168056" cy="6617196"/>
          </a:xfrm>
          <a:prstGeom prst="rect">
            <a:avLst/>
          </a:prstGeom>
        </p:spPr>
        <p:txBody>
          <a:bodyPr wrap="square">
            <a:spAutoFit/>
          </a:bodyPr>
          <a:lstStyle/>
          <a:p>
            <a:pPr eaLnBrk="0" fontAlgn="base" hangingPunct="0">
              <a:spcBef>
                <a:spcPct val="0"/>
              </a:spcBef>
              <a:spcAft>
                <a:spcPct val="0"/>
              </a:spcAft>
            </a:pPr>
            <a:r>
              <a:rPr lang="ar-SA" sz="36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 مؤرخي الفكر الاقتصادي يفرقون بين نوعين من الاشتراكية : </a:t>
            </a:r>
            <a:endParaRPr lang="en-US" sz="36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endParaRPr>
          </a:p>
          <a:p>
            <a:pPr eaLnBrk="0" fontAlgn="base" hangingPunct="0">
              <a:spcBef>
                <a:spcPct val="0"/>
              </a:spcBef>
              <a:spcAft>
                <a:spcPct val="0"/>
              </a:spcAft>
            </a:pPr>
            <a:endParaRPr lang="ar-SA" sz="2800" b="1" dirty="0" smtClean="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endParaRPr>
          </a:p>
          <a:p>
            <a:pPr marL="571500" indent="-571500" eaLnBrk="0" fontAlgn="base" hangingPunct="0">
              <a:spcBef>
                <a:spcPct val="0"/>
              </a:spcBef>
              <a:spcAft>
                <a:spcPct val="0"/>
              </a:spcAft>
              <a:buFont typeface="Wingdings" pitchFamily="2" charset="2"/>
              <a:buChar char="ü"/>
            </a:pPr>
            <a:r>
              <a:rPr lang="ar-SA" sz="3600" b="1" dirty="0" smtClean="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الاشتراكية الخيالية :</a:t>
            </a:r>
            <a:endParaRPr lang="en-US" sz="3600" b="1" dirty="0">
              <a:solidFill>
                <a:srgbClr val="FFC000"/>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التي لو يستند دعاتها الى منطق علمي ، وتحليل ودراسة ، </a:t>
            </a: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وإنما </a:t>
            </a:r>
            <a:r>
              <a:rPr lang="ar-SA" sz="3600" b="1" dirty="0" err="1">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تأثرو</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عاطفياً بمساوئ النظم الاجتماعية والاقتصادية السائدة ، وحاولوا بأحلامهم وخيالاتهم إقناع الأفراد وأحياناً الحكومات بإقامة نظام ينقل الناس إلى مجتمع أفضل وأكثر رخاءً .</a:t>
            </a:r>
            <a:endParaRPr lang="en-US" sz="3600" b="1" dirty="0">
              <a:effectLst>
                <a:outerShdw blurRad="38100" dist="38100" dir="2700000" algn="tl">
                  <a:srgbClr val="000000">
                    <a:alpha val="43137"/>
                  </a:srgbClr>
                </a:outerShdw>
              </a:effectLst>
              <a:latin typeface="Arial" pitchFamily="34" charset="0"/>
            </a:endParaRPr>
          </a:p>
          <a:p>
            <a:pPr marL="571500" lvl="0" indent="-571500" eaLnBrk="0" fontAlgn="base" hangingPunct="0">
              <a:spcBef>
                <a:spcPct val="0"/>
              </a:spcBef>
              <a:spcAft>
                <a:spcPct val="0"/>
              </a:spcAft>
              <a:buFont typeface="Wingdings" pitchFamily="2" charset="2"/>
              <a:buChar char="ü"/>
            </a:pPr>
            <a:r>
              <a:rPr lang="ar-SA" sz="36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الاشتراكية العلمية </a:t>
            </a:r>
            <a:r>
              <a:rPr lang="ar-SA" sz="3600" b="1" dirty="0" smtClean="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a:t>
            </a:r>
          </a:p>
          <a:p>
            <a:pPr lvl="0" eaLnBrk="0" fontAlgn="base" hangingPunct="0">
              <a:spcBef>
                <a:spcPct val="0"/>
              </a:spcBef>
              <a:spcAft>
                <a:spcPct val="0"/>
              </a:spcAft>
              <a:buFontTx/>
              <a:buChar char="•"/>
            </a:pP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أو ( </a:t>
            </a:r>
            <a:r>
              <a:rPr lang="ar-SA" sz="36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الماركسية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 نسبةً الى كارل ماركس </a:t>
            </a:r>
            <a:r>
              <a:rPr lang="ar-SA" sz="3600" b="1" dirty="0" smtClean="0">
                <a:effectLst>
                  <a:outerShdw blurRad="38100" dist="38100" dir="2700000" algn="tl">
                    <a:srgbClr val="000000">
                      <a:alpha val="43137"/>
                    </a:srgbClr>
                  </a:outerShdw>
                </a:effectLst>
                <a:latin typeface="Arial" pitchFamily="34" charset="0"/>
              </a:rPr>
              <a:t>ا</a:t>
            </a: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لذي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نادى بإلغاء الملكية الخاصة </a:t>
            </a: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باعتبارها  في نظرة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أساس الشرور التي تعاني منها المجتمعات الرأسمالية .</a:t>
            </a:r>
            <a:endParaRPr lang="en-US" sz="3600" b="1" dirty="0">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3563948861"/>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067944" y="0"/>
            <a:ext cx="5076056" cy="6647974"/>
          </a:xfrm>
          <a:prstGeom prst="rect">
            <a:avLst/>
          </a:prstGeom>
        </p:spPr>
        <p:txBody>
          <a:bodyPr wrap="square">
            <a:spAutoFit/>
          </a:bodyPr>
          <a:lstStyle/>
          <a:p>
            <a:pPr lvl="0" fontAlgn="base">
              <a:spcBef>
                <a:spcPct val="0"/>
              </a:spcBef>
              <a:spcAft>
                <a:spcPct val="0"/>
              </a:spcAft>
            </a:pPr>
            <a:r>
              <a:rPr lang="ar-SA" sz="32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أسس</a:t>
            </a:r>
            <a:r>
              <a:rPr lang="ar-SA" sz="3200" b="1" dirty="0">
                <a:solidFill>
                  <a:srgbClr val="FF0000"/>
                </a:solidFill>
                <a:latin typeface="Arabic Typesetting" pitchFamily="66" charset="-78"/>
                <a:ea typeface="Times New Roman" pitchFamily="18" charset="0"/>
              </a:rPr>
              <a:t> </a:t>
            </a:r>
            <a:r>
              <a:rPr lang="ar-SA" sz="32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rPr>
              <a:t>وخصائص النظام الاقتصادي الاشتراكي :</a:t>
            </a:r>
            <a:endParaRPr lang="en-US" sz="3200" b="1" dirty="0">
              <a:solidFill>
                <a:srgbClr val="FFC000"/>
              </a:solidFill>
              <a:effectLst>
                <a:outerShdw blurRad="38100" dist="38100" dir="2700000" algn="tl">
                  <a:srgbClr val="000000">
                    <a:alpha val="43137"/>
                  </a:srgbClr>
                </a:outerShdw>
              </a:effectLst>
              <a:latin typeface="Arabic Typesetting" pitchFamily="66" charset="-78"/>
              <a:ea typeface="Times New Roman" pitchFamily="18" charset="0"/>
            </a:endParaRPr>
          </a:p>
          <a:p>
            <a:pPr marL="457200" lvl="0" indent="-457200" eaLnBrk="0" fontAlgn="base" hangingPunct="0">
              <a:spcBef>
                <a:spcPct val="0"/>
              </a:spcBef>
              <a:spcAft>
                <a:spcPct val="0"/>
              </a:spcAft>
              <a:buFont typeface="Wingdings" pitchFamily="2" charset="2"/>
              <a:buChar char="§"/>
            </a:pPr>
            <a:r>
              <a:rPr lang="ar-SA" sz="28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الملكية العامة لوسائل </a:t>
            </a:r>
            <a:r>
              <a:rPr lang="ar-SA" sz="28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الانتاج</a:t>
            </a:r>
          </a:p>
          <a:p>
            <a:pPr marL="457200" lvl="0" indent="-457200" eaLnBrk="0" fontAlgn="base" hangingPunct="0">
              <a:spcBef>
                <a:spcPct val="0"/>
              </a:spcBef>
              <a:spcAft>
                <a:spcPct val="0"/>
              </a:spcAft>
              <a:buFont typeface="Wingdings" pitchFamily="2" charset="2"/>
              <a:buChar char="§"/>
            </a:pPr>
            <a:r>
              <a:rPr lang="ar-SA" sz="2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a:t>
            </a:r>
            <a:r>
              <a:rPr lang="ar-SA" sz="2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2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الاساس الاقتصادي للنظام الاشتراكي )</a:t>
            </a:r>
            <a:endParaRPr lang="en-US" sz="2600" b="1" dirty="0">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
            </a:pPr>
            <a:r>
              <a:rPr lang="ar-SA" sz="28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وجود الملكية العامة في النظام الاشتراكي لا ينفي وجود الملكية الفردية المحدودة ( أي في حدود لا يتجاوزها الفرد )</a:t>
            </a:r>
            <a:endParaRPr lang="en-US" sz="2800" b="1" dirty="0">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
            </a:pPr>
            <a:r>
              <a:rPr lang="ar-SA" sz="28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اشباع الحاجات الاجتماعية ( أي تعطى السلع التي تشبع الحاجات الضرورية للغالبية العظمى من </a:t>
            </a:r>
            <a:r>
              <a:rPr lang="ar-SA" sz="28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أفراد </a:t>
            </a:r>
            <a:r>
              <a:rPr lang="ar-SA" sz="28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المجتمع )</a:t>
            </a:r>
            <a:endParaRPr lang="en-US" sz="2800" b="1" dirty="0">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
            </a:pPr>
            <a:r>
              <a:rPr lang="ar-SA" sz="28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التخطيط المركزي : </a:t>
            </a:r>
            <a:r>
              <a:rPr lang="ar-SA" sz="28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28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ويعني تنظيم النشاط المتعلق بعملية النشاط والتبادل والتوزيع والاستهلاك ) بدلاً من جهاز الاثمان ، الذي تعتمد عليه الرأسمالية </a:t>
            </a:r>
            <a:endParaRPr lang="en-US" sz="2800" b="1" dirty="0">
              <a:effectLst>
                <a:outerShdw blurRad="38100" dist="38100" dir="2700000" algn="tl">
                  <a:srgbClr val="000000">
                    <a:alpha val="43137"/>
                  </a:srgbClr>
                </a:outerShdw>
              </a:effectLst>
              <a:latin typeface="Arial" pitchFamily="34" charset="0"/>
            </a:endParaRPr>
          </a:p>
        </p:txBody>
      </p:sp>
      <p:pic>
        <p:nvPicPr>
          <p:cNvPr id="3" name="صورة 2" descr="14420469881.png"/>
          <p:cNvPicPr>
            <a:picLocks noChangeAspect="1"/>
          </p:cNvPicPr>
          <p:nvPr/>
        </p:nvPicPr>
        <p:blipFill>
          <a:blip r:embed="rId2"/>
          <a:stretch>
            <a:fillRect/>
          </a:stretch>
        </p:blipFill>
        <p:spPr>
          <a:xfrm>
            <a:off x="0" y="0"/>
            <a:ext cx="4283968" cy="6858000"/>
          </a:xfrm>
          <a:prstGeom prst="rect">
            <a:avLst/>
          </a:prstGeom>
        </p:spPr>
      </p:pic>
    </p:spTree>
    <p:extLst>
      <p:ext uri="{BB962C8B-B14F-4D97-AF65-F5344CB8AC3E}">
        <p14:creationId xmlns:p14="http://schemas.microsoft.com/office/powerpoint/2010/main" val="2123876763"/>
      </p:ext>
    </p:extLst>
  </p:cSld>
  <p:clrMapOvr>
    <a:masterClrMapping/>
  </p:clrMapOvr>
  <p:transition spd="slow">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C:\Users\user\Desktop\220679_29686.jpg"/>
          <p:cNvPicPr/>
          <p:nvPr/>
        </p:nvPicPr>
        <p:blipFill>
          <a:blip r:embed="rId2"/>
          <a:srcRect/>
          <a:stretch>
            <a:fillRect/>
          </a:stretch>
        </p:blipFill>
        <p:spPr bwMode="auto">
          <a:xfrm>
            <a:off x="19968" y="-24970"/>
            <a:ext cx="9137696" cy="6882970"/>
          </a:xfrm>
          <a:prstGeom prst="rect">
            <a:avLst/>
          </a:prstGeom>
          <a:noFill/>
          <a:ln w="9525">
            <a:noFill/>
            <a:miter lim="800000"/>
            <a:headEnd/>
            <a:tailEnd/>
          </a:ln>
        </p:spPr>
      </p:pic>
      <p:sp>
        <p:nvSpPr>
          <p:cNvPr id="4" name="مستطيل 3"/>
          <p:cNvSpPr/>
          <p:nvPr/>
        </p:nvSpPr>
        <p:spPr>
          <a:xfrm>
            <a:off x="7308304" y="75464"/>
            <a:ext cx="1805400" cy="3046988"/>
          </a:xfrm>
          <a:prstGeom prst="rect">
            <a:avLst/>
          </a:prstGeom>
        </p:spPr>
        <p:txBody>
          <a:bodyPr wrap="square">
            <a:spAutoFit/>
          </a:bodyPr>
          <a:lstStyle/>
          <a:p>
            <a:pPr lvl="0" fontAlgn="base">
              <a:spcBef>
                <a:spcPct val="0"/>
              </a:spcBef>
              <a:spcAft>
                <a:spcPct val="0"/>
              </a:spcAft>
            </a:pPr>
            <a:r>
              <a:rPr lang="ar-SA" sz="3200" b="1" dirty="0" smtClean="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  ما</a:t>
            </a:r>
          </a:p>
          <a:p>
            <a:pPr lvl="0" fontAlgn="base">
              <a:spcBef>
                <a:spcPct val="0"/>
              </a:spcBef>
              <a:spcAft>
                <a:spcPct val="0"/>
              </a:spcAft>
            </a:pPr>
            <a:r>
              <a:rPr lang="ar-SA" sz="3200" b="1" dirty="0" smtClean="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مساوئ </a:t>
            </a:r>
          </a:p>
          <a:p>
            <a:pPr lvl="0" fontAlgn="base">
              <a:spcBef>
                <a:spcPct val="0"/>
              </a:spcBef>
              <a:spcAft>
                <a:spcPct val="0"/>
              </a:spcAft>
            </a:pPr>
            <a:r>
              <a:rPr lang="ar-SA" sz="3200" b="1" dirty="0" smtClean="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النظام </a:t>
            </a:r>
          </a:p>
          <a:p>
            <a:pPr lvl="0" fontAlgn="base">
              <a:spcBef>
                <a:spcPct val="0"/>
              </a:spcBef>
              <a:spcAft>
                <a:spcPct val="0"/>
              </a:spcAft>
            </a:pPr>
            <a:r>
              <a:rPr lang="ar-SA" sz="3200" b="1" dirty="0" smtClean="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الاقتصادي </a:t>
            </a:r>
          </a:p>
          <a:p>
            <a:pPr lvl="0" fontAlgn="base">
              <a:spcBef>
                <a:spcPct val="0"/>
              </a:spcBef>
              <a:spcAft>
                <a:spcPct val="0"/>
              </a:spcAft>
            </a:pPr>
            <a:r>
              <a:rPr lang="ar-SA" sz="3200" b="1" dirty="0" smtClean="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الاشتراكي</a:t>
            </a:r>
          </a:p>
          <a:p>
            <a:pPr lvl="0" fontAlgn="base">
              <a:spcBef>
                <a:spcPct val="0"/>
              </a:spcBef>
              <a:spcAft>
                <a:spcPct val="0"/>
              </a:spcAft>
            </a:pPr>
            <a:r>
              <a:rPr lang="ar-SA" sz="3200" b="1" dirty="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200" b="1" dirty="0" smtClean="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    ؟ </a:t>
            </a:r>
            <a:endParaRPr lang="en-US" sz="3200" dirty="0">
              <a:solidFill>
                <a:srgbClr val="00FFFF"/>
              </a:solidFill>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2772610180"/>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22632"/>
            <a:ext cx="9144000" cy="6832640"/>
          </a:xfrm>
          <a:prstGeom prst="rect">
            <a:avLst/>
          </a:prstGeom>
        </p:spPr>
        <p:txBody>
          <a:bodyPr wrap="square">
            <a:spAutoFit/>
          </a:bodyPr>
          <a:lstStyle/>
          <a:p>
            <a:pPr marL="457200" lvl="0" indent="-457200" eaLnBrk="0" fontAlgn="base" hangingPunct="0">
              <a:spcBef>
                <a:spcPct val="0"/>
              </a:spcBef>
              <a:spcAft>
                <a:spcPct val="0"/>
              </a:spcAft>
              <a:buFont typeface="Wingdings" pitchFamily="2" charset="2"/>
              <a:buChar char="Ø"/>
            </a:pPr>
            <a:r>
              <a:rPr lang="ar-SA"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تقييد حريات الأفراد الاقتصادية ، وقتل الحافز الفردي ، الذي له دور أساسي في إثارة ضروب النشاط الاقتصادي .</a:t>
            </a:r>
          </a:p>
          <a:p>
            <a:pPr lvl="0" eaLnBrk="0" fontAlgn="base" hangingPunct="0">
              <a:spcBef>
                <a:spcPct val="0"/>
              </a:spcBef>
              <a:spcAft>
                <a:spcPct val="0"/>
              </a:spcAft>
            </a:pPr>
            <a:endParaRPr lang="en-US" sz="3400" dirty="0">
              <a:solidFill>
                <a:srgbClr val="00FFFF"/>
              </a:solidFill>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Ø"/>
            </a:pPr>
            <a:r>
              <a:rPr lang="ar-SA" sz="3200" b="1" dirty="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إلغاء الملكية الفردية لوسائل الانتاج ، الأمر الذي جعله يصطدم مع الفطرة البشرية التي جبلت على حب التملك .</a:t>
            </a:r>
          </a:p>
          <a:p>
            <a:pPr lvl="0" eaLnBrk="0" fontAlgn="base" hangingPunct="0">
              <a:spcBef>
                <a:spcPct val="0"/>
              </a:spcBef>
              <a:spcAft>
                <a:spcPct val="0"/>
              </a:spcAft>
            </a:pPr>
            <a:endParaRPr lang="en-US" sz="3400" dirty="0">
              <a:effectLst>
                <a:outerShdw blurRad="38100" dist="38100" dir="2700000" algn="tl">
                  <a:srgbClr val="000000">
                    <a:alpha val="43137"/>
                  </a:srgbClr>
                </a:outerShdw>
              </a:effectLst>
              <a:latin typeface="Arial" pitchFamily="34" charset="0"/>
            </a:endParaRPr>
          </a:p>
          <a:p>
            <a:pPr marL="457200" indent="-457200" eaLnBrk="0" fontAlgn="base" hangingPunct="0">
              <a:spcBef>
                <a:spcPct val="0"/>
              </a:spcBef>
              <a:spcAft>
                <a:spcPct val="0"/>
              </a:spcAft>
              <a:buFont typeface="Wingdings" pitchFamily="2" charset="2"/>
              <a:buChar char="Ø"/>
            </a:pPr>
            <a:r>
              <a:rPr lang="ar-SA"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محاربة الاديان السماوية ، باعتبارها في نظره أفيون الشعوب ومن ثم سعيه الحثيث نحو محو مشاعر الإخاء في النفوس البشرية ، وإثارة فكرة الصراع الطبقِي بين الفقراء والاغنياء . </a:t>
            </a:r>
          </a:p>
          <a:p>
            <a:pPr lvl="0" eaLnBrk="0" fontAlgn="base" hangingPunct="0">
              <a:spcBef>
                <a:spcPct val="0"/>
              </a:spcBef>
              <a:spcAft>
                <a:spcPct val="0"/>
              </a:spcAft>
            </a:pPr>
            <a:endParaRPr lang="en-US" sz="3200" dirty="0">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Ø"/>
            </a:pPr>
            <a:r>
              <a:rPr lang="ar-SA" sz="3200" b="1" dirty="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فتور بواعث العمل فيه عند معتنقيه لسد باب الطموحات أمامهم ، الأمر الذي يصيب الانتاج بالنقص الشديد ويحول بين الموارد الاقتصادية وبين بلوغ اقصى أهدافها .</a:t>
            </a:r>
            <a:endParaRPr lang="en-US" sz="3200" b="1" dirty="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endParaRPr>
          </a:p>
        </p:txBody>
      </p:sp>
    </p:spTree>
    <p:extLst>
      <p:ext uri="{BB962C8B-B14F-4D97-AF65-F5344CB8AC3E}">
        <p14:creationId xmlns:p14="http://schemas.microsoft.com/office/powerpoint/2010/main" val="2541728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572000" y="428178"/>
            <a:ext cx="4427984" cy="6001643"/>
          </a:xfrm>
          <a:prstGeom prst="rect">
            <a:avLst/>
          </a:prstGeom>
        </p:spPr>
        <p:txBody>
          <a:bodyPr wrap="square">
            <a:spAutoFit/>
          </a:bodyPr>
          <a:lstStyle/>
          <a:p>
            <a:pPr lvl="0" fontAlgn="base">
              <a:spcBef>
                <a:spcPct val="0"/>
              </a:spcBef>
              <a:spcAft>
                <a:spcPct val="0"/>
              </a:spcAft>
            </a:pPr>
            <a:r>
              <a:rPr lang="ar-SA" sz="3200" b="1" dirty="0">
                <a:solidFill>
                  <a:schemeClr val="tx1">
                    <a:lumMod val="75000"/>
                    <a:lumOff val="25000"/>
                  </a:schemeClr>
                </a:solidFill>
                <a:effectLst>
                  <a:outerShdw blurRad="38100" dist="38100" dir="2700000" algn="tl">
                    <a:srgbClr val="000000">
                      <a:alpha val="43137"/>
                    </a:srgbClr>
                  </a:outerShdw>
                </a:effectLst>
                <a:latin typeface="Arabic Typesetting" pitchFamily="66" charset="-78"/>
                <a:ea typeface="Times New Roman" pitchFamily="18" charset="0"/>
              </a:rPr>
              <a:t>بسبب هذه المساوئ والاسباب ، لم تستطع الاشتراكية الماركسية تحقيق أهدافها ومبادئها ، وفشلت في عقر دارها بعد تمجيدها وتطبيقها ردحاً من الزمن ، وبعد أن أكد الواقع وكشفت التجارب المريرة أنها غير صالحة للتطبيق كنظام اقتصادي قادر على مسايرة الفطرة البشرية وعلى علاج المشاكل الاقتصادية المعاصرة التي تواجه البشرية .</a:t>
            </a:r>
            <a:endParaRPr lang="ar-SA" sz="3200" dirty="0">
              <a:solidFill>
                <a:schemeClr val="tx1">
                  <a:lumMod val="75000"/>
                  <a:lumOff val="25000"/>
                </a:schemeClr>
              </a:solidFill>
              <a:effectLst>
                <a:outerShdw blurRad="38100" dist="38100" dir="2700000" algn="tl">
                  <a:srgbClr val="000000">
                    <a:alpha val="43137"/>
                  </a:srgbClr>
                </a:outerShdw>
              </a:effectLst>
              <a:latin typeface="Arial" pitchFamily="34" charset="0"/>
            </a:endParaRPr>
          </a:p>
        </p:txBody>
      </p:sp>
      <p:pic>
        <p:nvPicPr>
          <p:cNvPr id="3" name="صورة 2" descr="220679_29686.jpg"/>
          <p:cNvPicPr>
            <a:picLocks noChangeAspect="1"/>
          </p:cNvPicPr>
          <p:nvPr/>
        </p:nvPicPr>
        <p:blipFill>
          <a:blip r:embed="rId2"/>
          <a:stretch>
            <a:fillRect/>
          </a:stretch>
        </p:blipFill>
        <p:spPr>
          <a:xfrm>
            <a:off x="0" y="0"/>
            <a:ext cx="4716016" cy="6858000"/>
          </a:xfrm>
          <a:prstGeom prst="rect">
            <a:avLst/>
          </a:prstGeom>
        </p:spPr>
      </p:pic>
    </p:spTree>
    <p:extLst>
      <p:ext uri="{BB962C8B-B14F-4D97-AF65-F5344CB8AC3E}">
        <p14:creationId xmlns:p14="http://schemas.microsoft.com/office/powerpoint/2010/main" val="1954048483"/>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09144" y="-89406"/>
            <a:ext cx="9324528" cy="69557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457200" algn="l"/>
              </a:tabLst>
            </a:pPr>
            <a:r>
              <a:rPr kumimoji="0" lang="ar-SA" sz="3200" b="1" i="1" strike="noStrike" cap="none" normalizeH="0" baseline="0" dirty="0" smtClean="0">
                <a:ln>
                  <a:noFill/>
                </a:ln>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rPr>
              <a:t>         أولاً : النظام الرأســمالي</a:t>
            </a:r>
            <a:endParaRPr kumimoji="0" lang="en-US" sz="3200" b="0" i="1" strike="noStrike" cap="none" normalizeH="0" baseline="0" dirty="0" smtClean="0">
              <a:ln>
                <a:noFill/>
              </a:ln>
              <a:solidFill>
                <a:srgbClr val="FF0000"/>
              </a:solidFill>
              <a:effectLst>
                <a:outerShdw blurRad="38100" dist="38100" dir="2700000" algn="tl">
                  <a:srgbClr val="000000">
                    <a:alpha val="43137"/>
                  </a:srgbClr>
                </a:outerShdw>
              </a:effectLst>
              <a:latin typeface="Arial" pitchFamily="34" charset="0"/>
              <a:cs typeface="Akhbar MT" pitchFamily="2" charset="-78"/>
            </a:endParaRP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lang="ar-SA" sz="3200" b="1" i="1" dirty="0" smtClean="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rPr>
              <a:t>           تعريفه</a:t>
            </a:r>
            <a:r>
              <a:rPr lang="ar-SA" sz="3200" b="1" i="1" dirty="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rPr>
              <a:t>:</a:t>
            </a:r>
            <a:endParaRPr lang="en-US" sz="3200" b="1" i="1" dirty="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endParaRPr>
          </a:p>
          <a:p>
            <a:pPr marL="0" marR="0" lvl="0" indent="0" defTabSz="914400" rtl="1" eaLnBrk="0" fontAlgn="base" latinLnBrk="0" hangingPunct="0">
              <a:lnSpc>
                <a:spcPct val="100000"/>
              </a:lnSpc>
              <a:spcBef>
                <a:spcPct val="0"/>
              </a:spcBef>
              <a:spcAft>
                <a:spcPct val="0"/>
              </a:spcAft>
              <a:buClrTx/>
              <a:buSzTx/>
              <a:tabLst>
                <a:tab pos="457200" algn="l"/>
              </a:tabLst>
            </a:pP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هو نظام اقتصادي الذي يملك فيه الأفراد الموارد الإنتاجية ملكية خاصة كما أن            </a:t>
            </a:r>
          </a:p>
          <a:p>
            <a:pPr marL="0" marR="0" lvl="0" indent="0" defTabSz="914400" rtl="1" eaLnBrk="0" fontAlgn="base" latinLnBrk="0" hangingPunct="0">
              <a:lnSpc>
                <a:spcPct val="100000"/>
              </a:lnSpc>
              <a:spcBef>
                <a:spcPct val="0"/>
              </a:spcBef>
              <a:spcAft>
                <a:spcPct val="0"/>
              </a:spcAft>
              <a:buClrTx/>
              <a:buSzTx/>
              <a:tabLst>
                <a:tab pos="457200" algn="l"/>
              </a:tabLst>
            </a:pPr>
            <a:r>
              <a:rPr lang="ar-SA" sz="3200" b="1" dirty="0">
                <a:solidFill>
                  <a:srgbClr val="2A2A2A"/>
                </a:solidFill>
                <a:latin typeface="Arabic Typesetting" pitchFamily="66" charset="-78"/>
                <a:ea typeface="Times New Roman" pitchFamily="18" charset="0"/>
                <a:cs typeface="Akhbar MT" pitchFamily="2" charset="-78"/>
              </a:rPr>
              <a:t> </a:t>
            </a:r>
            <a:r>
              <a:rPr lang="ar-SA" sz="3200" b="1" dirty="0" smtClean="0">
                <a:solidFill>
                  <a:srgbClr val="2A2A2A"/>
                </a:solidFill>
                <a:latin typeface="Arabic Typesetting" pitchFamily="66" charset="-78"/>
                <a:ea typeface="Times New Roman" pitchFamily="18" charset="0"/>
                <a:cs typeface="Akhbar MT" pitchFamily="2" charset="-78"/>
              </a:rPr>
              <a:t>        لهم </a:t>
            </a: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الحق في استخدام مواردهم بأية طريقة يرونها مناسبة .</a:t>
            </a:r>
            <a:endParaRPr kumimoji="0" lang="en-US" sz="3200" b="0" i="0" u="none" strike="noStrike" cap="none" normalizeH="0" baseline="0" dirty="0" smtClean="0">
              <a:ln>
                <a:noFill/>
              </a:ln>
              <a:solidFill>
                <a:schemeClr val="tx1"/>
              </a:solidFill>
              <a:effectLst/>
              <a:latin typeface="Arial" pitchFamily="34" charset="0"/>
              <a:cs typeface="Akhbar MT" pitchFamily="2" charset="-78"/>
            </a:endParaRPr>
          </a:p>
          <a:p>
            <a:pPr marL="0" marR="0" lvl="0" indent="0" defTabSz="914400" rtl="1" eaLnBrk="0" fontAlgn="base" latinLnBrk="0" hangingPunct="0">
              <a:lnSpc>
                <a:spcPct val="100000"/>
              </a:lnSpc>
              <a:spcBef>
                <a:spcPct val="0"/>
              </a:spcBef>
              <a:spcAft>
                <a:spcPct val="0"/>
              </a:spcAft>
              <a:buClrTx/>
              <a:buSzTx/>
              <a:tabLst>
                <a:tab pos="457200" algn="l"/>
              </a:tabLst>
            </a:pP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الملكية الخاصة والحرية في النشاط الاقتصادي </a:t>
            </a:r>
            <a:endParaRPr lang="ar-SA" sz="3200" b="1" dirty="0">
              <a:solidFill>
                <a:srgbClr val="2A2A2A"/>
              </a:solidFill>
              <a:latin typeface="Arabic Typesetting" pitchFamily="66" charset="-78"/>
              <a:ea typeface="Times New Roman" pitchFamily="18" charset="0"/>
              <a:cs typeface="Akhbar MT" pitchFamily="2" charset="-78"/>
            </a:endParaRPr>
          </a:p>
          <a:p>
            <a:pPr marL="0" marR="0" lvl="0" indent="0" defTabSz="914400" rtl="1" eaLnBrk="0" fontAlgn="base" latinLnBrk="0" hangingPunct="0">
              <a:lnSpc>
                <a:spcPct val="100000"/>
              </a:lnSpc>
              <a:spcBef>
                <a:spcPct val="0"/>
              </a:spcBef>
              <a:spcAft>
                <a:spcPct val="0"/>
              </a:spcAft>
              <a:buClrTx/>
              <a:buSzTx/>
              <a:tabLst>
                <a:tab pos="457200" algn="l"/>
              </a:tabLst>
            </a:pP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من</a:t>
            </a:r>
            <a:r>
              <a:rPr kumimoji="0" lang="ar-SA" sz="3200" b="1" i="0" u="none" strike="noStrike" cap="none" normalizeH="0" dirty="0" smtClean="0">
                <a:ln>
                  <a:noFill/>
                </a:ln>
                <a:solidFill>
                  <a:srgbClr val="2A2A2A"/>
                </a:solidFill>
                <a:effectLst/>
                <a:latin typeface="Arabic Typesetting" pitchFamily="66" charset="-78"/>
                <a:ea typeface="Times New Roman" pitchFamily="18" charset="0"/>
                <a:cs typeface="Akhbar MT" pitchFamily="2" charset="-78"/>
              </a:rPr>
              <a:t> </a:t>
            </a: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أهم أسس النظام الرأسمالي .</a:t>
            </a:r>
            <a:endParaRPr kumimoji="0" lang="en-US" sz="3200" b="0" i="0" u="none" strike="noStrike" cap="none" normalizeH="0" baseline="0" dirty="0" smtClean="0">
              <a:ln>
                <a:noFill/>
              </a:ln>
              <a:solidFill>
                <a:schemeClr val="tx1"/>
              </a:solidFill>
              <a:effectLst/>
              <a:latin typeface="Arial" pitchFamily="34" charset="0"/>
              <a:cs typeface="Akhbar MT" pitchFamily="2" charset="-78"/>
            </a:endParaRP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kumimoji="0" lang="ar-SA" sz="3200" b="1" i="0" strike="noStrike" cap="none" normalizeH="0" baseline="0" dirty="0" smtClean="0">
                <a:ln>
                  <a:noFill/>
                </a:ln>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rPr>
              <a:t>          مؤسسـه:</a:t>
            </a:r>
            <a:endParaRPr kumimoji="0" lang="en-US" sz="3200" b="0" i="0" u="none" strike="noStrike" cap="none" normalizeH="0" baseline="0" dirty="0" smtClean="0">
              <a:ln>
                <a:noFill/>
              </a:ln>
              <a:solidFill>
                <a:schemeClr val="tx1"/>
              </a:solidFill>
              <a:effectLst/>
              <a:latin typeface="Arial" pitchFamily="34" charset="0"/>
              <a:cs typeface="Akhbar MT" pitchFamily="2" charset="-78"/>
            </a:endParaRPr>
          </a:p>
          <a:p>
            <a:pPr marL="0" marR="0" lvl="0" indent="0" defTabSz="914400" rtl="1" eaLnBrk="0" fontAlgn="base" latinLnBrk="0" hangingPunct="0">
              <a:lnSpc>
                <a:spcPct val="100000"/>
              </a:lnSpc>
              <a:spcBef>
                <a:spcPct val="0"/>
              </a:spcBef>
              <a:spcAft>
                <a:spcPct val="0"/>
              </a:spcAft>
              <a:buClrTx/>
              <a:buSzTx/>
              <a:tabLst>
                <a:tab pos="457200" algn="l"/>
              </a:tabLst>
            </a:pPr>
            <a:r>
              <a:rPr kumimoji="0" lang="ar-SA" sz="32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a:t>
            </a:r>
            <a:r>
              <a:rPr kumimoji="0" lang="ar-SA" sz="28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أسسه الاقتصادي الاسكتلندي آدم سميث حيث صاغ</a:t>
            </a:r>
            <a:r>
              <a:rPr kumimoji="0" lang="ar-SA" sz="30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a:t>
            </a:r>
          </a:p>
          <a:p>
            <a:pPr marL="0" marR="0" lvl="0" indent="0" defTabSz="914400" rtl="1" eaLnBrk="0" fontAlgn="base" latinLnBrk="0" hangingPunct="0">
              <a:lnSpc>
                <a:spcPct val="100000"/>
              </a:lnSpc>
              <a:spcBef>
                <a:spcPct val="0"/>
              </a:spcBef>
              <a:spcAft>
                <a:spcPct val="0"/>
              </a:spcAft>
              <a:buClrTx/>
              <a:buSzTx/>
              <a:tabLst>
                <a:tab pos="457200" algn="l"/>
              </a:tabLst>
            </a:pPr>
            <a:r>
              <a:rPr lang="ar-SA" sz="3000" b="1" i="1" dirty="0">
                <a:solidFill>
                  <a:srgbClr val="2A2A2A"/>
                </a:solidFill>
                <a:latin typeface="Arabic Typesetting" pitchFamily="66" charset="-78"/>
                <a:ea typeface="Times New Roman" pitchFamily="18" charset="0"/>
                <a:cs typeface="Akhbar MT" pitchFamily="2" charset="-78"/>
              </a:rPr>
              <a:t> </a:t>
            </a:r>
            <a:r>
              <a:rPr lang="ar-SA" sz="3000" b="1" i="1" dirty="0" smtClean="0">
                <a:solidFill>
                  <a:srgbClr val="2A2A2A"/>
                </a:solidFill>
                <a:latin typeface="Arabic Typesetting" pitchFamily="66" charset="-78"/>
                <a:ea typeface="Times New Roman" pitchFamily="18" charset="0"/>
                <a:cs typeface="Akhbar MT" pitchFamily="2" charset="-78"/>
              </a:rPr>
              <a:t>       </a:t>
            </a:r>
            <a:r>
              <a:rPr kumimoji="0" lang="ar-SA" sz="30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المبادئ </a:t>
            </a:r>
            <a:r>
              <a:rPr kumimoji="0" lang="ar-SA" sz="28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في كتابة </a:t>
            </a:r>
            <a:r>
              <a:rPr kumimoji="0" lang="ar-SA" sz="30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ثروة الأمم</a:t>
            </a:r>
            <a:r>
              <a:rPr kumimoji="0" lang="ar-SA" sz="3000" b="1" i="1" u="none" strike="noStrike" cap="none" normalizeH="0" dirty="0" smtClean="0">
                <a:ln>
                  <a:noFill/>
                </a:ln>
                <a:solidFill>
                  <a:srgbClr val="2A2A2A"/>
                </a:solidFill>
                <a:effectLst/>
                <a:latin typeface="Arabic Typesetting" pitchFamily="66" charset="-78"/>
                <a:ea typeface="Times New Roman" pitchFamily="18" charset="0"/>
                <a:cs typeface="Akhbar MT" pitchFamily="2" charset="-78"/>
              </a:rPr>
              <a:t> </a:t>
            </a:r>
            <a:r>
              <a:rPr kumimoji="0" lang="ar-SA" sz="30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المنشور </a:t>
            </a:r>
            <a:r>
              <a:rPr kumimoji="0" lang="ar-SA" sz="2800" b="1" i="1"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عام 1776م </a:t>
            </a:r>
            <a:endParaRPr kumimoji="0" lang="en-US" sz="2800" b="1" i="1" u="none" strike="noStrike" cap="none" normalizeH="0" baseline="0" dirty="0" smtClean="0">
              <a:ln>
                <a:noFill/>
              </a:ln>
              <a:solidFill>
                <a:schemeClr val="tx1"/>
              </a:solidFill>
              <a:effectLst/>
              <a:latin typeface="Arial" pitchFamily="34" charset="0"/>
              <a:cs typeface="Akhbar MT" pitchFamily="2" charset="-78"/>
            </a:endParaRP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lang="ar-SA" sz="3200" b="1" dirty="0" smtClean="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rPr>
              <a:t>          نشــأته </a:t>
            </a:r>
            <a:r>
              <a:rPr lang="ar-SA" sz="3200" b="1" dirty="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rPr>
              <a:t>:</a:t>
            </a:r>
            <a:endParaRPr lang="en-US" sz="3200" b="1" dirty="0">
              <a:solidFill>
                <a:srgbClr val="FF0000"/>
              </a:solidFill>
              <a:effectLst>
                <a:outerShdw blurRad="38100" dist="38100" dir="2700000" algn="tl">
                  <a:srgbClr val="000000">
                    <a:alpha val="43137"/>
                  </a:srgbClr>
                </a:outerShdw>
              </a:effectLst>
              <a:latin typeface="Arabic Typesetting" pitchFamily="66" charset="-78"/>
              <a:ea typeface="Times New Roman" pitchFamily="18" charset="0"/>
              <a:cs typeface="Akhbar MT" pitchFamily="2" charset="-78"/>
            </a:endParaRP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        قد مر النظام الرأسمالي بمراحل متعددة </a:t>
            </a: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kumimoji="0" lang="ar-SA" sz="3200" b="1" i="0" u="none" strike="noStrike" cap="none" normalizeH="0" baseline="0" dirty="0" smtClean="0">
                <a:ln>
                  <a:noFill/>
                </a:ln>
                <a:solidFill>
                  <a:srgbClr val="FFFF00"/>
                </a:solidFill>
                <a:effectLst/>
                <a:latin typeface="Arabic Typesetting" pitchFamily="66" charset="-78"/>
                <a:ea typeface="Times New Roman" pitchFamily="18" charset="0"/>
                <a:cs typeface="Akhbar MT" pitchFamily="2" charset="-78"/>
              </a:rPr>
              <a:t>         </a:t>
            </a:r>
            <a:r>
              <a:rPr kumimoji="0" lang="ar-SA" sz="3200" b="1" i="0" u="none" strike="noStrike" cap="none" normalizeH="0" baseline="0" dirty="0" smtClean="0">
                <a:ln>
                  <a:noFill/>
                </a:ln>
                <a:solidFill>
                  <a:srgbClr val="FF0000"/>
                </a:solidFill>
                <a:effectLst/>
                <a:latin typeface="Arabic Typesetting" pitchFamily="66" charset="-78"/>
                <a:ea typeface="Times New Roman" pitchFamily="18" charset="0"/>
                <a:cs typeface="Akhbar MT" pitchFamily="2" charset="-78"/>
              </a:rPr>
              <a:t>وأبرزها مرحلتين  : </a:t>
            </a:r>
            <a:endParaRPr kumimoji="0" lang="en-US" sz="3200" b="0" i="0" u="none" strike="noStrike" cap="none" normalizeH="0" baseline="0" dirty="0" smtClean="0">
              <a:ln>
                <a:noFill/>
              </a:ln>
              <a:solidFill>
                <a:srgbClr val="FF0000"/>
              </a:solidFill>
              <a:effectLst/>
              <a:latin typeface="Arial" pitchFamily="34" charset="0"/>
              <a:cs typeface="Akhbar MT" pitchFamily="2" charset="-78"/>
            </a:endParaRP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lang="ar-SA" sz="3200" b="1" dirty="0" smtClean="0">
                <a:solidFill>
                  <a:srgbClr val="FFFF00"/>
                </a:solidFill>
                <a:latin typeface="Arabic Typesetting" pitchFamily="66" charset="-78"/>
                <a:ea typeface="Times New Roman" pitchFamily="18" charset="0"/>
                <a:cs typeface="Akhbar MT" pitchFamily="2" charset="-78"/>
              </a:rPr>
              <a:t>         </a:t>
            </a:r>
            <a:r>
              <a:rPr lang="ar-SA" sz="3200" b="1" dirty="0" smtClean="0">
                <a:solidFill>
                  <a:srgbClr val="FF0000"/>
                </a:solidFill>
                <a:latin typeface="Arabic Typesetting" pitchFamily="66" charset="-78"/>
                <a:ea typeface="Times New Roman" pitchFamily="18" charset="0"/>
                <a:cs typeface="Akhbar MT" pitchFamily="2" charset="-78"/>
              </a:rPr>
              <a:t>1/ </a:t>
            </a: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مرحلة الرأسمالية التجارية .</a:t>
            </a:r>
            <a:r>
              <a:rPr kumimoji="0" lang="ar-SA" sz="3200" b="1" i="0" u="none" strike="noStrike" cap="none" normalizeH="0" dirty="0" smtClean="0">
                <a:ln>
                  <a:noFill/>
                </a:ln>
                <a:solidFill>
                  <a:srgbClr val="2A2A2A"/>
                </a:solidFill>
                <a:effectLst/>
                <a:latin typeface="Arabic Typesetting" pitchFamily="66" charset="-78"/>
                <a:ea typeface="Times New Roman" pitchFamily="18" charset="0"/>
                <a:cs typeface="Akhbar MT" pitchFamily="2" charset="-78"/>
              </a:rPr>
              <a:t> </a:t>
            </a:r>
          </a:p>
          <a:p>
            <a:pPr marL="0" marR="0" lvl="0" indent="0" defTabSz="914400" rtl="1" eaLnBrk="0" fontAlgn="base" latinLnBrk="0" hangingPunct="0">
              <a:lnSpc>
                <a:spcPct val="100000"/>
              </a:lnSpc>
              <a:spcBef>
                <a:spcPct val="0"/>
              </a:spcBef>
              <a:spcAft>
                <a:spcPct val="0"/>
              </a:spcAft>
              <a:buClrTx/>
              <a:buSzTx/>
              <a:buFontTx/>
              <a:buNone/>
              <a:tabLst>
                <a:tab pos="457200" algn="l"/>
              </a:tabLst>
            </a:pPr>
            <a:r>
              <a:rPr lang="ar-SA" sz="3200" b="1" dirty="0" smtClean="0">
                <a:solidFill>
                  <a:srgbClr val="FFFF00"/>
                </a:solidFill>
                <a:latin typeface="Arabic Typesetting" pitchFamily="66" charset="-78"/>
                <a:ea typeface="Times New Roman" pitchFamily="18" charset="0"/>
                <a:cs typeface="Akhbar MT" pitchFamily="2" charset="-78"/>
              </a:rPr>
              <a:t>          </a:t>
            </a:r>
            <a:r>
              <a:rPr lang="ar-SA" sz="3200" b="1" dirty="0" smtClean="0">
                <a:solidFill>
                  <a:srgbClr val="FF0000"/>
                </a:solidFill>
                <a:latin typeface="Arabic Typesetting" pitchFamily="66" charset="-78"/>
                <a:ea typeface="Times New Roman" pitchFamily="18" charset="0"/>
                <a:cs typeface="Akhbar MT" pitchFamily="2" charset="-78"/>
              </a:rPr>
              <a:t>2/ </a:t>
            </a:r>
            <a:r>
              <a:rPr kumimoji="0" lang="ar-SA" sz="3200" b="1" i="0" u="none" strike="noStrike" cap="none" normalizeH="0" baseline="0" dirty="0" smtClean="0">
                <a:ln>
                  <a:noFill/>
                </a:ln>
                <a:solidFill>
                  <a:srgbClr val="2A2A2A"/>
                </a:solidFill>
                <a:effectLst/>
                <a:latin typeface="Arabic Typesetting" pitchFamily="66" charset="-78"/>
                <a:ea typeface="Times New Roman" pitchFamily="18" charset="0"/>
                <a:cs typeface="Akhbar MT" pitchFamily="2" charset="-78"/>
              </a:rPr>
              <a:t>مرحلة الرأسمالية الصناعية .   </a:t>
            </a:r>
            <a:endParaRPr kumimoji="0" lang="ar-SA" sz="3200" b="0" i="0" u="none" strike="noStrike" cap="none" normalizeH="0" baseline="0" dirty="0" smtClean="0">
              <a:ln>
                <a:noFill/>
              </a:ln>
              <a:solidFill>
                <a:schemeClr val="tx1"/>
              </a:solidFill>
              <a:effectLst/>
              <a:latin typeface="Arial" pitchFamily="34" charset="0"/>
              <a:cs typeface="Akhbar MT" pitchFamily="2" charset="-78"/>
            </a:endParaRPr>
          </a:p>
        </p:txBody>
      </p:sp>
      <p:pic>
        <p:nvPicPr>
          <p:cNvPr id="1027" name="Picture 3" descr="C:\Users\user\Desktop\adam-smith.jpg"/>
          <p:cNvPicPr>
            <a:picLocks noChangeAspect="1" noChangeArrowheads="1"/>
          </p:cNvPicPr>
          <p:nvPr/>
        </p:nvPicPr>
        <p:blipFill>
          <a:blip r:embed="rId2"/>
          <a:srcRect/>
          <a:stretch>
            <a:fillRect/>
          </a:stretch>
        </p:blipFill>
        <p:spPr bwMode="auto">
          <a:xfrm>
            <a:off x="0" y="1954247"/>
            <a:ext cx="3552603" cy="490375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332656"/>
            <a:ext cx="8352928" cy="6494085"/>
          </a:xfrm>
          <a:prstGeom prst="rect">
            <a:avLst/>
          </a:prstGeom>
        </p:spPr>
        <p:txBody>
          <a:bodyPr wrap="square">
            <a:spAutoFit/>
          </a:bodyPr>
          <a:lstStyle/>
          <a:p>
            <a:pPr lvl="0" eaLnBrk="0" fontAlgn="base" hangingPunct="0">
              <a:spcBef>
                <a:spcPct val="0"/>
              </a:spcBef>
              <a:spcAft>
                <a:spcPct val="0"/>
              </a:spcAft>
            </a:pPr>
            <a:r>
              <a:rPr lang="ar-SA" sz="32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نظام </a:t>
            </a:r>
            <a:r>
              <a:rPr lang="ar-SA" sz="32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يجمع بين بعض سمات النظام الرأسمالي ، وبعض سمات النظام الاشتراكي ، مع احتفاظه بالخصائص الأساسية المميزة للنظام الاقتصادي الذي انتقل منه أو تحول عنه .</a:t>
            </a:r>
            <a:endParaRPr lang="en-US" sz="32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2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سبـب ظهــور النظام المختلط :  </a:t>
            </a:r>
            <a:endParaRPr lang="en-US" sz="3200" b="1" dirty="0">
              <a:solidFill>
                <a:schemeClr val="tx2"/>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2800" b="1" dirty="0">
                <a:solidFill>
                  <a:schemeClr val="tx1">
                    <a:lumMod val="95000"/>
                    <a:lumOff val="5000"/>
                  </a:schemeClr>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2800" b="1" dirty="0" smtClean="0">
                <a:solidFill>
                  <a:schemeClr val="tx1">
                    <a:lumMod val="95000"/>
                    <a:lumOff val="5000"/>
                  </a:schemeClr>
                </a:solidFill>
              </a:rPr>
              <a:t>يحاول التوفيق بين النظامين الرأسمالي والاشتراكي وتجنب عيوبهما البارزة والتركيز على جوانبهما الإيجابية.</a:t>
            </a:r>
            <a:endParaRPr lang="en-US" sz="2800" b="1" dirty="0">
              <a:solidFill>
                <a:schemeClr val="tx1">
                  <a:lumMod val="95000"/>
                  <a:lumOff val="5000"/>
                </a:schemeClr>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200" b="1" dirty="0">
                <a:solidFill>
                  <a:srgbClr val="00FFFF"/>
                </a:solidFill>
                <a:effectLst>
                  <a:outerShdw blurRad="38100" dist="38100" dir="2700000" algn="tl">
                    <a:srgbClr val="000000">
                      <a:alpha val="43137"/>
                    </a:srgbClr>
                  </a:outerShdw>
                </a:effectLst>
                <a:latin typeface="Arabic Typesetting" pitchFamily="66" charset="-78"/>
                <a:ea typeface="Times New Roman" pitchFamily="18" charset="0"/>
              </a:rPr>
              <a:t>فمـثلاً :</a:t>
            </a:r>
            <a:endParaRPr lang="en-US" sz="3200" b="1" dirty="0">
              <a:solidFill>
                <a:srgbClr val="00FFFF"/>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32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الدول الرأسمالية التي تحولت الى نظام </a:t>
            </a:r>
            <a:r>
              <a:rPr lang="ar-SA" sz="32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رأسمالي </a:t>
            </a:r>
            <a:r>
              <a:rPr lang="ar-SA" sz="32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مختلط ، ما زالت تحتفظ بنظام السوق وبالملكية الخاصة ، والدول الاشتراكية التي تحولت الى نظام اشتراكي مختلط احتفظت بملكية الدولة لوسائل الانتاج إلا في حدود ضيقة جداً . الهدف من التحول الى النظام المختلط  ، محافظة على النظام الاقتصادي القائم .</a:t>
            </a:r>
            <a:endParaRPr lang="ar-SA" sz="3200" b="1" dirty="0">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4036310304"/>
      </p:ext>
    </p:extLst>
  </p:cSld>
  <p:clrMapOvr>
    <a:masterClrMapping/>
  </p:clrMapOvr>
  <mc:AlternateContent xmlns:mc="http://schemas.openxmlformats.org/markup-compatibility/2006" xmlns:p14="http://schemas.microsoft.com/office/powerpoint/2010/main">
    <mc:Choice Requires="p14">
      <p:transition spd="slow" p14:dur="2500">
        <p:checker dir="vert"/>
      </p:transition>
    </mc:Choice>
    <mc:Fallback xmlns="">
      <p:transition spd="slow">
        <p:checker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34607" y="33328"/>
            <a:ext cx="91440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lang="ar-SA" sz="32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خصائص</a:t>
            </a:r>
            <a:r>
              <a:rPr kumimoji="0" lang="ar-SA" sz="3200" b="1" i="0" strike="noStrike" cap="none" normalizeH="0" baseline="0" dirty="0" smtClean="0">
                <a:ln>
                  <a:noFill/>
                </a:ln>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النظام الاقتصادي الاسلامي :</a:t>
            </a:r>
          </a:p>
          <a:p>
            <a:pPr marL="0" marR="0" lvl="0" indent="0" defTabSz="914400" rtl="0" eaLnBrk="0" fontAlgn="base" latinLnBrk="0" hangingPunct="0">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أن لكل نظام اقتصادي خصائصه الأساسية التي تميزه من النظم الأخرى، والنظام الاقتصادي الإسلامي له هويته الفريدة، والمستقلة التي تميزه من النظام الرأسمالي والاشتراكي، حيث يقوم على عقيدة واضحة المعالم، يستمد منها خصائصه، ومقوماته، وأهدافه، ويرتكز على تشريع إلهي يضبط هذه الخصائص والمقومات. ولما كان النظام الاقتصادي الإسلامي جزءاً من الإسلام، أخذ هذه الخصائص من خلال نظرة الإسلام إلى الكون والحياة والإنسان، ومن المفاهيم الإسلامية والمصادر الشرعية المختلفة، ومن ثَمَّ فإنه ينظر إلى هذه الخصائص على أنها ركائز ثابتة ، لا تتغير ولا تتبدل بتبدل الزمان أو المكان، ولا تخضع للبحث والمناقشة ، لبيان صحتها أو بطلانها ، لأن الاقتصاد الإسلامي بأركانه ومقوماته، وخصائصه تحكمه التعاليم الإسلامية ، والقيم الخلقية المستمدة من مصادر التشريع التي لا يأتيها الباطل من بين يديها أو من خلفها </a:t>
            </a:r>
            <a:r>
              <a:rPr lang="ar-SA" sz="3200" b="1" dirty="0" smtClean="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a:t>
            </a:r>
            <a:endParaRPr kumimoji="0" lang="en-US" sz="26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9937"/>
                                        </p:tgtEl>
                                        <p:attrNameLst>
                                          <p:attrName>style.visibility</p:attrName>
                                        </p:attrNameLst>
                                      </p:cBhvr>
                                      <p:to>
                                        <p:strVal val="visible"/>
                                      </p:to>
                                    </p:set>
                                    <p:animEffect transition="in" filter="fade">
                                      <p:cBhvr>
                                        <p:cTn id="7" dur="1000"/>
                                        <p:tgtEl>
                                          <p:spTgt spid="39937"/>
                                        </p:tgtEl>
                                      </p:cBhvr>
                                    </p:animEffect>
                                    <p:anim calcmode="lin" valueType="num">
                                      <p:cBhvr>
                                        <p:cTn id="8" dur="1000" fill="hold"/>
                                        <p:tgtEl>
                                          <p:spTgt spid="39937"/>
                                        </p:tgtEl>
                                        <p:attrNameLst>
                                          <p:attrName>ppt_x</p:attrName>
                                        </p:attrNameLst>
                                      </p:cBhvr>
                                      <p:tavLst>
                                        <p:tav tm="0">
                                          <p:val>
                                            <p:strVal val="#ppt_x"/>
                                          </p:val>
                                        </p:tav>
                                        <p:tav tm="100000">
                                          <p:val>
                                            <p:strVal val="#ppt_x"/>
                                          </p:val>
                                        </p:tav>
                                      </p:tavLst>
                                    </p:anim>
                                    <p:anim calcmode="lin" valueType="num">
                                      <p:cBhvr>
                                        <p:cTn id="9" dur="1000" fill="hold"/>
                                        <p:tgtEl>
                                          <p:spTgt spid="399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11560" y="29770"/>
            <a:ext cx="7776864" cy="7294305"/>
          </a:xfrm>
          <a:prstGeom prst="rect">
            <a:avLst/>
          </a:prstGeom>
        </p:spPr>
        <p:txBody>
          <a:bodyPr wrap="square">
            <a:spAutoFit/>
          </a:bodyPr>
          <a:lstStyle/>
          <a:p>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والاقتصاد الإسلامي له خصائص عدة منها : </a:t>
            </a:r>
            <a:endParaRPr lang="ar-SA" sz="3600" b="1" dirty="0" smtClean="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endParaRPr>
          </a:p>
          <a:p>
            <a:r>
              <a:rPr lang="ar-SA" sz="3600" b="1" dirty="0" smtClean="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أنه </a:t>
            </a:r>
            <a:r>
              <a:rPr lang="ar-SA" sz="36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اقتصاد رباني ،  وعقدي ، وأخلاقي ، وواقعي ، وإنساني عالمي ، ويوازن بين مصلحة الفرد والمجتمع ، وأنه فريد في نوعه ، مستقل عن غيره ، وهو اقتصاد موجه ، والمال فيه وسيلة وليس غاية ، وذو طابع تعبدي ، والملكية فيه لله تعالى ، والإنسان مستخلف فيها </a:t>
            </a:r>
            <a:r>
              <a:rPr lang="ar-SA" sz="3600" b="1" dirty="0" smtClean="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a:t>
            </a:r>
          </a:p>
          <a:p>
            <a:endParaRPr lang="ar-SA" sz="3600" b="1" dirty="0" smtClean="0"/>
          </a:p>
          <a:p>
            <a:r>
              <a:rPr lang="ar-SA" sz="3600" b="1" dirty="0" smtClean="0">
                <a:solidFill>
                  <a:schemeClr val="tx2"/>
                </a:solidFill>
              </a:rPr>
              <a:t>و </a:t>
            </a:r>
            <a:r>
              <a:rPr lang="ar-SA" sz="3600" b="1" dirty="0">
                <a:solidFill>
                  <a:schemeClr val="tx2"/>
                </a:solidFill>
              </a:rPr>
              <a:t>معنى هذا أن الاقتصاد الاسلامي في جملته مصدره </a:t>
            </a:r>
            <a:r>
              <a:rPr lang="ar-SA" sz="3600" b="1" dirty="0" smtClean="0">
                <a:solidFill>
                  <a:schemeClr val="tx2"/>
                </a:solidFill>
              </a:rPr>
              <a:t>الوحي ، </a:t>
            </a:r>
            <a:r>
              <a:rPr lang="ar-SA" sz="3600" b="1" dirty="0">
                <a:solidFill>
                  <a:schemeClr val="tx2"/>
                </a:solidFill>
              </a:rPr>
              <a:t>أو الاجتهاد في ضوئه وهذه الخصيصة لا توجد في أي مذهب اقتصادي آخر، فكل المذاهب الاخرى من وضع البشر</a:t>
            </a:r>
            <a:r>
              <a:rPr lang="en-US" sz="3600" b="1" dirty="0"/>
              <a:t>. </a:t>
            </a:r>
            <a:br>
              <a:rPr lang="en-US" sz="3600" b="1" dirty="0"/>
            </a:br>
            <a:endParaRPr lang="ar-SA" sz="3600" dirty="0"/>
          </a:p>
        </p:txBody>
      </p:sp>
    </p:spTree>
    <p:extLst>
      <p:ext uri="{BB962C8B-B14F-4D97-AF65-F5344CB8AC3E}">
        <p14:creationId xmlns:p14="http://schemas.microsoft.com/office/powerpoint/2010/main" val="23838744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243408"/>
            <a:ext cx="8352928" cy="7478970"/>
          </a:xfrm>
          <a:prstGeom prst="rect">
            <a:avLst/>
          </a:prstGeom>
        </p:spPr>
        <p:txBody>
          <a:bodyPr wrap="square">
            <a:spAutoFit/>
          </a:bodyPr>
          <a:lstStyle/>
          <a:p>
            <a:r>
              <a:rPr lang="en-US" sz="2800" b="1" dirty="0"/>
              <a:t/>
            </a:r>
            <a:br>
              <a:rPr lang="en-US" sz="2800" b="1" dirty="0"/>
            </a:b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ماذا عن الكتب السماوية السابقة </a:t>
            </a:r>
            <a:r>
              <a:rPr lang="ar-SA" sz="3600" b="1" dirty="0" smtClean="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a:t>
            </a:r>
            <a:endParaRPr lang="ar-SA" sz="2800" b="1" dirty="0">
              <a:solidFill>
                <a:schemeClr val="tx2"/>
              </a:solidFill>
            </a:endParaRPr>
          </a:p>
          <a:p>
            <a:r>
              <a:rPr lang="ar-SA" sz="3600" b="1" dirty="0"/>
              <a:t>نج</a:t>
            </a:r>
            <a:r>
              <a:rPr lang="ar-SA" sz="3600" b="1" dirty="0" smtClean="0"/>
              <a:t>د </a:t>
            </a:r>
            <a:r>
              <a:rPr lang="ar-SA" sz="3600" b="1" dirty="0"/>
              <a:t>اشارات في القران على تعاملات اليهود الاقتصادية ، فنجد في سورة النساء (</a:t>
            </a:r>
            <a:r>
              <a:rPr lang="ar-SA" sz="3600" b="1" dirty="0" smtClean="0"/>
              <a:t>الآية </a:t>
            </a:r>
            <a:r>
              <a:rPr lang="ar-SA" sz="3600" b="1" dirty="0"/>
              <a:t>161</a:t>
            </a:r>
            <a:r>
              <a:rPr lang="en-US" sz="3600" b="1" dirty="0"/>
              <a:t>) " </a:t>
            </a:r>
            <a:r>
              <a:rPr lang="ar-SA" sz="3600" b="1" dirty="0"/>
              <a:t>وأخذهم الربا وقد نهوا عنه وأكلهم أموال الناس بالباطل" .. فالربا محرم عندهم إلا انهم </a:t>
            </a:r>
            <a:r>
              <a:rPr lang="ar-SA" sz="3600" b="1" dirty="0" smtClean="0"/>
              <a:t>( بعد </a:t>
            </a:r>
            <a:r>
              <a:rPr lang="ar-SA" sz="3600" b="1" dirty="0"/>
              <a:t>تحريفهم </a:t>
            </a:r>
            <a:r>
              <a:rPr lang="ar-SA" sz="3600" b="1" dirty="0" smtClean="0"/>
              <a:t>للتوراة ) </a:t>
            </a:r>
            <a:r>
              <a:rPr lang="ar-SA" sz="3600" b="1" dirty="0"/>
              <a:t>أباحوا لأنفسهم الربا مع غير اليهود ، فنقرأ مثلا " لا تقرض أخاك بربا ، ربا فضة أو ربا طعام أو ربا شيء مما يقرض </a:t>
            </a:r>
            <a:r>
              <a:rPr lang="ar-SA" sz="3600" b="1" dirty="0" smtClean="0"/>
              <a:t>بربا ، </a:t>
            </a:r>
            <a:r>
              <a:rPr lang="ar-SA" sz="3600" b="1" dirty="0"/>
              <a:t>للأجنبي تقرض بربا ولكن لأخيك لا تقرض بربا كي يباركك </a:t>
            </a:r>
            <a:r>
              <a:rPr lang="ar-SA" sz="3600" b="1" dirty="0" smtClean="0"/>
              <a:t>الرب </a:t>
            </a:r>
            <a:r>
              <a:rPr lang="en-US" sz="3600" b="1" dirty="0" smtClean="0"/>
              <a:t> </a:t>
            </a:r>
            <a:r>
              <a:rPr lang="en-US" sz="3600" b="1" dirty="0"/>
              <a:t>" !!</a:t>
            </a:r>
            <a:r>
              <a:rPr lang="en-US" sz="2800" b="1" dirty="0"/>
              <a:t/>
            </a:r>
            <a:br>
              <a:rPr lang="en-US" sz="2800" b="1" dirty="0"/>
            </a:br>
            <a:r>
              <a:rPr lang="en-US" sz="2800" b="1" dirty="0"/>
              <a:t/>
            </a:r>
            <a:br>
              <a:rPr lang="en-US" sz="2800" b="1" dirty="0"/>
            </a:b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فهـل بعد التحريف ، يمكن للتوراة أن تكون المنهج العالمي الذي يحتكم الناس إليه </a:t>
            </a:r>
            <a:r>
              <a:rPr lang="ar-SA" sz="3600" b="1" dirty="0" smtClean="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a:t>
            </a:r>
            <a:r>
              <a:rPr lang="en-US" sz="2800" b="1" dirty="0"/>
              <a:t/>
            </a:r>
            <a:br>
              <a:rPr lang="en-US" sz="2800" b="1" dirty="0"/>
            </a:br>
            <a:endParaRPr lang="ar-SA" sz="2800" dirty="0"/>
          </a:p>
        </p:txBody>
      </p:sp>
    </p:spTree>
    <p:extLst>
      <p:ext uri="{BB962C8B-B14F-4D97-AF65-F5344CB8AC3E}">
        <p14:creationId xmlns:p14="http://schemas.microsoft.com/office/powerpoint/2010/main" val="179060483"/>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214414" y="3089883"/>
            <a:ext cx="764386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1">
                    <a:lumMod val="95000"/>
                  </a:schemeClr>
                </a:solidFill>
                <a:effectLst/>
                <a:latin typeface="Arabic Typesetting" pitchFamily="66" charset="-78"/>
                <a:ea typeface="Times New Roman" pitchFamily="18" charset="0"/>
                <a:cs typeface="Arabic Typesetting" pitchFamily="66" charset="-78"/>
              </a:rPr>
              <a:t> </a:t>
            </a:r>
          </a:p>
        </p:txBody>
      </p:sp>
      <p:sp>
        <p:nvSpPr>
          <p:cNvPr id="4" name="مستطيل 3"/>
          <p:cNvSpPr/>
          <p:nvPr/>
        </p:nvSpPr>
        <p:spPr>
          <a:xfrm>
            <a:off x="755576" y="138560"/>
            <a:ext cx="7560840" cy="8217634"/>
          </a:xfrm>
          <a:prstGeom prst="rect">
            <a:avLst/>
          </a:prstGeom>
        </p:spPr>
        <p:txBody>
          <a:bodyPr wrap="square">
            <a:spAutoFit/>
          </a:bodyPr>
          <a:lstStyle/>
          <a:p>
            <a:pPr lvl="0" fontAlgn="base">
              <a:spcBef>
                <a:spcPct val="0"/>
              </a:spcBef>
              <a:spcAft>
                <a:spcPct val="0"/>
              </a:spcAft>
            </a:pPr>
            <a:r>
              <a:rPr lang="ar-SA" sz="2800" b="1" dirty="0">
                <a:solidFill>
                  <a:schemeClr val="tx2"/>
                </a:solidFill>
              </a:rPr>
              <a:t>فمـاذا عن النصارى </a:t>
            </a:r>
            <a:r>
              <a:rPr lang="ar-SA" sz="2800" b="1" dirty="0" smtClean="0">
                <a:solidFill>
                  <a:schemeClr val="tx2"/>
                </a:solidFill>
              </a:rPr>
              <a:t>؟!!</a:t>
            </a:r>
            <a:r>
              <a:rPr lang="en-US" sz="2800" b="1" dirty="0">
                <a:solidFill>
                  <a:schemeClr val="tx2"/>
                </a:solidFill>
              </a:rPr>
              <a:t/>
            </a:r>
            <a:br>
              <a:rPr lang="en-US" sz="2800" b="1" dirty="0">
                <a:solidFill>
                  <a:schemeClr val="tx2"/>
                </a:solidFill>
              </a:rPr>
            </a:br>
            <a:r>
              <a:rPr lang="ar-SA" sz="2800" b="1" dirty="0" smtClean="0">
                <a:solidFill>
                  <a:schemeClr val="tx1">
                    <a:lumMod val="95000"/>
                  </a:schemeClr>
                </a:solidFill>
                <a:latin typeface="Arabic Typesetting" pitchFamily="66" charset="-78"/>
                <a:ea typeface="Times New Roman" pitchFamily="18" charset="0"/>
              </a:rPr>
              <a:t>على </a:t>
            </a:r>
            <a:r>
              <a:rPr lang="ar-SA" sz="2800" b="1" dirty="0">
                <a:solidFill>
                  <a:schemeClr val="tx1">
                    <a:lumMod val="95000"/>
                  </a:schemeClr>
                </a:solidFill>
                <a:latin typeface="Arabic Typesetting" pitchFamily="66" charset="-78"/>
                <a:ea typeface="Times New Roman" pitchFamily="18" charset="0"/>
              </a:rPr>
              <a:t>مر العصور ، و حتى العصور الوسطى في أوربا ، ارتبط الاقتصاد بالكنيسة </a:t>
            </a:r>
            <a:r>
              <a:rPr lang="ar-SA" sz="2800" b="1" dirty="0" smtClean="0">
                <a:solidFill>
                  <a:schemeClr val="tx1">
                    <a:lumMod val="95000"/>
                  </a:schemeClr>
                </a:solidFill>
                <a:latin typeface="Arabic Typesetting" pitchFamily="66" charset="-78"/>
                <a:ea typeface="Times New Roman" pitchFamily="18" charset="0"/>
              </a:rPr>
              <a:t>بشدة ، </a:t>
            </a:r>
            <a:r>
              <a:rPr lang="ar-SA" sz="2800" b="1" dirty="0">
                <a:solidFill>
                  <a:schemeClr val="tx1">
                    <a:lumMod val="95000"/>
                  </a:schemeClr>
                </a:solidFill>
                <a:latin typeface="Arabic Typesetting" pitchFamily="66" charset="-78"/>
                <a:ea typeface="Times New Roman" pitchFamily="18" charset="0"/>
              </a:rPr>
              <a:t>واتفقت تعاليم الكنيسة مع الوحي في بعض النقاط و خالفت في أخري .. إلا </a:t>
            </a:r>
            <a:r>
              <a:rPr lang="ar-SA" sz="2800" b="1" dirty="0" smtClean="0">
                <a:solidFill>
                  <a:schemeClr val="tx1">
                    <a:lumMod val="95000"/>
                  </a:schemeClr>
                </a:solidFill>
                <a:latin typeface="Arabic Typesetting" pitchFamily="66" charset="-78"/>
                <a:ea typeface="Times New Roman" pitchFamily="18" charset="0"/>
              </a:rPr>
              <a:t>أن </a:t>
            </a:r>
            <a:r>
              <a:rPr lang="ar-SA" sz="2800" b="1" dirty="0">
                <a:solidFill>
                  <a:schemeClr val="tx1">
                    <a:lumMod val="95000"/>
                  </a:schemeClr>
                </a:solidFill>
                <a:latin typeface="Arabic Typesetting" pitchFamily="66" charset="-78"/>
                <a:ea typeface="Times New Roman" pitchFamily="18" charset="0"/>
              </a:rPr>
              <a:t>الكنيسة كانت تمثل الاقطاع بأقسى صوره.. فملكت الاراضي و تحكمت في مسالك الاقتصاد و دعائمه</a:t>
            </a:r>
            <a:r>
              <a:rPr lang="en-US" sz="2800" b="1" dirty="0">
                <a:solidFill>
                  <a:schemeClr val="tx1">
                    <a:lumMod val="95000"/>
                  </a:schemeClr>
                </a:solidFill>
                <a:latin typeface="Arabic Typesetting" pitchFamily="66" charset="-78"/>
                <a:ea typeface="Times New Roman" pitchFamily="18" charset="0"/>
              </a:rPr>
              <a:t> .. </a:t>
            </a:r>
            <a:r>
              <a:rPr lang="ar-SA" sz="2800" b="1" dirty="0">
                <a:solidFill>
                  <a:schemeClr val="tx1">
                    <a:lumMod val="95000"/>
                  </a:schemeClr>
                </a:solidFill>
                <a:latin typeface="Arabic Typesetting" pitchFamily="66" charset="-78"/>
                <a:ea typeface="Times New Roman" pitchFamily="18" charset="0"/>
              </a:rPr>
              <a:t>فقامت الثورات </a:t>
            </a:r>
            <a:r>
              <a:rPr lang="ar-SA" sz="2800" b="1" dirty="0" smtClean="0">
                <a:solidFill>
                  <a:schemeClr val="tx1">
                    <a:lumMod val="95000"/>
                  </a:schemeClr>
                </a:solidFill>
                <a:latin typeface="Arabic Typesetting" pitchFamily="66" charset="-78"/>
                <a:ea typeface="Times New Roman" pitchFamily="18" charset="0"/>
              </a:rPr>
              <a:t> </a:t>
            </a:r>
            <a:r>
              <a:rPr lang="ar-SA" sz="2800" b="1" dirty="0">
                <a:solidFill>
                  <a:schemeClr val="tx1">
                    <a:lumMod val="95000"/>
                  </a:schemeClr>
                </a:solidFill>
                <a:latin typeface="Arabic Typesetting" pitchFamily="66" charset="-78"/>
                <a:ea typeface="Times New Roman" pitchFamily="18" charset="0"/>
              </a:rPr>
              <a:t>و ظلم العباد و فسدت البلاد ..و تعالت الأصوات </a:t>
            </a:r>
            <a:r>
              <a:rPr lang="ar-SA" sz="2800" b="1" dirty="0" err="1">
                <a:solidFill>
                  <a:schemeClr val="tx1">
                    <a:lumMod val="95000"/>
                  </a:schemeClr>
                </a:solidFill>
                <a:latin typeface="Arabic Typesetting" pitchFamily="66" charset="-78"/>
                <a:ea typeface="Times New Roman" pitchFamily="18" charset="0"/>
              </a:rPr>
              <a:t>المنادية</a:t>
            </a:r>
            <a:r>
              <a:rPr lang="ar-SA" sz="2800" b="1" dirty="0">
                <a:solidFill>
                  <a:schemeClr val="tx1">
                    <a:lumMod val="95000"/>
                  </a:schemeClr>
                </a:solidFill>
                <a:latin typeface="Arabic Typesetting" pitchFamily="66" charset="-78"/>
                <a:ea typeface="Times New Roman" pitchFamily="18" charset="0"/>
              </a:rPr>
              <a:t> بفصل الدين عن الدولة</a:t>
            </a:r>
            <a:r>
              <a:rPr lang="en-US" sz="2800" b="1" dirty="0">
                <a:solidFill>
                  <a:schemeClr val="tx1">
                    <a:lumMod val="95000"/>
                  </a:schemeClr>
                </a:solidFill>
                <a:latin typeface="Arabic Typesetting" pitchFamily="66" charset="-78"/>
                <a:ea typeface="Times New Roman" pitchFamily="18" charset="0"/>
              </a:rPr>
              <a:t> </a:t>
            </a:r>
            <a:r>
              <a:rPr lang="en-US" sz="2800" b="1" dirty="0" smtClean="0">
                <a:solidFill>
                  <a:schemeClr val="tx1">
                    <a:lumMod val="95000"/>
                  </a:schemeClr>
                </a:solidFill>
                <a:latin typeface="Arabic Typesetting" pitchFamily="66" charset="-78"/>
                <a:ea typeface="Times New Roman" pitchFamily="18" charset="0"/>
              </a:rPr>
              <a:t>..</a:t>
            </a:r>
          </a:p>
          <a:p>
            <a:pPr lvl="0" fontAlgn="base">
              <a:spcBef>
                <a:spcPct val="0"/>
              </a:spcBef>
              <a:spcAft>
                <a:spcPct val="0"/>
              </a:spcAft>
            </a:pPr>
            <a:r>
              <a:rPr lang="en-US" sz="2800" b="1" dirty="0">
                <a:solidFill>
                  <a:schemeClr val="tx1">
                    <a:lumMod val="95000"/>
                  </a:schemeClr>
                </a:solidFill>
                <a:latin typeface="Arabic Typesetting" pitchFamily="66" charset="-78"/>
                <a:ea typeface="Times New Roman" pitchFamily="18" charset="0"/>
              </a:rPr>
              <a:t/>
            </a:r>
            <a:br>
              <a:rPr lang="en-US" sz="2800" b="1" dirty="0">
                <a:solidFill>
                  <a:schemeClr val="tx1">
                    <a:lumMod val="95000"/>
                  </a:schemeClr>
                </a:solidFill>
                <a:latin typeface="Arabic Typesetting" pitchFamily="66" charset="-78"/>
                <a:ea typeface="Times New Roman" pitchFamily="18" charset="0"/>
              </a:rPr>
            </a:br>
            <a:r>
              <a:rPr lang="ar-SA" sz="3200" b="1" dirty="0">
                <a:solidFill>
                  <a:srgbClr val="00B0F0"/>
                </a:solidFill>
                <a:latin typeface="Arabic Typesetting" pitchFamily="66" charset="-78"/>
                <a:ea typeface="Times New Roman" pitchFamily="18" charset="0"/>
              </a:rPr>
              <a:t>في تلك الفترة المظلمة على النصارى ، كانت فترة النور للمسلمين الذين انتهجوا المنهج الرباني القويم</a:t>
            </a:r>
            <a:r>
              <a:rPr lang="en-US" sz="3200" b="1" dirty="0">
                <a:solidFill>
                  <a:srgbClr val="00B0F0"/>
                </a:solidFill>
                <a:latin typeface="Arabic Typesetting" pitchFamily="66" charset="-78"/>
                <a:ea typeface="Times New Roman" pitchFamily="18" charset="0"/>
              </a:rPr>
              <a:t> </a:t>
            </a:r>
            <a:r>
              <a:rPr lang="en-US" sz="3200" b="1" dirty="0" smtClean="0">
                <a:solidFill>
                  <a:srgbClr val="00B0F0"/>
                </a:solidFill>
                <a:latin typeface="Arabic Typesetting" pitchFamily="66" charset="-78"/>
                <a:ea typeface="Times New Roman" pitchFamily="18" charset="0"/>
              </a:rPr>
              <a:t>..</a:t>
            </a:r>
            <a:endParaRPr lang="ar-SA" sz="3200" b="1" dirty="0" smtClean="0">
              <a:solidFill>
                <a:srgbClr val="00B0F0"/>
              </a:solidFill>
              <a:latin typeface="Arabic Typesetting" pitchFamily="66" charset="-78"/>
              <a:ea typeface="Times New Roman" pitchFamily="18" charset="0"/>
            </a:endParaRPr>
          </a:p>
          <a:p>
            <a:pPr lvl="0" fontAlgn="base">
              <a:spcBef>
                <a:spcPct val="0"/>
              </a:spcBef>
              <a:spcAft>
                <a:spcPct val="0"/>
              </a:spcAft>
            </a:pPr>
            <a:r>
              <a:rPr lang="en-US" sz="2800" b="1" dirty="0">
                <a:solidFill>
                  <a:srgbClr val="00B0F0"/>
                </a:solidFill>
                <a:latin typeface="Arabic Typesetting" pitchFamily="66" charset="-78"/>
                <a:ea typeface="Times New Roman" pitchFamily="18" charset="0"/>
              </a:rPr>
              <a:t/>
            </a:r>
            <a:br>
              <a:rPr lang="en-US" sz="2800" b="1" dirty="0">
                <a:solidFill>
                  <a:srgbClr val="00B0F0"/>
                </a:solidFill>
                <a:latin typeface="Arabic Typesetting" pitchFamily="66" charset="-78"/>
                <a:ea typeface="Times New Roman" pitchFamily="18" charset="0"/>
              </a:rPr>
            </a:br>
            <a:r>
              <a:rPr lang="ar-SA" sz="2800" b="1" dirty="0">
                <a:solidFill>
                  <a:schemeClr val="tx1">
                    <a:lumMod val="95000"/>
                  </a:schemeClr>
                </a:solidFill>
                <a:latin typeface="Arabic Typesetting" pitchFamily="66" charset="-78"/>
                <a:ea typeface="Times New Roman" pitchFamily="18" charset="0"/>
              </a:rPr>
              <a:t>و نخلص من هذا إلى ان الاقتصاد الاسلامي وحده الرباني المصدر </a:t>
            </a:r>
            <a:r>
              <a:rPr lang="ar-SA" sz="2800" b="1" dirty="0" smtClean="0">
                <a:solidFill>
                  <a:schemeClr val="tx1">
                    <a:lumMod val="95000"/>
                  </a:schemeClr>
                </a:solidFill>
                <a:latin typeface="Arabic Typesetting" pitchFamily="66" charset="-78"/>
                <a:ea typeface="Times New Roman" pitchFamily="18" charset="0"/>
              </a:rPr>
              <a:t> الصافي </a:t>
            </a:r>
            <a:r>
              <a:rPr lang="ar-SA" sz="2800" b="1" dirty="0">
                <a:solidFill>
                  <a:schemeClr val="tx1">
                    <a:lumMod val="95000"/>
                  </a:schemeClr>
                </a:solidFill>
                <a:latin typeface="Arabic Typesetting" pitchFamily="66" charset="-78"/>
                <a:ea typeface="Times New Roman" pitchFamily="18" charset="0"/>
              </a:rPr>
              <a:t>.. لذا وجب الايمان به والعمل به .. فهو اقتصاد معصوم في أوامره ونواهيه وأوامره الكلية، و أقرب إلى الصواب في الأمور التي تكون فيها </a:t>
            </a:r>
            <a:r>
              <a:rPr lang="ar-SA" sz="2800" b="1" dirty="0" smtClean="0">
                <a:solidFill>
                  <a:schemeClr val="tx1">
                    <a:lumMod val="95000"/>
                  </a:schemeClr>
                </a:solidFill>
                <a:latin typeface="Arabic Typesetting" pitchFamily="66" charset="-78"/>
                <a:ea typeface="Times New Roman" pitchFamily="18" charset="0"/>
              </a:rPr>
              <a:t>بالاجتهاد</a:t>
            </a:r>
            <a:r>
              <a:rPr lang="en-US" sz="2800" b="1" dirty="0" smtClean="0">
                <a:solidFill>
                  <a:schemeClr val="tx1">
                    <a:lumMod val="95000"/>
                  </a:schemeClr>
                </a:solidFill>
                <a:latin typeface="Arabic Typesetting" pitchFamily="66" charset="-78"/>
                <a:ea typeface="Times New Roman" pitchFamily="18" charset="0"/>
              </a:rPr>
              <a:t>.</a:t>
            </a:r>
            <a:endParaRPr lang="en-US" sz="2800" b="1" dirty="0">
              <a:solidFill>
                <a:schemeClr val="tx1">
                  <a:lumMod val="95000"/>
                </a:schemeClr>
              </a:solidFill>
              <a:latin typeface="Arabic Typesetting" pitchFamily="66" charset="-78"/>
              <a:ea typeface="Times New Roman" pitchFamily="18" charset="0"/>
            </a:endParaRPr>
          </a:p>
          <a:p>
            <a:pPr lvl="0" rtl="0" eaLnBrk="0" fontAlgn="base" hangingPunct="0">
              <a:spcBef>
                <a:spcPct val="0"/>
              </a:spcBef>
              <a:spcAft>
                <a:spcPct val="0"/>
              </a:spcAft>
            </a:pPr>
            <a:r>
              <a:rPr lang="en-US" sz="2800" b="1" dirty="0">
                <a:solidFill>
                  <a:schemeClr val="tx1">
                    <a:lumMod val="95000"/>
                  </a:schemeClr>
                </a:solidFill>
                <a:latin typeface="Arabic Typesetting" pitchFamily="66" charset="-78"/>
                <a:ea typeface="Times New Roman" pitchFamily="18" charset="0"/>
              </a:rPr>
              <a:t/>
            </a:r>
            <a:br>
              <a:rPr lang="en-US" sz="2800" b="1" dirty="0">
                <a:solidFill>
                  <a:schemeClr val="tx1">
                    <a:lumMod val="95000"/>
                  </a:schemeClr>
                </a:solidFill>
                <a:latin typeface="Arabic Typesetting" pitchFamily="66" charset="-78"/>
                <a:ea typeface="Times New Roman" pitchFamily="18" charset="0"/>
              </a:rPr>
            </a:br>
            <a:r>
              <a:rPr lang="en-US" sz="2800" b="1" dirty="0">
                <a:solidFill>
                  <a:schemeClr val="tx1">
                    <a:lumMod val="95000"/>
                  </a:schemeClr>
                </a:solidFill>
                <a:latin typeface="Arabic Typesetting" pitchFamily="66" charset="-78"/>
                <a:ea typeface="Times New Roman" pitchFamily="18" charset="0"/>
              </a:rPr>
              <a:t/>
            </a:r>
            <a:br>
              <a:rPr lang="en-US" sz="2800" b="1" dirty="0">
                <a:solidFill>
                  <a:schemeClr val="tx1">
                    <a:lumMod val="95000"/>
                  </a:schemeClr>
                </a:solidFill>
                <a:latin typeface="Arabic Typesetting" pitchFamily="66" charset="-78"/>
                <a:ea typeface="Times New Roman" pitchFamily="18" charset="0"/>
              </a:rPr>
            </a:br>
            <a:endParaRPr lang="en-US" sz="2800" dirty="0">
              <a:solidFill>
                <a:schemeClr val="tx1">
                  <a:lumMod val="95000"/>
                </a:schemeClr>
              </a:solidFill>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25688"/>
            <a:ext cx="9173200" cy="7355860"/>
          </a:xfrm>
          <a:prstGeom prst="rect">
            <a:avLst/>
          </a:prstGeom>
        </p:spPr>
        <p:txBody>
          <a:bodyPr wrap="square">
            <a:spAutoFit/>
          </a:bodyPr>
          <a:lstStyle/>
          <a:p>
            <a:r>
              <a:rPr lang="ar-SA" sz="3600" b="1" dirty="0" smtClean="0">
                <a:solidFill>
                  <a:schemeClr val="tx2"/>
                </a:solidFill>
              </a:rPr>
              <a:t>رباني الهدف :</a:t>
            </a:r>
            <a:endParaRPr lang="en-US" sz="3600" b="1" dirty="0" smtClean="0">
              <a:solidFill>
                <a:schemeClr val="tx2"/>
              </a:solidFill>
            </a:endParaRPr>
          </a:p>
          <a:p>
            <a:r>
              <a:rPr lang="en-US" sz="2800" b="1" dirty="0"/>
              <a:t/>
            </a:r>
            <a:br>
              <a:rPr lang="en-US" sz="2800" b="1" dirty="0"/>
            </a:br>
            <a:r>
              <a:rPr lang="ar-SA" sz="3600" b="1" dirty="0"/>
              <a:t>يهدف الاقتصاد الاسلامي الى سد الحاجات الدنيوية </a:t>
            </a:r>
            <a:r>
              <a:rPr lang="ar-SA" sz="3600" b="1" dirty="0" smtClean="0"/>
              <a:t>للأفراد </a:t>
            </a:r>
            <a:r>
              <a:rPr lang="ar-SA" sz="3600" b="1" dirty="0"/>
              <a:t>والمجتمعات، طبقا لشرع الله الذي استخلف الانسان في التصرف في المال والانتفاع </a:t>
            </a:r>
            <a:r>
              <a:rPr lang="ar-SA" sz="3600" b="1" dirty="0" smtClean="0"/>
              <a:t>به ، </a:t>
            </a:r>
            <a:r>
              <a:rPr lang="ar-SA" sz="3600" b="1" dirty="0"/>
              <a:t>فالمسلم يدرك ان المال </a:t>
            </a:r>
            <a:r>
              <a:rPr lang="ar-SA" sz="3600" b="1" dirty="0" smtClean="0"/>
              <a:t>ملكاً </a:t>
            </a:r>
            <a:r>
              <a:rPr lang="ar-SA" sz="3600" b="1" dirty="0"/>
              <a:t>لله –سبحانه- فيكون إرضاء مالك المال </a:t>
            </a:r>
            <a:r>
              <a:rPr lang="ar-SA" sz="3600" b="1" dirty="0" smtClean="0"/>
              <a:t>هدفاً </a:t>
            </a:r>
            <a:r>
              <a:rPr lang="ar-SA" sz="3600" b="1" dirty="0"/>
              <a:t>يسعى </a:t>
            </a:r>
            <a:r>
              <a:rPr lang="ar-SA" sz="3600" b="1" dirty="0" smtClean="0"/>
              <a:t>إليه </a:t>
            </a:r>
            <a:r>
              <a:rPr lang="ar-SA" sz="3600" b="1" dirty="0"/>
              <a:t>المسلمون في نشاطهم الاقتصادي</a:t>
            </a:r>
            <a:r>
              <a:rPr lang="en-US" sz="3600" b="1" dirty="0"/>
              <a:t>.</a:t>
            </a:r>
            <a:br>
              <a:rPr lang="en-US" sz="3600" b="1" dirty="0"/>
            </a:br>
            <a:r>
              <a:rPr lang="ar-SA" sz="3600" b="1" dirty="0"/>
              <a:t>و يتبين ذلك من كلام </a:t>
            </a:r>
            <a:r>
              <a:rPr lang="ar-SA" sz="3600" b="1" dirty="0" smtClean="0"/>
              <a:t>ربنا ومنه قوله تعالى </a:t>
            </a:r>
            <a:r>
              <a:rPr lang="en-US" sz="3600" b="1" dirty="0" smtClean="0"/>
              <a:t>:</a:t>
            </a:r>
            <a:r>
              <a:rPr lang="en-US" sz="3600" b="1" dirty="0"/>
              <a:t/>
            </a:r>
            <a:br>
              <a:rPr lang="en-US" sz="3600" b="1" dirty="0"/>
            </a:br>
            <a:r>
              <a:rPr lang="en-US" sz="3600" b="1" dirty="0" smtClean="0"/>
              <a:t>" </a:t>
            </a:r>
            <a:r>
              <a:rPr lang="ar-SA" sz="3600" b="1" dirty="0"/>
              <a:t>وابتغ فيما ءاتاك الله الدار الاخرة ولا تنس نصيبك من الدنيا</a:t>
            </a:r>
            <a:r>
              <a:rPr lang="en-US" sz="3600" b="1" dirty="0"/>
              <a:t>"</a:t>
            </a:r>
            <a:br>
              <a:rPr lang="en-US" sz="3600" b="1" dirty="0"/>
            </a:br>
            <a:r>
              <a:rPr lang="ar-SA" sz="3600" b="1" dirty="0"/>
              <a:t>و بذلك .. نجد المسلم يتعبد لله بهذا النشاط الاقتصادي</a:t>
            </a:r>
            <a:r>
              <a:rPr lang="en-US" sz="3600" b="1" dirty="0"/>
              <a:t> </a:t>
            </a:r>
            <a:r>
              <a:rPr lang="en-US" sz="2800" b="1" dirty="0" smtClean="0"/>
              <a:t>.. </a:t>
            </a:r>
            <a:r>
              <a:rPr lang="en-US" sz="2800" b="1" dirty="0"/>
              <a:t/>
            </a:r>
            <a:br>
              <a:rPr lang="en-US" sz="2800" b="1" dirty="0"/>
            </a:br>
            <a:r>
              <a:rPr lang="en-US" sz="2800" b="1" dirty="0"/>
              <a:t/>
            </a:r>
            <a:br>
              <a:rPr lang="en-US" sz="2800" b="1" dirty="0"/>
            </a:br>
            <a:r>
              <a:rPr lang="ar-SA" sz="2800" b="1" dirty="0" smtClean="0"/>
              <a:t>     </a:t>
            </a:r>
            <a:r>
              <a:rPr lang="ar-SA" sz="3600" b="1" dirty="0">
                <a:solidFill>
                  <a:schemeClr val="tx2"/>
                </a:solidFill>
              </a:rPr>
              <a:t>فما أهداف النظم الاقتصادية الأخرى ؟</a:t>
            </a:r>
            <a:r>
              <a:rPr lang="en-US" sz="3600" b="1" dirty="0">
                <a:solidFill>
                  <a:schemeClr val="tx2"/>
                </a:solidFill>
              </a:rPr>
              <a:t/>
            </a:r>
            <a:br>
              <a:rPr lang="en-US" sz="3600" b="1" dirty="0">
                <a:solidFill>
                  <a:schemeClr val="tx2"/>
                </a:solidFill>
              </a:rPr>
            </a:br>
            <a:r>
              <a:rPr lang="en-US" sz="2800" b="1" dirty="0"/>
              <a:t/>
            </a:r>
            <a:br>
              <a:rPr lang="en-US" sz="2800" b="1" dirty="0"/>
            </a:br>
            <a:endParaRPr lang="ar-SA" sz="2800" dirty="0"/>
          </a:p>
        </p:txBody>
      </p:sp>
    </p:spTree>
    <p:extLst>
      <p:ext uri="{BB962C8B-B14F-4D97-AF65-F5344CB8AC3E}">
        <p14:creationId xmlns:p14="http://schemas.microsoft.com/office/powerpoint/2010/main" val="121860962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heel(1)">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heel(1)">
                                      <p:cBhvr>
                                        <p:cTn id="12"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2794"/>
            <a:ext cx="8590056" cy="6001643"/>
          </a:xfrm>
          <a:prstGeom prst="rect">
            <a:avLst/>
          </a:prstGeom>
        </p:spPr>
        <p:txBody>
          <a:bodyPr wrap="square">
            <a:spAutoFit/>
          </a:bodyPr>
          <a:lstStyle/>
          <a:p>
            <a:r>
              <a:rPr lang="en-US" sz="3200" b="1" dirty="0">
                <a:effectLst>
                  <a:outerShdw blurRad="38100" dist="38100" dir="2700000" algn="tl">
                    <a:srgbClr val="000000">
                      <a:alpha val="43137"/>
                    </a:srgbClr>
                  </a:outerShdw>
                </a:effectLst>
              </a:rPr>
              <a:t/>
            </a:r>
            <a:br>
              <a:rPr lang="en-US" sz="3200" b="1" dirty="0">
                <a:effectLst>
                  <a:outerShdw blurRad="38100" dist="38100" dir="2700000" algn="tl">
                    <a:srgbClr val="000000">
                      <a:alpha val="43137"/>
                    </a:srgbClr>
                  </a:outerShdw>
                </a:effectLst>
              </a:rPr>
            </a:br>
            <a:r>
              <a:rPr lang="ar-SA" sz="3200" b="1" dirty="0">
                <a:solidFill>
                  <a:schemeClr val="accent1">
                    <a:lumMod val="75000"/>
                  </a:schemeClr>
                </a:solidFill>
                <a:effectLst>
                  <a:outerShdw blurRad="38100" dist="38100" dir="2700000" algn="tl">
                    <a:srgbClr val="000000">
                      <a:alpha val="43137"/>
                    </a:srgbClr>
                  </a:outerShdw>
                </a:effectLst>
              </a:rPr>
              <a:t>الاجابة واضحة </a:t>
            </a:r>
            <a:r>
              <a:rPr lang="ar-SA" sz="3200" b="1" dirty="0" smtClean="0">
                <a:solidFill>
                  <a:schemeClr val="accent1">
                    <a:lumMod val="75000"/>
                  </a:schemeClr>
                </a:solidFill>
                <a:effectLst>
                  <a:outerShdw blurRad="38100" dist="38100" dir="2700000" algn="tl">
                    <a:srgbClr val="000000">
                      <a:alpha val="43137"/>
                    </a:srgbClr>
                  </a:outerShdw>
                </a:effectLst>
              </a:rPr>
              <a:t>جداً </a:t>
            </a:r>
            <a:r>
              <a:rPr lang="ar-SA" sz="3200" b="1" dirty="0" smtClean="0">
                <a:effectLst>
                  <a:outerShdw blurRad="38100" dist="38100" dir="2700000" algn="tl">
                    <a:srgbClr val="000000">
                      <a:alpha val="43137"/>
                    </a:srgbClr>
                  </a:outerShdw>
                </a:effectLst>
              </a:rPr>
              <a:t>: </a:t>
            </a:r>
            <a:r>
              <a:rPr lang="ar-SA" sz="3200" b="1" dirty="0">
                <a:effectLst>
                  <a:outerShdw blurRad="38100" dist="38100" dir="2700000" algn="tl">
                    <a:srgbClr val="000000">
                      <a:alpha val="43137"/>
                    </a:srgbClr>
                  </a:outerShdw>
                </a:effectLst>
              </a:rPr>
              <a:t>المادة البحتة</a:t>
            </a:r>
            <a:r>
              <a:rPr lang="en-US" sz="3200" b="1" dirty="0">
                <a:effectLst>
                  <a:outerShdw blurRad="38100" dist="38100" dir="2700000" algn="tl">
                    <a:srgbClr val="000000">
                      <a:alpha val="43137"/>
                    </a:srgbClr>
                  </a:outerShdw>
                </a:effectLst>
              </a:rPr>
              <a:t/>
            </a:r>
            <a:br>
              <a:rPr lang="en-US" sz="3200" b="1" dirty="0">
                <a:effectLst>
                  <a:outerShdw blurRad="38100" dist="38100" dir="2700000" algn="tl">
                    <a:srgbClr val="000000">
                      <a:alpha val="43137"/>
                    </a:srgbClr>
                  </a:outerShdw>
                </a:effectLst>
              </a:rPr>
            </a:br>
            <a:r>
              <a:rPr lang="en-US" sz="3200" b="1" dirty="0">
                <a:effectLst>
                  <a:outerShdw blurRad="38100" dist="38100" dir="2700000" algn="tl">
                    <a:srgbClr val="000000">
                      <a:alpha val="43137"/>
                    </a:srgbClr>
                  </a:outerShdw>
                </a:effectLst>
              </a:rPr>
              <a:t/>
            </a:r>
            <a:br>
              <a:rPr lang="en-US" sz="3200" b="1" dirty="0">
                <a:effectLst>
                  <a:outerShdw blurRad="38100" dist="38100" dir="2700000" algn="tl">
                    <a:srgbClr val="000000">
                      <a:alpha val="43137"/>
                    </a:srgbClr>
                  </a:outerShdw>
                </a:effectLst>
              </a:rPr>
            </a:br>
            <a:r>
              <a:rPr lang="ar-SA" sz="3200" b="1" dirty="0">
                <a:effectLst>
                  <a:outerShdw blurRad="38100" dist="38100" dir="2700000" algn="tl">
                    <a:srgbClr val="000000">
                      <a:alpha val="43137"/>
                    </a:srgbClr>
                  </a:outerShdw>
                </a:effectLst>
              </a:rPr>
              <a:t>فالتجاريين يسعون وراء أكبر قدر من الذهب والدولارات، والطبيعيون يسعون </a:t>
            </a:r>
            <a:r>
              <a:rPr lang="ar-SA" sz="3200" b="1" dirty="0" smtClean="0">
                <a:effectLst>
                  <a:outerShdw blurRad="38100" dist="38100" dir="2700000" algn="tl">
                    <a:srgbClr val="000000">
                      <a:alpha val="43137"/>
                    </a:srgbClr>
                  </a:outerShdw>
                </a:effectLst>
              </a:rPr>
              <a:t>لأكبر </a:t>
            </a:r>
            <a:r>
              <a:rPr lang="ar-SA" sz="3200" b="1" dirty="0">
                <a:effectLst>
                  <a:outerShdw blurRad="38100" dist="38100" dir="2700000" algn="tl">
                    <a:srgbClr val="000000">
                      <a:alpha val="43137"/>
                    </a:srgbClr>
                  </a:outerShdw>
                </a:effectLst>
              </a:rPr>
              <a:t>محصول زراعي من الارض، والرأسماليون يسعون بكل ما أوتوا لنيل أكبر قدر من السيطرة السوقية ولجمع أكبر كم من المغانم المادية بغض النظر عن </a:t>
            </a:r>
            <a:r>
              <a:rPr lang="ar-SA" sz="3200" b="1" dirty="0" err="1" smtClean="0">
                <a:effectLst>
                  <a:outerShdw blurRad="38100" dist="38100" dir="2700000" algn="tl">
                    <a:srgbClr val="000000">
                      <a:alpha val="43137"/>
                    </a:srgbClr>
                  </a:outerShdw>
                </a:effectLst>
              </a:rPr>
              <a:t>حرمانيتها</a:t>
            </a:r>
            <a:r>
              <a:rPr lang="en-US" sz="3200" b="1" dirty="0" smtClean="0">
                <a:effectLst>
                  <a:outerShdw blurRad="38100" dist="38100" dir="2700000" algn="tl">
                    <a:srgbClr val="000000">
                      <a:alpha val="43137"/>
                    </a:srgbClr>
                  </a:outerShdw>
                </a:effectLst>
              </a:rPr>
              <a:t> ! </a:t>
            </a:r>
            <a:r>
              <a:rPr lang="en-US" sz="3200" b="1" dirty="0">
                <a:effectLst>
                  <a:outerShdw blurRad="38100" dist="38100" dir="2700000" algn="tl">
                    <a:srgbClr val="000000">
                      <a:alpha val="43137"/>
                    </a:srgbClr>
                  </a:outerShdw>
                </a:effectLst>
              </a:rPr>
              <a:t/>
            </a:r>
            <a:br>
              <a:rPr lang="en-US" sz="3200" b="1" dirty="0">
                <a:effectLst>
                  <a:outerShdw blurRad="38100" dist="38100" dir="2700000" algn="tl">
                    <a:srgbClr val="000000">
                      <a:alpha val="43137"/>
                    </a:srgbClr>
                  </a:outerShdw>
                </a:effectLst>
              </a:rPr>
            </a:br>
            <a:r>
              <a:rPr lang="en-US" sz="3200" b="1" dirty="0">
                <a:effectLst>
                  <a:outerShdw blurRad="38100" dist="38100" dir="2700000" algn="tl">
                    <a:srgbClr val="000000">
                      <a:alpha val="43137"/>
                    </a:srgbClr>
                  </a:outerShdw>
                </a:effectLst>
              </a:rPr>
              <a:t/>
            </a:r>
            <a:br>
              <a:rPr lang="en-US" sz="3200" b="1" dirty="0">
                <a:effectLst>
                  <a:outerShdw blurRad="38100" dist="38100" dir="2700000" algn="tl">
                    <a:srgbClr val="000000">
                      <a:alpha val="43137"/>
                    </a:srgbClr>
                  </a:outerShdw>
                </a:effectLst>
              </a:rPr>
            </a:br>
            <a:r>
              <a:rPr lang="ar-SA" sz="3200" b="1" dirty="0">
                <a:effectLst>
                  <a:outerShdw blurRad="38100" dist="38100" dir="2700000" algn="tl">
                    <a:srgbClr val="000000">
                      <a:alpha val="43137"/>
                    </a:srgbClr>
                  </a:outerShdw>
                </a:effectLst>
              </a:rPr>
              <a:t>فنجد </a:t>
            </a:r>
            <a:r>
              <a:rPr lang="ar-SA" sz="3200" b="1" dirty="0" smtClean="0">
                <a:effectLst>
                  <a:outerShdw blurRad="38100" dist="38100" dir="2700000" algn="tl">
                    <a:srgbClr val="000000">
                      <a:alpha val="43137"/>
                    </a:srgbClr>
                  </a:outerShdw>
                </a:effectLst>
              </a:rPr>
              <a:t>مثلاً إن </a:t>
            </a:r>
            <a:r>
              <a:rPr lang="ar-SA" sz="3200" b="1" dirty="0">
                <a:effectLst>
                  <a:outerShdw blurRad="38100" dist="38100" dir="2700000" algn="tl">
                    <a:srgbClr val="000000">
                      <a:alpha val="43137"/>
                    </a:srgbClr>
                  </a:outerShdw>
                </a:effectLst>
              </a:rPr>
              <a:t>دور اللهو (و ان كان ماجنا) لها ناتج </a:t>
            </a:r>
            <a:r>
              <a:rPr lang="ar-SA" sz="3200" b="1" dirty="0" smtClean="0">
                <a:effectLst>
                  <a:outerShdw blurRad="38100" dist="38100" dir="2700000" algn="tl">
                    <a:srgbClr val="000000">
                      <a:alpha val="43137"/>
                    </a:srgbClr>
                  </a:outerShdw>
                </a:effectLst>
              </a:rPr>
              <a:t>اقتصادي </a:t>
            </a:r>
            <a:r>
              <a:rPr lang="ar-SA" sz="3200" b="1" dirty="0">
                <a:effectLst>
                  <a:outerShdw blurRad="38100" dist="38100" dir="2700000" algn="tl">
                    <a:srgbClr val="000000">
                      <a:alpha val="43137"/>
                    </a:srgbClr>
                  </a:outerShdw>
                </a:effectLst>
              </a:rPr>
              <a:t>ربما يفوق مزرعة أو مصنع ! كما نجد </a:t>
            </a:r>
            <a:r>
              <a:rPr lang="ar-SA" sz="3200" b="1" dirty="0" smtClean="0">
                <a:effectLst>
                  <a:outerShdw blurRad="38100" dist="38100" dir="2700000" algn="tl">
                    <a:srgbClr val="000000">
                      <a:alpha val="43137"/>
                    </a:srgbClr>
                  </a:outerShdw>
                </a:effectLst>
              </a:rPr>
              <a:t>أن </a:t>
            </a:r>
            <a:r>
              <a:rPr lang="ar-SA" sz="3200" b="1" dirty="0">
                <a:effectLst>
                  <a:outerShdw blurRad="38100" dist="38100" dir="2700000" algn="tl">
                    <a:srgbClr val="000000">
                      <a:alpha val="43137"/>
                    </a:srgbClr>
                  </a:outerShdw>
                </a:effectLst>
              </a:rPr>
              <a:t>ربة المنزل لا تتقاضى </a:t>
            </a:r>
            <a:r>
              <a:rPr lang="ar-SA" sz="3200" b="1" dirty="0" smtClean="0">
                <a:effectLst>
                  <a:outerShdw blurRad="38100" dist="38100" dir="2700000" algn="tl">
                    <a:srgbClr val="000000">
                      <a:alpha val="43137"/>
                    </a:srgbClr>
                  </a:outerShdw>
                </a:effectLst>
              </a:rPr>
              <a:t>أجراً </a:t>
            </a:r>
            <a:r>
              <a:rPr lang="ar-SA" sz="3200" b="1" dirty="0">
                <a:effectLst>
                  <a:outerShdw blurRad="38100" dist="38100" dir="2700000" algn="tl">
                    <a:srgbClr val="000000">
                      <a:alpha val="43137"/>
                    </a:srgbClr>
                  </a:outerShdw>
                </a:effectLst>
              </a:rPr>
              <a:t>، لذا فهي أقل قيمة من الفاجرة التي تتقاضى </a:t>
            </a:r>
            <a:r>
              <a:rPr lang="ar-SA" sz="3200" b="1" dirty="0" smtClean="0">
                <a:effectLst>
                  <a:outerShdw blurRad="38100" dist="38100" dir="2700000" algn="tl">
                    <a:srgbClr val="000000">
                      <a:alpha val="43137"/>
                    </a:srgbClr>
                  </a:outerShdw>
                </a:effectLst>
              </a:rPr>
              <a:t>لجرمها </a:t>
            </a:r>
            <a:r>
              <a:rPr lang="en-US" sz="3200" b="1" dirty="0" smtClean="0">
                <a:effectLst>
                  <a:outerShdw blurRad="38100" dist="38100" dir="2700000" algn="tl">
                    <a:srgbClr val="000000">
                      <a:alpha val="43137"/>
                    </a:srgbClr>
                  </a:outerShdw>
                </a:effectLst>
              </a:rPr>
              <a:t> </a:t>
            </a:r>
            <a:r>
              <a:rPr lang="en-US" sz="3200" b="1" dirty="0">
                <a:effectLst>
                  <a:outerShdw blurRad="38100" dist="38100" dir="2700000" algn="tl">
                    <a:srgbClr val="000000">
                      <a:alpha val="43137"/>
                    </a:srgbClr>
                  </a:outerShdw>
                </a:effectLst>
              </a:rPr>
              <a:t>!</a:t>
            </a:r>
            <a:endParaRPr lang="ar-SA"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0008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243513"/>
            <a:ext cx="8964488" cy="6740307"/>
          </a:xfrm>
          <a:prstGeom prst="rect">
            <a:avLst/>
          </a:prstGeom>
        </p:spPr>
        <p:txBody>
          <a:bodyPr wrap="square">
            <a:spAutoFit/>
          </a:bodyPr>
          <a:lstStyle/>
          <a:p>
            <a:pPr lvl="0" fontAlgn="base">
              <a:spcBef>
                <a:spcPct val="0"/>
              </a:spcBef>
              <a:spcAft>
                <a:spcPct val="0"/>
              </a:spcAft>
            </a:pP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أما الماركسيون فالهدف من اقتصادهم هو خدمة أفكارهم .. فنجد لينين يقول في خطاب له عام 1910</a:t>
            </a: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a:t>
            </a:r>
            <a:b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b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يجب على المناضل الشيوعي أن يتمرس بشتى ضروب الغش والخداع والتضليل، فالكفاح من أجل الشيوعية يبارك كل وسيلة تحقق الشيوعية</a:t>
            </a: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b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b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ثم يأتـــي من بعده ستالين ليقول</a:t>
            </a: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a:t>
            </a:r>
            <a:b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b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لن نكون ثوريين مناضلين بحق إلا اذا طبقنا دائما ما تعلمناه من ماركس عن ضرورة استخدام كل </a:t>
            </a:r>
            <a:r>
              <a:rPr lang="ar-SA" sz="3600" b="1" dirty="0" smtClean="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الوسائل </a:t>
            </a: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الأخلاقية وغير الأخلاقية في كفاحنا من أجل الشيوعية " .. ثم يكمل .. " أننا نستطيع ان نستخدم قوتنا الاقتصادية في تحقيق أهدافنا الدولية</a:t>
            </a: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a:t>
            </a:r>
            <a:b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b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فشتان بين الاسلام وغيره</a:t>
            </a:r>
            <a:r>
              <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r>
              <a:rPr lang="en-US" sz="3600" b="1" dirty="0" smtClean="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rPr>
              <a:t> </a:t>
            </a:r>
            <a:endParaRPr lang="en-US" sz="3600" b="1" dirty="0">
              <a:solidFill>
                <a:schemeClr val="tx2"/>
              </a:solidFill>
              <a:effectLst>
                <a:outerShdw blurRad="38100" dist="38100" dir="2700000" algn="tl">
                  <a:srgbClr val="000000">
                    <a:alpha val="43137"/>
                  </a:srgbClr>
                </a:outerShdw>
              </a:effectLst>
              <a:latin typeface="Arabic Typesetting" pitchFamily="66" charset="-78"/>
              <a:ea typeface="Times New Roman" pitchFamily="18" charset="0"/>
            </a:endParaRPr>
          </a:p>
        </p:txBody>
      </p:sp>
    </p:spTree>
    <p:extLst>
      <p:ext uri="{BB962C8B-B14F-4D97-AF65-F5344CB8AC3E}">
        <p14:creationId xmlns:p14="http://schemas.microsoft.com/office/powerpoint/2010/main" val="152861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2"/>
                                        </p:tgtEl>
                                        <p:attrNameLst>
                                          <p:attrName>style.opacity</p:attrName>
                                        </p:attrNameLst>
                                      </p:cBhvr>
                                      <p:to>
                                        <p:strVal val="0.5"/>
                                      </p:to>
                                    </p:set>
                                    <p:animEffect filter="image" prLst="opacity: 0.5">
                                      <p:cBhvr rctx="IE">
                                        <p:cTn id="7" dur="indefinite"/>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260648"/>
            <a:ext cx="8367920" cy="6124754"/>
          </a:xfrm>
          <a:prstGeom prst="rect">
            <a:avLst/>
          </a:prstGeom>
        </p:spPr>
        <p:txBody>
          <a:bodyPr wrap="square">
            <a:spAutoFit/>
          </a:bodyPr>
          <a:lstStyle/>
          <a:p>
            <a:pPr lvl="0" eaLnBrk="0" fontAlgn="base" hangingPunct="0">
              <a:spcBef>
                <a:spcPct val="0"/>
              </a:spcBef>
              <a:spcAft>
                <a:spcPct val="0"/>
              </a:spcAft>
            </a:pPr>
            <a:r>
              <a:rPr lang="ar-SA"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الرقــابة الـمزدوجة</a:t>
            </a:r>
            <a:r>
              <a:rPr lang="en-US"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 //</a:t>
            </a:r>
            <a: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a:r>
            <a:b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br>
            <a:r>
              <a:rPr lang="ar-SA"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لضبط أي نظام ، لا بد من وجود رقباء على الناس ، فإن غاب الرقيب فغالبا ما ينفلت الناس، إما لو كان هذا النظام اسلامية فينشأ ما يعرف بالرقابة المزدوجة: رقابة الحاكم على المحكومين، ورقابة ذاتية نابعة من ايمان كل فرد في هذا النظام</a:t>
            </a:r>
            <a: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a:t>
            </a:r>
            <a:b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br>
            <a: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a:r>
            <a:b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br>
            <a:r>
              <a:rPr lang="ar-SA"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و قد أسس النبي هذا المفهوم واضحا، فقد كان يراقب اسواق المدينة المنورة ونشاطها الاقتصادي بنفسه –صلى الله عليه وسلم- ثم عين من يفعل ذلك مع أسواق مكة بعد فتحها .. و ذلك ما </a:t>
            </a:r>
            <a:r>
              <a:rPr lang="ar-SA" sz="2800" b="1" dirty="0" err="1">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اسطلح</a:t>
            </a:r>
            <a:r>
              <a:rPr lang="ar-SA"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عليه بوظيفة المحتسب</a:t>
            </a:r>
            <a: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a:t>
            </a:r>
            <a:b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br>
            <a:r>
              <a:rPr lang="ar-SA"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والجانب الاخر من المفهوم نجده في كثير من الاحاديث، فعند ذكر منزلة الاحسان قال عليه السلام</a:t>
            </a:r>
            <a: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 </a:t>
            </a:r>
            <a:r>
              <a:rPr lang="ar-SA"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ان تعبد الله كأنك تراه، فإن لم تكن تراه فإنه يراك" .. و " من غشنا فليس منا</a:t>
            </a:r>
            <a:r>
              <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 .. </a:t>
            </a:r>
            <a:r>
              <a:rPr lang="ar-SA"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rPr>
              <a:t>وأحاديث كثيرة لتعظيم أمر الرقابة الذاتية</a:t>
            </a:r>
            <a:endParaRPr lang="en-US" sz="2800" b="1" dirty="0">
              <a:solidFill>
                <a:schemeClr val="tx1">
                  <a:lumMod val="95000"/>
                </a:schemeClr>
              </a:solidFill>
              <a:effectLst>
                <a:outerShdw blurRad="38100" dist="38100" dir="2700000" algn="tl">
                  <a:srgbClr val="000000">
                    <a:alpha val="43137"/>
                  </a:srgbClr>
                </a:outerShdw>
              </a:effectLst>
              <a:latin typeface="Arabic Typesetting" pitchFamily="66" charset="-78"/>
              <a:ea typeface="Times New Roman" pitchFamily="18" charset="0"/>
            </a:endParaRPr>
          </a:p>
        </p:txBody>
      </p:sp>
    </p:spTree>
    <p:extLst>
      <p:ext uri="{BB962C8B-B14F-4D97-AF65-F5344CB8AC3E}">
        <p14:creationId xmlns:p14="http://schemas.microsoft.com/office/powerpoint/2010/main" val="225577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764704"/>
            <a:ext cx="8892480" cy="5262979"/>
          </a:xfrm>
          <a:prstGeom prst="rect">
            <a:avLst/>
          </a:prstGeom>
        </p:spPr>
        <p:txBody>
          <a:bodyPr wrap="square">
            <a:spAutoFit/>
          </a:bodyPr>
          <a:lstStyle/>
          <a:p>
            <a:pPr lvl="0" fontAlgn="base">
              <a:spcBef>
                <a:spcPct val="0"/>
              </a:spcBef>
              <a:spcAft>
                <a:spcPct val="0"/>
              </a:spcAft>
            </a:pPr>
            <a:r>
              <a:rPr lang="ar-SA"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ا</a:t>
            </a:r>
            <a:r>
              <a:rPr lang="ar-SA" sz="2800" b="1" dirty="0" smtClean="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لجمـــع </a:t>
            </a:r>
            <a:r>
              <a:rPr lang="ar-SA"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بين الثبات والمرونة (التطور )</a:t>
            </a:r>
            <a:r>
              <a:rPr lang="en-US" sz="2800" b="1" dirty="0">
                <a:solidFill>
                  <a:srgbClr val="002060"/>
                </a:solidFill>
                <a:latin typeface="Arabic Typesetting" pitchFamily="66" charset="-78"/>
                <a:ea typeface="Times New Roman" pitchFamily="18" charset="0"/>
              </a:rPr>
              <a:t/>
            </a:r>
            <a:br>
              <a:rPr lang="en-US" sz="2800" b="1" dirty="0">
                <a:solidFill>
                  <a:srgbClr val="002060"/>
                </a:solidFill>
                <a:latin typeface="Arabic Typesetting" pitchFamily="66" charset="-78"/>
                <a:ea typeface="Times New Roman" pitchFamily="18" charset="0"/>
              </a:rPr>
            </a:br>
            <a:r>
              <a:rPr lang="ar-SA" sz="2800" b="1" dirty="0">
                <a:solidFill>
                  <a:srgbClr val="002060"/>
                </a:solidFill>
                <a:latin typeface="Arabic Typesetting" pitchFamily="66" charset="-78"/>
                <a:ea typeface="Times New Roman" pitchFamily="18" charset="0"/>
              </a:rPr>
              <a:t>في الاقتصاد الاسلامي أمور ثابتة لا تتغير مع الزمان والمكان، تلك هي التي جاء بها نص ثابت قاطع كتحريم الربا وحل البيع والمقدار في الزكاة ... الخ</a:t>
            </a:r>
            <a:r>
              <a:rPr lang="en-US" sz="2800" b="1" dirty="0">
                <a:solidFill>
                  <a:srgbClr val="002060"/>
                </a:solidFill>
                <a:latin typeface="Arabic Typesetting" pitchFamily="66" charset="-78"/>
                <a:ea typeface="Times New Roman" pitchFamily="18" charset="0"/>
              </a:rPr>
              <a:t/>
            </a:r>
            <a:br>
              <a:rPr lang="en-US" sz="2800" b="1" dirty="0">
                <a:solidFill>
                  <a:srgbClr val="002060"/>
                </a:solidFill>
                <a:latin typeface="Arabic Typesetting" pitchFamily="66" charset="-78"/>
                <a:ea typeface="Times New Roman" pitchFamily="18" charset="0"/>
              </a:rPr>
            </a:br>
            <a:r>
              <a:rPr lang="ar-SA" sz="2800" b="1" dirty="0">
                <a:solidFill>
                  <a:srgbClr val="002060"/>
                </a:solidFill>
                <a:latin typeface="Arabic Typesetting" pitchFamily="66" charset="-78"/>
                <a:ea typeface="Times New Roman" pitchFamily="18" charset="0"/>
              </a:rPr>
              <a:t>أما باقي المستجدات الزمنية والمكانية ففيها فسحة من الاجتهاد</a:t>
            </a:r>
            <a:r>
              <a:rPr lang="en-US" sz="2800" b="1" dirty="0">
                <a:solidFill>
                  <a:srgbClr val="002060"/>
                </a:solidFill>
                <a:latin typeface="Arabic Typesetting" pitchFamily="66" charset="-78"/>
                <a:ea typeface="Times New Roman" pitchFamily="18" charset="0"/>
              </a:rPr>
              <a:t>. </a:t>
            </a:r>
            <a:r>
              <a:rPr lang="ar-SA" sz="2800" b="1" dirty="0">
                <a:solidFill>
                  <a:srgbClr val="002060"/>
                </a:solidFill>
                <a:latin typeface="Arabic Typesetting" pitchFamily="66" charset="-78"/>
                <a:ea typeface="Times New Roman" pitchFamily="18" charset="0"/>
              </a:rPr>
              <a:t>وعملا بالقاعدة: الاصل في العبادات الحظر وفي المعاملات الاباحة، نجد الاسلام قد اتسع ليشمل ما يجد من معاملات طالما خلت من الربا والميسر والغرر الفاحش. و هناك أمثلة كثيرة على تغير الفتاوي واختلافها، فيقال هذا اختلاف زمان ومكان وليس اختلاف حجة وبرهان</a:t>
            </a:r>
            <a:r>
              <a:rPr lang="en-US" sz="2800" b="1" dirty="0">
                <a:solidFill>
                  <a:srgbClr val="002060"/>
                </a:solidFill>
                <a:latin typeface="Arabic Typesetting" pitchFamily="66" charset="-78"/>
                <a:ea typeface="Times New Roman" pitchFamily="18" charset="0"/>
              </a:rPr>
              <a:t>.</a:t>
            </a:r>
            <a:br>
              <a:rPr lang="en-US" sz="2800" b="1" dirty="0">
                <a:solidFill>
                  <a:srgbClr val="002060"/>
                </a:solidFill>
                <a:latin typeface="Arabic Typesetting" pitchFamily="66" charset="-78"/>
                <a:ea typeface="Times New Roman" pitchFamily="18" charset="0"/>
              </a:rPr>
            </a:br>
            <a:r>
              <a:rPr lang="ar-SA" sz="2800" b="1" dirty="0">
                <a:solidFill>
                  <a:srgbClr val="002060"/>
                </a:solidFill>
                <a:latin typeface="Arabic Typesetting" pitchFamily="66" charset="-78"/>
                <a:ea typeface="Times New Roman" pitchFamily="18" charset="0"/>
              </a:rPr>
              <a:t>وقد تميز الاقتصاد الاسلامي عن غيره بالجمع بين الثبات والمرونة، على عكس المناهج الاخرى التي ليس لديها ثوابت، بل هي نفسها تتغير! فبدأنا نرى الملكية العامة تزحف على الدول الرأسمالية، والملكية الخاصة تزحف على النظم الماركسية .. مخالفين بذلك أسس قيام تلك المناهج</a:t>
            </a:r>
            <a:r>
              <a:rPr lang="en-US" sz="2800" b="1" dirty="0">
                <a:solidFill>
                  <a:srgbClr val="002060"/>
                </a:solidFill>
                <a:latin typeface="Arabic Typesetting" pitchFamily="66" charset="-78"/>
                <a:ea typeface="Times New Roman" pitchFamily="18" charset="0"/>
              </a:rPr>
              <a:t> </a:t>
            </a:r>
            <a:r>
              <a:rPr lang="en-US" sz="2800" b="1" dirty="0" smtClean="0">
                <a:solidFill>
                  <a:srgbClr val="002060"/>
                </a:solidFill>
                <a:latin typeface="Arabic Typesetting" pitchFamily="66" charset="-78"/>
                <a:ea typeface="Times New Roman" pitchFamily="18" charset="0"/>
              </a:rPr>
              <a:t>!</a:t>
            </a:r>
            <a:endParaRPr lang="en-US" sz="2800" dirty="0">
              <a:latin typeface="Arial" pitchFamily="34" charset="0"/>
            </a:endParaRPr>
          </a:p>
        </p:txBody>
      </p:sp>
    </p:spTree>
    <p:extLst>
      <p:ext uri="{BB962C8B-B14F-4D97-AF65-F5344CB8AC3E}">
        <p14:creationId xmlns:p14="http://schemas.microsoft.com/office/powerpoint/2010/main" val="256350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599104" y="474344"/>
            <a:ext cx="5508104" cy="5909310"/>
          </a:xfrm>
          <a:prstGeom prst="rect">
            <a:avLst/>
          </a:prstGeom>
        </p:spPr>
        <p:txBody>
          <a:bodyPr wrap="square">
            <a:spAutoFit/>
          </a:bodyPr>
          <a:lstStyle/>
          <a:p>
            <a:pPr lvl="0" fontAlgn="base">
              <a:spcBef>
                <a:spcPct val="0"/>
              </a:spcBef>
              <a:spcAft>
                <a:spcPct val="0"/>
              </a:spcAft>
              <a:tabLst>
                <a:tab pos="457200" algn="l"/>
              </a:tabLst>
            </a:pPr>
            <a:r>
              <a:rPr lang="ar-SA" sz="3600" b="1" i="1" dirty="0" smtClean="0">
                <a:solidFill>
                  <a:schemeClr val="bg1">
                    <a:lumMod val="50000"/>
                  </a:schemeClr>
                </a:solidFill>
                <a:effectLst>
                  <a:outerShdw blurRad="38100" dist="38100" dir="2700000" algn="tl">
                    <a:srgbClr val="000000">
                      <a:alpha val="43137"/>
                    </a:srgbClr>
                  </a:outerShdw>
                </a:effectLst>
                <a:latin typeface="Arabic Typesetting" pitchFamily="66" charset="-78"/>
                <a:ea typeface="Times New Roman" pitchFamily="18" charset="0"/>
              </a:rPr>
              <a:t> مرحلة </a:t>
            </a:r>
            <a:r>
              <a:rPr lang="ar-SA" sz="3600" b="1" i="1" dirty="0">
                <a:solidFill>
                  <a:schemeClr val="bg1">
                    <a:lumMod val="50000"/>
                  </a:schemeClr>
                </a:solidFill>
                <a:effectLst>
                  <a:outerShdw blurRad="38100" dist="38100" dir="2700000" algn="tl">
                    <a:srgbClr val="000000">
                      <a:alpha val="43137"/>
                    </a:srgbClr>
                  </a:outerShdw>
                </a:effectLst>
                <a:latin typeface="Arabic Typesetting" pitchFamily="66" charset="-78"/>
                <a:ea typeface="Times New Roman" pitchFamily="18" charset="0"/>
              </a:rPr>
              <a:t>الرأسمالية التجارية :</a:t>
            </a:r>
            <a:endParaRPr lang="en-US" sz="3600" b="1" i="1" dirty="0">
              <a:solidFill>
                <a:schemeClr val="bg1">
                  <a:lumMod val="50000"/>
                </a:schemeClr>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buFontTx/>
              <a:buChar char="•"/>
              <a:tabLst>
                <a:tab pos="457200" algn="l"/>
              </a:tabLst>
            </a:pP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ظهرت </a:t>
            </a: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الرأسمالية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التجارية من بداية القرن 16 وحتى منتصف القرن 18 وقد ساعد على ظهورها  عدة عوامل :</a:t>
            </a:r>
            <a:endParaRPr lang="en-US" sz="36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tabLst>
                <a:tab pos="457200" algn="l"/>
              </a:tabLst>
            </a:pPr>
            <a:r>
              <a:rPr lang="ar-SA" sz="3600" b="1" dirty="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rPr>
              <a:t>1/ انهيار النظام الاقطاعي </a:t>
            </a:r>
          </a:p>
          <a:p>
            <a:pPr lvl="0" eaLnBrk="0" fontAlgn="base" hangingPunct="0">
              <a:spcBef>
                <a:spcPct val="0"/>
              </a:spcBef>
              <a:spcAft>
                <a:spcPct val="0"/>
              </a:spcAft>
              <a:tabLst>
                <a:tab pos="457200" algn="l"/>
              </a:tabLst>
            </a:pP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600" b="1" dirty="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العصور المظلمة في </a:t>
            </a:r>
            <a:r>
              <a:rPr lang="ar-SA" sz="3600" b="1" dirty="0" smtClean="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أوروبا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a:t>
            </a:r>
            <a:endParaRPr lang="en-US" sz="36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buFontTx/>
              <a:buChar char="•"/>
              <a:tabLst>
                <a:tab pos="457200" algn="l"/>
              </a:tabLst>
            </a:pP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تطور الاقتصاد الاوروبي من مرحلة الاقتصاد الاقطاعي </a:t>
            </a: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إلى الرأسمالي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التجاري </a:t>
            </a:r>
            <a:r>
              <a:rPr lang="ar-SA" sz="36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a:t>
            </a:r>
            <a:endParaRPr lang="en-US" sz="36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buFontTx/>
              <a:buChar char="•"/>
              <a:tabLst>
                <a:tab pos="457200" algn="l"/>
              </a:tabLst>
            </a:pPr>
            <a:endParaRPr lang="en-US" dirty="0">
              <a:latin typeface="Arial" pitchFamily="34" charset="0"/>
              <a:cs typeface="Arial" pitchFamily="34" charset="0"/>
            </a:endParaRPr>
          </a:p>
        </p:txBody>
      </p:sp>
      <p:pic>
        <p:nvPicPr>
          <p:cNvPr id="3" name="صورة 2" descr="c12sep1.jpg"/>
          <p:cNvPicPr>
            <a:picLocks noChangeAspect="1"/>
          </p:cNvPicPr>
          <p:nvPr/>
        </p:nvPicPr>
        <p:blipFill>
          <a:blip r:embed="rId2"/>
          <a:stretch>
            <a:fillRect/>
          </a:stretch>
        </p:blipFill>
        <p:spPr>
          <a:xfrm rot="16200000">
            <a:off x="-1629449" y="1629448"/>
            <a:ext cx="6858002" cy="3599103"/>
          </a:xfrm>
          <a:prstGeom prst="rect">
            <a:avLst/>
          </a:prstGeom>
        </p:spPr>
      </p:pic>
    </p:spTree>
    <p:extLst>
      <p:ext uri="{BB962C8B-B14F-4D97-AF65-F5344CB8AC3E}">
        <p14:creationId xmlns:p14="http://schemas.microsoft.com/office/powerpoint/2010/main" val="1427089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620688"/>
            <a:ext cx="9144000" cy="4401205"/>
          </a:xfrm>
          <a:prstGeom prst="rect">
            <a:avLst/>
          </a:prstGeom>
        </p:spPr>
        <p:txBody>
          <a:bodyPr wrap="square">
            <a:spAutoFit/>
          </a:bodyPr>
          <a:lstStyle/>
          <a:p>
            <a:pPr lvl="0" eaLnBrk="0" fontAlgn="base" hangingPunct="0">
              <a:spcBef>
                <a:spcPct val="0"/>
              </a:spcBef>
              <a:spcAft>
                <a:spcPct val="0"/>
              </a:spcAft>
            </a:pPr>
            <a:r>
              <a:rPr lang="ar-SA" sz="2800" b="1" dirty="0" smtClean="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اقتـــصاد عقدي</a:t>
            </a:r>
            <a:r>
              <a:rPr lang="ar-SA"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a:t>
            </a:r>
            <a:r>
              <a:rPr lang="ar-SA" b="1" dirty="0">
                <a:solidFill>
                  <a:srgbClr val="324C5F"/>
                </a:solidFill>
                <a:latin typeface="Arabic Typesetting" pitchFamily="66" charset="-78"/>
                <a:ea typeface="Times New Roman" pitchFamily="18" charset="0"/>
              </a:rPr>
              <a:t/>
            </a:r>
            <a:br>
              <a:rPr lang="ar-SA" b="1" dirty="0">
                <a:solidFill>
                  <a:srgbClr val="324C5F"/>
                </a:solidFill>
                <a:latin typeface="Arabic Typesetting" pitchFamily="66" charset="-78"/>
                <a:ea typeface="Times New Roman" pitchFamily="18" charset="0"/>
              </a:rPr>
            </a:br>
            <a:r>
              <a:rPr lang="ar-SA" sz="2800" b="1" dirty="0">
                <a:solidFill>
                  <a:srgbClr val="002060"/>
                </a:solidFill>
                <a:latin typeface="Arabic Typesetting" pitchFamily="66" charset="-78"/>
                <a:ea typeface="Times New Roman" pitchFamily="18" charset="0"/>
              </a:rPr>
              <a:t>إن الأسس العقدية التي يقوم عليها الاقتصاد الإسلامي، وينبثق منها، ويرتبط فيها لتوجه النشاط الاقتصادي الوجهة الصحيحة التي تنسجم مع توجيهات العقيدة، وتترتب عليها نتائج اقتصادية طيبة. </a:t>
            </a:r>
            <a:br>
              <a:rPr lang="ar-SA" sz="2800" b="1" dirty="0">
                <a:solidFill>
                  <a:srgbClr val="002060"/>
                </a:solidFill>
                <a:latin typeface="Arabic Typesetting" pitchFamily="66" charset="-78"/>
                <a:ea typeface="Times New Roman" pitchFamily="18" charset="0"/>
              </a:rPr>
            </a:br>
            <a:r>
              <a:rPr lang="ar-SA" sz="2800" b="1" dirty="0">
                <a:solidFill>
                  <a:srgbClr val="002060"/>
                </a:solidFill>
                <a:latin typeface="Arabic Typesetting" pitchFamily="66" charset="-78"/>
                <a:ea typeface="Times New Roman" pitchFamily="18" charset="0"/>
              </a:rPr>
              <a:t>فالعقيدة الإسلامية التي تهدف إلى ربط قلب المسلم بالإيمان بالله عز وجل  المالك الأصلي والحقيقي لكل ما في هذا الكون، والإيمان باليوم الآخر الذي يحاسب فيه كل امرئ على ما قدم وأخر، ومراقبة الله سبحانه وتعالى في كل نشاط يقوم به، لها أثر عظيم في تصحيح مسيرة الاقتصاد والنشاط الاقتصادي الفردي والجماعي، حيث يعقد المسلم أن الله عز وجل خلقه لعمارة هذا الكون، قال الله سبحانه وتعالى: ﴿هُوَ أَنشَأَكُم مِّنَ الأَرْضِ وَاسْتَعْمَرَكُمْ فِيهَا﴾</a:t>
            </a:r>
          </a:p>
        </p:txBody>
      </p:sp>
    </p:spTree>
    <p:extLst>
      <p:ext uri="{BB962C8B-B14F-4D97-AF65-F5344CB8AC3E}">
        <p14:creationId xmlns:p14="http://schemas.microsoft.com/office/powerpoint/2010/main" val="290845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61608"/>
            <a:ext cx="9136226" cy="6555641"/>
          </a:xfrm>
          <a:prstGeom prst="rect">
            <a:avLst/>
          </a:prstGeom>
        </p:spPr>
        <p:txBody>
          <a:bodyPr wrap="square">
            <a:spAutoFit/>
          </a:bodyPr>
          <a:lstStyle/>
          <a:p>
            <a:pPr lvl="0" fontAlgn="base">
              <a:spcBef>
                <a:spcPct val="0"/>
              </a:spcBef>
              <a:spcAft>
                <a:spcPct val="0"/>
              </a:spcAft>
            </a:pPr>
            <a:r>
              <a:rPr lang="ar-SA"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اقتـــصاد ذو طابع تعبدي: </a:t>
            </a:r>
            <a:r>
              <a:rPr lang="ar-SA" sz="2800" b="1" dirty="0">
                <a:solidFill>
                  <a:srgbClr val="324C5F"/>
                </a:solidFill>
                <a:latin typeface="Arabic Typesetting" pitchFamily="66" charset="-78"/>
                <a:ea typeface="Times New Roman" pitchFamily="18" charset="0"/>
              </a:rPr>
              <a:t/>
            </a:r>
            <a:br>
              <a:rPr lang="ar-SA" sz="2800" b="1" dirty="0">
                <a:solidFill>
                  <a:srgbClr val="324C5F"/>
                </a:solidFill>
                <a:latin typeface="Arabic Typesetting" pitchFamily="66" charset="-78"/>
                <a:ea typeface="Times New Roman" pitchFamily="18" charset="0"/>
              </a:rPr>
            </a:br>
            <a:r>
              <a:rPr lang="ar-SA" sz="2800" b="1" dirty="0">
                <a:solidFill>
                  <a:srgbClr val="324C5F"/>
                </a:solidFill>
                <a:latin typeface="Arabic Typesetting" pitchFamily="66" charset="-78"/>
                <a:ea typeface="Times New Roman" pitchFamily="18" charset="0"/>
              </a:rPr>
              <a:t>خلق الله عز وجل الخلق لعبادته، قال الله سبحانه وتعالى: ﴿وَمَا خَلَقْتُ الْجِنَّ وَالْإِنسَ إِلَّا لِيَعْبُدُونِ﴾ [الذاريات:56]. ومن فضله سبحانه وتعالى على عباده، أنه لم يجعل العبادة محصورة فيما افترض عليهم، بل وسع من دائرتها، لتشمل كل عمل خير، نافع، يفيد الفرد والمجتمع بشرط إخلاص النية فيه لله تعالى، وكون هذا العمل مشروعاً لقوله سبحانه وتعالى: ﴿قُلْ إِنَّ صَلاَتِي وَنُسُكِي وَمَحْيَايَ وَمَمَاتِي للهِ رَبِّ الْعَالَمِينَ﴾</a:t>
            </a:r>
            <a:endParaRPr lang="en-US" sz="2800" dirty="0">
              <a:latin typeface="Arial" pitchFamily="34" charset="0"/>
            </a:endParaRPr>
          </a:p>
          <a:p>
            <a:pPr lvl="0" eaLnBrk="0" fontAlgn="base" hangingPunct="0">
              <a:spcBef>
                <a:spcPct val="0"/>
              </a:spcBef>
              <a:spcAft>
                <a:spcPct val="0"/>
              </a:spcAft>
            </a:pPr>
            <a:r>
              <a:rPr lang="ar-SA" sz="2800" b="1" dirty="0">
                <a:solidFill>
                  <a:srgbClr val="FFFF00"/>
                </a:solidFill>
                <a:effectLst>
                  <a:outerShdw blurRad="38100" dist="38100" dir="2700000" algn="tl">
                    <a:srgbClr val="000000">
                      <a:alpha val="43137"/>
                    </a:srgbClr>
                  </a:outerShdw>
                </a:effectLst>
                <a:latin typeface="Arabic Typesetting" pitchFamily="66" charset="-78"/>
                <a:ea typeface="Times New Roman" pitchFamily="18" charset="0"/>
              </a:rPr>
              <a:t>اقـــتصاد إنساني عالمي:</a:t>
            </a:r>
            <a:r>
              <a:rPr lang="ar-SA" sz="2800" b="1" dirty="0">
                <a:solidFill>
                  <a:srgbClr val="324C5F"/>
                </a:solidFill>
                <a:latin typeface="Arabic Typesetting" pitchFamily="66" charset="-78"/>
                <a:ea typeface="Times New Roman" pitchFamily="18" charset="0"/>
              </a:rPr>
              <a:t/>
            </a:r>
            <a:br>
              <a:rPr lang="ar-SA" sz="2800" b="1" dirty="0">
                <a:solidFill>
                  <a:srgbClr val="324C5F"/>
                </a:solidFill>
                <a:latin typeface="Arabic Typesetting" pitchFamily="66" charset="-78"/>
                <a:ea typeface="Times New Roman" pitchFamily="18" charset="0"/>
              </a:rPr>
            </a:br>
            <a:r>
              <a:rPr lang="ar-SA" sz="2800" b="1" dirty="0">
                <a:solidFill>
                  <a:srgbClr val="403152"/>
                </a:solidFill>
                <a:latin typeface="Arabic Typesetting" pitchFamily="66" charset="-78"/>
                <a:ea typeface="Times New Roman" pitchFamily="18" charset="0"/>
              </a:rPr>
              <a:t>لما كان الإسلام ديناً عالمياً إنسانياً أبدياً، لقول الله سبحانه وتعالى: ﴿وَمَا أَرْسَلْنَاكَ إِلَّا رَحْمَةً لِّلْعَالَمِينَ﴾ [الأنبياء:107]. وقول الله سبحانه وتعالى: ﴿إِنَّ الدِّينَ عِندَ اللهِ الإِسْلاَمُ﴾ [آل عمران:19]. وقوله سبحانه وتعالى: ﴿وَمَا أَرْسَلْنَاكَ إِلَّا كَافَّةً لِّلنَّاسِ بَشِيرًا وَنَذِيرًا﴾ [سبأ:28]. فإن كل ما يتصل به يأخذ هذه الصفة، لذلك يكون الاقتصاد الإسلامي اقتصاداً إنسانياً عالمياً. </a:t>
            </a:r>
            <a:br>
              <a:rPr lang="ar-SA" sz="2800" b="1" dirty="0">
                <a:solidFill>
                  <a:srgbClr val="403152"/>
                </a:solidFill>
                <a:latin typeface="Arabic Typesetting" pitchFamily="66" charset="-78"/>
                <a:ea typeface="Times New Roman" pitchFamily="18" charset="0"/>
              </a:rPr>
            </a:br>
            <a:r>
              <a:rPr lang="ar-SA" sz="2800" b="1" dirty="0">
                <a:solidFill>
                  <a:srgbClr val="403152"/>
                </a:solidFill>
                <a:latin typeface="Arabic Typesetting" pitchFamily="66" charset="-78"/>
                <a:ea typeface="Times New Roman" pitchFamily="18" charset="0"/>
              </a:rPr>
              <a:t>ومما يدل على إنسانية الاقتصاد الإسلامي وعالميته أنه لم يفرق في المعاملة بين فرد وآخر، أو بين شعب وآخر، أو بين أمة وأخرى، فالناس كلهم عباد الله.</a:t>
            </a:r>
            <a:endParaRPr lang="ar-SA" sz="2800" dirty="0">
              <a:latin typeface="Arial" pitchFamily="34" charset="0"/>
            </a:endParaRPr>
          </a:p>
        </p:txBody>
      </p:sp>
    </p:spTree>
    <p:extLst>
      <p:ext uri="{BB962C8B-B14F-4D97-AF65-F5344CB8AC3E}">
        <p14:creationId xmlns:p14="http://schemas.microsoft.com/office/powerpoint/2010/main" val="112526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03648" y="476672"/>
            <a:ext cx="6048672" cy="6124754"/>
          </a:xfrm>
          <a:prstGeom prst="rect">
            <a:avLst/>
          </a:prstGeom>
        </p:spPr>
        <p:txBody>
          <a:bodyPr wrap="square">
            <a:spAutoFit/>
          </a:bodyPr>
          <a:lstStyle/>
          <a:p>
            <a:pPr lvl="0" fontAlgn="base">
              <a:spcBef>
                <a:spcPct val="0"/>
              </a:spcBef>
              <a:spcAft>
                <a:spcPct val="0"/>
              </a:spcAft>
            </a:pPr>
            <a:r>
              <a:rPr lang="ar-SA" sz="2800" b="1" dirty="0" smtClean="0">
                <a:solidFill>
                  <a:srgbClr val="000000"/>
                </a:solidFill>
                <a:latin typeface="Arabic Typesetting" pitchFamily="66" charset="-78"/>
                <a:ea typeface="Times New Roman" pitchFamily="18" charset="0"/>
              </a:rPr>
              <a:t>الأساسية</a:t>
            </a:r>
            <a:r>
              <a:rPr lang="en-US" sz="2800" b="1" dirty="0" smtClean="0">
                <a:solidFill>
                  <a:srgbClr val="000000"/>
                </a:solidFill>
                <a:latin typeface="Arabic Typesetting" pitchFamily="66" charset="-78"/>
                <a:ea typeface="Times New Roman" pitchFamily="18" charset="0"/>
              </a:rPr>
              <a:t> </a:t>
            </a:r>
            <a:r>
              <a:rPr lang="en-US" sz="2800" b="1" dirty="0">
                <a:solidFill>
                  <a:srgbClr val="000000"/>
                </a:solidFill>
                <a:latin typeface="Arabic Typesetting" pitchFamily="66" charset="-78"/>
                <a:ea typeface="Times New Roman" pitchFamily="18" charset="0"/>
              </a:rPr>
              <a:t>:</a:t>
            </a:r>
            <a:endParaRPr lang="en-US" sz="2800" dirty="0">
              <a:latin typeface="Arial" pitchFamily="34" charset="0"/>
            </a:endParaRPr>
          </a:p>
          <a:p>
            <a:pPr lvl="0" eaLnBrk="0" fontAlgn="base" hangingPunct="0">
              <a:spcBef>
                <a:spcPct val="0"/>
              </a:spcBef>
              <a:spcAft>
                <a:spcPct val="0"/>
              </a:spcAft>
            </a:pPr>
            <a:r>
              <a:rPr lang="ar-SA" sz="28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a:t>
            </a:r>
            <a:r>
              <a:rPr lang="ar-SA" sz="28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تحقيق أهداف </a:t>
            </a:r>
            <a:r>
              <a:rPr lang="ar-SA" sz="28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النظام الاقتصادي </a:t>
            </a:r>
            <a:r>
              <a:rPr lang="ar-SA" sz="28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الإسلامي</a:t>
            </a:r>
            <a:r>
              <a:rPr lang="en-US" sz="2800" b="1" dirty="0">
                <a:solidFill>
                  <a:srgbClr val="FF0000"/>
                </a:solidFill>
                <a:latin typeface="Arabic Typesetting" pitchFamily="66" charset="-78"/>
                <a:ea typeface="Times New Roman" pitchFamily="18" charset="0"/>
              </a:rPr>
              <a:t/>
            </a:r>
            <a:br>
              <a:rPr lang="en-US" sz="2800" b="1" dirty="0">
                <a:solidFill>
                  <a:srgbClr val="FF0000"/>
                </a:solidFill>
                <a:latin typeface="Arabic Typesetting" pitchFamily="66" charset="-78"/>
                <a:ea typeface="Times New Roman" pitchFamily="18" charset="0"/>
              </a:rPr>
            </a:br>
            <a:r>
              <a:rPr lang="ar-SA" sz="2800" b="1" dirty="0">
                <a:solidFill>
                  <a:srgbClr val="000000"/>
                </a:solidFill>
                <a:latin typeface="Arabic Typesetting" pitchFamily="66" charset="-78"/>
                <a:ea typeface="Times New Roman" pitchFamily="18" charset="0"/>
              </a:rPr>
              <a:t>يهدف النظام الاقتصادي الإسلامي إلى تحقيق العبودية الكاملة لله عز وجل ويرتبط بهذا المبدأ بمدى التزام مختلف الوحدات الاقتصادية</a:t>
            </a:r>
            <a:r>
              <a:rPr lang="en-US" sz="2800" b="1" dirty="0">
                <a:solidFill>
                  <a:srgbClr val="000000"/>
                </a:solidFill>
                <a:latin typeface="Arabic Typesetting" pitchFamily="66" charset="-78"/>
                <a:ea typeface="Times New Roman" pitchFamily="18" charset="0"/>
              </a:rPr>
              <a:t> .</a:t>
            </a:r>
            <a:br>
              <a:rPr lang="en-US" sz="2800" b="1" dirty="0">
                <a:solidFill>
                  <a:srgbClr val="000000"/>
                </a:solidFill>
                <a:latin typeface="Arabic Typesetting" pitchFamily="66" charset="-78"/>
                <a:ea typeface="Times New Roman" pitchFamily="18" charset="0"/>
              </a:rPr>
            </a:br>
            <a:r>
              <a:rPr lang="ar-SA" sz="2800" b="1" dirty="0">
                <a:solidFill>
                  <a:srgbClr val="000000"/>
                </a:solidFill>
                <a:latin typeface="Arabic Typesetting" pitchFamily="66" charset="-78"/>
                <a:ea typeface="Times New Roman" pitchFamily="18" charset="0"/>
              </a:rPr>
              <a:t>العبودية : هو كمال القبول والانقياد المختلف قواعد الشريعة</a:t>
            </a:r>
            <a:r>
              <a:rPr lang="en-US" sz="2800" b="1" dirty="0">
                <a:solidFill>
                  <a:srgbClr val="000000"/>
                </a:solidFill>
                <a:latin typeface="Arabic Typesetting" pitchFamily="66" charset="-78"/>
                <a:ea typeface="Times New Roman" pitchFamily="18" charset="0"/>
              </a:rPr>
              <a:t> .</a:t>
            </a:r>
            <a:br>
              <a:rPr lang="en-US" sz="2800" b="1" dirty="0">
                <a:solidFill>
                  <a:srgbClr val="000000"/>
                </a:solidFill>
                <a:latin typeface="Arabic Typesetting" pitchFamily="66" charset="-78"/>
                <a:ea typeface="Times New Roman" pitchFamily="18" charset="0"/>
              </a:rPr>
            </a:br>
            <a:r>
              <a:rPr lang="ar-SA" sz="2800" b="1" dirty="0">
                <a:solidFill>
                  <a:srgbClr val="000000"/>
                </a:solidFill>
                <a:latin typeface="Arabic Typesetting" pitchFamily="66" charset="-78"/>
                <a:ea typeface="Times New Roman" pitchFamily="18" charset="0"/>
              </a:rPr>
              <a:t>الأهداف </a:t>
            </a:r>
            <a:r>
              <a:rPr lang="ar-SA" sz="28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حد الكفاية المعيشية </a:t>
            </a:r>
            <a:r>
              <a:rPr lang="ar-SA" sz="28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 </a:t>
            </a:r>
            <a:endParaRPr lang="en-US" sz="28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endParaRPr>
          </a:p>
          <a:p>
            <a:pPr lvl="0" eaLnBrk="0" fontAlgn="base" hangingPunct="0">
              <a:spcBef>
                <a:spcPct val="0"/>
              </a:spcBef>
              <a:spcAft>
                <a:spcPct val="0"/>
              </a:spcAft>
            </a:pPr>
            <a:r>
              <a:rPr lang="ar-SA" sz="2800" b="1" dirty="0">
                <a:solidFill>
                  <a:srgbClr val="000000"/>
                </a:solidFill>
                <a:latin typeface="Arabic Typesetting" pitchFamily="66" charset="-78"/>
                <a:ea typeface="Times New Roman" pitchFamily="18" charset="0"/>
              </a:rPr>
              <a:t>يهدف الاسلام في نظامه الاقتصادي إلى توفير مستوى ملائم من </a:t>
            </a:r>
            <a:r>
              <a:rPr lang="ar-SA" sz="2800" b="1" dirty="0" smtClean="0">
                <a:solidFill>
                  <a:srgbClr val="000000"/>
                </a:solidFill>
                <a:latin typeface="Arabic Typesetting" pitchFamily="66" charset="-78"/>
                <a:ea typeface="Times New Roman" pitchFamily="18" charset="0"/>
              </a:rPr>
              <a:t>المعيشة </a:t>
            </a:r>
            <a:r>
              <a:rPr lang="ar-SA" sz="2800" b="1" dirty="0">
                <a:solidFill>
                  <a:srgbClr val="000000"/>
                </a:solidFill>
                <a:latin typeface="Arabic Typesetting" pitchFamily="66" charset="-78"/>
                <a:ea typeface="Times New Roman" pitchFamily="18" charset="0"/>
              </a:rPr>
              <a:t>لكل انسان , وهو </a:t>
            </a:r>
            <a:r>
              <a:rPr lang="ar-SA" sz="2800" b="1" dirty="0" smtClean="0">
                <a:solidFill>
                  <a:srgbClr val="000000"/>
                </a:solidFill>
                <a:latin typeface="Arabic Typesetting" pitchFamily="66" charset="-78"/>
                <a:ea typeface="Times New Roman" pitchFamily="18" charset="0"/>
              </a:rPr>
              <a:t>ما يعرف </a:t>
            </a:r>
            <a:r>
              <a:rPr lang="ar-SA" sz="2800" b="1" dirty="0">
                <a:solidFill>
                  <a:srgbClr val="000000"/>
                </a:solidFill>
                <a:latin typeface="Arabic Typesetting" pitchFamily="66" charset="-78"/>
                <a:ea typeface="Times New Roman" pitchFamily="18" charset="0"/>
              </a:rPr>
              <a:t>في الفقه الاسلامي بــ (توفير حد </a:t>
            </a:r>
            <a:r>
              <a:rPr lang="ar-SA" sz="2800" b="1" dirty="0" smtClean="0">
                <a:solidFill>
                  <a:srgbClr val="000000"/>
                </a:solidFill>
                <a:latin typeface="Arabic Typesetting" pitchFamily="66" charset="-78"/>
                <a:ea typeface="Times New Roman" pitchFamily="18" charset="0"/>
              </a:rPr>
              <a:t>الكفاية </a:t>
            </a:r>
            <a:r>
              <a:rPr lang="ar-SA" sz="2800" b="1" dirty="0">
                <a:solidFill>
                  <a:srgbClr val="000000"/>
                </a:solidFill>
                <a:latin typeface="Arabic Typesetting" pitchFamily="66" charset="-78"/>
                <a:ea typeface="Times New Roman" pitchFamily="18" charset="0"/>
              </a:rPr>
              <a:t>) , وهو يختلف عن حد الكفاف المعروف في الاقتصاد الوضعي , والذي يتمثل في توفير ضرورات </a:t>
            </a:r>
            <a:r>
              <a:rPr lang="ar-SA" sz="2800" b="1" dirty="0" smtClean="0">
                <a:solidFill>
                  <a:srgbClr val="000000"/>
                </a:solidFill>
                <a:latin typeface="Arabic Typesetting" pitchFamily="66" charset="-78"/>
                <a:ea typeface="Times New Roman" pitchFamily="18" charset="0"/>
              </a:rPr>
              <a:t>المعيشة </a:t>
            </a:r>
            <a:r>
              <a:rPr lang="ar-SA" sz="2800" b="1" dirty="0">
                <a:solidFill>
                  <a:srgbClr val="000000"/>
                </a:solidFill>
                <a:latin typeface="Arabic Typesetting" pitchFamily="66" charset="-78"/>
                <a:ea typeface="Times New Roman" pitchFamily="18" charset="0"/>
              </a:rPr>
              <a:t>للفرد وأسرته . </a:t>
            </a:r>
            <a:endParaRPr lang="en-US" sz="2800" dirty="0">
              <a:latin typeface="Arial" pitchFamily="34" charset="0"/>
            </a:endParaRPr>
          </a:p>
        </p:txBody>
      </p:sp>
    </p:spTree>
    <p:extLst>
      <p:ext uri="{BB962C8B-B14F-4D97-AF65-F5344CB8AC3E}">
        <p14:creationId xmlns:p14="http://schemas.microsoft.com/office/powerpoint/2010/main" val="1985586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2000" fill="hold"/>
                                        <p:tgtEl>
                                          <p:spTgt spid="2"/>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7073" y="476672"/>
            <a:ext cx="6480720" cy="6124754"/>
          </a:xfrm>
          <a:prstGeom prst="rect">
            <a:avLst/>
          </a:prstGeom>
        </p:spPr>
        <p:txBody>
          <a:bodyPr wrap="square">
            <a:spAutoFit/>
          </a:bodyPr>
          <a:lstStyle/>
          <a:p>
            <a:pPr lvl="0" eaLnBrk="0" fontAlgn="base" hangingPunct="0">
              <a:spcBef>
                <a:spcPct val="0"/>
              </a:spcBef>
              <a:spcAft>
                <a:spcPct val="0"/>
              </a:spcAft>
            </a:pPr>
            <a:r>
              <a:rPr lang="ar-SA" sz="28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*الاستمرار الامثل لكل الموارد </a:t>
            </a:r>
            <a:r>
              <a:rPr lang="ar-SA" sz="28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الاقتصادية </a:t>
            </a:r>
            <a:r>
              <a:rPr lang="ar-SA" sz="28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a:t>
            </a:r>
            <a:endParaRPr lang="en-US" sz="2800" dirty="0">
              <a:solidFill>
                <a:srgbClr val="0070C0"/>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pPr>
            <a:r>
              <a:rPr lang="ar-SA" sz="2800" b="1" dirty="0">
                <a:solidFill>
                  <a:srgbClr val="000000"/>
                </a:solidFill>
                <a:latin typeface="Arabic Typesetting" pitchFamily="66" charset="-78"/>
                <a:ea typeface="Times New Roman" pitchFamily="18" charset="0"/>
              </a:rPr>
              <a:t>يتحقق توظيف هذه الموارد في الاقتصاد الاسلامي من خلال عدة طرق اهمها :</a:t>
            </a:r>
            <a:endParaRPr lang="en-US" sz="2800" dirty="0">
              <a:latin typeface="Arial" pitchFamily="34" charset="0"/>
            </a:endParaRPr>
          </a:p>
          <a:p>
            <a:pPr lvl="0" eaLnBrk="0" fontAlgn="base" hangingPunct="0">
              <a:spcBef>
                <a:spcPct val="0"/>
              </a:spcBef>
              <a:spcAft>
                <a:spcPct val="0"/>
              </a:spcAft>
            </a:pPr>
            <a:r>
              <a:rPr lang="ar-SA" sz="2800" b="1" dirty="0">
                <a:solidFill>
                  <a:srgbClr val="00B0F0"/>
                </a:solidFill>
                <a:latin typeface="Arabic Typesetting" pitchFamily="66" charset="-78"/>
                <a:ea typeface="Times New Roman" pitchFamily="18" charset="0"/>
              </a:rPr>
              <a:t>1/ </a:t>
            </a:r>
            <a:r>
              <a:rPr lang="ar-SA" sz="2800" b="1" dirty="0">
                <a:solidFill>
                  <a:srgbClr val="000000"/>
                </a:solidFill>
                <a:latin typeface="Arabic Typesetting" pitchFamily="66" charset="-78"/>
                <a:ea typeface="Times New Roman" pitchFamily="18" charset="0"/>
              </a:rPr>
              <a:t>توظيفها في إنتاج الطيبات من الرزق .</a:t>
            </a:r>
            <a:endParaRPr lang="en-US" sz="2800" dirty="0">
              <a:latin typeface="Arial" pitchFamily="34" charset="0"/>
            </a:endParaRPr>
          </a:p>
          <a:p>
            <a:pPr lvl="0" eaLnBrk="0" fontAlgn="base" hangingPunct="0">
              <a:spcBef>
                <a:spcPct val="0"/>
              </a:spcBef>
              <a:spcAft>
                <a:spcPct val="0"/>
              </a:spcAft>
            </a:pPr>
            <a:r>
              <a:rPr lang="ar-SA" sz="2800" b="1" dirty="0">
                <a:solidFill>
                  <a:srgbClr val="00B0F0"/>
                </a:solidFill>
                <a:latin typeface="Arabic Typesetting" pitchFamily="66" charset="-78"/>
                <a:ea typeface="Times New Roman" pitchFamily="18" charset="0"/>
              </a:rPr>
              <a:t>2/ </a:t>
            </a:r>
            <a:r>
              <a:rPr lang="ar-SA" sz="2800" b="1" dirty="0">
                <a:solidFill>
                  <a:srgbClr val="000000"/>
                </a:solidFill>
                <a:latin typeface="Arabic Typesetting" pitchFamily="66" charset="-78"/>
                <a:ea typeface="Times New Roman" pitchFamily="18" charset="0"/>
              </a:rPr>
              <a:t>التركيز على إنتاج الضروريات والحاجيات التي تسهم في حماية مقاصد </a:t>
            </a:r>
            <a:r>
              <a:rPr lang="ar-SA" sz="2800" b="1" dirty="0" smtClean="0">
                <a:solidFill>
                  <a:srgbClr val="000000"/>
                </a:solidFill>
                <a:latin typeface="Arabic Typesetting" pitchFamily="66" charset="-78"/>
                <a:ea typeface="Times New Roman" pitchFamily="18" charset="0"/>
              </a:rPr>
              <a:t>الشريعة </a:t>
            </a:r>
            <a:r>
              <a:rPr lang="ar-SA" sz="2800" b="1" dirty="0">
                <a:solidFill>
                  <a:srgbClr val="000000"/>
                </a:solidFill>
                <a:latin typeface="Arabic Typesetting" pitchFamily="66" charset="-78"/>
                <a:ea typeface="Times New Roman" pitchFamily="18" charset="0"/>
              </a:rPr>
              <a:t>.</a:t>
            </a:r>
            <a:endParaRPr lang="en-US" sz="2800" dirty="0">
              <a:latin typeface="Arial" pitchFamily="34" charset="0"/>
            </a:endParaRPr>
          </a:p>
          <a:p>
            <a:pPr lvl="0" eaLnBrk="0" fontAlgn="base" hangingPunct="0">
              <a:spcBef>
                <a:spcPct val="0"/>
              </a:spcBef>
              <a:spcAft>
                <a:spcPct val="0"/>
              </a:spcAft>
            </a:pPr>
            <a:r>
              <a:rPr lang="ar-SA" sz="2800" b="1" dirty="0">
                <a:solidFill>
                  <a:srgbClr val="00B0F0"/>
                </a:solidFill>
                <a:latin typeface="Arabic Typesetting" pitchFamily="66" charset="-78"/>
                <a:ea typeface="Times New Roman" pitchFamily="18" charset="0"/>
              </a:rPr>
              <a:t>3</a:t>
            </a:r>
            <a:r>
              <a:rPr lang="ar-SA" sz="2800" b="1" dirty="0" smtClean="0">
                <a:solidFill>
                  <a:srgbClr val="00B0F0"/>
                </a:solidFill>
                <a:latin typeface="Arabic Typesetting" pitchFamily="66" charset="-78"/>
                <a:ea typeface="Times New Roman" pitchFamily="18" charset="0"/>
              </a:rPr>
              <a:t>/ </a:t>
            </a:r>
            <a:r>
              <a:rPr lang="ar-SA" sz="2800" b="1" dirty="0" smtClean="0">
                <a:solidFill>
                  <a:srgbClr val="000000"/>
                </a:solidFill>
                <a:latin typeface="Arabic Typesetting" pitchFamily="66" charset="-78"/>
                <a:ea typeface="Times New Roman" pitchFamily="18" charset="0"/>
              </a:rPr>
              <a:t>إبعاد </a:t>
            </a:r>
            <a:r>
              <a:rPr lang="ar-SA" sz="2800" b="1" dirty="0">
                <a:solidFill>
                  <a:srgbClr val="000000"/>
                </a:solidFill>
                <a:latin typeface="Arabic Typesetting" pitchFamily="66" charset="-78"/>
                <a:ea typeface="Times New Roman" pitchFamily="18" charset="0"/>
              </a:rPr>
              <a:t>الموارد </a:t>
            </a:r>
            <a:r>
              <a:rPr lang="ar-SA" sz="2800" b="1" dirty="0" smtClean="0">
                <a:solidFill>
                  <a:srgbClr val="000000"/>
                </a:solidFill>
                <a:latin typeface="Arabic Typesetting" pitchFamily="66" charset="-78"/>
                <a:ea typeface="Times New Roman" pitchFamily="18" charset="0"/>
              </a:rPr>
              <a:t>الاقتصادية </a:t>
            </a:r>
            <a:r>
              <a:rPr lang="ar-SA" sz="2800" b="1" dirty="0">
                <a:solidFill>
                  <a:srgbClr val="000000"/>
                </a:solidFill>
                <a:latin typeface="Arabic Typesetting" pitchFamily="66" charset="-78"/>
                <a:ea typeface="Times New Roman" pitchFamily="18" charset="0"/>
              </a:rPr>
              <a:t>عن انتاج السلع والخدمات التي تتطلب إنفاقاً ذا </a:t>
            </a:r>
            <a:r>
              <a:rPr lang="ar-SA" sz="2800" b="1" dirty="0" smtClean="0">
                <a:solidFill>
                  <a:srgbClr val="000000"/>
                </a:solidFill>
                <a:latin typeface="Arabic Typesetting" pitchFamily="66" charset="-78"/>
                <a:ea typeface="Times New Roman" pitchFamily="18" charset="0"/>
              </a:rPr>
              <a:t>طبيعة إسرافيه </a:t>
            </a:r>
            <a:r>
              <a:rPr lang="ar-SA" sz="2800" b="1" dirty="0">
                <a:solidFill>
                  <a:srgbClr val="000000"/>
                </a:solidFill>
                <a:latin typeface="Arabic Typesetting" pitchFamily="66" charset="-78"/>
                <a:ea typeface="Times New Roman" pitchFamily="18" charset="0"/>
              </a:rPr>
              <a:t>.</a:t>
            </a:r>
            <a:endParaRPr lang="en-US" sz="2800" dirty="0">
              <a:latin typeface="Arial" pitchFamily="34" charset="0"/>
            </a:endParaRPr>
          </a:p>
          <a:p>
            <a:pPr lvl="0" eaLnBrk="0" fontAlgn="base" hangingPunct="0">
              <a:spcBef>
                <a:spcPct val="0"/>
              </a:spcBef>
              <a:spcAft>
                <a:spcPct val="0"/>
              </a:spcAft>
            </a:pPr>
            <a:r>
              <a:rPr lang="ar-SA" sz="2800" b="1" dirty="0" smtClean="0">
                <a:solidFill>
                  <a:srgbClr val="000000"/>
                </a:solidFill>
                <a:latin typeface="Arabic Typesetting" pitchFamily="66" charset="-78"/>
                <a:ea typeface="Times New Roman" pitchFamily="18" charset="0"/>
              </a:rPr>
              <a:t>* تخفيف </a:t>
            </a:r>
            <a:r>
              <a:rPr lang="ar-SA" sz="2800" b="1" dirty="0">
                <a:solidFill>
                  <a:srgbClr val="000000"/>
                </a:solidFill>
                <a:latin typeface="Arabic Typesetting" pitchFamily="66" charset="-78"/>
                <a:ea typeface="Times New Roman" pitchFamily="18" charset="0"/>
              </a:rPr>
              <a:t>التفاوت الكبير في توزيع </a:t>
            </a:r>
            <a:r>
              <a:rPr lang="ar-SA" sz="2800" b="1" dirty="0" smtClean="0">
                <a:solidFill>
                  <a:srgbClr val="000000"/>
                </a:solidFill>
                <a:latin typeface="Arabic Typesetting" pitchFamily="66" charset="-78"/>
                <a:ea typeface="Times New Roman" pitchFamily="18" charset="0"/>
              </a:rPr>
              <a:t>الثروة </a:t>
            </a:r>
            <a:r>
              <a:rPr lang="ar-SA" sz="2800" b="1" dirty="0">
                <a:solidFill>
                  <a:srgbClr val="000000"/>
                </a:solidFill>
                <a:latin typeface="Arabic Typesetting" pitchFamily="66" charset="-78"/>
                <a:ea typeface="Times New Roman" pitchFamily="18" charset="0"/>
              </a:rPr>
              <a:t>والدخـل :</a:t>
            </a:r>
            <a:endParaRPr lang="en-US" sz="2800" dirty="0">
              <a:latin typeface="Arial" pitchFamily="34" charset="0"/>
            </a:endParaRPr>
          </a:p>
          <a:p>
            <a:pPr lvl="0" eaLnBrk="0" fontAlgn="base" hangingPunct="0">
              <a:spcBef>
                <a:spcPct val="0"/>
              </a:spcBef>
              <a:spcAft>
                <a:spcPct val="0"/>
              </a:spcAft>
            </a:pPr>
            <a:r>
              <a:rPr lang="ar-SA" sz="2800" b="1" dirty="0">
                <a:solidFill>
                  <a:srgbClr val="000000"/>
                </a:solidFill>
                <a:latin typeface="Arabic Typesetting" pitchFamily="66" charset="-78"/>
                <a:ea typeface="Times New Roman" pitchFamily="18" charset="0"/>
              </a:rPr>
              <a:t>ينكر الاسلام وبشدة التفاوت الصارخ في توزيع الدخل </a:t>
            </a:r>
            <a:r>
              <a:rPr lang="ar-SA" sz="2800" b="1" dirty="0" smtClean="0">
                <a:solidFill>
                  <a:srgbClr val="000000"/>
                </a:solidFill>
                <a:latin typeface="Arabic Typesetting" pitchFamily="66" charset="-78"/>
                <a:ea typeface="Times New Roman" pitchFamily="18" charset="0"/>
              </a:rPr>
              <a:t>والثورة توزيعاً </a:t>
            </a:r>
            <a:r>
              <a:rPr lang="ar-SA" sz="2800" b="1" dirty="0">
                <a:solidFill>
                  <a:srgbClr val="000000"/>
                </a:solidFill>
                <a:latin typeface="Arabic Typesetting" pitchFamily="66" charset="-78"/>
                <a:ea typeface="Times New Roman" pitchFamily="18" charset="0"/>
              </a:rPr>
              <a:t>غير عادل , فليس في التصور الاسلامي </a:t>
            </a:r>
            <a:r>
              <a:rPr lang="ar-SA" sz="2800" b="1" dirty="0" smtClean="0">
                <a:solidFill>
                  <a:srgbClr val="000000"/>
                </a:solidFill>
                <a:latin typeface="Arabic Typesetting" pitchFamily="66" charset="-78"/>
                <a:ea typeface="Times New Roman" pitchFamily="18" charset="0"/>
              </a:rPr>
              <a:t>أن </a:t>
            </a:r>
            <a:r>
              <a:rPr lang="ar-SA" sz="2800" b="1" dirty="0">
                <a:solidFill>
                  <a:srgbClr val="000000"/>
                </a:solidFill>
                <a:latin typeface="Arabic Typesetting" pitchFamily="66" charset="-78"/>
                <a:ea typeface="Times New Roman" pitchFamily="18" charset="0"/>
              </a:rPr>
              <a:t>يكون الظلم الاجتماعي </a:t>
            </a:r>
            <a:r>
              <a:rPr lang="ar-SA" sz="2800" b="1" dirty="0" smtClean="0">
                <a:solidFill>
                  <a:srgbClr val="000000"/>
                </a:solidFill>
                <a:latin typeface="Arabic Typesetting" pitchFamily="66" charset="-78"/>
                <a:ea typeface="Times New Roman" pitchFamily="18" charset="0"/>
              </a:rPr>
              <a:t>أو أهم الحق </a:t>
            </a:r>
            <a:r>
              <a:rPr lang="ar-SA" sz="2800" b="1" dirty="0">
                <a:solidFill>
                  <a:srgbClr val="000000"/>
                </a:solidFill>
                <a:latin typeface="Arabic Typesetting" pitchFamily="66" charset="-78"/>
                <a:ea typeface="Times New Roman" pitchFamily="18" charset="0"/>
              </a:rPr>
              <a:t>الفقراء والضعفاء هو </a:t>
            </a:r>
            <a:r>
              <a:rPr lang="ar-SA" sz="2800" b="1" dirty="0" smtClean="0">
                <a:solidFill>
                  <a:srgbClr val="000000"/>
                </a:solidFill>
                <a:latin typeface="Arabic Typesetting" pitchFamily="66" charset="-78"/>
                <a:ea typeface="Times New Roman" pitchFamily="18" charset="0"/>
              </a:rPr>
              <a:t>الغاية </a:t>
            </a:r>
            <a:r>
              <a:rPr lang="ar-SA" sz="2800" b="1" dirty="0">
                <a:solidFill>
                  <a:srgbClr val="000000"/>
                </a:solidFill>
                <a:latin typeface="Arabic Typesetting" pitchFamily="66" charset="-78"/>
                <a:ea typeface="Times New Roman" pitchFamily="18" charset="0"/>
              </a:rPr>
              <a:t>التي يسعى </a:t>
            </a:r>
            <a:r>
              <a:rPr lang="ar-SA" sz="2800" b="1" dirty="0" smtClean="0">
                <a:solidFill>
                  <a:srgbClr val="000000"/>
                </a:solidFill>
                <a:latin typeface="Arabic Typesetting" pitchFamily="66" charset="-78"/>
                <a:ea typeface="Times New Roman" pitchFamily="18" charset="0"/>
              </a:rPr>
              <a:t>إليها </a:t>
            </a:r>
            <a:r>
              <a:rPr lang="ar-SA" sz="2800" b="1" dirty="0">
                <a:solidFill>
                  <a:srgbClr val="000000"/>
                </a:solidFill>
                <a:latin typeface="Arabic Typesetting" pitchFamily="66" charset="-78"/>
                <a:ea typeface="Times New Roman" pitchFamily="18" charset="0"/>
              </a:rPr>
              <a:t>عنصر المال في الاسلام .</a:t>
            </a:r>
            <a:endParaRPr lang="ar-SA" sz="2800" dirty="0">
              <a:latin typeface="Arial" pitchFamily="34" charset="0"/>
            </a:endParaRPr>
          </a:p>
        </p:txBody>
      </p:sp>
    </p:spTree>
    <p:extLst>
      <p:ext uri="{BB962C8B-B14F-4D97-AF65-F5344CB8AC3E}">
        <p14:creationId xmlns:p14="http://schemas.microsoft.com/office/powerpoint/2010/main" val="3345762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6832640"/>
          </a:xfrm>
          <a:prstGeom prst="rect">
            <a:avLst/>
          </a:prstGeom>
        </p:spPr>
        <p:txBody>
          <a:bodyPr wrap="square">
            <a:spAutoFit/>
          </a:bodyPr>
          <a:lstStyle/>
          <a:p>
            <a:pPr lvl="0" fontAlgn="base">
              <a:spcBef>
                <a:spcPct val="0"/>
              </a:spcBef>
              <a:spcAft>
                <a:spcPct val="0"/>
              </a:spcAft>
            </a:pPr>
            <a:r>
              <a:rPr lang="ar-SA" sz="2800" b="1" dirty="0">
                <a:solidFill>
                  <a:srgbClr val="7030A0"/>
                </a:solidFill>
                <a:latin typeface="Arabic Typesetting" pitchFamily="66" charset="-78"/>
                <a:ea typeface="Times New Roman" pitchFamily="18" charset="0"/>
              </a:rPr>
              <a:t>تحقيق القوة المادية والدفاعية للامه الاسلامية </a:t>
            </a:r>
            <a:r>
              <a:rPr lang="ar-SA" sz="2800" b="1" dirty="0">
                <a:solidFill>
                  <a:srgbClr val="00B0F0"/>
                </a:solidFill>
                <a:latin typeface="Arabic Typesetting" pitchFamily="66" charset="-78"/>
                <a:ea typeface="Times New Roman" pitchFamily="18" charset="0"/>
              </a:rPr>
              <a:t>:</a:t>
            </a:r>
            <a:endParaRPr lang="en-US" sz="2800" b="1" dirty="0">
              <a:solidFill>
                <a:srgbClr val="00B0F0"/>
              </a:solidFill>
              <a:latin typeface="Arabic Typesetting" pitchFamily="66" charset="-78"/>
              <a:ea typeface="Times New Roman" pitchFamily="18" charset="0"/>
            </a:endParaRPr>
          </a:p>
          <a:p>
            <a:pPr lvl="0" eaLnBrk="0" fontAlgn="base" hangingPunct="0">
              <a:spcBef>
                <a:spcPct val="0"/>
              </a:spcBef>
              <a:spcAft>
                <a:spcPct val="0"/>
              </a:spcAft>
            </a:pPr>
            <a:r>
              <a:rPr lang="ar-SA" sz="2800" b="1" dirty="0">
                <a:latin typeface="Arabic Typesetting" pitchFamily="66" charset="-78"/>
                <a:ea typeface="Times New Roman" pitchFamily="18" charset="0"/>
              </a:rPr>
              <a:t>قلنا بان النظام الاسلامي يهدف الى تحقيق حد </a:t>
            </a:r>
            <a:r>
              <a:rPr lang="ar-SA" sz="2800" b="1" dirty="0" smtClean="0">
                <a:latin typeface="Arabic Typesetting" pitchFamily="66" charset="-78"/>
                <a:ea typeface="Times New Roman" pitchFamily="18" charset="0"/>
              </a:rPr>
              <a:t>الكفاية </a:t>
            </a:r>
            <a:r>
              <a:rPr lang="ar-SA" sz="2800" b="1" dirty="0">
                <a:latin typeface="Arabic Typesetting" pitchFamily="66" charset="-78"/>
                <a:ea typeface="Times New Roman" pitchFamily="18" charset="0"/>
              </a:rPr>
              <a:t>, والتصدي للفقر لكن اهدافه </a:t>
            </a:r>
            <a:r>
              <a:rPr lang="ar-SA" sz="2800" b="1" dirty="0" smtClean="0">
                <a:latin typeface="Arabic Typesetting" pitchFamily="66" charset="-78"/>
                <a:ea typeface="Times New Roman" pitchFamily="18" charset="0"/>
              </a:rPr>
              <a:t>لا تتوقف </a:t>
            </a:r>
            <a:r>
              <a:rPr lang="ar-SA" sz="2800" b="1" dirty="0">
                <a:latin typeface="Arabic Typesetting" pitchFamily="66" charset="-78"/>
                <a:ea typeface="Times New Roman" pitchFamily="18" charset="0"/>
              </a:rPr>
              <a:t>عند ذلك بل تتجاوزه الى هدف سام يتمثل في تحقيق القوه </a:t>
            </a:r>
            <a:r>
              <a:rPr lang="ar-SA" sz="2800" b="1" dirty="0" smtClean="0">
                <a:latin typeface="Arabic Typesetting" pitchFamily="66" charset="-78"/>
                <a:ea typeface="Times New Roman" pitchFamily="18" charset="0"/>
              </a:rPr>
              <a:t>المادية والدفاعية </a:t>
            </a:r>
            <a:r>
              <a:rPr lang="ar-SA" sz="2800" b="1" dirty="0">
                <a:latin typeface="Arabic Typesetting" pitchFamily="66" charset="-78"/>
                <a:ea typeface="Times New Roman" pitchFamily="18" charset="0"/>
              </a:rPr>
              <a:t>للامه </a:t>
            </a:r>
            <a:r>
              <a:rPr lang="ar-SA" sz="2800" b="1" dirty="0" smtClean="0">
                <a:latin typeface="Arabic Typesetting" pitchFamily="66" charset="-78"/>
                <a:ea typeface="Times New Roman" pitchFamily="18" charset="0"/>
              </a:rPr>
              <a:t>الاسلامية , </a:t>
            </a:r>
            <a:r>
              <a:rPr lang="ar-SA" sz="2800" b="1" dirty="0">
                <a:latin typeface="Arabic Typesetting" pitchFamily="66" charset="-78"/>
                <a:ea typeface="Times New Roman" pitchFamily="18" charset="0"/>
              </a:rPr>
              <a:t>بما يكفل لها من الامن والحماية ويدرأ عنها كل عدو يتربص باستقلالها قال تعالى : ( وأعدوا لهم ما استطعتم من قوة ومن رباط الخيل تُرهبون به عدو الله وعدوكم و ءاخرين من دونهم لا تعلمونهم الله </a:t>
            </a:r>
            <a:r>
              <a:rPr lang="ar-SA" sz="2800" b="1" dirty="0" smtClean="0">
                <a:latin typeface="Arabic Typesetting" pitchFamily="66" charset="-78"/>
                <a:ea typeface="Times New Roman" pitchFamily="18" charset="0"/>
              </a:rPr>
              <a:t>يعلمهم ما تنفقوا </a:t>
            </a:r>
            <a:r>
              <a:rPr lang="ar-SA" sz="2800" b="1" dirty="0">
                <a:latin typeface="Arabic Typesetting" pitchFamily="66" charset="-78"/>
                <a:ea typeface="Times New Roman" pitchFamily="18" charset="0"/>
              </a:rPr>
              <a:t>من شيء في سبيل الله يُوف إليكم وأنتم لا تُظلمون ) . </a:t>
            </a:r>
            <a:endParaRPr lang="ar-SA" sz="2800" b="1" dirty="0" smtClean="0">
              <a:latin typeface="Arabic Typesetting" pitchFamily="66" charset="-78"/>
              <a:ea typeface="Times New Roman" pitchFamily="18" charset="0"/>
            </a:endParaRPr>
          </a:p>
          <a:p>
            <a:pPr rtl="0" eaLnBrk="0" fontAlgn="base" hangingPunct="0">
              <a:spcBef>
                <a:spcPct val="0"/>
              </a:spcBef>
              <a:spcAft>
                <a:spcPct val="0"/>
              </a:spcAft>
            </a:pPr>
            <a:r>
              <a:rPr lang="ar-SA" sz="2800" b="1" dirty="0" smtClean="0">
                <a:latin typeface="Arabic Typesetting" pitchFamily="66" charset="-78"/>
                <a:ea typeface="Times New Roman" pitchFamily="18" charset="0"/>
              </a:rPr>
              <a:t>اضافة الى ما ذُكـر هناك ايضاً اهداف اخرى لعلنا نذكر منها : </a:t>
            </a:r>
            <a:br>
              <a:rPr lang="ar-SA" sz="2800" b="1" dirty="0" smtClean="0">
                <a:latin typeface="Arabic Typesetting" pitchFamily="66" charset="-78"/>
                <a:ea typeface="Times New Roman" pitchFamily="18" charset="0"/>
              </a:rPr>
            </a:br>
            <a:r>
              <a:rPr lang="ar-SA" sz="2800" b="1" dirty="0" smtClean="0">
                <a:latin typeface="Arabic Typesetting" pitchFamily="66" charset="-78"/>
                <a:ea typeface="Times New Roman" pitchFamily="18" charset="0"/>
              </a:rPr>
              <a:t>  </a:t>
            </a:r>
            <a:r>
              <a:rPr lang="ar-SA" sz="2800" b="1" dirty="0" smtClean="0">
                <a:solidFill>
                  <a:srgbClr val="7030A0"/>
                </a:solidFill>
                <a:latin typeface="Arabic Typesetting" pitchFamily="66" charset="-78"/>
                <a:ea typeface="Times New Roman" pitchFamily="18" charset="0"/>
              </a:rPr>
              <a:t>التخصيص الأمثل لكل الموارد الاقتصادية </a:t>
            </a:r>
            <a:r>
              <a:rPr lang="ar-SA" sz="2800" b="1" dirty="0" smtClean="0">
                <a:solidFill>
                  <a:srgbClr val="00B0F0"/>
                </a:solidFill>
                <a:latin typeface="Arabic Typesetting" pitchFamily="66" charset="-78"/>
                <a:ea typeface="Times New Roman" pitchFamily="18" charset="0"/>
              </a:rPr>
              <a:t>:</a:t>
            </a:r>
            <a:r>
              <a:rPr lang="ar-SA" sz="2800" b="1" dirty="0" smtClean="0">
                <a:solidFill>
                  <a:srgbClr val="7030A0"/>
                </a:solidFill>
                <a:latin typeface="Arabic Typesetting" pitchFamily="66" charset="-78"/>
                <a:ea typeface="Times New Roman" pitchFamily="18" charset="0"/>
              </a:rPr>
              <a:t/>
            </a:r>
            <a:br>
              <a:rPr lang="ar-SA" sz="2800" b="1" dirty="0" smtClean="0">
                <a:solidFill>
                  <a:srgbClr val="7030A0"/>
                </a:solidFill>
                <a:latin typeface="Arabic Typesetting" pitchFamily="66" charset="-78"/>
                <a:ea typeface="Times New Roman" pitchFamily="18" charset="0"/>
              </a:rPr>
            </a:br>
            <a:r>
              <a:rPr lang="ar-SA" sz="2800" b="1" dirty="0" smtClean="0">
                <a:solidFill>
                  <a:srgbClr val="7030A0"/>
                </a:solidFill>
                <a:latin typeface="Arabic Typesetting" pitchFamily="66" charset="-78"/>
                <a:ea typeface="Times New Roman" pitchFamily="18" charset="0"/>
              </a:rPr>
              <a:t>شروطها </a:t>
            </a:r>
            <a:r>
              <a:rPr lang="ar-SA" sz="2800" b="1" dirty="0" smtClean="0">
                <a:solidFill>
                  <a:srgbClr val="00B0F0"/>
                </a:solidFill>
                <a:latin typeface="Arabic Typesetting" pitchFamily="66" charset="-78"/>
                <a:ea typeface="Times New Roman" pitchFamily="18" charset="0"/>
              </a:rPr>
              <a:t>: ـ</a:t>
            </a:r>
            <a:br>
              <a:rPr lang="ar-SA" sz="2800" b="1" dirty="0" smtClean="0">
                <a:solidFill>
                  <a:srgbClr val="00B0F0"/>
                </a:solidFill>
                <a:latin typeface="Arabic Typesetting" pitchFamily="66" charset="-78"/>
                <a:ea typeface="Times New Roman" pitchFamily="18" charset="0"/>
              </a:rPr>
            </a:br>
            <a:r>
              <a:rPr lang="ar-SA" sz="2800" b="1" dirty="0" smtClean="0">
                <a:solidFill>
                  <a:srgbClr val="00B0F0"/>
                </a:solidFill>
                <a:latin typeface="Arabic Typesetting" pitchFamily="66" charset="-78"/>
                <a:ea typeface="Times New Roman" pitchFamily="18" charset="0"/>
              </a:rPr>
              <a:t>1-</a:t>
            </a:r>
            <a:r>
              <a:rPr lang="ar-SA" sz="2800" b="1" dirty="0" smtClean="0">
                <a:latin typeface="Arabic Typesetting" pitchFamily="66" charset="-78"/>
                <a:ea typeface="Times New Roman" pitchFamily="18" charset="0"/>
              </a:rPr>
              <a:t> عدم إنتاج السلع المحرمة الضارة .</a:t>
            </a:r>
            <a:br>
              <a:rPr lang="ar-SA" sz="2800" b="1" dirty="0" smtClean="0">
                <a:latin typeface="Arabic Typesetting" pitchFamily="66" charset="-78"/>
                <a:ea typeface="Times New Roman" pitchFamily="18" charset="0"/>
              </a:rPr>
            </a:br>
            <a:r>
              <a:rPr lang="ar-SA" sz="2800" b="1" dirty="0" smtClean="0">
                <a:solidFill>
                  <a:srgbClr val="00B0F0"/>
                </a:solidFill>
                <a:latin typeface="Arabic Typesetting" pitchFamily="66" charset="-78"/>
                <a:ea typeface="Times New Roman" pitchFamily="18" charset="0"/>
              </a:rPr>
              <a:t>2-</a:t>
            </a:r>
            <a:r>
              <a:rPr lang="ar-SA" sz="2800" b="1" dirty="0" smtClean="0">
                <a:latin typeface="Arabic Typesetting" pitchFamily="66" charset="-78"/>
                <a:ea typeface="Times New Roman" pitchFamily="18" charset="0"/>
              </a:rPr>
              <a:t> لا يعطي رأس المال عائداً إلا بقد ارتباطه بالمخاطرة .</a:t>
            </a:r>
            <a:br>
              <a:rPr lang="ar-SA" sz="2800" b="1" dirty="0" smtClean="0">
                <a:latin typeface="Arabic Typesetting" pitchFamily="66" charset="-78"/>
                <a:ea typeface="Times New Roman" pitchFamily="18" charset="0"/>
              </a:rPr>
            </a:br>
            <a:r>
              <a:rPr lang="ar-SA" sz="2800" b="1" dirty="0" smtClean="0">
                <a:solidFill>
                  <a:srgbClr val="00B0F0"/>
                </a:solidFill>
                <a:latin typeface="Arabic Typesetting" pitchFamily="66" charset="-78"/>
                <a:ea typeface="Times New Roman" pitchFamily="18" charset="0"/>
              </a:rPr>
              <a:t>3-</a:t>
            </a:r>
            <a:r>
              <a:rPr lang="ar-SA" sz="2800" b="1" dirty="0" smtClean="0">
                <a:latin typeface="Arabic Typesetting" pitchFamily="66" charset="-78"/>
                <a:ea typeface="Times New Roman" pitchFamily="18" charset="0"/>
              </a:rPr>
              <a:t> التركيز على الضروريات وعدم الإسراف وعدم الإفراط .</a:t>
            </a:r>
            <a:br>
              <a:rPr lang="ar-SA" sz="2800" b="1" dirty="0" smtClean="0">
                <a:latin typeface="Arabic Typesetting" pitchFamily="66" charset="-78"/>
                <a:ea typeface="Times New Roman" pitchFamily="18" charset="0"/>
              </a:rPr>
            </a:br>
            <a:r>
              <a:rPr lang="ar-SA" sz="2800" b="1" dirty="0" smtClean="0">
                <a:solidFill>
                  <a:srgbClr val="00B0F0"/>
                </a:solidFill>
                <a:latin typeface="Arabic Typesetting" pitchFamily="66" charset="-78"/>
                <a:ea typeface="Times New Roman" pitchFamily="18" charset="0"/>
              </a:rPr>
              <a:t>4-</a:t>
            </a:r>
            <a:r>
              <a:rPr lang="ar-SA" sz="2800" b="1" dirty="0" smtClean="0">
                <a:solidFill>
                  <a:srgbClr val="FFFF00"/>
                </a:solidFill>
                <a:latin typeface="Arabic Typesetting" pitchFamily="66" charset="-78"/>
                <a:ea typeface="Times New Roman" pitchFamily="18" charset="0"/>
              </a:rPr>
              <a:t> </a:t>
            </a:r>
            <a:r>
              <a:rPr lang="ar-SA" sz="2800" b="1" dirty="0" smtClean="0">
                <a:latin typeface="Arabic Typesetting" pitchFamily="66" charset="-78"/>
                <a:ea typeface="Times New Roman" pitchFamily="18" charset="0"/>
              </a:rPr>
              <a:t>الابتعاد عن إنتاج السلع والخدمات ذات طبيعة </a:t>
            </a:r>
            <a:r>
              <a:rPr lang="ar-SA" sz="2800" b="1" dirty="0" err="1" smtClean="0">
                <a:latin typeface="Arabic Typesetting" pitchFamily="66" charset="-78"/>
                <a:ea typeface="Times New Roman" pitchFamily="18" charset="0"/>
              </a:rPr>
              <a:t>إسرافية</a:t>
            </a:r>
            <a:r>
              <a:rPr lang="ar-SA" sz="2800" b="1" dirty="0" smtClean="0">
                <a:latin typeface="Arabic Typesetting" pitchFamily="66" charset="-78"/>
                <a:ea typeface="Times New Roman" pitchFamily="18" charset="0"/>
              </a:rPr>
              <a:t> .</a:t>
            </a:r>
            <a:br>
              <a:rPr lang="ar-SA" sz="2800" b="1" dirty="0" smtClean="0">
                <a:latin typeface="Arabic Typesetting" pitchFamily="66" charset="-78"/>
                <a:ea typeface="Times New Roman" pitchFamily="18" charset="0"/>
              </a:rPr>
            </a:br>
            <a:r>
              <a:rPr lang="ar-SA" sz="2800" b="1" dirty="0" smtClean="0">
                <a:solidFill>
                  <a:srgbClr val="00B0F0"/>
                </a:solidFill>
                <a:latin typeface="Arabic Typesetting" pitchFamily="66" charset="-78"/>
                <a:ea typeface="Times New Roman" pitchFamily="18" charset="0"/>
              </a:rPr>
              <a:t>5-</a:t>
            </a:r>
            <a:r>
              <a:rPr lang="ar-SA" sz="2800" b="1" dirty="0" smtClean="0">
                <a:latin typeface="Arabic Typesetting" pitchFamily="66" charset="-78"/>
                <a:ea typeface="Times New Roman" pitchFamily="18" charset="0"/>
              </a:rPr>
              <a:t> الكفاءة في استخدام الموارد الاقتصادية </a:t>
            </a:r>
            <a:endParaRPr lang="ar-SA" sz="2800" dirty="0" smtClean="0">
              <a:latin typeface="Arial" pitchFamily="34" charset="0"/>
            </a:endParaRPr>
          </a:p>
          <a:p>
            <a:pPr lvl="0" rtl="0" eaLnBrk="0" fontAlgn="base" hangingPunct="0">
              <a:spcBef>
                <a:spcPct val="0"/>
              </a:spcBef>
              <a:spcAft>
                <a:spcPct val="0"/>
              </a:spcAft>
            </a:pPr>
            <a:endParaRPr lang="ar-SA" dirty="0"/>
          </a:p>
        </p:txBody>
      </p:sp>
    </p:spTree>
    <p:extLst>
      <p:ext uri="{BB962C8B-B14F-4D97-AF65-F5344CB8AC3E}">
        <p14:creationId xmlns:p14="http://schemas.microsoft.com/office/powerpoint/2010/main" val="1388826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6801862"/>
          </a:xfrm>
          <a:prstGeom prst="rect">
            <a:avLst/>
          </a:prstGeom>
        </p:spPr>
        <p:txBody>
          <a:bodyPr wrap="square">
            <a:spAutoFit/>
          </a:bodyPr>
          <a:lstStyle/>
          <a:p>
            <a:pPr marL="457200" indent="-457200">
              <a:buFont typeface="Wingdings" pitchFamily="2" charset="2"/>
              <a:buChar char="v"/>
            </a:pPr>
            <a:r>
              <a:rPr lang="ar-SA" sz="3200" b="1" dirty="0"/>
              <a:t>- </a:t>
            </a:r>
            <a:r>
              <a:rPr lang="ar-SA" sz="3200" b="1" dirty="0">
                <a:solidFill>
                  <a:srgbClr val="00B0F0"/>
                </a:solidFill>
              </a:rPr>
              <a:t>توفير </a:t>
            </a:r>
            <a:r>
              <a:rPr lang="ar-SA" sz="3200" b="1" dirty="0" err="1">
                <a:solidFill>
                  <a:srgbClr val="00B0F0"/>
                </a:solidFill>
              </a:rPr>
              <a:t>الحادات</a:t>
            </a:r>
            <a:r>
              <a:rPr lang="ar-SA" sz="3200" b="1" dirty="0">
                <a:solidFill>
                  <a:srgbClr val="00B0F0"/>
                </a:solidFill>
              </a:rPr>
              <a:t> الأساسية للمجتمع :</a:t>
            </a:r>
            <a:r>
              <a:rPr lang="ar-SA" sz="2800" b="1" dirty="0">
                <a:solidFill>
                  <a:srgbClr val="00B0F0"/>
                </a:solidFill>
              </a:rPr>
              <a:t/>
            </a:r>
            <a:br>
              <a:rPr lang="ar-SA" sz="2800" b="1" dirty="0">
                <a:solidFill>
                  <a:srgbClr val="00B0F0"/>
                </a:solidFill>
              </a:rPr>
            </a:br>
            <a:r>
              <a:rPr lang="ar-SA" sz="2800" b="1" dirty="0"/>
              <a:t>يتم الإنتاج حسب الأولوية والضرورة للمجتمع وتقسيم إلى ثلاث مستويات:</a:t>
            </a:r>
            <a:br>
              <a:rPr lang="ar-SA" sz="2800" b="1" dirty="0"/>
            </a:br>
            <a:r>
              <a:rPr lang="ar-SA" sz="3200" b="1" dirty="0">
                <a:solidFill>
                  <a:srgbClr val="00B0F0"/>
                </a:solidFill>
              </a:rPr>
              <a:t>1- السلع الضرورية : </a:t>
            </a:r>
            <a:r>
              <a:rPr lang="ar-SA" sz="2800" b="1" dirty="0"/>
              <a:t>وهي كافة السلع والخدمات التي تخدم في صيانة الأركان الخمسة وهي ( الدين ـ النفس ـ العقل ـ النسل والمال ) ومن الأمثلة الشراب والطعام .</a:t>
            </a:r>
            <a:br>
              <a:rPr lang="ar-SA" sz="2800" b="1" dirty="0"/>
            </a:br>
            <a:r>
              <a:rPr lang="ar-SA" sz="3200" b="1" dirty="0">
                <a:solidFill>
                  <a:srgbClr val="00B0F0"/>
                </a:solidFill>
              </a:rPr>
              <a:t>2- السلع </a:t>
            </a:r>
            <a:r>
              <a:rPr lang="ar-SA" sz="3200" b="1" dirty="0" err="1">
                <a:solidFill>
                  <a:srgbClr val="00B0F0"/>
                </a:solidFill>
              </a:rPr>
              <a:t>الحاجية</a:t>
            </a:r>
            <a:r>
              <a:rPr lang="ar-SA" sz="3200" b="1" dirty="0">
                <a:solidFill>
                  <a:srgbClr val="00B0F0"/>
                </a:solidFill>
              </a:rPr>
              <a:t> : </a:t>
            </a:r>
            <a:r>
              <a:rPr lang="ar-SA" sz="2800" b="1" dirty="0"/>
              <a:t>وهي لا تتوقف عليها مياه الفرد وهي سلع يمكن الاستغناء عنها ولكن بشيء من المشقة . مثل استهلاك اللحوم والأجبان .</a:t>
            </a:r>
            <a:br>
              <a:rPr lang="ar-SA" sz="2800" b="1" dirty="0"/>
            </a:br>
            <a:r>
              <a:rPr lang="ar-SA" sz="3200" b="1" dirty="0">
                <a:solidFill>
                  <a:srgbClr val="00B0F0"/>
                </a:solidFill>
              </a:rPr>
              <a:t>3- السلع التكميلية : </a:t>
            </a:r>
            <a:r>
              <a:rPr lang="ar-SA" sz="2800" b="1" dirty="0"/>
              <a:t>وهي الأمور التي لا تتحرج الحياة ولا تصب بدونها ولكن وجودها يسهل الحياة وتحسنها وتجملها مثل ممارسة الرياضة واستخدام الحاسب .</a:t>
            </a:r>
            <a:br>
              <a:rPr lang="ar-SA" sz="2800" b="1" dirty="0"/>
            </a:br>
            <a:r>
              <a:rPr lang="ar-SA" sz="3200" b="1" dirty="0">
                <a:solidFill>
                  <a:srgbClr val="00B0F0"/>
                </a:solidFill>
              </a:rPr>
              <a:t>3- تحقيق توزيع عادل للدخل الثروة :</a:t>
            </a:r>
            <a:r>
              <a:rPr lang="ar-SA" sz="2800" b="1" dirty="0"/>
              <a:t/>
            </a:r>
            <a:br>
              <a:rPr lang="ar-SA" sz="2800" b="1" dirty="0"/>
            </a:br>
            <a:r>
              <a:rPr lang="ar-SA" sz="2800" b="1" dirty="0"/>
              <a:t>تعريف : هو التوزيع الناتج من عملية التوجيه التلقائي بواسطة الزكاة الصدقات والإرث وغيرها . بجزء كاف ما الدخل والثروة والتي تم تخصيصها أوليا بالشكل الأمثل عن طريق السوق الإسلامي ، وذلك لإشباع الحاجات الضرورية العامة والخاصة للأفراد وشرائح المجتمع .</a:t>
            </a:r>
            <a:endParaRPr lang="ar-SA" sz="2800" dirty="0"/>
          </a:p>
        </p:txBody>
      </p:sp>
    </p:spTree>
    <p:extLst>
      <p:ext uri="{BB962C8B-B14F-4D97-AF65-F5344CB8AC3E}">
        <p14:creationId xmlns:p14="http://schemas.microsoft.com/office/powerpoint/2010/main" val="355555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0"/>
            <a:ext cx="9144000" cy="6740307"/>
          </a:xfrm>
          <a:prstGeom prst="rect">
            <a:avLst/>
          </a:prstGeom>
        </p:spPr>
        <p:txBody>
          <a:bodyPr wrap="square">
            <a:spAutoFit/>
          </a:bodyPr>
          <a:lstStyle/>
          <a:p>
            <a:pPr lvl="0" fontAlgn="base">
              <a:spcBef>
                <a:spcPct val="0"/>
              </a:spcBef>
              <a:spcAft>
                <a:spcPct val="0"/>
              </a:spcAft>
            </a:pPr>
            <a:r>
              <a:rPr lang="ar-SA" sz="2800" b="1" dirty="0">
                <a:solidFill>
                  <a:srgbClr val="0070C0"/>
                </a:solidFill>
                <a:latin typeface="Arabic Typesetting" pitchFamily="66" charset="-78"/>
                <a:ea typeface="Times New Roman" pitchFamily="18" charset="0"/>
              </a:rPr>
              <a:t>برنامج الوصول إلى التوزيع العادل :</a:t>
            </a:r>
            <a:br>
              <a:rPr lang="ar-SA" sz="2800" b="1" dirty="0">
                <a:solidFill>
                  <a:srgbClr val="0070C0"/>
                </a:solidFill>
                <a:latin typeface="Arabic Typesetting" pitchFamily="66" charset="-78"/>
                <a:ea typeface="Times New Roman" pitchFamily="18" charset="0"/>
              </a:rPr>
            </a:br>
            <a:r>
              <a:rPr lang="ar-SA" sz="2800" b="1" dirty="0">
                <a:solidFill>
                  <a:srgbClr val="000000"/>
                </a:solidFill>
                <a:latin typeface="Arabic Typesetting" pitchFamily="66" charset="-78"/>
                <a:ea typeface="Times New Roman" pitchFamily="18" charset="0"/>
              </a:rPr>
              <a:t>يشمل على ما يلي </a:t>
            </a:r>
            <a:r>
              <a:rPr lang="ar-SA" sz="2800" b="1" dirty="0">
                <a:solidFill>
                  <a:srgbClr val="0070C0"/>
                </a:solidFill>
                <a:latin typeface="Arabic Typesetting" pitchFamily="66" charset="-78"/>
                <a:ea typeface="Times New Roman" pitchFamily="18" charset="0"/>
              </a:rPr>
              <a:t>: ـ</a:t>
            </a:r>
            <a:r>
              <a:rPr lang="ar-SA" sz="2800" b="1" dirty="0">
                <a:solidFill>
                  <a:srgbClr val="000000"/>
                </a:solidFill>
                <a:latin typeface="Arabic Typesetting" pitchFamily="66" charset="-78"/>
                <a:ea typeface="Times New Roman" pitchFamily="18" charset="0"/>
              </a:rPr>
              <a:t/>
            </a:r>
            <a:br>
              <a:rPr lang="ar-SA" sz="2800" b="1" dirty="0">
                <a:solidFill>
                  <a:srgbClr val="000000"/>
                </a:solidFill>
                <a:latin typeface="Arabic Typesetting" pitchFamily="66" charset="-78"/>
                <a:ea typeface="Times New Roman" pitchFamily="18" charset="0"/>
              </a:rPr>
            </a:br>
            <a:r>
              <a:rPr lang="ar-SA" sz="2800" b="1" dirty="0">
                <a:solidFill>
                  <a:srgbClr val="0070C0"/>
                </a:solidFill>
                <a:latin typeface="Arabic Typesetting" pitchFamily="66" charset="-78"/>
                <a:ea typeface="Times New Roman" pitchFamily="18" charset="0"/>
              </a:rPr>
              <a:t>1</a:t>
            </a:r>
            <a:r>
              <a:rPr lang="ar-SA" sz="2800" b="1" dirty="0">
                <a:solidFill>
                  <a:srgbClr val="FF0000"/>
                </a:solidFill>
                <a:latin typeface="Arabic Typesetting" pitchFamily="66" charset="-78"/>
                <a:ea typeface="Times New Roman" pitchFamily="18" charset="0"/>
              </a:rPr>
              <a:t>- نظام الزكاة </a:t>
            </a:r>
            <a:r>
              <a:rPr lang="ar-SA" sz="2800" b="1" dirty="0">
                <a:solidFill>
                  <a:srgbClr val="0070C0"/>
                </a:solidFill>
                <a:latin typeface="Arabic Typesetting" pitchFamily="66" charset="-78"/>
                <a:ea typeface="Times New Roman" pitchFamily="18" charset="0"/>
              </a:rPr>
              <a:t>:</a:t>
            </a:r>
            <a:r>
              <a:rPr lang="ar-SA" sz="2800" b="1" dirty="0">
                <a:solidFill>
                  <a:srgbClr val="000000"/>
                </a:solidFill>
                <a:latin typeface="Arabic Typesetting" pitchFamily="66" charset="-78"/>
                <a:ea typeface="Times New Roman" pitchFamily="18" charset="0"/>
              </a:rPr>
              <a:t> وهي الحد الأدنى من الصدقات المفروضة سنوياً على الأموال </a:t>
            </a:r>
            <a:r>
              <a:rPr lang="ar-SA" sz="2800" b="1" dirty="0" err="1">
                <a:solidFill>
                  <a:srgbClr val="000000"/>
                </a:solidFill>
                <a:latin typeface="Arabic Typesetting" pitchFamily="66" charset="-78"/>
                <a:ea typeface="Times New Roman" pitchFamily="18" charset="0"/>
              </a:rPr>
              <a:t>الكتنزة</a:t>
            </a:r>
            <a:r>
              <a:rPr lang="ar-SA" sz="2800" b="1" dirty="0">
                <a:solidFill>
                  <a:srgbClr val="000000"/>
                </a:solidFill>
                <a:latin typeface="Arabic Typesetting" pitchFamily="66" charset="-78"/>
                <a:ea typeface="Times New Roman" pitchFamily="18" charset="0"/>
              </a:rPr>
              <a:t> والأموال المعدة للتجارة والغلات الزراعية والحيوانية والصناعية وغيرها .</a:t>
            </a:r>
            <a:br>
              <a:rPr lang="ar-SA" sz="2800" b="1" dirty="0">
                <a:solidFill>
                  <a:srgbClr val="000000"/>
                </a:solidFill>
                <a:latin typeface="Arabic Typesetting" pitchFamily="66" charset="-78"/>
                <a:ea typeface="Times New Roman" pitchFamily="18" charset="0"/>
              </a:rPr>
            </a:br>
            <a:r>
              <a:rPr lang="ar-SA" sz="2800" b="1" dirty="0">
                <a:solidFill>
                  <a:srgbClr val="000000"/>
                </a:solidFill>
                <a:latin typeface="Arabic Typesetting" pitchFamily="66" charset="-78"/>
                <a:ea typeface="Times New Roman" pitchFamily="18" charset="0"/>
              </a:rPr>
              <a:t>وتتجه الإيرادات منها إلى أصناف ثمانية ( الفقراء والمساكين ، والعاملين عليها والمؤلفة قلوبهم وفي الرقاب والغارمين وفي سبيل الله وأبن السبيل ) .</a:t>
            </a:r>
            <a:br>
              <a:rPr lang="ar-SA" sz="2800" b="1" dirty="0">
                <a:solidFill>
                  <a:srgbClr val="000000"/>
                </a:solidFill>
                <a:latin typeface="Arabic Typesetting" pitchFamily="66" charset="-78"/>
                <a:ea typeface="Times New Roman" pitchFamily="18" charset="0"/>
              </a:rPr>
            </a:br>
            <a:r>
              <a:rPr lang="ar-SA" sz="2800" b="1" dirty="0">
                <a:solidFill>
                  <a:srgbClr val="0070C0"/>
                </a:solidFill>
                <a:latin typeface="Arabic Typesetting" pitchFamily="66" charset="-78"/>
                <a:ea typeface="Times New Roman" pitchFamily="18" charset="0"/>
              </a:rPr>
              <a:t>2</a:t>
            </a:r>
            <a:r>
              <a:rPr lang="ar-SA" sz="2800" b="1" dirty="0">
                <a:solidFill>
                  <a:srgbClr val="FF0000"/>
                </a:solidFill>
                <a:latin typeface="Arabic Typesetting" pitchFamily="66" charset="-78"/>
                <a:ea typeface="Times New Roman" pitchFamily="18" charset="0"/>
              </a:rPr>
              <a:t>- نظام الصدقات </a:t>
            </a:r>
            <a:r>
              <a:rPr lang="ar-SA" sz="2800" b="1" dirty="0">
                <a:solidFill>
                  <a:srgbClr val="0070C0"/>
                </a:solidFill>
                <a:latin typeface="Arabic Typesetting" pitchFamily="66" charset="-78"/>
                <a:ea typeface="Times New Roman" pitchFamily="18" charset="0"/>
              </a:rPr>
              <a:t>: </a:t>
            </a:r>
            <a:r>
              <a:rPr lang="ar-SA" sz="2800" b="1" dirty="0">
                <a:solidFill>
                  <a:srgbClr val="000000"/>
                </a:solidFill>
                <a:latin typeface="Arabic Typesetting" pitchFamily="66" charset="-78"/>
                <a:ea typeface="Times New Roman" pitchFamily="18" charset="0"/>
              </a:rPr>
              <a:t>والصدقات وهي الإنفاق التطوعي في سبيل الله على جميع أوجه الخير ، ولا يلزم لها نصاب أو حد أدنى وهي غير محددة بحد أعلى . وقد أكد القرآن والسنة على ذلك .</a:t>
            </a:r>
            <a:br>
              <a:rPr lang="ar-SA" sz="2800" b="1" dirty="0">
                <a:solidFill>
                  <a:srgbClr val="000000"/>
                </a:solidFill>
                <a:latin typeface="Arabic Typesetting" pitchFamily="66" charset="-78"/>
                <a:ea typeface="Times New Roman" pitchFamily="18" charset="0"/>
              </a:rPr>
            </a:br>
            <a:r>
              <a:rPr lang="ar-SA" sz="2800" b="1" dirty="0">
                <a:solidFill>
                  <a:srgbClr val="0070C0"/>
                </a:solidFill>
                <a:latin typeface="Arabic Typesetting" pitchFamily="66" charset="-78"/>
                <a:ea typeface="Times New Roman" pitchFamily="18" charset="0"/>
              </a:rPr>
              <a:t>3</a:t>
            </a:r>
            <a:r>
              <a:rPr lang="ar-SA" sz="2800" b="1" dirty="0">
                <a:solidFill>
                  <a:srgbClr val="FF0000"/>
                </a:solidFill>
                <a:latin typeface="Arabic Typesetting" pitchFamily="66" charset="-78"/>
                <a:ea typeface="Times New Roman" pitchFamily="18" charset="0"/>
              </a:rPr>
              <a:t>- نظام الإرث </a:t>
            </a:r>
            <a:r>
              <a:rPr lang="ar-SA" sz="2800" b="1" dirty="0">
                <a:solidFill>
                  <a:srgbClr val="0070C0"/>
                </a:solidFill>
                <a:latin typeface="Arabic Typesetting" pitchFamily="66" charset="-78"/>
                <a:ea typeface="Times New Roman" pitchFamily="18" charset="0"/>
              </a:rPr>
              <a:t>:</a:t>
            </a:r>
            <a:r>
              <a:rPr lang="ar-SA" sz="2800" b="1" dirty="0">
                <a:solidFill>
                  <a:srgbClr val="000000"/>
                </a:solidFill>
                <a:latin typeface="Arabic Typesetting" pitchFamily="66" charset="-78"/>
                <a:ea typeface="Times New Roman" pitchFamily="18" charset="0"/>
              </a:rPr>
              <a:t> ويهتم هذا العلم بعلم الفرائض في الفقه الإسلامي والشريعة الإسلامية وقد أكدت الشريعة الإسلامية على كيفية توزيع الإرث .</a:t>
            </a:r>
            <a:br>
              <a:rPr lang="ar-SA" sz="2800" b="1" dirty="0">
                <a:solidFill>
                  <a:srgbClr val="000000"/>
                </a:solidFill>
                <a:latin typeface="Arabic Typesetting" pitchFamily="66" charset="-78"/>
                <a:ea typeface="Times New Roman" pitchFamily="18" charset="0"/>
              </a:rPr>
            </a:br>
            <a:r>
              <a:rPr lang="ar-SA" sz="2800" b="1" dirty="0">
                <a:solidFill>
                  <a:srgbClr val="0070C0"/>
                </a:solidFill>
                <a:latin typeface="Arabic Typesetting" pitchFamily="66" charset="-78"/>
                <a:ea typeface="Times New Roman" pitchFamily="18" charset="0"/>
              </a:rPr>
              <a:t>4</a:t>
            </a:r>
            <a:r>
              <a:rPr lang="ar-SA" sz="2800" b="1" dirty="0">
                <a:solidFill>
                  <a:srgbClr val="FF0000"/>
                </a:solidFill>
                <a:latin typeface="Arabic Typesetting" pitchFamily="66" charset="-78"/>
                <a:ea typeface="Times New Roman" pitchFamily="18" charset="0"/>
              </a:rPr>
              <a:t>- تحقيق القوة المادية والرمية للأمة الإسلامية  </a:t>
            </a:r>
            <a:r>
              <a:rPr lang="ar-SA" sz="2800" b="1" dirty="0" smtClean="0">
                <a:solidFill>
                  <a:srgbClr val="FF0000"/>
                </a:solidFill>
                <a:latin typeface="Arabic Typesetting" pitchFamily="66" charset="-78"/>
                <a:ea typeface="Times New Roman" pitchFamily="18" charset="0"/>
              </a:rPr>
              <a:t>.</a:t>
            </a:r>
            <a:endParaRPr lang="en-US" sz="2800" dirty="0">
              <a:latin typeface="Arial" pitchFamily="34" charset="0"/>
            </a:endParaRPr>
          </a:p>
          <a:p>
            <a:pPr lvl="0" eaLnBrk="0" fontAlgn="base" hangingPunct="0">
              <a:spcBef>
                <a:spcPct val="0"/>
              </a:spcBef>
              <a:spcAft>
                <a:spcPct val="0"/>
              </a:spcAft>
            </a:pPr>
            <a:r>
              <a:rPr lang="ar-SA" sz="2800" b="1" dirty="0">
                <a:solidFill>
                  <a:srgbClr val="000000"/>
                </a:solidFill>
                <a:latin typeface="Arabic Typesetting" pitchFamily="66" charset="-78"/>
                <a:ea typeface="Times New Roman" pitchFamily="18" charset="0"/>
              </a:rPr>
              <a:t>مقطع فيديو ( الغرب يطالب بتطبيق نظام الاقتصاد الاسلامي )</a:t>
            </a:r>
            <a:endParaRPr lang="en-US" sz="2800" dirty="0">
              <a:latin typeface="Arial" pitchFamily="34" charset="0"/>
            </a:endParaRPr>
          </a:p>
          <a:p>
            <a:pPr lvl="0" eaLnBrk="0" fontAlgn="base" hangingPunct="0">
              <a:spcBef>
                <a:spcPct val="0"/>
              </a:spcBef>
              <a:spcAft>
                <a:spcPct val="0"/>
              </a:spcAft>
            </a:pPr>
            <a:r>
              <a:rPr lang="en-US" sz="2800" b="1" dirty="0">
                <a:solidFill>
                  <a:srgbClr val="0066CC"/>
                </a:solidFill>
                <a:latin typeface="Arabic Typesetting" pitchFamily="66" charset="-78"/>
                <a:ea typeface="Times New Roman" pitchFamily="18" charset="0"/>
                <a:cs typeface="Arabic Typesetting" pitchFamily="66" charset="-78"/>
                <a:hlinkClick r:id="rId2"/>
              </a:rPr>
              <a:t>http://www.youtube.com/watch?v=9u62WAwWaLI</a:t>
            </a:r>
            <a:endParaRPr lang="en-US" sz="2800" dirty="0">
              <a:latin typeface="Arial" pitchFamily="34" charset="0"/>
              <a:cs typeface="Arial" pitchFamily="34" charset="0"/>
            </a:endParaRPr>
          </a:p>
          <a:p>
            <a:pPr lvl="0" rtl="0" eaLnBrk="0" fontAlgn="base" hangingPunct="0">
              <a:spcBef>
                <a:spcPct val="0"/>
              </a:spcBef>
              <a:spcAft>
                <a:spcPct val="0"/>
              </a:spcAft>
            </a:pPr>
            <a:endParaRPr lang="en-US" sz="1200" dirty="0">
              <a:latin typeface="Arial" pitchFamily="34" charset="0"/>
              <a:cs typeface="Arial" pitchFamily="34" charset="0"/>
            </a:endParaRPr>
          </a:p>
        </p:txBody>
      </p:sp>
    </p:spTree>
    <p:extLst>
      <p:ext uri="{BB962C8B-B14F-4D97-AF65-F5344CB8AC3E}">
        <p14:creationId xmlns:p14="http://schemas.microsoft.com/office/powerpoint/2010/main" val="249011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2"/>
                                        </p:tgtEl>
                                        <p:attrNameLst>
                                          <p:attrName>stroke.color</p:attrName>
                                        </p:attrNameLst>
                                      </p:cBhvr>
                                      <p:to>
                                        <a:schemeClr val="accent2"/>
                                      </p:to>
                                    </p:animClr>
                                    <p:set>
                                      <p:cBhvr>
                                        <p:cTn id="7" dur="2000" fill="hold"/>
                                        <p:tgtEl>
                                          <p:spTgt spid="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28600"/>
            <a:ext cx="8153400" cy="1400200"/>
          </a:xfrm>
        </p:spPr>
        <p:txBody>
          <a:bodyPr>
            <a:normAutofit fontScale="90000"/>
          </a:bodyPr>
          <a:lstStyle/>
          <a:p>
            <a:pPr algn="r"/>
            <a:r>
              <a:rPr lang="ar-SA" dirty="0"/>
              <a:t/>
            </a:r>
            <a:br>
              <a:rPr lang="ar-SA" dirty="0"/>
            </a:br>
            <a:r>
              <a:rPr lang="ar-SA" dirty="0" smtClean="0"/>
              <a:t/>
            </a:r>
            <a:br>
              <a:rPr lang="ar-SA" dirty="0" smtClean="0"/>
            </a:br>
            <a:r>
              <a:rPr lang="ar-SA" dirty="0"/>
              <a:t/>
            </a:r>
            <a:br>
              <a:rPr lang="ar-SA" dirty="0"/>
            </a:br>
            <a:r>
              <a:rPr lang="ar-SA" dirty="0" smtClean="0"/>
              <a:t/>
            </a:r>
            <a:br>
              <a:rPr lang="ar-SA" dirty="0" smtClean="0"/>
            </a:br>
            <a:r>
              <a:rPr lang="ar-SA" dirty="0" smtClean="0"/>
              <a:t/>
            </a:r>
            <a:br>
              <a:rPr lang="ar-SA" dirty="0" smtClean="0"/>
            </a:br>
            <a:r>
              <a:rPr lang="ar-SA" dirty="0" smtClean="0"/>
              <a:t/>
            </a:r>
            <a:br>
              <a:rPr lang="ar-SA" dirty="0" smtClean="0"/>
            </a:br>
            <a:r>
              <a:rPr lang="ar-SA" dirty="0" smtClean="0">
                <a:solidFill>
                  <a:srgbClr val="33CCFF"/>
                </a:solidFill>
              </a:rPr>
              <a:t>وصل الله وسلم على نبينا محمد </a:t>
            </a:r>
            <a:r>
              <a:rPr lang="ar-SA" dirty="0"/>
              <a:t/>
            </a:r>
            <a:br>
              <a:rPr lang="ar-SA" dirty="0"/>
            </a:br>
            <a:r>
              <a:rPr lang="ar-SA" dirty="0" smtClean="0"/>
              <a:t/>
            </a:r>
            <a:br>
              <a:rPr lang="ar-SA" dirty="0" smtClean="0"/>
            </a:br>
            <a:r>
              <a:rPr lang="ar-SA" dirty="0"/>
              <a:t/>
            </a:r>
            <a:br>
              <a:rPr lang="ar-SA" dirty="0"/>
            </a:br>
            <a:r>
              <a:rPr lang="ar-SA" u="sng" dirty="0" smtClean="0"/>
              <a:t>الطالبات</a:t>
            </a:r>
            <a:r>
              <a:rPr lang="ar-SA" dirty="0" smtClean="0"/>
              <a:t> : </a:t>
            </a:r>
            <a:br>
              <a:rPr lang="ar-SA" dirty="0" smtClean="0"/>
            </a:br>
            <a:r>
              <a:rPr lang="ar-SA" dirty="0"/>
              <a:t/>
            </a:r>
            <a:br>
              <a:rPr lang="ar-SA" dirty="0"/>
            </a:br>
            <a:r>
              <a:rPr lang="ar-SA" dirty="0" smtClean="0"/>
              <a:t>- هيفاء الغازي </a:t>
            </a:r>
            <a:br>
              <a:rPr lang="ar-SA" dirty="0" smtClean="0"/>
            </a:br>
            <a:r>
              <a:rPr lang="ar-SA" dirty="0" smtClean="0"/>
              <a:t>- ايمان القحطاني</a:t>
            </a:r>
            <a:br>
              <a:rPr lang="ar-SA" dirty="0" smtClean="0"/>
            </a:br>
            <a:r>
              <a:rPr lang="ar-SA" dirty="0" smtClean="0"/>
              <a:t>- سهام حسـن  </a:t>
            </a:r>
            <a:endParaRPr lang="ar-SA" dirty="0"/>
          </a:p>
        </p:txBody>
      </p:sp>
    </p:spTree>
    <p:extLst>
      <p:ext uri="{BB962C8B-B14F-4D97-AF65-F5344CB8AC3E}">
        <p14:creationId xmlns:p14="http://schemas.microsoft.com/office/powerpoint/2010/main" val="3242365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347864" y="-11548"/>
            <a:ext cx="5796136" cy="6555641"/>
          </a:xfrm>
          <a:prstGeom prst="rect">
            <a:avLst/>
          </a:prstGeom>
        </p:spPr>
        <p:txBody>
          <a:bodyPr wrap="square">
            <a:spAutoFit/>
          </a:bodyPr>
          <a:lstStyle/>
          <a:p>
            <a:pPr lvl="0" eaLnBrk="0" fontAlgn="base" hangingPunct="0">
              <a:spcBef>
                <a:spcPct val="0"/>
              </a:spcBef>
              <a:spcAft>
                <a:spcPct val="0"/>
              </a:spcAft>
              <a:tabLst>
                <a:tab pos="457200" algn="l"/>
              </a:tabLst>
            </a:pPr>
            <a:r>
              <a:rPr lang="ar-SA" sz="3600" b="1" dirty="0" smtClean="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rPr>
              <a:t>2/ </a:t>
            </a:r>
            <a:r>
              <a:rPr lang="ar-SA" sz="3600" b="1" dirty="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rPr>
              <a:t>اكتشافات جغرافية </a:t>
            </a:r>
            <a:r>
              <a:rPr lang="ar-SA" sz="3600" b="1" dirty="0" smtClean="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rPr>
              <a:t>:</a:t>
            </a:r>
            <a:endParaRPr lang="en-US" sz="3600" b="1" dirty="0">
              <a:solidFill>
                <a:srgbClr val="FF66CC"/>
              </a:solidFill>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tabLst>
                <a:tab pos="457200" algn="l"/>
              </a:tabLst>
            </a:pPr>
            <a:r>
              <a:rPr lang="ar-SA" sz="3600" b="1" dirty="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أ /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 قارة أمريكا ) أسفر عنها اكتشاف مناجم الذهب أدى إلى التبادل النقدي في المجتمعات الاقطاعية الأمر الذي أثر سلبا على الاقتصاد الاقطاعي حيث تحطم نظام الرقيق الارض </a:t>
            </a:r>
            <a:endParaRPr lang="en-US" sz="3600" b="1" dirty="0">
              <a:effectLst>
                <a:outerShdw blurRad="38100" dist="38100" dir="2700000" algn="tl">
                  <a:srgbClr val="000000">
                    <a:alpha val="43137"/>
                  </a:srgbClr>
                </a:outerShdw>
              </a:effectLst>
              <a:latin typeface="Arial" pitchFamily="34" charset="0"/>
            </a:endParaRPr>
          </a:p>
          <a:p>
            <a:pPr lvl="0" eaLnBrk="0" fontAlgn="base" hangingPunct="0">
              <a:spcBef>
                <a:spcPct val="0"/>
              </a:spcBef>
              <a:spcAft>
                <a:spcPct val="0"/>
              </a:spcAft>
              <a:tabLst>
                <a:tab pos="457200" algn="l"/>
              </a:tabLst>
            </a:pPr>
            <a:r>
              <a:rPr lang="ar-SA" sz="3600" b="1" dirty="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ب/ </a:t>
            </a:r>
            <a:r>
              <a:rPr lang="ar-SA" sz="36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اكتشاف طريق رأس الرجاء الصالح  إلى الهند والشرق  حيث فتح آفاق </a:t>
            </a:r>
            <a:r>
              <a:rPr lang="ar-SA" sz="32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جديدة للتجارة </a:t>
            </a:r>
            <a:endParaRPr lang="en-US" sz="3200" b="1" dirty="0">
              <a:effectLst>
                <a:outerShdw blurRad="38100" dist="38100" dir="2700000" algn="tl">
                  <a:srgbClr val="000000">
                    <a:alpha val="43137"/>
                  </a:srgbClr>
                </a:outerShdw>
              </a:effectLst>
              <a:latin typeface="Arial" pitchFamily="34" charset="0"/>
            </a:endParaRPr>
          </a:p>
          <a:p>
            <a:pPr eaLnBrk="0" fontAlgn="base" hangingPunct="0">
              <a:spcBef>
                <a:spcPct val="0"/>
              </a:spcBef>
              <a:spcAft>
                <a:spcPct val="0"/>
              </a:spcAft>
              <a:tabLst>
                <a:tab pos="457200" algn="l"/>
              </a:tabLst>
            </a:pPr>
            <a:r>
              <a:rPr lang="ar-SA" sz="3600" b="1" dirty="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3/ </a:t>
            </a:r>
            <a:r>
              <a:rPr lang="ar-SA" sz="32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الاحتكاك بالحضارة الاسلامية </a:t>
            </a:r>
            <a:r>
              <a:rPr lang="ar-SA" sz="32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أثناء </a:t>
            </a:r>
            <a:r>
              <a:rPr lang="ar-SA" sz="32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الحملات الصليبية  حيث  الاحتكاك اثر في  التطور الاوروبي </a:t>
            </a:r>
          </a:p>
        </p:txBody>
      </p:sp>
      <p:pic>
        <p:nvPicPr>
          <p:cNvPr id="5" name="صورة 4" descr="c12sep1.jpg"/>
          <p:cNvPicPr>
            <a:picLocks noChangeAspect="1"/>
          </p:cNvPicPr>
          <p:nvPr/>
        </p:nvPicPr>
        <p:blipFill>
          <a:blip r:embed="rId2"/>
          <a:stretch>
            <a:fillRect/>
          </a:stretch>
        </p:blipFill>
        <p:spPr>
          <a:xfrm rot="16200000">
            <a:off x="-1743389" y="1715703"/>
            <a:ext cx="6885687" cy="3398905"/>
          </a:xfrm>
          <a:prstGeom prst="rect">
            <a:avLst/>
          </a:prstGeom>
        </p:spPr>
      </p:pic>
    </p:spTree>
    <p:extLst>
      <p:ext uri="{BB962C8B-B14F-4D97-AF65-F5344CB8AC3E}">
        <p14:creationId xmlns:p14="http://schemas.microsoft.com/office/powerpoint/2010/main" val="2567043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ata:image/jpeg;base64,/9j/4AAQSkZJRgABAQAAAQABAAD/2wCEAAkGBhAPDxQPDw8PDw8PDw8PDQ8PDQ8PDw8NFBAVFBQQFBQXHCYeFxkjGRQUHy8gJCcpLCwsFR40NTAqNSYrLCoBCQoKDgwOFw8PGCkgHBwpLCwpLikvKTUpLCkpKSkpKSkpLCosKSwpKSkpKSkpKSkqLCwpKSwpLCksLCkpKSkqKf/AABEIALcBEwMBIgACEQEDEQH/xAAcAAACAgMBAQAAAAAAAAAAAAABAgADBAUHBgj/xABJEAACAgEBBAQICgcGBgMAAAABAgADEQQFEiExB0FRkQYTMmFxobHBIiNCUmJygZKi0RQkM0Njg7J0gqPC0uEVFkRk8PFzs7T/xAAZAQADAQEBAAAAAAAAAAAAAAABAgMABAX/xAAvEQACAgAEBAUDBAMBAAAAAAAAAQIRAwQhMRIyQVEFEyJhcSMz8BSBkbFSwdFC/9oADAMBAAIRAxEAPwDisMEMmXJDJGEASAS+rRWOpdK3ZVOGZUZgDzwSJSJ1boy0+NEW+ffYfsCqvunNmMbyYcW5fBw/MlRysr3yYnedVsTTXftaKn87IM9/OabV9GWhs4oLKT/Dsyvc2Zxx8Rg+ZNF5ZVrZnH8Q4nRNX0Q2fuNSjdi2oUPeuR6poNd0fbQp56drAOullsHcOPqnTHNYU9pIk8GS6Hmt2TEyL9I9Z3bEdD2OrIfWJXuy92Tor3ZMR92TE1moTEmI+7BiGzCyYjYkxMChMSYjYkxNZqExJGxBiEFC4gxHxARDYKEkxGIghBQsEaCEAIIYIQAkhghACCEyTABJJDCYeEQQiIMEQiSEQDIKidj8AKt3Z1P0vGv32t+U46onbvA+rd0GmH8BD974XvnmeIv6aXuduVXqfwbpZcgiosuRZ4bO5jpLRiIqyxRFJMS3TJYN2xFcdjqGHcZpNb0fbOu56ZayflUs1R7gceqehAlgEaM5R5XRN6nOtf0NVHjp9U6di3VrYPvLg+qec13RRtCvJRarx/CtAb7r4nawsOJ1QzuLHrfyScYnzhr9g6nT8L9PdV53qZV+9y9cwfFz6fxwx1dnVNTtDwP0Oo426Skk/KVBW/3kwZ1R8Q/yj/Ajgj50KQbs7Tr+h3RvxptvoPYStyfiwfXPM7Q6HdYnGmyi8dmWpfubI9c6o5zCl1r5F4Gc83YMTfbR8D9dp/2ukvUD5QrNifeTImnNfV19nXOmM1LZitUUEQYlpSKVj2CivEBEciAiNYKExARGIgxCChMQGORFMIlCmCMRBGFFgjGCMAEEMEwAQwQwgLIYBDEKBhEEIijIcTvOwqt3S0L2aekf4azg4Hsn0Jpa91FX5qqvcoE8nxJ6RXyd2V6mQkvUSpBLknjHVIsURwIFEdRASYyiWKIoEZZibHAhAgEcQiEAhxIIYQEAhxBDMAGJgbQ2DpdQPj9PTb53qUt97n65sJMQptbGs8TtDon2fZxrFunP8OzeX7r5nmNo9DVy5NGpqsHUtqtU3eMidbIitLxzOLH/ANfyGkz5/wBo+AO0KMl9LYyj5VWLV/Dx9U8/bp2U4ZSrDmGBU9xn06Zia3Z1Vw3bqq7R2WIre2dUPEJLmQPLTPmlkiFZ3TaPRns63JFTUk9dLlR905E8vtLodI46fUg9i3V4P3l/KdcM9hS30A8J9DmBEUz1W0OjvaFP7jxg7aWD+rn6p5rU6dq2KOrIynDKylWB84M7YYkZ8rslKDW6KTFjQSpEUwRoIwosEaCEApkkMkIC6GCESZUIjARRGEVjIyNJXvWIvznRe9gPfPoXHtPtnBfB6nf1enXt1NA/xVnfFnjeIvWK+Tvy2zHQS5YiiWqJ5RZsZRLFiqJYomJMYCOBAI4mEZrtpa62t666kV2sFh3WOOCAHgcjHXEG2LV/a6S5e1kxYse/jraR82i5+/4M2oEroktAtpJaGtq8IdOeBcoeyxGU+jrEzqdSj+Q6N9V1MeylWGGVWH0lDe2avU7Goa5F8Uqg13M25lORrA5H6R75kosHpfc22IcTWDYhX9lqL6/NvB17jiHxOsTlbTaPpoUb1TcK6MXhXRmygM1X/Fb1YLZpSSQW+JsD/BBALY9JHfD/AMx0jhZ42k9llTD1jM3Aw8DNkYDKKdpU2eRbW3mDjPceMvMRqtwCGIY5iGAKEaVOJcZU4mKIocThfSFZvbT1HmZE+7UgndmE+fvCy7f12pbt1N2PQHKj2T0vDl62/YTHfpNKYpjmKZ7iOFiwQwRhARY0UxgMUwwGGEUuhghkyowjCKIwisdG98Cq97aOmHZcG+6rN7p3Cszi/R8mdpU+bxrd1Lzs6GeJ4h9xfH/T0MvyfuZKS5ZQhlyGeaPItAliytZasxJjCMIAI4Ewhqwc7Qx83R/1WzbiaA2WDaFprrFhXTUKwNorIBO9wJBB9UyNX4RLR+2ptrYg7gzU4bHYVYkc+ZEs4N1XYMot1XY3MxDx1I82nY/euX/RPG6val958e1gq8Vh6KzvJk55pkYY47Tx5eaek2FtQamxrAMMKKUZerxnjLS272jyT9ojvCcVZnhuKs3WJIZJKiJh4/WT9HTj8Vzf6JkkZGDxHYeI7pj08dRb9GvTr3m1veJkkQtDMwNRsTTWeXRWePMLuHvXExPBpcaVcci9pHo8YwHqE3DnAJ7AT3DM1ng8mNJT56977zE++a3wv87jpvh/PczTFMsIiESRkVmVtLDK2mHRUTPm/XW79jv8+x2+8xPvn0RtO7cpsf5lVr/drY+6fOLe4eyet4cuZ/H+yeNsisxI5imewjkYpgMJgMYQBimNFMZCsSGCSMIXwySSRZDCMIsZYrHR63o1XO0FPZTefwge+deQzknRkP14ns09vresTrNZnhZ77v7Ho4HIZKS9JQhlyzgHkXKZYplQjiAky5TLAZSssBhJs8ntLbp02s1G4m/Y66euvPkrhMkkDiT8IYHXMnZHg09jfpGuJd24ipj3b/YPoD7eyZGydMja7V2lQXrsqRGPErmoZx5+A4z0AnVKdaR7L+hpSrRDLyx1dnVj0TxO2NGmn1TWihbNOGrFqMoKq1i7xC/NzjIPUeHXPaiYFNC2PqkcBkZ6kZT1r+jVnH4ouHKrEhLhth0uz6XRXosuRHAZDVqLQCD9FiQPRjqj/oNw8jVOfNbTTZ61Cmef2bqG2dqDpbmJ09p3qLTyBJxk9meTdhweRnrswyVM0rXuafSfpItuIGntPjK1b4VtOStCEbvBwODdfXmZR19o8vS2+mqym4d2VPqmj2l4TfozX11Lv3vqDugglEAqqXJx5R+C3AdnHsm62NthNVULF4HgLEzko+OXnB5g9Y+2GUXVtBknu0Ua/bVYqsyLa28VZui3T3Jltw4Gd3d5+eX7Ir3dNSOyir+gRfCKzd0d5/gWDvGPfMrTritB2Ig7lAk3XCDpoEytpYTEMkzIrMrYSxpW0UojR+GF25s/Ut/21oH95d33zgFk7l0jXbuzL/peKTvuT8jOGtPa8PXob9yWN0KjFMcxDPTRzMEUxosYmAxDGMBjoViSSQwiF8kEMmWQwjCKI4isdHs+i9f1uzzaZvXbX+U6kk5l0Vj9YuP8Bf8A7B+U6apnhZ37rPSwORGTWZehmMjS5TOFjyRkAyxTKFMsUwEmi8RgZWDHmEZodla8V6jWZruYNqh8Kuh7VGKwMHd4g/ZNqPCHTcmtFZ7LUsq/rUTA8HT8brP7c39CzfBpabVmlVldG0Kn8i2p/qWo3sMr2b5eoP8A3OO7T0CG7Z1Nnl00v9amsnvIms2fsSgtdhCm7qXVfFW21bqiuvgNxh1k98yqmLS1NhtvZKaqk1tgMPhVP8x8Yz6DyI/2nlK9ua4r+gIhGoQmt7M/DFY5ceQ4fL7MY48Z6j/hRHkanVp/PFo/xFaKNn3qxZNShZgAxs0dRLAcgWrKk4yZSM0lTCmloYfgpsRKA7kBr1ttqNmSQAjbp3M8snOTzPqmFtXRvs+/9M065osO7qKRyGT1dgJ5H5J4cjNlsttUEYgaZwdRqSctdUxb9IcMeTDGQceaX6rftraq/RCyuxd11XUVOrD0Nunn1+YQ8fq12NrbMbb+tS3Z1llZ3ksRQp5c7FBBHUQeBE3WMcOzhOe6+p9FWdPuvXpLWTdaysDirK3Eqcb+FwT8oDPAz31OqS1Q6MGVuKkRJqlp7hlGkiMYhMdpU0gxUBjKmMLGVM0xRI8b0q3Y2eB8/U1DuV29wnG2nV+ly79WpX52oY/dqP8AqnKGnuZFVhEMbmK2ixjEM9BHMyRYYIRAGKYximOhWJDJJCIXQiCESZYYRhFEYRWOj3PRb+2vP8KsfjP5TpSNOa9GB+Hf9Sr+pp0Wt54Wc+6/zoepgfbRmJLlMxkaXK042UZkqZYplCmWqYpJouUywGVKZYICbNR4NH4es/t9vqVZvhPHbO29XpLNSt1eoHjNZdYrLQzIUOADn+6Zs6vDbQnncV+vVavul5wk3aQJRdnoMzC2WeN/9sv9QQe6UVeEujbydVT9tgX+rEOxtZWwtxZWd7V6lhixDkb+ARx5cItNJ2LTo2kMAkHP7YohhbFPxP8AO1f/AOq2Z2Zr9iH4hT22ag9+ptMz40t2GW7NX4UVK+mKMMq9tCkdoNoE8oTdsbUbrOX2faxFdjZIrbqSwjyT9LkefUwHqvCRviU8+q0o77RMzXaRLkaq1Q9bgq6tyIz6uo56iBGjKlT2Y6dRQml1q2rvKcjhkcMjIyP/AHyMZjOd6rx+xLhkvboHbFNmN56c5PinHWOfDr4lcHIntdm7Wr1CBkIOVDYByCp+Up618/fBiYbjqtU+oUk9UZLmUs0scyhzJlYo550uWfB06/Svb1Vj3zmTTovS0/wtOPoXn8VY905y097Jr6S/OpyY/OxDFMYxZ2o5mCAwmCMIAxTCYIwrEhgxDCIXCEQQiTLIYRhEjCKxke46ND8O/wCrT/U86AjTnfR02Df6Kfa890ls8XNL6j/Oh62X+2jZ1vMhHmsW2ZFVs43Eq0bNGlqtMBLZelkRom0ZitLFaYi2S0PBRNxMpX8575GrVvKVW+sqn2ygPHV5hGhLNj6ZvK09B/kp+UxbfBLQtz01Y+qXX2GbENGDx1OS6i6mn/5J0g8jx9f/AMeodfbmEeCzL+z1+uTs+O3x65uQ0O9D5ku5rZoqtgaupQtW0XCjOFs01bjiSx6+0k/bHGm2mvLUaOz61Dofwzdb0mZuNvev4NbPPaqnaFprS2vTbi6ii1nqsYNhHyeDHszPQsYN6ITFk7NuVa3SV3VtVagetwVdGHBh/wCdfVic01mkt2LeONlmz7HzVao3rNNYeOPOe0cnHEccidOLTF1umS6tqrUD1uu66MMhh/519UphYnDo9U9w091ua/Z+11uCglSzKHrZDmu5Pn1n3dXHsIGU5nPdXprNj2bj79+y7nyjDjbprT8pT1Pw9DgdTCer0m1xhBY6uloB0+pU/F3A8gT8l/b6ebTwuHWOqexWDv5PD9LLfG0D+Fafxj8pz9p7vpYb9YpHZQ/rtP5TwZnsZVfSiceNzsQwGEwTsRzMWCGCEQBghgjAEhghhELoYIZMsERhFhBgGR67wBfDXfVq9rz21ds5/wCBeoC2WAkDeRcZIGSG/wB57Oq/sIPoOZ5eZj62epl36EbZLZk12zVV2emZCWzjcToNqlsuS2axLfPL0uk3Exsltlq2zWrbLktiuItGeLZYtswlsli2RaEcTOW2MLJgi2OLYKFcDNFkbxkwxbGFs1C8BlC2TxsxvGwG2agcBk+Mil5j+NgNs1B4C8vEZpQbYjWw0Moi62hLUauxQ9bgq6sMhh2Gch2zrLtmXXaKiwtpi9doruRXGGUNu8eo5wSMZ3eoidae2eL6RNjLdR+kKqi2jBdjwZtPxyvnwWBH2zsyskpcMtn/AGLiQdWt0eQ2tqG2hWtiMWfT17jUsd6xa97OQ3N1ycZ58gerPmz65bVe1bB0Yq6nKsp4gz0//Ca7924qhdl3ba1JAZ93O/WOeRg8Ozl2D1HJYSrocqg8V6bnkDAZvdZ4LWLxRgy4yM5DYmms07DiRw7ZWGJGfKyOJhThzIpMEJgMqQBBDBGAJDDiSGxaLYYJBJlBoRAJIBkNHUxBCDAOi9NU45O49DsPYZk17Z1C+TqLh/Nf85giMIjSfQZSfc21fhPrBy1Nn2lW9omTX4Z60fvgfTVUf8s0MOZN4cX0Q6xJd2enr8PdYOZpb00/kRMqrpG1I51UH7LV/wA08gDGEm8GHYbzZ9z29fSbYOemrP1bXHtBmTX0nj5Wlb+7eD7UngAYREeXw+39h8+fc6PX0nUfKovHoapveJlV9JOkPNdQvpqQ+x5y+HMV5bDG8+R1evpC0J/eWL9bT2e7MyU8OdAf+pUemu4e1Zx/MOYv6SHuHz5HZ08LdEeWro+2zd9uJem39M3LU6c+jUVfnOJZkzF/SR7h899juaa+tvJsrb6tiH2GN4+cK4dg7hGV8cuHo4Rf0i7jLH9juJu8x7pW904wmusHk2WD0WOPfLl23qRy1F4/nWfnB+l9xvPXY6y+omJrCtiNWwBV1ZWBGQQRg5nNB4Sasf8AU2/a297Yw8KdWP3xPpSs/wCWMss11D58expddo3psauwYdDhvP2EdoPMemW7M1Chgrhm+Eu5jJ3Wz1Dq9Mt2rtSzUFTaVJQEAhApwTnBxz/3M1vEHI5jiCOeZ6K9UaZx3wytHtbt3B3HZCVY5wzYPUQvXxnii5K8eYPEdefPPUbP1oatXZ13uTlgAA3ZPJWP8MntJz5+MjlotcS7HRmJpqLFJgjMImJ3I86SJBDBCICSTEkwC2SGSIOQCMJJIB0GESSQDBEIkkimGEIhkgGCIQZJIphxDDJFCSHEkkBiYhgkmCGSSSYwYJJIAhkzBJMYhMQwyQoxS8qaSSViKxGPDHVzxnhntibokklEKAwGSSMCQhEkEkYgSSSSYB//2Q=="/>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مستطيل 4"/>
          <p:cNvSpPr/>
          <p:nvPr/>
        </p:nvSpPr>
        <p:spPr>
          <a:xfrm>
            <a:off x="0" y="-106046"/>
            <a:ext cx="9228140" cy="7109639"/>
          </a:xfrm>
          <a:prstGeom prst="rect">
            <a:avLst/>
          </a:prstGeom>
        </p:spPr>
        <p:txBody>
          <a:bodyPr wrap="square">
            <a:spAutoFit/>
          </a:bodyPr>
          <a:lstStyle/>
          <a:p>
            <a:pPr lvl="0" fontAlgn="base">
              <a:spcBef>
                <a:spcPct val="0"/>
              </a:spcBef>
              <a:spcAft>
                <a:spcPct val="0"/>
              </a:spcAft>
              <a:tabLst>
                <a:tab pos="457200" algn="l"/>
              </a:tabLst>
            </a:pPr>
            <a:r>
              <a:rPr lang="ar-SA" sz="3600" b="1" dirty="0" smtClean="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rPr>
              <a:t> مرحلة </a:t>
            </a:r>
            <a:r>
              <a:rPr lang="ar-SA" sz="3600" b="1" dirty="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rPr>
              <a:t>الرأسمالية الصناعية : </a:t>
            </a:r>
            <a:endParaRPr lang="ar-SA" sz="3600" b="1" dirty="0" smtClean="0">
              <a:solidFill>
                <a:srgbClr val="FF66CC"/>
              </a:solidFill>
              <a:effectLst>
                <a:outerShdw blurRad="38100" dist="38100" dir="2700000" algn="tl">
                  <a:srgbClr val="000000">
                    <a:alpha val="43137"/>
                  </a:srgbClr>
                </a:outerShdw>
              </a:effectLst>
              <a:latin typeface="Arabic Typesetting" pitchFamily="66" charset="-78"/>
              <a:ea typeface="Times New Roman" pitchFamily="18" charset="0"/>
            </a:endParaRPr>
          </a:p>
          <a:p>
            <a:pPr lvl="0" fontAlgn="base">
              <a:spcBef>
                <a:spcPct val="0"/>
              </a:spcBef>
              <a:spcAft>
                <a:spcPct val="0"/>
              </a:spcAft>
              <a:tabLst>
                <a:tab pos="457200" algn="l"/>
              </a:tabLst>
            </a:pPr>
            <a:endParaRPr lang="en-US" sz="3200" b="1" dirty="0">
              <a:solidFill>
                <a:srgbClr val="FF66CC"/>
              </a:solidFill>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q"/>
              <a:tabLst>
                <a:tab pos="457200" algn="l"/>
              </a:tabLst>
            </a:pPr>
            <a:r>
              <a:rPr lang="ar-SA" sz="36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نمت الرأسمالية وتطورت حتى وصلت في القرن 18 إلى الرأسمالية الصناعية نتيجة </a:t>
            </a:r>
            <a:r>
              <a:rPr lang="ar-SA" sz="36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الثروة </a:t>
            </a:r>
            <a:r>
              <a:rPr lang="ar-SA" sz="36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الصناعية </a:t>
            </a:r>
            <a:r>
              <a:rPr lang="ar-SA" sz="36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a:t>
            </a:r>
          </a:p>
          <a:p>
            <a:pPr lvl="0" eaLnBrk="0" fontAlgn="base" hangingPunct="0">
              <a:spcBef>
                <a:spcPct val="0"/>
              </a:spcBef>
              <a:spcAft>
                <a:spcPct val="0"/>
              </a:spcAft>
              <a:tabLst>
                <a:tab pos="457200" algn="l"/>
              </a:tabLst>
            </a:pPr>
            <a:endParaRPr lang="en-US" sz="3200" b="1" dirty="0">
              <a:solidFill>
                <a:srgbClr val="FFFF00"/>
              </a:solidFill>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q"/>
              <a:tabLst>
                <a:tab pos="457200" algn="l"/>
              </a:tabLst>
            </a:pPr>
            <a:r>
              <a:rPr lang="ar-SA" sz="3200" b="1" dirty="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 </a:t>
            </a:r>
            <a:r>
              <a:rPr lang="ar-SA" sz="3600" b="1" dirty="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تطور الفن الانتاجي حيث جذب الكثير من رؤوس الاموال نتيجة احلال الآلات محل الايدي العاملة والادوات البسيطة</a:t>
            </a:r>
            <a:r>
              <a:rPr lang="ar-SA" sz="3600" b="1" dirty="0" smtClean="0">
                <a:solidFill>
                  <a:srgbClr val="00B0F0"/>
                </a:solidFill>
                <a:effectLst>
                  <a:outerShdw blurRad="38100" dist="38100" dir="2700000" algn="tl">
                    <a:srgbClr val="000000">
                      <a:alpha val="43137"/>
                    </a:srgbClr>
                  </a:outerShdw>
                </a:effectLst>
                <a:latin typeface="Arabic Typesetting" pitchFamily="66" charset="-78"/>
                <a:ea typeface="Times New Roman" pitchFamily="18" charset="0"/>
              </a:rPr>
              <a:t>.</a:t>
            </a:r>
          </a:p>
          <a:p>
            <a:pPr marL="457200" lvl="0" indent="-457200" eaLnBrk="0" fontAlgn="base" hangingPunct="0">
              <a:spcBef>
                <a:spcPct val="0"/>
              </a:spcBef>
              <a:spcAft>
                <a:spcPct val="0"/>
              </a:spcAft>
              <a:buFont typeface="Wingdings" pitchFamily="2" charset="2"/>
              <a:buChar char="q"/>
              <a:tabLst>
                <a:tab pos="457200" algn="l"/>
              </a:tabLst>
            </a:pPr>
            <a:endParaRPr lang="en-US" sz="3200" b="1" dirty="0">
              <a:solidFill>
                <a:srgbClr val="FFFF00"/>
              </a:solidFill>
              <a:effectLst>
                <a:outerShdw blurRad="38100" dist="38100" dir="2700000" algn="tl">
                  <a:srgbClr val="000000">
                    <a:alpha val="43137"/>
                  </a:srgbClr>
                </a:outerShdw>
              </a:effectLst>
              <a:latin typeface="Arial" pitchFamily="34" charset="0"/>
            </a:endParaRPr>
          </a:p>
          <a:p>
            <a:pPr marL="457200" lvl="0" indent="-457200" eaLnBrk="0" fontAlgn="base" hangingPunct="0">
              <a:spcBef>
                <a:spcPct val="0"/>
              </a:spcBef>
              <a:spcAft>
                <a:spcPct val="0"/>
              </a:spcAft>
              <a:buFont typeface="Wingdings" pitchFamily="2" charset="2"/>
              <a:buChar char="q"/>
              <a:tabLst>
                <a:tab pos="457200" algn="l"/>
              </a:tabLst>
            </a:pPr>
            <a:r>
              <a:rPr lang="ar-SA" sz="3600" b="1" dirty="0" smtClean="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في آخر القرن 18م  أدخل على النظام </a:t>
            </a:r>
            <a:r>
              <a:rPr lang="ar-SA" sz="3600" b="1" dirty="0">
                <a:solidFill>
                  <a:srgbClr val="0070C0"/>
                </a:solidFill>
                <a:effectLst>
                  <a:outerShdw blurRad="38100" dist="38100" dir="2700000" algn="tl">
                    <a:srgbClr val="000000">
                      <a:alpha val="43137"/>
                    </a:srgbClr>
                  </a:outerShdw>
                </a:effectLst>
                <a:latin typeface="Arabic Typesetting" pitchFamily="66" charset="-78"/>
                <a:ea typeface="Times New Roman" pitchFamily="18" charset="0"/>
              </a:rPr>
              <a:t>الرأسمالي بعض التعديلات والتدخلات الحكومية (منح إعانات تحدد الأسعار ...إلخ ) بهذا التدخل انهيت الحرية التجارية وأصبح فيها التدخل الاقتصادي مقبول بالرغم من أنه كان مرفوض  ولم يعد يحتفظ بشكلة القديم المفرط بالحرية الاقتصادية .</a:t>
            </a:r>
            <a:endParaRPr lang="ar-SA" sz="3600" b="1" dirty="0">
              <a:solidFill>
                <a:srgbClr val="0070C0"/>
              </a:solidFill>
              <a:effectLst>
                <a:outerShdw blurRad="38100" dist="38100" dir="2700000" algn="tl">
                  <a:srgbClr val="000000">
                    <a:alpha val="43137"/>
                  </a:srgbClr>
                </a:outerShdw>
              </a:effectLst>
              <a:latin typeface="Arial" pitchFamily="34" charset="0"/>
            </a:endParaRPr>
          </a:p>
        </p:txBody>
      </p:sp>
    </p:spTree>
    <p:extLst>
      <p:ext uri="{BB962C8B-B14F-4D97-AF65-F5344CB8AC3E}">
        <p14:creationId xmlns:p14="http://schemas.microsoft.com/office/powerpoint/2010/main" val="428930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9872" y="652440"/>
            <a:ext cx="5616624" cy="4893647"/>
          </a:xfrm>
          <a:prstGeom prst="rect">
            <a:avLst/>
          </a:prstGeom>
        </p:spPr>
        <p:txBody>
          <a:bodyPr wrap="square">
            <a:spAutoFit/>
          </a:bodyPr>
          <a:lstStyle/>
          <a:p>
            <a:pPr eaLnBrk="0" fontAlgn="base" hangingPunct="0">
              <a:spcBef>
                <a:spcPct val="0"/>
              </a:spcBef>
              <a:spcAft>
                <a:spcPct val="0"/>
              </a:spcAft>
              <a:tabLst>
                <a:tab pos="457200" algn="l"/>
              </a:tabLst>
            </a:pPr>
            <a:r>
              <a:rPr lang="ar-SA" sz="36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أسس وخصائص النظام الاقتصادي الرأسمالي </a:t>
            </a:r>
            <a:r>
              <a:rPr lang="ar-SA" sz="3600" b="1" dirty="0" smtClean="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a:t>
            </a:r>
          </a:p>
          <a:p>
            <a:pPr eaLnBrk="0" fontAlgn="base" hangingPunct="0">
              <a:spcBef>
                <a:spcPct val="0"/>
              </a:spcBef>
              <a:spcAft>
                <a:spcPct val="0"/>
              </a:spcAft>
              <a:tabLst>
                <a:tab pos="457200" algn="l"/>
              </a:tabLst>
            </a:pPr>
            <a:endParaRPr lang="en-US" sz="34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endParaRPr>
          </a:p>
          <a:p>
            <a:pPr eaLnBrk="0" fontAlgn="base" hangingPunct="0">
              <a:spcBef>
                <a:spcPct val="0"/>
              </a:spcBef>
              <a:spcAft>
                <a:spcPct val="0"/>
              </a:spcAft>
              <a:tabLst>
                <a:tab pos="457200" algn="l"/>
              </a:tabLst>
            </a:pPr>
            <a:r>
              <a:rPr lang="ar-SA" sz="36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1/ الحرية </a:t>
            </a:r>
            <a:r>
              <a:rPr lang="ar-SA" sz="3600" b="1" dirty="0" smtClean="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الشخصية :</a:t>
            </a:r>
            <a:endParaRPr lang="en-US" sz="36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endParaRPr>
          </a:p>
          <a:p>
            <a:pPr eaLnBrk="0" fontAlgn="base" hangingPunct="0">
              <a:spcBef>
                <a:spcPct val="0"/>
              </a:spcBef>
              <a:spcAft>
                <a:spcPct val="0"/>
              </a:spcAft>
              <a:tabLst>
                <a:tab pos="457200" algn="l"/>
              </a:tabLst>
            </a:pPr>
            <a:r>
              <a:rPr lang="ar-SA" sz="3400" b="1" dirty="0" smtClean="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rPr>
              <a:t>ليس للدولة في المجتمع الـذي يسوده النظام الرأسمالي حـق التدخـل ووضـع القيـود والعـراقيل أمام الفرد حيـث القـرارات الخاصة بالعـمل والاستـثمار والادخـار يتخذهـا الفرد بنفسه .</a:t>
            </a:r>
            <a:endParaRPr lang="en-US" sz="3400" b="1" dirty="0">
              <a:solidFill>
                <a:srgbClr val="2A2A2A"/>
              </a:solidFill>
              <a:effectLst>
                <a:outerShdw blurRad="38100" dist="38100" dir="2700000" algn="tl">
                  <a:srgbClr val="000000">
                    <a:alpha val="43137"/>
                  </a:srgbClr>
                </a:outerShdw>
              </a:effectLst>
              <a:latin typeface="Arabic Typesetting" pitchFamily="66" charset="-78"/>
              <a:ea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719065" y="1719064"/>
            <a:ext cx="6858000" cy="3419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1526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41704" y="31655"/>
            <a:ext cx="5868144" cy="6894195"/>
          </a:xfrm>
          <a:prstGeom prst="rect">
            <a:avLst/>
          </a:prstGeom>
        </p:spPr>
        <p:txBody>
          <a:bodyPr wrap="square">
            <a:spAutoFit/>
          </a:bodyPr>
          <a:lstStyle/>
          <a:p>
            <a:pPr eaLnBrk="0" fontAlgn="base" hangingPunct="0">
              <a:spcBef>
                <a:spcPct val="0"/>
              </a:spcBef>
              <a:spcAft>
                <a:spcPct val="0"/>
              </a:spcAft>
              <a:tabLst>
                <a:tab pos="457200" algn="l"/>
              </a:tabLst>
            </a:pPr>
            <a:r>
              <a:rPr lang="ar-SA" sz="36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2/ الملكية الخاصة :</a:t>
            </a:r>
            <a:endParaRPr lang="en-US" sz="36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endParaRPr>
          </a:p>
          <a:p>
            <a:pPr marL="457200" indent="-457200" eaLnBrk="0" fontAlgn="base" hangingPunct="0">
              <a:spcBef>
                <a:spcPct val="0"/>
              </a:spcBef>
              <a:spcAft>
                <a:spcPct val="0"/>
              </a:spcAft>
              <a:buFont typeface="Courier New" pitchFamily="49" charset="0"/>
              <a:buChar char="o"/>
              <a:tabLst>
                <a:tab pos="457200" algn="l"/>
              </a:tabLst>
            </a:pP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يعط للفرد الحق في تملك اموال الاستهلاك والانتاج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 إلا أن </a:t>
            </a: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الملكية الخاصة المطلقة لها مساوئها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إذ أنها </a:t>
            </a: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تؤدي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إلى </a:t>
            </a: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الفوارق الكبيرة في الثروات والدخول بين أ</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فراد </a:t>
            </a: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المجتمع</a:t>
            </a:r>
            <a:endParaRPr lang="en-US"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endParaRPr>
          </a:p>
          <a:p>
            <a:pPr marL="457200" indent="-457200" eaLnBrk="0" fontAlgn="base" hangingPunct="0">
              <a:spcBef>
                <a:spcPct val="0"/>
              </a:spcBef>
              <a:spcAft>
                <a:spcPct val="0"/>
              </a:spcAft>
              <a:buFont typeface="Courier New" pitchFamily="49" charset="0"/>
              <a:buChar char="o"/>
              <a:tabLst>
                <a:tab pos="457200" algn="l"/>
              </a:tabLst>
            </a:pP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النظام الرأسمالي يجعل الحياة ميدان سباق محموم بين الفئات لا يهمها سوى جمع المال بكل السبل ولو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أضرت </a:t>
            </a: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بالآخرين</a:t>
            </a:r>
            <a:endParaRPr lang="en-US"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endParaRPr>
          </a:p>
          <a:p>
            <a:pPr marL="457200" indent="-457200" eaLnBrk="0" fontAlgn="base" hangingPunct="0">
              <a:spcBef>
                <a:spcPct val="0"/>
              </a:spcBef>
              <a:spcAft>
                <a:spcPct val="0"/>
              </a:spcAft>
              <a:buFont typeface="Courier New" pitchFamily="49" charset="0"/>
              <a:buChar char="o"/>
              <a:tabLst>
                <a:tab pos="457200" algn="l"/>
              </a:tabLst>
            </a:pP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الاقتصاد الاسلامي يقر هذا المبدأ طالما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أنه </a:t>
            </a: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تم بالطرق المشروعة والمباحة ولا تضر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بالآخرين.</a:t>
            </a:r>
            <a:endPar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807861" y="1797845"/>
            <a:ext cx="6858002" cy="32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4217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779912" y="0"/>
            <a:ext cx="5364088" cy="6894195"/>
          </a:xfrm>
          <a:prstGeom prst="rect">
            <a:avLst/>
          </a:prstGeom>
        </p:spPr>
        <p:txBody>
          <a:bodyPr wrap="square">
            <a:spAutoFit/>
          </a:bodyPr>
          <a:lstStyle/>
          <a:p>
            <a:pPr lvl="0" eaLnBrk="0" fontAlgn="base" hangingPunct="0">
              <a:spcBef>
                <a:spcPct val="0"/>
              </a:spcBef>
              <a:spcAft>
                <a:spcPct val="0"/>
              </a:spcAft>
              <a:tabLst>
                <a:tab pos="457200" algn="l"/>
              </a:tabLst>
            </a:pPr>
            <a:r>
              <a:rPr lang="ar-SA" sz="3400" b="1" dirty="0" smtClean="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3/ </a:t>
            </a:r>
            <a:r>
              <a:rPr lang="ar-SA" sz="34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rPr>
              <a:t>حافز الربح :</a:t>
            </a:r>
            <a:endParaRPr lang="en-US" sz="3400" b="1" dirty="0">
              <a:solidFill>
                <a:srgbClr val="00B050"/>
              </a:solidFill>
              <a:effectLst>
                <a:outerShdw blurRad="38100" dist="38100" dir="2700000" algn="tl">
                  <a:srgbClr val="000000">
                    <a:alpha val="43137"/>
                  </a:srgbClr>
                </a:outerShdw>
              </a:effectLst>
              <a:latin typeface="Arabic Typesetting" pitchFamily="66" charset="-78"/>
              <a:ea typeface="Times New Roman" pitchFamily="18" charset="0"/>
            </a:endParaRPr>
          </a:p>
          <a:p>
            <a:pPr marL="457200" lvl="0" indent="-457200" eaLnBrk="0" fontAlgn="base" hangingPunct="0">
              <a:spcBef>
                <a:spcPct val="0"/>
              </a:spcBef>
              <a:spcAft>
                <a:spcPct val="0"/>
              </a:spcAft>
              <a:buFont typeface="Wingdings" pitchFamily="2" charset="2"/>
              <a:buChar char="q"/>
              <a:tabLst>
                <a:tab pos="685800" algn="l"/>
              </a:tabLst>
            </a:pP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البحث عن أكبر ربح ممكن غاية النظام الرأسمالي  حيث أصبح الفرد يتجه إلى أكبر ربح ممكن لإشباع الحاجات الضرورية  وترتب على ذلك إهدار القيم الروحية حيث المستثمر لا يميز بين السلع الطيبة والخبيثة</a:t>
            </a:r>
            <a:endParaRPr lang="en-US"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endParaRPr>
          </a:p>
          <a:p>
            <a:pPr marL="457200" lvl="0" indent="-457200" eaLnBrk="0" fontAlgn="base" hangingPunct="0">
              <a:spcBef>
                <a:spcPct val="0"/>
              </a:spcBef>
              <a:spcAft>
                <a:spcPct val="0"/>
              </a:spcAft>
              <a:buFont typeface="Wingdings" pitchFamily="2" charset="2"/>
              <a:buChar char="q"/>
              <a:tabLst>
                <a:tab pos="685800" algn="l"/>
              </a:tabLst>
            </a:pPr>
            <a:r>
              <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الاسلام مع مبدأ حافز الربح ولكن بدون استخدام الوسائل الضارة لتحقيقه حيث أن النشاط الاقتصادي في الاسلام محكوم بقاعدة الحلال </a:t>
            </a:r>
            <a:r>
              <a:rPr lang="ar-SA" sz="3400" b="1" dirty="0" smtClean="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rPr>
              <a:t>والحرام .</a:t>
            </a:r>
            <a:endParaRPr lang="ar-SA" sz="3400" b="1" dirty="0">
              <a:solidFill>
                <a:schemeClr val="bg2">
                  <a:lumMod val="25000"/>
                </a:schemeClr>
              </a:solidFill>
              <a:effectLst>
                <a:outerShdw blurRad="38100" dist="38100" dir="2700000" algn="tl">
                  <a:srgbClr val="000000">
                    <a:alpha val="43137"/>
                  </a:srgbClr>
                </a:outerShdw>
              </a:effectLst>
              <a:latin typeface="Arabic Typesetting" pitchFamily="66" charset="-78"/>
              <a:ea typeface="Times New Roman" pitchFamily="18" charset="0"/>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794045" y="1786403"/>
            <a:ext cx="6858002" cy="326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849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النظام الراسمالي.jpg"/>
          <p:cNvPicPr>
            <a:picLocks noChangeAspect="1"/>
          </p:cNvPicPr>
          <p:nvPr/>
        </p:nvPicPr>
        <p:blipFill>
          <a:blip r:embed="rId2"/>
          <a:stretch>
            <a:fillRect/>
          </a:stretch>
        </p:blipFill>
        <p:spPr>
          <a:xfrm>
            <a:off x="829666" y="332656"/>
            <a:ext cx="7929075" cy="5214950"/>
          </a:xfrm>
          <a:prstGeom prst="rect">
            <a:avLst/>
          </a:prstGeom>
        </p:spPr>
      </p:pic>
      <p:sp>
        <p:nvSpPr>
          <p:cNvPr id="4" name="مستطيل 3"/>
          <p:cNvSpPr/>
          <p:nvPr/>
        </p:nvSpPr>
        <p:spPr>
          <a:xfrm>
            <a:off x="251520" y="5733256"/>
            <a:ext cx="8496944" cy="646331"/>
          </a:xfrm>
          <a:prstGeom prst="rect">
            <a:avLst/>
          </a:prstGeom>
        </p:spPr>
        <p:txBody>
          <a:bodyPr wrap="square">
            <a:spAutoFit/>
          </a:bodyPr>
          <a:lstStyle/>
          <a:p>
            <a:pPr marL="571500" indent="-571500">
              <a:buFont typeface="Wingdings" pitchFamily="2" charset="2"/>
              <a:buChar char="Ø"/>
            </a:pPr>
            <a:r>
              <a:rPr lang="ar-SA" sz="3600" b="1" dirty="0">
                <a:solidFill>
                  <a:srgbClr val="00B050"/>
                </a:solidFill>
                <a:effectLst>
                  <a:outerShdw blurRad="38100" dist="38100" dir="2700000" algn="tl">
                    <a:srgbClr val="000000">
                      <a:alpha val="43137"/>
                    </a:srgbClr>
                  </a:outerShdw>
                </a:effectLst>
              </a:rPr>
              <a:t>برأيك ما هي مساوئ النظام الاقتصادي الرأسمالي ؟</a:t>
            </a:r>
            <a:endParaRPr lang="ar-SA"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6519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down)">
                                      <p:cBhvr>
                                        <p:cTn id="15" dur="580">
                                          <p:stCondLst>
                                            <p:cond delay="0"/>
                                          </p:stCondLst>
                                        </p:cTn>
                                        <p:tgtEl>
                                          <p:spTgt spid="4">
                                            <p:txEl>
                                              <p:pRg st="0" end="0"/>
                                            </p:txEl>
                                          </p:spTgt>
                                        </p:tgtEl>
                                      </p:cBhvr>
                                    </p:animEffect>
                                    <p:anim calcmode="lin" valueType="num">
                                      <p:cBhvr>
                                        <p:cTn id="16"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xEl>
                                              <p:pRg st="0" end="0"/>
                                            </p:txEl>
                                          </p:spTgt>
                                        </p:tgtEl>
                                      </p:cBhvr>
                                      <p:to x="100000" y="60000"/>
                                    </p:animScale>
                                    <p:animScale>
                                      <p:cBhvr>
                                        <p:cTn id="22" dur="166" decel="50000">
                                          <p:stCondLst>
                                            <p:cond delay="676"/>
                                          </p:stCondLst>
                                        </p:cTn>
                                        <p:tgtEl>
                                          <p:spTgt spid="4">
                                            <p:txEl>
                                              <p:pRg st="0" end="0"/>
                                            </p:txEl>
                                          </p:spTgt>
                                        </p:tgtEl>
                                      </p:cBhvr>
                                      <p:to x="100000" y="100000"/>
                                    </p:animScale>
                                    <p:animScale>
                                      <p:cBhvr>
                                        <p:cTn id="23" dur="26">
                                          <p:stCondLst>
                                            <p:cond delay="1312"/>
                                          </p:stCondLst>
                                        </p:cTn>
                                        <p:tgtEl>
                                          <p:spTgt spid="4">
                                            <p:txEl>
                                              <p:pRg st="0" end="0"/>
                                            </p:txEl>
                                          </p:spTgt>
                                        </p:tgtEl>
                                      </p:cBhvr>
                                      <p:to x="100000" y="80000"/>
                                    </p:animScale>
                                    <p:animScale>
                                      <p:cBhvr>
                                        <p:cTn id="24" dur="166" decel="50000">
                                          <p:stCondLst>
                                            <p:cond delay="1338"/>
                                          </p:stCondLst>
                                        </p:cTn>
                                        <p:tgtEl>
                                          <p:spTgt spid="4">
                                            <p:txEl>
                                              <p:pRg st="0" end="0"/>
                                            </p:txEl>
                                          </p:spTgt>
                                        </p:tgtEl>
                                      </p:cBhvr>
                                      <p:to x="100000" y="100000"/>
                                    </p:animScale>
                                    <p:animScale>
                                      <p:cBhvr>
                                        <p:cTn id="25" dur="26">
                                          <p:stCondLst>
                                            <p:cond delay="1642"/>
                                          </p:stCondLst>
                                        </p:cTn>
                                        <p:tgtEl>
                                          <p:spTgt spid="4">
                                            <p:txEl>
                                              <p:pRg st="0" end="0"/>
                                            </p:txEl>
                                          </p:spTgt>
                                        </p:tgtEl>
                                      </p:cBhvr>
                                      <p:to x="100000" y="90000"/>
                                    </p:animScale>
                                    <p:animScale>
                                      <p:cBhvr>
                                        <p:cTn id="26" dur="166" decel="50000">
                                          <p:stCondLst>
                                            <p:cond delay="1668"/>
                                          </p:stCondLst>
                                        </p:cTn>
                                        <p:tgtEl>
                                          <p:spTgt spid="4">
                                            <p:txEl>
                                              <p:pRg st="0" end="0"/>
                                            </p:txEl>
                                          </p:spTgt>
                                        </p:tgtEl>
                                      </p:cBhvr>
                                      <p:to x="100000" y="100000"/>
                                    </p:animScale>
                                    <p:animScale>
                                      <p:cBhvr>
                                        <p:cTn id="27" dur="26">
                                          <p:stCondLst>
                                            <p:cond delay="1808"/>
                                          </p:stCondLst>
                                        </p:cTn>
                                        <p:tgtEl>
                                          <p:spTgt spid="4">
                                            <p:txEl>
                                              <p:pRg st="0" end="0"/>
                                            </p:txEl>
                                          </p:spTgt>
                                        </p:tgtEl>
                                      </p:cBhvr>
                                      <p:to x="100000" y="95000"/>
                                    </p:animScale>
                                    <p:animScale>
                                      <p:cBhvr>
                                        <p:cTn id="28"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7.xml.rels><?xml version="1.0" encoding="UTF-8" standalone="yes"?>
<Relationships xmlns="http://schemas.openxmlformats.org/package/2006/relationships"><Relationship Id="rId1" Type="http://schemas.openxmlformats.org/officeDocument/2006/relationships/image" Target="../media/image8.jpeg"/></Relationships>
</file>

<file path=ppt/theme/_rels/theme8.xml.rels><?xml version="1.0" encoding="UTF-8" standalone="yes"?>
<Relationships xmlns="http://schemas.openxmlformats.org/package/2006/relationships"><Relationship Id="rId1" Type="http://schemas.openxmlformats.org/officeDocument/2006/relationships/image" Target="../media/image9.jpeg"/></Relationships>
</file>

<file path=ppt/theme/_rels/them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ألوان متوسطة">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10.xml><?xml version="1.0" encoding="utf-8"?>
<a:theme xmlns:a="http://schemas.openxmlformats.org/drawingml/2006/main" name="4_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1.xml><?xml version="1.0" encoding="utf-8"?>
<a:theme xmlns:a="http://schemas.openxmlformats.org/drawingml/2006/main" name="5_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2.xml><?xml version="1.0" encoding="utf-8"?>
<a:theme xmlns:a="http://schemas.openxmlformats.org/drawingml/2006/main" name="6_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3.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مدير تنفيذي">
  <a:themeElements>
    <a:clrScheme name="مدير تنفيذي">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مدير تنفيذي">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دير تنفيذي">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5.xml><?xml version="1.0" encoding="utf-8"?>
<a:theme xmlns:a="http://schemas.openxmlformats.org/drawingml/2006/main" name="1_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6.xml><?xml version="1.0" encoding="utf-8"?>
<a:theme xmlns:a="http://schemas.openxmlformats.org/drawingml/2006/main" name="2_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7.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9.xml><?xml version="1.0" encoding="utf-8"?>
<a:theme xmlns:a="http://schemas.openxmlformats.org/drawingml/2006/main" name="3_غلاف فني">
  <a:themeElements>
    <a:clrScheme name="غلاف فني">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غلاف فني">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غلاف فني">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628</TotalTime>
  <Words>1620</Words>
  <Application>Microsoft Office PowerPoint</Application>
  <PresentationFormat>عرض على الشاشة (3:4)‏</PresentationFormat>
  <Paragraphs>130</Paragraphs>
  <Slides>37</Slides>
  <Notes>1</Notes>
  <HiddenSlides>1</HiddenSlides>
  <MMClips>0</MMClips>
  <ScaleCrop>false</ScaleCrop>
  <HeadingPairs>
    <vt:vector size="4" baseType="variant">
      <vt:variant>
        <vt:lpstr>نسق</vt:lpstr>
      </vt:variant>
      <vt:variant>
        <vt:i4>12</vt:i4>
      </vt:variant>
      <vt:variant>
        <vt:lpstr>عناوين الشرائح</vt:lpstr>
      </vt:variant>
      <vt:variant>
        <vt:i4>37</vt:i4>
      </vt:variant>
    </vt:vector>
  </HeadingPairs>
  <TitlesOfParts>
    <vt:vector size="49" baseType="lpstr">
      <vt:lpstr>ألوان متوسطة</vt:lpstr>
      <vt:lpstr>تجاور</vt:lpstr>
      <vt:lpstr>مدير تنفيذي</vt:lpstr>
      <vt:lpstr>غلاف فني</vt:lpstr>
      <vt:lpstr>1_غلاف فني</vt:lpstr>
      <vt:lpstr>2_غلاف فني</vt:lpstr>
      <vt:lpstr>وضوح</vt:lpstr>
      <vt:lpstr>NewsPrint</vt:lpstr>
      <vt:lpstr>3_غلاف فني</vt:lpstr>
      <vt:lpstr>4_غلاف فني</vt:lpstr>
      <vt:lpstr>5_غلاف فني</vt:lpstr>
      <vt:lpstr>6_غلاف فني</vt:lpstr>
      <vt:lpstr>المبحث الثالث : الأنظمة الاقتصادية الوضعية                   .  المبحث الرابـع : خصائص النظام الاقتصاد ي الاسلامي وأهدافه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وصل الله وسلم على نبينا محمد    الطالبات :   - هيفاء الغازي  - ايمان القحطاني - سهام حسـن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59</cp:revision>
  <dcterms:created xsi:type="dcterms:W3CDTF">2013-02-21T10:23:45Z</dcterms:created>
  <dcterms:modified xsi:type="dcterms:W3CDTF">2013-03-01T12:51:47Z</dcterms:modified>
</cp:coreProperties>
</file>