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0" d="100"/>
          <a:sy n="70" d="100"/>
        </p:scale>
        <p:origin x="-108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B11A80C-EB75-43C8-8190-8A234C38572E}" type="datetimeFigureOut">
              <a:rPr lang="en-US" smtClean="0"/>
              <a:t>9/7/2012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11DE421-AC58-4FDA-8B69-44FC260B014D}"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0FF35E71-ED66-486E-AFF3-DED172245EBD}" type="datetime1">
              <a:rPr lang="en-US" smtClean="0"/>
              <a:t>9/7/2012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47B810C-A49A-49CA-A25A-62302793512C}"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E080289-0BCA-4A82-B7EC-377C809CF11D}" type="datetime1">
              <a:rPr lang="en-US" smtClean="0"/>
              <a:t>9/7/2012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7B810C-A49A-49CA-A25A-62302793512C}"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647B810C-A49A-49CA-A25A-62302793512C}"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924C941-B34E-4398-8C56-80BC8C285A7B}" type="datetime1">
              <a:rPr lang="en-US" smtClean="0"/>
              <a:t>9/7/2012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632D4D8-F9ED-4042-9B76-04C72A46367C}" type="datetime1">
              <a:rPr lang="en-US" smtClean="0"/>
              <a:t>9/7/2012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647B810C-A49A-49CA-A25A-62302793512C}"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D113D8B6-FB9C-4B78-B817-FB2AFF44A11F}" type="datetime1">
              <a:rPr lang="en-US" smtClean="0"/>
              <a:t>9/7/2012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647B810C-A49A-49CA-A25A-62302793512C}"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A383E424-E52A-4097-B8BB-D79F8EE2A4AF}" type="datetime1">
              <a:rPr lang="en-US" smtClean="0"/>
              <a:t>9/7/2012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47B810C-A49A-49CA-A25A-62302793512C}"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D5C5FB2-0E1F-4E11-9C32-66FD8F3D5921}" type="datetime1">
              <a:rPr lang="en-US" smtClean="0"/>
              <a:t>9/7/2012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647B810C-A49A-49CA-A25A-62302793512C}"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2C97119-18D1-464F-967F-8457A32093AB}" type="datetime1">
              <a:rPr lang="en-US" smtClean="0"/>
              <a:t>9/7/2012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647B810C-A49A-49CA-A25A-62302793512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D5FEAA0D-2D92-463C-89F7-9652C81864E3}" type="datetime1">
              <a:rPr lang="en-US" smtClean="0"/>
              <a:t>9/7/2012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647B810C-A49A-49CA-A25A-62302793512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647B810C-A49A-49CA-A25A-62302793512C}"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8AD90B0F-8255-4E59-A2A4-8C0C4283CCE0}" type="datetime1">
              <a:rPr lang="en-US" smtClean="0"/>
              <a:t>9/7/2012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647B810C-A49A-49CA-A25A-62302793512C}"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711CF22B-A8D5-46B2-8F66-549AF85D2EF8}" type="datetime1">
              <a:rPr lang="en-US" smtClean="0"/>
              <a:t>9/7/2012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684C460A-D8ED-4AEC-B139-A2388F864B0E}" type="datetime1">
              <a:rPr lang="en-US" smtClean="0"/>
              <a:t>9/7/2012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647B810C-A49A-49CA-A25A-62302793512C}"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743200" y="2819400"/>
            <a:ext cx="3657600" cy="1371600"/>
          </a:xfrm>
        </p:spPr>
        <p:txBody>
          <a:bodyPr>
            <a:normAutofit/>
          </a:bodyPr>
          <a:lstStyle/>
          <a:p>
            <a:r>
              <a:rPr lang="ar-SA" sz="3600" u="sng" dirty="0" smtClean="0">
                <a:solidFill>
                  <a:schemeClr val="bg2">
                    <a:lumMod val="50000"/>
                  </a:schemeClr>
                </a:solidFill>
                <a:cs typeface="+mj-cs"/>
              </a:rPr>
              <a:t>الفصل الأول</a:t>
            </a:r>
          </a:p>
          <a:p>
            <a:pPr rtl="1"/>
            <a:r>
              <a:rPr lang="ar-SA" sz="3600" dirty="0" smtClean="0">
                <a:solidFill>
                  <a:schemeClr val="bg2">
                    <a:lumMod val="50000"/>
                  </a:schemeClr>
                </a:solidFill>
                <a:cs typeface="+mj-cs"/>
              </a:rPr>
              <a:t>حقيقة الضريبة</a:t>
            </a:r>
            <a:endParaRPr lang="en-US" sz="3600" dirty="0" smtClean="0">
              <a:solidFill>
                <a:schemeClr val="bg2">
                  <a:lumMod val="50000"/>
                </a:schemeClr>
              </a:solidFill>
              <a:cs typeface="+mj-cs"/>
            </a:endParaRPr>
          </a:p>
        </p:txBody>
      </p:sp>
      <p:sp>
        <p:nvSpPr>
          <p:cNvPr id="2" name="Title 1"/>
          <p:cNvSpPr>
            <a:spLocks noGrp="1"/>
          </p:cNvSpPr>
          <p:nvPr>
            <p:ph type="ctrTitle"/>
          </p:nvPr>
        </p:nvSpPr>
        <p:spPr/>
        <p:txBody>
          <a:bodyPr>
            <a:normAutofit/>
          </a:bodyPr>
          <a:lstStyle/>
          <a:p>
            <a:pPr rtl="1"/>
            <a:r>
              <a:rPr lang="ar-SA" b="1" dirty="0" smtClean="0">
                <a:solidFill>
                  <a:schemeClr val="tx2">
                    <a:lumMod val="75000"/>
                  </a:schemeClr>
                </a:solidFill>
                <a:latin typeface="Arial Black" pitchFamily="34" charset="0"/>
              </a:rPr>
              <a:t>المحاسبة الضريبية (النظرية والتطبيق)</a:t>
            </a:r>
            <a:br>
              <a:rPr lang="ar-SA" b="1" dirty="0" smtClean="0">
                <a:solidFill>
                  <a:schemeClr val="tx2">
                    <a:lumMod val="75000"/>
                  </a:schemeClr>
                </a:solidFill>
                <a:latin typeface="Arial Black" pitchFamily="34" charset="0"/>
              </a:rPr>
            </a:br>
            <a:r>
              <a:rPr lang="ar-SA" b="1" dirty="0" smtClean="0">
                <a:solidFill>
                  <a:schemeClr val="tx2">
                    <a:lumMod val="75000"/>
                  </a:schemeClr>
                </a:solidFill>
                <a:latin typeface="Arial Black" pitchFamily="34" charset="0"/>
              </a:rPr>
              <a:t>أ.د سلطان السلطان</a:t>
            </a:r>
            <a:endParaRPr lang="en-US" b="1" dirty="0">
              <a:solidFill>
                <a:schemeClr val="tx2">
                  <a:lumMod val="75000"/>
                </a:schemeClr>
              </a:solidFill>
              <a:latin typeface="Arial Black" pitchFamily="34" charset="0"/>
            </a:endParaRPr>
          </a:p>
        </p:txBody>
      </p:sp>
      <p:sp>
        <p:nvSpPr>
          <p:cNvPr id="4" name="TextBox 3"/>
          <p:cNvSpPr txBox="1"/>
          <p:nvPr/>
        </p:nvSpPr>
        <p:spPr>
          <a:xfrm>
            <a:off x="1371600" y="5029200"/>
            <a:ext cx="6096000" cy="954107"/>
          </a:xfrm>
          <a:prstGeom prst="rect">
            <a:avLst/>
          </a:prstGeom>
          <a:noFill/>
        </p:spPr>
        <p:txBody>
          <a:bodyPr wrap="square" rtlCol="0">
            <a:spAutoFit/>
          </a:bodyPr>
          <a:lstStyle/>
          <a:p>
            <a:pPr algn="r"/>
            <a:r>
              <a:rPr lang="ar-SA" sz="2800" b="1" cap="all" spc="250" dirty="0" smtClean="0">
                <a:solidFill>
                  <a:schemeClr val="bg2">
                    <a:lumMod val="50000"/>
                  </a:schemeClr>
                </a:solidFill>
                <a:latin typeface="Andalus" pitchFamily="18" charset="-78"/>
                <a:cs typeface="+mj-cs"/>
              </a:rPr>
              <a:t>اعداد:</a:t>
            </a:r>
          </a:p>
          <a:p>
            <a:pPr algn="r" rtl="1"/>
            <a:r>
              <a:rPr lang="ar-SA" sz="2800" b="1" cap="all" spc="250" dirty="0" smtClean="0">
                <a:solidFill>
                  <a:schemeClr val="bg2">
                    <a:lumMod val="50000"/>
                  </a:schemeClr>
                </a:solidFill>
                <a:latin typeface="Andalus" pitchFamily="18" charset="-78"/>
                <a:cs typeface="+mj-cs"/>
              </a:rPr>
              <a:t>أ.نورة الماضي	أ.نوال بن صالح</a:t>
            </a:r>
            <a:endParaRPr lang="ar-SA" sz="2800" dirty="0">
              <a:solidFill>
                <a:schemeClr val="bg2">
                  <a:lumMod val="50000"/>
                </a:schemeClr>
              </a:solidFill>
              <a:latin typeface="Andalus" pitchFamily="18" charset="-78"/>
              <a:cs typeface="+mj-cs"/>
            </a:endParaRPr>
          </a:p>
        </p:txBody>
      </p:sp>
      <p:sp>
        <p:nvSpPr>
          <p:cNvPr id="5" name="Slide Number Placeholder 4"/>
          <p:cNvSpPr>
            <a:spLocks noGrp="1"/>
          </p:cNvSpPr>
          <p:nvPr>
            <p:ph type="sldNum" sz="quarter" idx="12"/>
          </p:nvPr>
        </p:nvSpPr>
        <p:spPr/>
        <p:txBody>
          <a:bodyPr/>
          <a:lstStyle/>
          <a:p>
            <a:fld id="{647B810C-A49A-49CA-A25A-62302793512C}" type="slidenum">
              <a:rPr lang="en-US" smtClean="0"/>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1-2 قواعد فرض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10</a:t>
            </a:fld>
            <a:endParaRPr lang="en-US"/>
          </a:p>
        </p:txBody>
      </p:sp>
      <p:sp>
        <p:nvSpPr>
          <p:cNvPr id="4" name="Content Placeholder 3"/>
          <p:cNvSpPr>
            <a:spLocks noGrp="1"/>
          </p:cNvSpPr>
          <p:nvPr>
            <p:ph sz="quarter" idx="1"/>
          </p:nvPr>
        </p:nvSpPr>
        <p:spPr/>
        <p:txBody>
          <a:bodyPr>
            <a:normAutofit lnSpcReduction="10000"/>
          </a:bodyPr>
          <a:lstStyle/>
          <a:p>
            <a:pPr lvl="0" algn="r" rtl="1">
              <a:lnSpc>
                <a:spcPct val="160000"/>
              </a:lnSpc>
              <a:buNone/>
            </a:pPr>
            <a:r>
              <a:rPr lang="ar-SA" sz="2800" u="sng" dirty="0" smtClean="0"/>
              <a:t>3. قاعدة </a:t>
            </a:r>
            <a:r>
              <a:rPr lang="ar-SA" sz="2800" u="sng" dirty="0" smtClean="0"/>
              <a:t>الملائمة:</a:t>
            </a:r>
            <a:endParaRPr lang="en-US" sz="2800" dirty="0" smtClean="0"/>
          </a:p>
          <a:p>
            <a:pPr algn="r" rtl="1">
              <a:buNone/>
            </a:pPr>
            <a:r>
              <a:rPr lang="ar-SA" sz="2800" dirty="0" smtClean="0"/>
              <a:t>	أن </a:t>
            </a:r>
            <a:r>
              <a:rPr lang="ar-SA" sz="2800" dirty="0" smtClean="0"/>
              <a:t>يتم تنظيم أحكام الضريبة على نحو يتلائم مع ظروف وأحوال المكلفين، وذلك بأن تجبى الضريبة في الأوقات المناسبة وبالطريقة التي تيسر لهم عملية الدفع، فيكون ميعاد تحصيل الضريبة في الوقت الذي يحصل فيه المكلف على دخله كميعاد جني المحصول أو تحقيق الربح أو تقاضي الراتب، وهو الوقت الذي يكون فيه المكلف أكثر قدرة على الدفع وأكثر تقبلاً لعبء الضريبة</a:t>
            </a:r>
            <a:r>
              <a:rPr lang="ar-SA" sz="2800" dirty="0" smtClean="0"/>
              <a:t>.</a:t>
            </a:r>
          </a:p>
          <a:p>
            <a:pPr algn="r" rtl="1">
              <a:buNone/>
            </a:pPr>
            <a:endParaRPr lang="en-US" sz="1100" dirty="0" smtClean="0"/>
          </a:p>
          <a:p>
            <a:pPr algn="r" rtl="1">
              <a:buNone/>
            </a:pPr>
            <a:r>
              <a:rPr lang="ar-SA" sz="2800" dirty="0" smtClean="0"/>
              <a:t>	يدخل </a:t>
            </a:r>
            <a:r>
              <a:rPr lang="ar-SA" sz="2800" dirty="0" smtClean="0"/>
              <a:t>في معنى الملائمة أن تتسم أحكام النظام الضريبي بنوع من المرونة أي عدم جمود النظام بحيث ترتفع الحصيلة في فترات التضخم وتنخفض في فترات الإنكماش الإقتصادي.</a:t>
            </a:r>
            <a:endParaRPr lang="en-US" sz="2800" dirty="0" smtClean="0"/>
          </a:p>
          <a:p>
            <a:pPr algn="r">
              <a:buNone/>
            </a:pPr>
            <a:endParaRPr lang="en-US" sz="28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1-2 قواعد فرض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11</a:t>
            </a:fld>
            <a:endParaRPr lang="en-US"/>
          </a:p>
        </p:txBody>
      </p:sp>
      <p:sp>
        <p:nvSpPr>
          <p:cNvPr id="4" name="Content Placeholder 3"/>
          <p:cNvSpPr>
            <a:spLocks noGrp="1"/>
          </p:cNvSpPr>
          <p:nvPr>
            <p:ph sz="quarter" idx="1"/>
          </p:nvPr>
        </p:nvSpPr>
        <p:spPr/>
        <p:txBody>
          <a:bodyPr>
            <a:normAutofit/>
          </a:bodyPr>
          <a:lstStyle/>
          <a:p>
            <a:pPr lvl="0" algn="r" rtl="1">
              <a:lnSpc>
                <a:spcPct val="150000"/>
              </a:lnSpc>
              <a:buNone/>
            </a:pPr>
            <a:r>
              <a:rPr lang="ar-SA" sz="2800" u="sng" dirty="0" smtClean="0"/>
              <a:t>4. قاعدة </a:t>
            </a:r>
            <a:r>
              <a:rPr lang="ar-SA" sz="2800" u="sng" dirty="0" smtClean="0"/>
              <a:t>الإقتصاد:</a:t>
            </a:r>
            <a:endParaRPr lang="en-US" sz="2800" dirty="0" smtClean="0"/>
          </a:p>
          <a:p>
            <a:pPr algn="r" rtl="1">
              <a:buNone/>
            </a:pPr>
            <a:r>
              <a:rPr lang="ar-SA" sz="2800" dirty="0" smtClean="0"/>
              <a:t>	يقتضي </a:t>
            </a:r>
            <a:r>
              <a:rPr lang="ar-SA" sz="2800" dirty="0" smtClean="0"/>
              <a:t>ذلك أن تكون نفقات جباية الضريبة ضئيلة بالمقارنة بحصيلتها قدر الإمكان.</a:t>
            </a:r>
            <a:endParaRPr lang="en-US" sz="2800" dirty="0" smtClean="0"/>
          </a:p>
          <a:p>
            <a:pPr algn="r">
              <a:buNone/>
            </a:pPr>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u="sng" dirty="0" smtClean="0"/>
              <a:t>1-3 تقسيمات الضريبة:</a:t>
            </a:r>
            <a:endParaRPr lang="en-US" u="sng" dirty="0"/>
          </a:p>
        </p:txBody>
      </p:sp>
      <p:sp>
        <p:nvSpPr>
          <p:cNvPr id="3" name="Slide Number Placeholder 2"/>
          <p:cNvSpPr>
            <a:spLocks noGrp="1"/>
          </p:cNvSpPr>
          <p:nvPr>
            <p:ph type="sldNum" sz="quarter" idx="12"/>
          </p:nvPr>
        </p:nvSpPr>
        <p:spPr/>
        <p:txBody>
          <a:bodyPr/>
          <a:lstStyle/>
          <a:p>
            <a:fld id="{647B810C-A49A-49CA-A25A-62302793512C}" type="slidenum">
              <a:rPr lang="en-US" smtClean="0"/>
              <a:t>12</a:t>
            </a:fld>
            <a:endParaRPr lang="en-US"/>
          </a:p>
        </p:txBody>
      </p:sp>
      <p:sp>
        <p:nvSpPr>
          <p:cNvPr id="4" name="Content Placeholder 3"/>
          <p:cNvSpPr>
            <a:spLocks noGrp="1"/>
          </p:cNvSpPr>
          <p:nvPr>
            <p:ph sz="quarter" idx="1"/>
          </p:nvPr>
        </p:nvSpPr>
        <p:spPr/>
        <p:txBody>
          <a:bodyPr>
            <a:normAutofit/>
          </a:bodyPr>
          <a:lstStyle/>
          <a:p>
            <a:pPr lvl="0" algn="r" rtl="1">
              <a:lnSpc>
                <a:spcPct val="150000"/>
              </a:lnSpc>
              <a:buNone/>
            </a:pPr>
            <a:r>
              <a:rPr lang="ar-SA" sz="2800" u="sng" dirty="0" smtClean="0"/>
              <a:t>1. الضرائب </a:t>
            </a:r>
            <a:r>
              <a:rPr lang="ar-SA" sz="2800" u="sng" dirty="0" smtClean="0"/>
              <a:t>على الأشخاص والضرائب على الأموال (من حيث المادة الخاضعة للضرائب):</a:t>
            </a:r>
            <a:endParaRPr lang="en-US" sz="2800" dirty="0" smtClean="0"/>
          </a:p>
          <a:p>
            <a:pPr algn="r" rtl="1">
              <a:buNone/>
            </a:pPr>
            <a:r>
              <a:rPr lang="ar-SA" sz="2800" dirty="0" smtClean="0"/>
              <a:t>أ) الضرائب على </a:t>
            </a:r>
            <a:r>
              <a:rPr lang="ar-SA" sz="2800" dirty="0" smtClean="0"/>
              <a:t>الأشخاص</a:t>
            </a:r>
            <a:r>
              <a:rPr lang="en-US" sz="2800" dirty="0" smtClean="0">
                <a:sym typeface="Wingdings"/>
              </a:rPr>
              <a:t></a:t>
            </a:r>
            <a:r>
              <a:rPr lang="en-US" sz="2800" dirty="0" smtClean="0"/>
              <a:t> </a:t>
            </a:r>
            <a:r>
              <a:rPr lang="ar-SA" sz="2800" dirty="0" smtClean="0"/>
              <a:t>هي تلك الضرائب التي تتخذ من الأشخاص أنفسهم  وعاء للضريبة بحكم وجودهم في اقليم الدولة، بصرف النظر عما في حوزتهم من أموال. وتعرف هذه الضريبة بالجزية أو الفردة أو ضريبة الرؤوس، والتي بمقتضاها تلزم الدولة كل فرد بدفع مبلغ معين أو أداء خدمات معينة في فترات مختلفة.</a:t>
            </a:r>
            <a:endParaRPr lang="en-US" sz="2800" dirty="0" smtClean="0"/>
          </a:p>
          <a:p>
            <a:pPr algn="r">
              <a:buNone/>
            </a:pPr>
            <a:endParaRPr lang="en-US"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13</a:t>
            </a:fld>
            <a:endParaRPr lang="en-US"/>
          </a:p>
        </p:txBody>
      </p:sp>
      <p:sp>
        <p:nvSpPr>
          <p:cNvPr id="4" name="Content Placeholder 3"/>
          <p:cNvSpPr>
            <a:spLocks noGrp="1"/>
          </p:cNvSpPr>
          <p:nvPr>
            <p:ph sz="quarter" idx="1"/>
          </p:nvPr>
        </p:nvSpPr>
        <p:spPr/>
        <p:txBody>
          <a:bodyPr/>
          <a:lstStyle/>
          <a:p>
            <a:pPr algn="r" rtl="1">
              <a:buNone/>
            </a:pPr>
            <a:endParaRPr lang="ar-SA" sz="1400" dirty="0" smtClean="0"/>
          </a:p>
          <a:p>
            <a:pPr algn="r" rtl="1">
              <a:buNone/>
            </a:pPr>
            <a:r>
              <a:rPr lang="ar-SA" sz="2800" dirty="0" smtClean="0"/>
              <a:t>ب</a:t>
            </a:r>
            <a:r>
              <a:rPr lang="ar-SA" sz="2800" dirty="0" smtClean="0"/>
              <a:t>) الضرائب على الأشخاص معيبة لأنها تفرض دون الأخذ في الإعتبار المقدرة المالية للمكلف، وهذا مايفسر اختفاؤها من النظم الضريبية الحديثة حيث تم الإنتقال إلى الضرائب على </a:t>
            </a:r>
            <a:r>
              <a:rPr lang="ar-SA" sz="2800" dirty="0" smtClean="0"/>
              <a:t>الأموال.</a:t>
            </a:r>
          </a:p>
          <a:p>
            <a:pPr algn="r" rtl="1">
              <a:buNone/>
            </a:pPr>
            <a:endParaRPr lang="en-US" sz="1200" dirty="0" smtClean="0"/>
          </a:p>
          <a:p>
            <a:pPr algn="r" rtl="1">
              <a:buNone/>
            </a:pPr>
            <a:r>
              <a:rPr lang="ar-SA" sz="2800" dirty="0" smtClean="0"/>
              <a:t>	الضرائب </a:t>
            </a:r>
            <a:r>
              <a:rPr lang="ar-SA" sz="2800" dirty="0" smtClean="0"/>
              <a:t>على الأموال </a:t>
            </a:r>
            <a:r>
              <a:rPr lang="en-US" sz="2800" dirty="0" smtClean="0">
                <a:sym typeface="Wingdings"/>
              </a:rPr>
              <a:t></a:t>
            </a:r>
            <a:r>
              <a:rPr lang="ar-SA" sz="2800" dirty="0" smtClean="0"/>
              <a:t>هي تلك الضرائب التي تقتطع جانباً من أموال المكلف دون النظر لذاته، وإنما باعتبار ما يملكه من ثروة أو يحققه من دخل.</a:t>
            </a:r>
            <a:endParaRPr lang="en-US" sz="2800"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14</a:t>
            </a:fld>
            <a:endParaRPr lang="en-US"/>
          </a:p>
        </p:txBody>
      </p:sp>
      <p:sp>
        <p:nvSpPr>
          <p:cNvPr id="4" name="Content Placeholder 3"/>
          <p:cNvSpPr>
            <a:spLocks noGrp="1"/>
          </p:cNvSpPr>
          <p:nvPr>
            <p:ph sz="quarter" idx="1"/>
          </p:nvPr>
        </p:nvSpPr>
        <p:spPr/>
        <p:txBody>
          <a:bodyPr>
            <a:normAutofit/>
          </a:bodyPr>
          <a:lstStyle/>
          <a:p>
            <a:pPr lvl="0" algn="r" rtl="1">
              <a:lnSpc>
                <a:spcPct val="150000"/>
              </a:lnSpc>
              <a:buNone/>
            </a:pPr>
            <a:r>
              <a:rPr lang="ar-SA" sz="2800" u="sng" dirty="0" smtClean="0"/>
              <a:t>2. الضرائب </a:t>
            </a:r>
            <a:r>
              <a:rPr lang="ar-SA" sz="2800" u="sng" dirty="0" smtClean="0"/>
              <a:t>المباشرة والضرائب غير المباشرة (من حيث دورية أو عرضية المادة الخاضعة للضرائب):</a:t>
            </a:r>
            <a:endParaRPr lang="en-US" sz="2800" dirty="0" smtClean="0"/>
          </a:p>
          <a:p>
            <a:pPr algn="r" rtl="1">
              <a:buNone/>
            </a:pPr>
            <a:r>
              <a:rPr lang="ar-SA" sz="2800" dirty="0" smtClean="0"/>
              <a:t>أ) الضرائب المباشرة </a:t>
            </a:r>
            <a:r>
              <a:rPr lang="en-US" sz="2800" dirty="0" smtClean="0">
                <a:sym typeface="Wingdings"/>
              </a:rPr>
              <a:t></a:t>
            </a:r>
            <a:r>
              <a:rPr lang="ar-SA" sz="2800" dirty="0" smtClean="0"/>
              <a:t> هي تلك الضرائب التي تفرض على عناصر تتمتع بشيء من الدوام والاستقرار لدى المكلف، ومثال ذلك تملك ثروة معينة أو ممارسة مهنة أو خدمة تدر دخلاً</a:t>
            </a:r>
            <a:r>
              <a:rPr lang="ar-SA" sz="2800" dirty="0" smtClean="0"/>
              <a:t>.</a:t>
            </a:r>
          </a:p>
          <a:p>
            <a:pPr algn="r" rtl="1">
              <a:buNone/>
            </a:pPr>
            <a:endParaRPr lang="en-US" sz="1200" dirty="0" smtClean="0"/>
          </a:p>
          <a:p>
            <a:pPr algn="r" rtl="1">
              <a:buNone/>
            </a:pPr>
            <a:r>
              <a:rPr lang="ar-SA" sz="2800" dirty="0" smtClean="0"/>
              <a:t>	هناك </a:t>
            </a:r>
            <a:r>
              <a:rPr lang="ar-SA" sz="2800" dirty="0" smtClean="0"/>
              <a:t>نوعين من الضرائب المباشرة هما الضرائب على الدخل، والضرئب على رأس المال.</a:t>
            </a:r>
            <a:endParaRPr lang="en-US" sz="2800" dirty="0" smtClean="0"/>
          </a:p>
          <a:p>
            <a:pPr algn="r">
              <a:buNone/>
            </a:pPr>
            <a:endParaRPr lang="en-US" sz="2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15</a:t>
            </a:fld>
            <a:endParaRPr lang="en-US"/>
          </a:p>
        </p:txBody>
      </p:sp>
      <p:sp>
        <p:nvSpPr>
          <p:cNvPr id="4" name="Content Placeholder 3"/>
          <p:cNvSpPr>
            <a:spLocks noGrp="1"/>
          </p:cNvSpPr>
          <p:nvPr>
            <p:ph sz="quarter" idx="1"/>
          </p:nvPr>
        </p:nvSpPr>
        <p:spPr/>
        <p:txBody>
          <a:bodyPr>
            <a:normAutofit/>
          </a:bodyPr>
          <a:lstStyle/>
          <a:p>
            <a:pPr algn="r" rtl="1">
              <a:buNone/>
            </a:pPr>
            <a:endParaRPr lang="ar-SA" sz="1600" dirty="0" smtClean="0"/>
          </a:p>
          <a:p>
            <a:pPr algn="r" rtl="1">
              <a:buNone/>
            </a:pPr>
            <a:r>
              <a:rPr lang="ar-SA" sz="2800" dirty="0" smtClean="0"/>
              <a:t>ب</a:t>
            </a:r>
            <a:r>
              <a:rPr lang="ar-SA" sz="2800" dirty="0" smtClean="0"/>
              <a:t>) الضرائب غير المباشرة </a:t>
            </a:r>
            <a:r>
              <a:rPr lang="en-US" sz="2800" dirty="0" smtClean="0">
                <a:sym typeface="Wingdings"/>
              </a:rPr>
              <a:t></a:t>
            </a:r>
            <a:r>
              <a:rPr lang="ar-SA" sz="2800" dirty="0" smtClean="0"/>
              <a:t> هي تلك الضرائب التي تفرض على أفعال عرضية تتميز بعدم الثبات كالتداول والإستهلاك والإستيراد</a:t>
            </a:r>
            <a:r>
              <a:rPr lang="ar-SA" sz="2800" dirty="0" smtClean="0"/>
              <a:t>.</a:t>
            </a:r>
          </a:p>
          <a:p>
            <a:pPr algn="r" rtl="1">
              <a:buNone/>
            </a:pPr>
            <a:endParaRPr lang="en-US" sz="1200" dirty="0" smtClean="0"/>
          </a:p>
          <a:p>
            <a:pPr algn="r" rtl="1">
              <a:buNone/>
            </a:pPr>
            <a:r>
              <a:rPr lang="ar-SA" sz="2800" dirty="0" smtClean="0"/>
              <a:t>	هناك </a:t>
            </a:r>
            <a:r>
              <a:rPr lang="ar-SA" sz="2800" dirty="0" smtClean="0"/>
              <a:t>نوعين من الضرائب غير المباشرة هىما الضرائب على الإستهلاك، والضرائب على التداول.</a:t>
            </a:r>
            <a:endParaRPr lang="en-US" sz="2800" dirty="0" smtClean="0"/>
          </a:p>
          <a:p>
            <a:endParaRPr lang="en-US" sz="28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16</a:t>
            </a:fld>
            <a:endParaRPr lang="en-US"/>
          </a:p>
        </p:txBody>
      </p:sp>
      <p:sp>
        <p:nvSpPr>
          <p:cNvPr id="4" name="Content Placeholder 3"/>
          <p:cNvSpPr>
            <a:spLocks noGrp="1"/>
          </p:cNvSpPr>
          <p:nvPr>
            <p:ph sz="quarter" idx="1"/>
          </p:nvPr>
        </p:nvSpPr>
        <p:spPr/>
        <p:txBody>
          <a:bodyPr>
            <a:normAutofit/>
          </a:bodyPr>
          <a:lstStyle/>
          <a:p>
            <a:pPr lvl="0" algn="r" rtl="1">
              <a:lnSpc>
                <a:spcPct val="150000"/>
              </a:lnSpc>
              <a:buNone/>
            </a:pPr>
            <a:r>
              <a:rPr lang="ar-SA" sz="2800" u="sng" dirty="0" smtClean="0"/>
              <a:t>3. الضرائب </a:t>
            </a:r>
            <a:r>
              <a:rPr lang="ar-SA" sz="2800" u="sng" dirty="0" smtClean="0"/>
              <a:t>الشخصية والضرائب العينية (من حيث مراعاة ظروف المكلف):</a:t>
            </a:r>
            <a:endParaRPr lang="en-US" sz="2800" dirty="0" smtClean="0"/>
          </a:p>
          <a:p>
            <a:pPr algn="r" rtl="1">
              <a:buNone/>
            </a:pPr>
            <a:r>
              <a:rPr lang="ar-SA" sz="2800" dirty="0" smtClean="0"/>
              <a:t>أ) الضرائب الشخصية </a:t>
            </a:r>
            <a:r>
              <a:rPr lang="en-US" sz="2800" dirty="0" smtClean="0">
                <a:sym typeface="Wingdings"/>
              </a:rPr>
              <a:t></a:t>
            </a:r>
            <a:r>
              <a:rPr lang="ar-SA" sz="2800" dirty="0" smtClean="0"/>
              <a:t> هي تلك الضرائب التي تأحذ شخصية المكلف ومركزه المالي وحالته الإجتماعية في الإعتبار عند ربط الضريبة (تراعي ظروف المكلف). مثل إعفاء الحد الأدنى الآزم للمعيشة، وتخفيض عبء الضريبة بسبب الأعباء العائلية، ومراعاة أعباء الديون</a:t>
            </a:r>
            <a:r>
              <a:rPr lang="ar-SA" sz="2800" dirty="0" smtClean="0"/>
              <a:t>.</a:t>
            </a:r>
          </a:p>
          <a:p>
            <a:pPr algn="r" rtl="1">
              <a:buNone/>
            </a:pPr>
            <a:endParaRPr lang="en-US" sz="1200" dirty="0" smtClean="0"/>
          </a:p>
          <a:p>
            <a:pPr algn="r" rtl="1">
              <a:buNone/>
            </a:pPr>
            <a:r>
              <a:rPr lang="ar-SA" sz="2800" dirty="0" smtClean="0"/>
              <a:t>ب) الضرائب العينية </a:t>
            </a:r>
            <a:r>
              <a:rPr lang="en-US" sz="2800" dirty="0" smtClean="0">
                <a:sym typeface="Wingdings"/>
              </a:rPr>
              <a:t></a:t>
            </a:r>
            <a:r>
              <a:rPr lang="ar-SA" sz="2800" dirty="0" smtClean="0"/>
              <a:t> هي تلك الضرائب التي تتخذ من الدخل وحده وعاء لها دونما نظر لمركز المكلف المالي ومراعاة ظروفه الشخصية.</a:t>
            </a:r>
            <a:endParaRPr lang="en-US" sz="2800" dirty="0" smtClean="0"/>
          </a:p>
          <a:p>
            <a:pPr algn="r">
              <a:buNone/>
            </a:pPr>
            <a:endParaRPr lang="en-US" sz="2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17</a:t>
            </a:fld>
            <a:endParaRPr lang="en-US"/>
          </a:p>
        </p:txBody>
      </p:sp>
      <p:sp>
        <p:nvSpPr>
          <p:cNvPr id="4" name="Content Placeholder 3"/>
          <p:cNvSpPr>
            <a:spLocks noGrp="1"/>
          </p:cNvSpPr>
          <p:nvPr>
            <p:ph sz="quarter" idx="1"/>
          </p:nvPr>
        </p:nvSpPr>
        <p:spPr/>
        <p:txBody>
          <a:bodyPr>
            <a:noAutofit/>
          </a:bodyPr>
          <a:lstStyle/>
          <a:p>
            <a:pPr lvl="0" algn="r" rtl="1">
              <a:lnSpc>
                <a:spcPct val="150000"/>
              </a:lnSpc>
              <a:buNone/>
            </a:pPr>
            <a:r>
              <a:rPr lang="ar-SA" sz="2800" u="sng" dirty="0" smtClean="0"/>
              <a:t>4. الضرائب </a:t>
            </a:r>
            <a:r>
              <a:rPr lang="ar-SA" sz="2800" u="sng" dirty="0" smtClean="0"/>
              <a:t>الموحدة والضرائب النوعية (من حيث تحديد المبلغ الخاضع للضريبة):</a:t>
            </a:r>
            <a:endParaRPr lang="en-US" sz="2800" dirty="0" smtClean="0"/>
          </a:p>
          <a:p>
            <a:pPr algn="r" rtl="1">
              <a:buNone/>
            </a:pPr>
            <a:r>
              <a:rPr lang="ar-SA" sz="2800" dirty="0" smtClean="0"/>
              <a:t>أ) الضرائب الموحدة </a:t>
            </a:r>
            <a:r>
              <a:rPr lang="en-US" sz="2800" dirty="0" smtClean="0">
                <a:sym typeface="Wingdings"/>
              </a:rPr>
              <a:t></a:t>
            </a:r>
            <a:r>
              <a:rPr lang="ar-SA" sz="2800" dirty="0" smtClean="0"/>
              <a:t> هي تلك الضريبة التي تفرض على الدخل المتولد من مختلف المصادر بعد خصم التكاليف الآزمة للحصول على الدخل. بعبارة أخرى يجمع مايحصل عليه الشخص الواحد من الدخول المختلفة على أنها وعاء واحد دون أخذ مصادر هذه الدخول في الإعتبار.</a:t>
            </a:r>
            <a:endParaRPr lang="en-US" sz="2800" dirty="0" smtClean="0"/>
          </a:p>
          <a:p>
            <a:pPr algn="r">
              <a:buNone/>
            </a:pPr>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18</a:t>
            </a:fld>
            <a:endParaRPr lang="en-US"/>
          </a:p>
        </p:txBody>
      </p:sp>
      <p:sp>
        <p:nvSpPr>
          <p:cNvPr id="4" name="Content Placeholder 3"/>
          <p:cNvSpPr>
            <a:spLocks noGrp="1"/>
          </p:cNvSpPr>
          <p:nvPr>
            <p:ph sz="quarter" idx="1"/>
          </p:nvPr>
        </p:nvSpPr>
        <p:spPr/>
        <p:txBody>
          <a:bodyPr>
            <a:normAutofit/>
          </a:bodyPr>
          <a:lstStyle/>
          <a:p>
            <a:pPr algn="r" rtl="1">
              <a:buNone/>
            </a:pPr>
            <a:endParaRPr lang="ar-SA" sz="1200" dirty="0" smtClean="0"/>
          </a:p>
          <a:p>
            <a:pPr algn="r" rtl="1">
              <a:buNone/>
            </a:pPr>
            <a:endParaRPr lang="ar-SA" sz="1200" dirty="0" smtClean="0"/>
          </a:p>
          <a:p>
            <a:pPr algn="r" rtl="1">
              <a:buNone/>
            </a:pPr>
            <a:r>
              <a:rPr lang="ar-SA" sz="2800" dirty="0" smtClean="0"/>
              <a:t>ب</a:t>
            </a:r>
            <a:r>
              <a:rPr lang="ar-SA" sz="2800" dirty="0" smtClean="0"/>
              <a:t>) الضرائب النوعية </a:t>
            </a:r>
            <a:r>
              <a:rPr lang="en-US" sz="2800" dirty="0" smtClean="0">
                <a:sym typeface="Wingdings"/>
              </a:rPr>
              <a:t></a:t>
            </a:r>
            <a:r>
              <a:rPr lang="ar-SA" sz="2800" dirty="0" smtClean="0"/>
              <a:t> هي تلك الضرائب التي تفرض على الدخل الناتج عن كل فرع من فروع الدخل المختلفة وبصفة مستقلة. وتقوم الضرائب النوعية على الدخل على أساس التمييز بين الدخول المختلفة، فتفرض ضريبة على ريع المحاصيل الزراعية، وأخرى على دخول العقارات المبنية.</a:t>
            </a:r>
            <a:endParaRPr lang="en-US" sz="2800" dirty="0" smtClean="0"/>
          </a:p>
          <a:p>
            <a:pPr algn="r" rtl="1">
              <a:buNone/>
            </a:pPr>
            <a:endParaRPr lang="en-US"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19</a:t>
            </a:fld>
            <a:endParaRPr lang="en-US"/>
          </a:p>
        </p:txBody>
      </p:sp>
      <p:sp>
        <p:nvSpPr>
          <p:cNvPr id="4" name="Content Placeholder 3"/>
          <p:cNvSpPr>
            <a:spLocks noGrp="1"/>
          </p:cNvSpPr>
          <p:nvPr>
            <p:ph sz="quarter" idx="1"/>
          </p:nvPr>
        </p:nvSpPr>
        <p:spPr/>
        <p:txBody>
          <a:bodyPr>
            <a:normAutofit/>
          </a:bodyPr>
          <a:lstStyle/>
          <a:p>
            <a:pPr lvl="0" algn="r" rtl="1">
              <a:lnSpc>
                <a:spcPct val="150000"/>
              </a:lnSpc>
              <a:buNone/>
            </a:pPr>
            <a:r>
              <a:rPr lang="ar-SA" sz="2800" u="sng" dirty="0" smtClean="0"/>
              <a:t>5. الضرائب </a:t>
            </a:r>
            <a:r>
              <a:rPr lang="ar-SA" sz="2800" u="sng" dirty="0" smtClean="0"/>
              <a:t>النسبية والضرائب التصاعدية (من ناحية السعر):</a:t>
            </a:r>
            <a:endParaRPr lang="en-US" sz="2800" dirty="0" smtClean="0"/>
          </a:p>
          <a:p>
            <a:pPr algn="r" rtl="1">
              <a:buNone/>
            </a:pPr>
            <a:r>
              <a:rPr lang="ar-SA" sz="2800" dirty="0" smtClean="0"/>
              <a:t>أ) الضرائب النسبية </a:t>
            </a:r>
            <a:r>
              <a:rPr lang="en-US" sz="2800" dirty="0" smtClean="0">
                <a:sym typeface="Wingdings"/>
              </a:rPr>
              <a:t></a:t>
            </a:r>
            <a:r>
              <a:rPr lang="ar-SA" sz="2800" dirty="0" smtClean="0"/>
              <a:t> هي تلك الضرائب التي تفرض بنسبة ثابتة إلى قيمة الوعاء الضريبي مهما تغيرت قيمة المادة الخاضعة للضريبة</a:t>
            </a:r>
            <a:r>
              <a:rPr lang="ar-SA" sz="2800" dirty="0" smtClean="0"/>
              <a:t>.</a:t>
            </a:r>
          </a:p>
          <a:p>
            <a:pPr algn="r" rtl="1">
              <a:buNone/>
            </a:pPr>
            <a:endParaRPr lang="en-US" sz="1200" dirty="0" smtClean="0"/>
          </a:p>
          <a:p>
            <a:pPr algn="r" rtl="1">
              <a:buNone/>
            </a:pPr>
            <a:r>
              <a:rPr lang="ar-SA" sz="2800" dirty="0" smtClean="0"/>
              <a:t>	هذا </a:t>
            </a:r>
            <a:r>
              <a:rPr lang="ar-SA" sz="2800" dirty="0" smtClean="0"/>
              <a:t>النوع من الضرائب لم يلقى قبولاً لدى معظم النظم الضريبية، لعدم عدالته وقلة حصيلته في نفس الوقت، حيث يكون </a:t>
            </a:r>
            <a:r>
              <a:rPr lang="ar-SA" sz="2800" dirty="0" smtClean="0"/>
              <a:t>العبء </a:t>
            </a:r>
            <a:r>
              <a:rPr lang="ar-SA" sz="2800" dirty="0" smtClean="0"/>
              <a:t>النسبي الضريبي أكبر بالتسبة للمكلفين ذوي الدخول المنخفضة عنه بالنسبة للمكلفين ذوي الدخول المرتفعة.</a:t>
            </a:r>
            <a:endParaRPr lang="en-US" sz="2800" dirty="0" smtClean="0"/>
          </a:p>
          <a:p>
            <a:pPr algn="r">
              <a:buNone/>
            </a:pPr>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u="sng" dirty="0" smtClean="0"/>
              <a:t>1-1 ماهية وخصائص الضريبة</a:t>
            </a:r>
            <a:r>
              <a:rPr lang="ar-SA" b="1" u="sng" dirty="0" smtClean="0"/>
              <a:t>:</a:t>
            </a:r>
            <a:endParaRPr lang="en-US" u="sng" dirty="0"/>
          </a:p>
        </p:txBody>
      </p:sp>
      <p:sp>
        <p:nvSpPr>
          <p:cNvPr id="3" name="Content Placeholder 2"/>
          <p:cNvSpPr>
            <a:spLocks noGrp="1"/>
          </p:cNvSpPr>
          <p:nvPr>
            <p:ph sz="quarter" idx="1"/>
          </p:nvPr>
        </p:nvSpPr>
        <p:spPr/>
        <p:txBody>
          <a:bodyPr>
            <a:normAutofit/>
          </a:bodyPr>
          <a:lstStyle/>
          <a:p>
            <a:pPr algn="r" rtl="1">
              <a:buNone/>
            </a:pPr>
            <a:endParaRPr lang="ar-SA" sz="3200" dirty="0" smtClean="0"/>
          </a:p>
          <a:p>
            <a:pPr algn="r" rtl="1">
              <a:buNone/>
            </a:pPr>
            <a:r>
              <a:rPr lang="ar-SA" sz="3200" dirty="0" smtClean="0"/>
              <a:t>	</a:t>
            </a:r>
            <a:r>
              <a:rPr lang="ar-SA" sz="3200" dirty="0" smtClean="0"/>
              <a:t>تعرف </a:t>
            </a:r>
            <a:r>
              <a:rPr lang="ar-SA" sz="3200" dirty="0" smtClean="0"/>
              <a:t>الضريبة بأنها "اقتطاع مالي إجباري غير عقابي تحدده الدولة ويلزم الأشخاص – الطبيعيون والمعنويون- بأدائه للدولة بصفة نهائية وبدون مقابل خاص مباشر، وذلك تمكيناً للدولة من القيام بوظائفها الإقتصادية والإجتماعية </a:t>
            </a:r>
            <a:r>
              <a:rPr lang="ar-SA" sz="3200" dirty="0" smtClean="0"/>
              <a:t>والسياسية“</a:t>
            </a:r>
          </a:p>
          <a:p>
            <a:pPr algn="r" rtl="1">
              <a:buNone/>
            </a:pPr>
            <a:endParaRPr lang="en-US" sz="1800" dirty="0" smtClean="0"/>
          </a:p>
          <a:p>
            <a:pPr algn="r" rtl="1">
              <a:buNone/>
            </a:pPr>
            <a:r>
              <a:rPr lang="ar-SA" sz="3200" dirty="0" smtClean="0"/>
              <a:t>	ومن </a:t>
            </a:r>
            <a:r>
              <a:rPr lang="ar-SA" sz="3200" dirty="0" smtClean="0"/>
              <a:t>هذا التعريف يمكننا تحديد خصائص الضريبة:</a:t>
            </a:r>
            <a:endParaRPr lang="en-US" sz="3200" dirty="0"/>
          </a:p>
        </p:txBody>
      </p:sp>
      <p:sp>
        <p:nvSpPr>
          <p:cNvPr id="4" name="Slide Number Placeholder 3"/>
          <p:cNvSpPr>
            <a:spLocks noGrp="1"/>
          </p:cNvSpPr>
          <p:nvPr>
            <p:ph type="sldNum" sz="quarter" idx="12"/>
          </p:nvPr>
        </p:nvSpPr>
        <p:spPr/>
        <p:txBody>
          <a:bodyPr/>
          <a:lstStyle/>
          <a:p>
            <a:fld id="{647B810C-A49A-49CA-A25A-62302793512C}" type="slidenum">
              <a:rPr lang="en-US" smtClean="0"/>
              <a:t>2</a:t>
            </a:fld>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20</a:t>
            </a:fld>
            <a:endParaRPr lang="en-US"/>
          </a:p>
        </p:txBody>
      </p:sp>
      <p:sp>
        <p:nvSpPr>
          <p:cNvPr id="4" name="Content Placeholder 3"/>
          <p:cNvSpPr>
            <a:spLocks noGrp="1"/>
          </p:cNvSpPr>
          <p:nvPr>
            <p:ph sz="quarter" idx="1"/>
          </p:nvPr>
        </p:nvSpPr>
        <p:spPr/>
        <p:txBody>
          <a:bodyPr>
            <a:normAutofit/>
          </a:bodyPr>
          <a:lstStyle/>
          <a:p>
            <a:pPr algn="r" rtl="1">
              <a:buNone/>
            </a:pPr>
            <a:endParaRPr lang="ar-SA" sz="1100" dirty="0" smtClean="0"/>
          </a:p>
          <a:p>
            <a:pPr algn="r" rtl="1">
              <a:buNone/>
            </a:pPr>
            <a:r>
              <a:rPr lang="ar-SA" sz="2800" dirty="0" smtClean="0"/>
              <a:t>ب</a:t>
            </a:r>
            <a:r>
              <a:rPr lang="ar-SA" sz="2800" dirty="0" smtClean="0"/>
              <a:t>) الضرائب التصاعدية </a:t>
            </a:r>
            <a:r>
              <a:rPr lang="en-US" sz="2800" dirty="0" smtClean="0">
                <a:sym typeface="Wingdings"/>
              </a:rPr>
              <a:t></a:t>
            </a:r>
            <a:r>
              <a:rPr lang="ar-SA" sz="2800" dirty="0" smtClean="0"/>
              <a:t> هي تلك الي تفرض بأسعار تختلف طردياً باختلاف قيمة المادة الخاضعة للضريبة، أي أن نسبة الضريبة إلى الوعاء غير ثابتة بل تتزايد كلما تزايدت قيمة الوعاء الضريبي</a:t>
            </a:r>
            <a:r>
              <a:rPr lang="ar-SA" sz="2800" dirty="0" smtClean="0"/>
              <a:t>.</a:t>
            </a:r>
          </a:p>
          <a:p>
            <a:pPr algn="r" rtl="1">
              <a:buNone/>
            </a:pPr>
            <a:endParaRPr lang="en-US" sz="800" dirty="0" smtClean="0"/>
          </a:p>
          <a:p>
            <a:pPr algn="r" rtl="1">
              <a:buNone/>
            </a:pPr>
            <a:r>
              <a:rPr lang="ar-SA" sz="2800" dirty="0" smtClean="0"/>
              <a:t>	تأخذ </a:t>
            </a:r>
            <a:r>
              <a:rPr lang="ar-SA" sz="2800" dirty="0" smtClean="0"/>
              <a:t>معظم النظم الضريبية الحديثة بنظام الضرائب التصاعدية لأنه يحقق عدالة أكبر بالنسبة للضرائب النسبية بإعتباره أداة لتقليل التفاوت الكبير بين الدخول والثروات، كما أنه يتميز بغزارة حصيلته</a:t>
            </a:r>
            <a:r>
              <a:rPr lang="ar-SA" sz="2800" dirty="0" smtClean="0"/>
              <a:t>.</a:t>
            </a:r>
          </a:p>
          <a:p>
            <a:pPr algn="r" rtl="1">
              <a:buNone/>
            </a:pPr>
            <a:endParaRPr lang="en-US" sz="800" dirty="0" smtClean="0"/>
          </a:p>
          <a:p>
            <a:pPr algn="r" rtl="1">
              <a:buFont typeface="Wingdings" pitchFamily="2" charset="2"/>
              <a:buChar char="§"/>
            </a:pPr>
            <a:r>
              <a:rPr lang="ar-SA" sz="2800" dirty="0" smtClean="0"/>
              <a:t>يمكن تحقيق التصاعد بطرق مختلفة من أهمها: طريقة التصاعد الإجمالي (بالطبقات)، وطريقة التصاعد بالشرائح (بالأجزاء).</a:t>
            </a:r>
            <a:endParaRPr lang="en-US" sz="2800" dirty="0" smtClean="0"/>
          </a:p>
          <a:p>
            <a:pPr algn="r">
              <a:buNone/>
            </a:pPr>
            <a:endParaRPr lang="en-US"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21</a:t>
            </a:fld>
            <a:endParaRPr lang="en-US"/>
          </a:p>
        </p:txBody>
      </p:sp>
      <p:sp>
        <p:nvSpPr>
          <p:cNvPr id="4" name="Content Placeholder 3"/>
          <p:cNvSpPr>
            <a:spLocks noGrp="1"/>
          </p:cNvSpPr>
          <p:nvPr>
            <p:ph sz="quarter" idx="1"/>
          </p:nvPr>
        </p:nvSpPr>
        <p:spPr>
          <a:xfrm>
            <a:off x="301752" y="1527048"/>
            <a:ext cx="8503920" cy="1825752"/>
          </a:xfrm>
        </p:spPr>
        <p:txBody>
          <a:bodyPr>
            <a:normAutofit/>
          </a:bodyPr>
          <a:lstStyle/>
          <a:p>
            <a:pPr algn="r">
              <a:buNone/>
            </a:pPr>
            <a:r>
              <a:rPr lang="ar-SA" sz="2600" dirty="0" smtClean="0"/>
              <a:t>الطريقة </a:t>
            </a:r>
            <a:r>
              <a:rPr lang="ar-SA" sz="2600" dirty="0" smtClean="0"/>
              <a:t>الأولى: طريقة التصاعد الإجمالي بالطبقات:</a:t>
            </a:r>
            <a:endParaRPr lang="en-US" sz="2600" dirty="0" smtClean="0"/>
          </a:p>
          <a:p>
            <a:pPr algn="r">
              <a:buNone/>
            </a:pPr>
            <a:r>
              <a:rPr lang="ar-SA" sz="2600" dirty="0" smtClean="0"/>
              <a:t>تقوم </a:t>
            </a:r>
            <a:r>
              <a:rPr lang="ar-SA" sz="2600" dirty="0" smtClean="0"/>
              <a:t>هذه الطريقة على تقسيم المادة الخاضعة للضريبة (الدخل أو رأس المال) إلى عدة طبقات، أي عدة درجات تبدأ الأولى منها من الصفر وتنتهي عند حد </a:t>
            </a:r>
            <a:r>
              <a:rPr lang="ar-SA" sz="2600" dirty="0" smtClean="0"/>
              <a:t>معين </a:t>
            </a:r>
            <a:r>
              <a:rPr lang="ar-SA" sz="2600" dirty="0" smtClean="0"/>
              <a:t>تبدأ منه الطبقة التي تليها وهكذا</a:t>
            </a:r>
            <a:r>
              <a:rPr lang="ar-SA" sz="2600" dirty="0" smtClean="0"/>
              <a:t>. </a:t>
            </a:r>
            <a:endParaRPr lang="en-US" sz="2600" dirty="0"/>
          </a:p>
        </p:txBody>
      </p:sp>
      <p:sp>
        <p:nvSpPr>
          <p:cNvPr id="7" name="TextBox 6"/>
          <p:cNvSpPr txBox="1"/>
          <p:nvPr/>
        </p:nvSpPr>
        <p:spPr>
          <a:xfrm>
            <a:off x="152400" y="3505200"/>
            <a:ext cx="8763000" cy="2623795"/>
          </a:xfrm>
          <a:prstGeom prst="rect">
            <a:avLst/>
          </a:prstGeom>
          <a:noFill/>
          <a:ln>
            <a:solidFill>
              <a:schemeClr val="bg2">
                <a:lumMod val="25000"/>
              </a:schemeClr>
            </a:solidFill>
          </a:ln>
        </p:spPr>
        <p:txBody>
          <a:bodyPr wrap="square" rtlCol="0">
            <a:spAutoFit/>
          </a:bodyPr>
          <a:lstStyle/>
          <a:p>
            <a:pPr algn="r" rtl="1"/>
            <a:r>
              <a:rPr lang="ar-SA" sz="2350" dirty="0"/>
              <a:t>مثال:</a:t>
            </a:r>
            <a:endParaRPr lang="en-US" sz="2350" dirty="0"/>
          </a:p>
          <a:p>
            <a:pPr algn="r" rtl="1"/>
            <a:r>
              <a:rPr lang="ar-SA" sz="2350" dirty="0"/>
              <a:t>الطبقة الأولى: على الدخل الذي لايتجاوز 30,000 ريال وبسعر صفر %</a:t>
            </a:r>
            <a:endParaRPr lang="en-US" sz="2350" dirty="0"/>
          </a:p>
          <a:p>
            <a:pPr algn="r" rtl="1"/>
            <a:r>
              <a:rPr lang="ar-SA" sz="2350" dirty="0"/>
              <a:t>الطبقة الثانية: على الدخل الذي يزيد عن 30,000 ريال ولايتجاوز 50,000 ريال وبسعر 5%</a:t>
            </a:r>
            <a:endParaRPr lang="en-US" sz="2350" dirty="0"/>
          </a:p>
          <a:p>
            <a:pPr algn="r" rtl="1"/>
            <a:r>
              <a:rPr lang="ar-SA" sz="2350" dirty="0"/>
              <a:t>الطبقة الثالثة: على الدخل الذي يزيد عن 50,000 ريال ولايتجاوز 70,000 ريال وبسعر 7%</a:t>
            </a:r>
            <a:endParaRPr lang="en-US" sz="2350" dirty="0"/>
          </a:p>
          <a:p>
            <a:pPr algn="r" rtl="1"/>
            <a:r>
              <a:rPr lang="ar-SA" sz="2350" dirty="0"/>
              <a:t>الطبقة الرابعة: على الدخل الذي يزيد عن 70,000 ريال ولايتجاوز 100,000 ريال وبسعر 10%</a:t>
            </a:r>
            <a:endParaRPr lang="en-US" sz="2350" dirty="0"/>
          </a:p>
          <a:p>
            <a:pPr algn="r" rtl="1"/>
            <a:r>
              <a:rPr lang="ar-SA" sz="2350" dirty="0"/>
              <a:t>الطبقة الخامسة: على الدخل الذي يزيد عن 100,000 ريال وبسعر 15</a:t>
            </a:r>
            <a:r>
              <a:rPr lang="ar-SA" sz="2350" dirty="0" smtClean="0"/>
              <a:t>%.</a:t>
            </a:r>
            <a:endParaRPr lang="en-US" sz="235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22</a:t>
            </a:fld>
            <a:endParaRPr lang="en-US"/>
          </a:p>
        </p:txBody>
      </p:sp>
      <p:sp>
        <p:nvSpPr>
          <p:cNvPr id="4" name="Content Placeholder 3"/>
          <p:cNvSpPr>
            <a:spLocks noGrp="1"/>
          </p:cNvSpPr>
          <p:nvPr>
            <p:ph sz="quarter" idx="1"/>
          </p:nvPr>
        </p:nvSpPr>
        <p:spPr/>
        <p:txBody>
          <a:bodyPr>
            <a:noAutofit/>
          </a:bodyPr>
          <a:lstStyle/>
          <a:p>
            <a:pPr algn="r" rtl="1">
              <a:buNone/>
            </a:pPr>
            <a:endParaRPr lang="ar-SA" sz="800" dirty="0" smtClean="0"/>
          </a:p>
          <a:p>
            <a:pPr algn="r" rtl="1">
              <a:buNone/>
            </a:pPr>
            <a:r>
              <a:rPr lang="ar-SA" sz="2800" dirty="0" smtClean="0"/>
              <a:t>	ويطبق </a:t>
            </a:r>
            <a:r>
              <a:rPr lang="ar-SA" sz="2800" dirty="0" smtClean="0"/>
              <a:t>على كل طبقة من هذة الطبقات </a:t>
            </a:r>
            <a:r>
              <a:rPr lang="ar-SA" sz="2800" u="sng" dirty="0" smtClean="0"/>
              <a:t>سعر واحد</a:t>
            </a:r>
            <a:r>
              <a:rPr lang="ar-SA" sz="2800" dirty="0" smtClean="0"/>
              <a:t> يتزايد كلما انتقلنا من طبقة إلى طبقة أخرى</a:t>
            </a:r>
            <a:r>
              <a:rPr lang="ar-SA" sz="2800" dirty="0" smtClean="0"/>
              <a:t>.</a:t>
            </a:r>
          </a:p>
          <a:p>
            <a:pPr algn="r" rtl="1">
              <a:buNone/>
            </a:pPr>
            <a:endParaRPr lang="en-US" sz="800" dirty="0" smtClean="0"/>
          </a:p>
          <a:p>
            <a:pPr algn="r" rtl="1">
              <a:buNone/>
            </a:pPr>
            <a:r>
              <a:rPr lang="ar-SA" sz="2800" dirty="0" smtClean="0"/>
              <a:t>	وفقاً </a:t>
            </a:r>
            <a:r>
              <a:rPr lang="ar-SA" sz="2800" dirty="0" smtClean="0"/>
              <a:t>لهذه الطريقة يدفع المكلف الضريبة على كل دخله بسعر واحد هو سعر الطبقة التي ينتمي إليها دخله</a:t>
            </a:r>
            <a:r>
              <a:rPr lang="ar-SA" sz="2800" dirty="0" smtClean="0"/>
              <a:t>.</a:t>
            </a:r>
          </a:p>
          <a:p>
            <a:pPr algn="r" rtl="1">
              <a:buNone/>
            </a:pPr>
            <a:endParaRPr lang="en-US" sz="800" dirty="0" smtClean="0"/>
          </a:p>
          <a:p>
            <a:pPr algn="r" rtl="1">
              <a:buNone/>
            </a:pPr>
            <a:r>
              <a:rPr lang="ar-SA" sz="2800" dirty="0" smtClean="0"/>
              <a:t>	رغم </a:t>
            </a:r>
            <a:r>
              <a:rPr lang="ar-SA" sz="2800" dirty="0" smtClean="0"/>
              <a:t>مايتميز به التصاعد بالطبقات من السهولة والبساطة في تحديد مبلغ الضريبة المستحقة، إلا أنه يتضمن عيبا جوهريا هو بعده عن العدالة الضريبية أحياناً ويتمثل ذلك في اخضاع الدخل الذي يزيد عن الحد الأعلى لطبقة معينة للسعر المقرر للطبقة التالية مهما كانت ضآلة هذه الزيادة.</a:t>
            </a:r>
            <a:endParaRPr lang="en-US" sz="2800" dirty="0" smtClean="0"/>
          </a:p>
          <a:p>
            <a:pPr algn="r" rtl="1">
              <a:buNone/>
            </a:pPr>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23</a:t>
            </a:fld>
            <a:endParaRPr lang="en-US"/>
          </a:p>
        </p:txBody>
      </p:sp>
      <p:sp>
        <p:nvSpPr>
          <p:cNvPr id="4" name="Content Placeholder 3"/>
          <p:cNvSpPr>
            <a:spLocks noGrp="1"/>
          </p:cNvSpPr>
          <p:nvPr>
            <p:ph sz="quarter" idx="1"/>
          </p:nvPr>
        </p:nvSpPr>
        <p:spPr/>
        <p:txBody>
          <a:bodyPr>
            <a:normAutofit/>
          </a:bodyPr>
          <a:lstStyle/>
          <a:p>
            <a:pPr algn="r" rtl="1">
              <a:buNone/>
            </a:pPr>
            <a:r>
              <a:rPr lang="ar-SA" dirty="0" smtClean="0"/>
              <a:t>الطريقة الثانية: التصاعد بالشرائح (بالأجزاء):</a:t>
            </a:r>
            <a:endParaRPr lang="en-US" dirty="0" smtClean="0"/>
          </a:p>
          <a:p>
            <a:pPr algn="r" rtl="1">
              <a:buNone/>
            </a:pPr>
            <a:r>
              <a:rPr lang="ar-SA" dirty="0" smtClean="0"/>
              <a:t>	تقوم </a:t>
            </a:r>
            <a:r>
              <a:rPr lang="ar-SA" dirty="0" smtClean="0"/>
              <a:t>هذه الطريقة على تقسيم المادة الخاضعة للضريبة (الدخل ورأس المال) إلى عدة شرائح أو أجزاء متساوية أو غير متساوية، ويفرض على كل شريحة منها سعر خاص، ويتصاعد هذا السعر كلما انتقلنا إلى </a:t>
            </a:r>
            <a:r>
              <a:rPr lang="ar-SA" dirty="0" smtClean="0"/>
              <a:t>شريحة </a:t>
            </a:r>
            <a:r>
              <a:rPr lang="ar-SA" dirty="0" smtClean="0"/>
              <a:t>أعلى. </a:t>
            </a:r>
          </a:p>
          <a:p>
            <a:pPr algn="r" rtl="1">
              <a:buNone/>
            </a:pPr>
            <a:r>
              <a:rPr lang="ar-SA" sz="1100" dirty="0" smtClean="0"/>
              <a:t>	</a:t>
            </a:r>
            <a:r>
              <a:rPr lang="ar-SA" sz="1800" dirty="0" smtClean="0"/>
              <a:t> </a:t>
            </a:r>
            <a:r>
              <a:rPr lang="en-US" dirty="0" smtClean="0"/>
              <a:t/>
            </a:r>
            <a:br>
              <a:rPr lang="en-US" dirty="0" smtClean="0"/>
            </a:br>
            <a:r>
              <a:rPr lang="ar-SA" dirty="0" smtClean="0"/>
              <a:t>وعلى ذلك يخضع الوعاء </a:t>
            </a:r>
            <a:r>
              <a:rPr lang="ar-SA" u="sng" dirty="0" smtClean="0"/>
              <a:t>لعدة أسعار</a:t>
            </a:r>
            <a:r>
              <a:rPr lang="ar-SA" dirty="0" smtClean="0"/>
              <a:t> بقدر مايحتويه من شرائح، أي أن دخل المكلف السنوي لايخضع كله لسعر واحد، كما هو الحال في التصاعد بالطبقات، وهو بذلك يتلافى عيوبه، حيث أن الزيادة الطفيفة في الدخل هي وحدها التي ينطبق عليها سعر الشريحة الأعلى. لذلك فإن نظام التصاعد بالشرائح هو </a:t>
            </a:r>
            <a:r>
              <a:rPr lang="ar-SA" dirty="0" smtClean="0"/>
              <a:t>النظام </a:t>
            </a:r>
            <a:r>
              <a:rPr lang="ar-SA" dirty="0" smtClean="0"/>
              <a:t>الأكثر استعمالا في الحياة العملية.</a:t>
            </a:r>
            <a:r>
              <a:rPr lang="en-US" dirty="0" smtClean="0"/>
              <a:t> </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24</a:t>
            </a:fld>
            <a:endParaRPr lang="en-US"/>
          </a:p>
        </p:txBody>
      </p:sp>
      <p:sp>
        <p:nvSpPr>
          <p:cNvPr id="4" name="Content Placeholder 3"/>
          <p:cNvSpPr>
            <a:spLocks noGrp="1"/>
          </p:cNvSpPr>
          <p:nvPr>
            <p:ph sz="quarter" idx="1"/>
          </p:nvPr>
        </p:nvSpPr>
        <p:spPr>
          <a:xfrm>
            <a:off x="685800" y="1981200"/>
            <a:ext cx="8122920" cy="3200400"/>
          </a:xfrm>
          <a:ln>
            <a:solidFill>
              <a:schemeClr val="tx1"/>
            </a:solidFill>
          </a:ln>
        </p:spPr>
        <p:txBody>
          <a:bodyPr>
            <a:noAutofit/>
          </a:bodyPr>
          <a:lstStyle/>
          <a:p>
            <a:pPr algn="r" rtl="1">
              <a:buNone/>
            </a:pPr>
            <a:r>
              <a:rPr lang="ar-SA" sz="2600" dirty="0" smtClean="0"/>
              <a:t>مثال:</a:t>
            </a:r>
            <a:endParaRPr lang="en-US" sz="2600" dirty="0" smtClean="0"/>
          </a:p>
          <a:p>
            <a:pPr algn="r" rtl="1">
              <a:buNone/>
            </a:pPr>
            <a:r>
              <a:rPr lang="ar-SA" sz="2600" dirty="0" smtClean="0"/>
              <a:t>الشريحة الأولى: من صفر حتى 10,000 ريال، بسعر صفر%</a:t>
            </a:r>
            <a:endParaRPr lang="en-US" sz="2600" dirty="0" smtClean="0"/>
          </a:p>
          <a:p>
            <a:pPr algn="r" rtl="1">
              <a:buNone/>
            </a:pPr>
            <a:r>
              <a:rPr lang="ar-SA" sz="2600" dirty="0" smtClean="0"/>
              <a:t>الشريحة الثانية: من 10,001 ريال حتى 20,000 ريال، بسعر 5%</a:t>
            </a:r>
            <a:endParaRPr lang="en-US" sz="2600" dirty="0" smtClean="0"/>
          </a:p>
          <a:p>
            <a:pPr algn="r" rtl="1">
              <a:buNone/>
            </a:pPr>
            <a:r>
              <a:rPr lang="ar-SA" sz="2600" dirty="0" smtClean="0"/>
              <a:t>الشريحة الثالثة: من 20,001 ريال حتى 30,000 ريال، بسعر 10%</a:t>
            </a:r>
            <a:endParaRPr lang="en-US" sz="2600" dirty="0" smtClean="0"/>
          </a:p>
          <a:p>
            <a:pPr algn="r" rtl="1">
              <a:buNone/>
            </a:pPr>
            <a:r>
              <a:rPr lang="ar-SA" sz="2600" dirty="0" smtClean="0"/>
              <a:t>الشريحة الرابعة: من 30,001 ريال حتى 40,000 ريال، بسعر 15%</a:t>
            </a:r>
            <a:endParaRPr lang="en-US" sz="2600" dirty="0" smtClean="0"/>
          </a:p>
          <a:p>
            <a:pPr algn="r" rtl="1">
              <a:buNone/>
            </a:pPr>
            <a:r>
              <a:rPr lang="ar-SA" sz="2600" dirty="0" smtClean="0"/>
              <a:t>الشريحة الخامسة: على مازاد عن 40,000 ريال، بسعر 20%</a:t>
            </a:r>
            <a:endParaRPr lang="en-US" sz="26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25</a:t>
            </a:fld>
            <a:endParaRPr lang="en-US"/>
          </a:p>
        </p:txBody>
      </p:sp>
      <p:sp>
        <p:nvSpPr>
          <p:cNvPr id="4" name="Content Placeholder 3"/>
          <p:cNvSpPr>
            <a:spLocks noGrp="1"/>
          </p:cNvSpPr>
          <p:nvPr>
            <p:ph sz="quarter" idx="1"/>
          </p:nvPr>
        </p:nvSpPr>
        <p:spPr>
          <a:xfrm>
            <a:off x="301752" y="1527048"/>
            <a:ext cx="8503920" cy="987552"/>
          </a:xfrm>
        </p:spPr>
        <p:txBody>
          <a:bodyPr/>
          <a:lstStyle/>
          <a:p>
            <a:pPr algn="r" rtl="1">
              <a:buNone/>
            </a:pPr>
            <a:r>
              <a:rPr lang="ar-SA" dirty="0" smtClean="0"/>
              <a:t>ومن ثم فإن الشخص الذي يحصل على دخل سنوي مقداره 45,000 ريال، تحسب عليه الضريبة على النحو التالي:</a:t>
            </a:r>
            <a:endParaRPr lang="en-US" dirty="0" smtClean="0"/>
          </a:p>
          <a:p>
            <a:endParaRPr lang="en-US" dirty="0"/>
          </a:p>
        </p:txBody>
      </p:sp>
      <p:graphicFrame>
        <p:nvGraphicFramePr>
          <p:cNvPr id="5" name="Table 4"/>
          <p:cNvGraphicFramePr>
            <a:graphicFrameLocks noGrp="1"/>
          </p:cNvGraphicFramePr>
          <p:nvPr/>
        </p:nvGraphicFramePr>
        <p:xfrm>
          <a:off x="1371600" y="2819400"/>
          <a:ext cx="6621780" cy="3200400"/>
        </p:xfrm>
        <a:graphic>
          <a:graphicData uri="http://schemas.openxmlformats.org/drawingml/2006/table">
            <a:tbl>
              <a:tblPr rtl="1"/>
              <a:tblGrid>
                <a:gridCol w="4430276"/>
                <a:gridCol w="2191504"/>
              </a:tblGrid>
              <a:tr h="457199">
                <a:tc>
                  <a:txBody>
                    <a:bodyPr/>
                    <a:lstStyle/>
                    <a:p>
                      <a:pPr marL="0" marR="0" algn="r" rtl="1">
                        <a:lnSpc>
                          <a:spcPct val="115000"/>
                        </a:lnSpc>
                        <a:spcBef>
                          <a:spcPts val="0"/>
                        </a:spcBef>
                        <a:spcAft>
                          <a:spcPts val="0"/>
                        </a:spcAft>
                      </a:pPr>
                      <a:r>
                        <a:rPr lang="ar-SA" sz="2400" dirty="0">
                          <a:latin typeface="Calibri"/>
                          <a:ea typeface="Calibri"/>
                          <a:cs typeface="+mn-cs"/>
                        </a:rPr>
                        <a:t>الدخل بالشرائح</a:t>
                      </a:r>
                      <a:endParaRPr lang="en-US" sz="2400" dirty="0">
                        <a:latin typeface="Calibri"/>
                        <a:ea typeface="Calibri"/>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2400">
                          <a:latin typeface="Calibri"/>
                          <a:ea typeface="Calibri"/>
                          <a:cs typeface="+mn-cs"/>
                        </a:rPr>
                        <a:t>الضريبة المستحقة</a:t>
                      </a:r>
                      <a:endParaRPr lang="en-US" sz="2400">
                        <a:latin typeface="Calibri"/>
                        <a:ea typeface="Calibri"/>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43201">
                <a:tc>
                  <a:txBody>
                    <a:bodyPr/>
                    <a:lstStyle/>
                    <a:p>
                      <a:pPr marL="0" marR="0" algn="r" rtl="1">
                        <a:lnSpc>
                          <a:spcPct val="115000"/>
                        </a:lnSpc>
                        <a:spcBef>
                          <a:spcPts val="0"/>
                        </a:spcBef>
                        <a:spcAft>
                          <a:spcPts val="0"/>
                        </a:spcAft>
                      </a:pPr>
                      <a:r>
                        <a:rPr lang="ar-SA" sz="2400" dirty="0">
                          <a:latin typeface="Calibri"/>
                          <a:ea typeface="Calibri"/>
                          <a:cs typeface="+mn-cs"/>
                        </a:rPr>
                        <a:t>الـ 10,000 ريال الأولى   × صفر%</a:t>
                      </a:r>
                      <a:endParaRPr lang="en-US" sz="2400" dirty="0">
                        <a:latin typeface="Calibri"/>
                        <a:ea typeface="Calibri"/>
                        <a:cs typeface="+mn-cs"/>
                      </a:endParaRPr>
                    </a:p>
                    <a:p>
                      <a:pPr marL="0" marR="0" algn="r" rtl="1">
                        <a:lnSpc>
                          <a:spcPct val="115000"/>
                        </a:lnSpc>
                        <a:spcBef>
                          <a:spcPts val="0"/>
                        </a:spcBef>
                        <a:spcAft>
                          <a:spcPts val="0"/>
                        </a:spcAft>
                      </a:pPr>
                      <a:r>
                        <a:rPr lang="ar-SA" sz="2400" dirty="0">
                          <a:latin typeface="Calibri"/>
                          <a:ea typeface="Calibri"/>
                          <a:cs typeface="+mn-cs"/>
                        </a:rPr>
                        <a:t>الـ 10,000 ريال الثانية    × 5 %</a:t>
                      </a:r>
                      <a:endParaRPr lang="en-US" sz="2400" dirty="0">
                        <a:latin typeface="Calibri"/>
                        <a:ea typeface="Calibri"/>
                        <a:cs typeface="+mn-cs"/>
                      </a:endParaRPr>
                    </a:p>
                    <a:p>
                      <a:pPr marL="0" marR="0" algn="r" rtl="1">
                        <a:lnSpc>
                          <a:spcPct val="115000"/>
                        </a:lnSpc>
                        <a:spcBef>
                          <a:spcPts val="0"/>
                        </a:spcBef>
                        <a:spcAft>
                          <a:spcPts val="0"/>
                        </a:spcAft>
                      </a:pPr>
                      <a:r>
                        <a:rPr lang="ar-SA" sz="2400" dirty="0">
                          <a:latin typeface="Calibri"/>
                          <a:ea typeface="Calibri"/>
                          <a:cs typeface="+mn-cs"/>
                        </a:rPr>
                        <a:t>الـ 10,000 ريال الثالثة    × 10%</a:t>
                      </a:r>
                      <a:endParaRPr lang="en-US" sz="2400" dirty="0">
                        <a:latin typeface="Calibri"/>
                        <a:ea typeface="Calibri"/>
                        <a:cs typeface="+mn-cs"/>
                      </a:endParaRPr>
                    </a:p>
                    <a:p>
                      <a:pPr marL="0" marR="0" algn="r" rtl="1">
                        <a:lnSpc>
                          <a:spcPct val="115000"/>
                        </a:lnSpc>
                        <a:spcBef>
                          <a:spcPts val="0"/>
                        </a:spcBef>
                        <a:spcAft>
                          <a:spcPts val="0"/>
                        </a:spcAft>
                      </a:pPr>
                      <a:r>
                        <a:rPr lang="ar-SA" sz="2400" dirty="0">
                          <a:latin typeface="Calibri"/>
                          <a:ea typeface="Calibri"/>
                          <a:cs typeface="+mn-cs"/>
                        </a:rPr>
                        <a:t>الـ 10,000 ريال الرابعة  × 15%</a:t>
                      </a:r>
                      <a:endParaRPr lang="en-US" sz="2400" dirty="0">
                        <a:latin typeface="Calibri"/>
                        <a:ea typeface="Calibri"/>
                        <a:cs typeface="+mn-cs"/>
                      </a:endParaRPr>
                    </a:p>
                    <a:p>
                      <a:pPr marL="0" marR="0" algn="r" rtl="1">
                        <a:lnSpc>
                          <a:spcPct val="115000"/>
                        </a:lnSpc>
                        <a:spcBef>
                          <a:spcPts val="0"/>
                        </a:spcBef>
                        <a:spcAft>
                          <a:spcPts val="0"/>
                        </a:spcAft>
                      </a:pPr>
                      <a:r>
                        <a:rPr lang="ar-SA" sz="2400" dirty="0">
                          <a:latin typeface="Calibri"/>
                          <a:ea typeface="Calibri"/>
                          <a:cs typeface="+mn-cs"/>
                        </a:rPr>
                        <a:t>ال 5000 ريال التالية      × 20%</a:t>
                      </a:r>
                      <a:endParaRPr lang="en-US" sz="2400" dirty="0">
                        <a:latin typeface="Calibri"/>
                        <a:ea typeface="Calibri"/>
                        <a:cs typeface="+mn-cs"/>
                      </a:endParaRPr>
                    </a:p>
                    <a:p>
                      <a:pPr marL="0" marR="0" algn="r" rtl="1">
                        <a:lnSpc>
                          <a:spcPct val="115000"/>
                        </a:lnSpc>
                        <a:spcBef>
                          <a:spcPts val="0"/>
                        </a:spcBef>
                        <a:spcAft>
                          <a:spcPts val="0"/>
                        </a:spcAft>
                      </a:pPr>
                      <a:r>
                        <a:rPr lang="ar-SA" sz="2400" dirty="0">
                          <a:latin typeface="Calibri"/>
                          <a:ea typeface="Calibri"/>
                          <a:cs typeface="+mn-cs"/>
                        </a:rPr>
                        <a:t>   45,000 </a:t>
                      </a:r>
                      <a:r>
                        <a:rPr lang="ar-SA" sz="2400" dirty="0" smtClean="0">
                          <a:latin typeface="Calibri"/>
                          <a:ea typeface="Calibri"/>
                          <a:cs typeface="+mn-cs"/>
                        </a:rPr>
                        <a:t>ريال</a:t>
                      </a:r>
                      <a:endParaRPr lang="en-US" sz="2400" dirty="0">
                        <a:latin typeface="Calibri"/>
                        <a:ea typeface="Calibri"/>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rtl="1">
                        <a:lnSpc>
                          <a:spcPct val="115000"/>
                        </a:lnSpc>
                        <a:spcBef>
                          <a:spcPts val="0"/>
                        </a:spcBef>
                        <a:spcAft>
                          <a:spcPts val="0"/>
                        </a:spcAft>
                      </a:pPr>
                      <a:r>
                        <a:rPr lang="ar-SA" sz="2400" dirty="0">
                          <a:latin typeface="Calibri"/>
                          <a:ea typeface="Calibri"/>
                          <a:cs typeface="+mn-cs"/>
                        </a:rPr>
                        <a:t> = صفر</a:t>
                      </a:r>
                      <a:endParaRPr lang="en-US" sz="2400" dirty="0">
                        <a:latin typeface="Calibri"/>
                        <a:ea typeface="Calibri"/>
                        <a:cs typeface="+mn-cs"/>
                      </a:endParaRPr>
                    </a:p>
                    <a:p>
                      <a:pPr marL="0" marR="0" algn="r" rtl="1">
                        <a:lnSpc>
                          <a:spcPct val="115000"/>
                        </a:lnSpc>
                        <a:spcBef>
                          <a:spcPts val="0"/>
                        </a:spcBef>
                        <a:spcAft>
                          <a:spcPts val="0"/>
                        </a:spcAft>
                      </a:pPr>
                      <a:r>
                        <a:rPr lang="ar-SA" sz="2400" dirty="0">
                          <a:latin typeface="Calibri"/>
                          <a:ea typeface="Calibri"/>
                          <a:cs typeface="+mn-cs"/>
                        </a:rPr>
                        <a:t> = 500</a:t>
                      </a:r>
                      <a:endParaRPr lang="en-US" sz="2400" dirty="0">
                        <a:latin typeface="Calibri"/>
                        <a:ea typeface="Calibri"/>
                        <a:cs typeface="+mn-cs"/>
                      </a:endParaRPr>
                    </a:p>
                    <a:p>
                      <a:pPr marL="0" marR="0" algn="r" rtl="1">
                        <a:lnSpc>
                          <a:spcPct val="115000"/>
                        </a:lnSpc>
                        <a:spcBef>
                          <a:spcPts val="0"/>
                        </a:spcBef>
                        <a:spcAft>
                          <a:spcPts val="0"/>
                        </a:spcAft>
                      </a:pPr>
                      <a:r>
                        <a:rPr lang="ar-SA" sz="2400" dirty="0">
                          <a:latin typeface="Calibri"/>
                          <a:ea typeface="Calibri"/>
                          <a:cs typeface="+mn-cs"/>
                        </a:rPr>
                        <a:t> = 1000</a:t>
                      </a:r>
                      <a:endParaRPr lang="en-US" sz="2400" dirty="0">
                        <a:latin typeface="Calibri"/>
                        <a:ea typeface="Calibri"/>
                        <a:cs typeface="+mn-cs"/>
                      </a:endParaRPr>
                    </a:p>
                    <a:p>
                      <a:pPr marL="0" marR="0" algn="r" rtl="1">
                        <a:lnSpc>
                          <a:spcPct val="115000"/>
                        </a:lnSpc>
                        <a:spcBef>
                          <a:spcPts val="0"/>
                        </a:spcBef>
                        <a:spcAft>
                          <a:spcPts val="0"/>
                        </a:spcAft>
                      </a:pPr>
                      <a:r>
                        <a:rPr lang="ar-SA" sz="2400" dirty="0">
                          <a:latin typeface="Calibri"/>
                          <a:ea typeface="Calibri"/>
                          <a:cs typeface="+mn-cs"/>
                        </a:rPr>
                        <a:t> = 1500</a:t>
                      </a:r>
                      <a:endParaRPr lang="en-US" sz="2400" dirty="0">
                        <a:latin typeface="Calibri"/>
                        <a:ea typeface="Calibri"/>
                        <a:cs typeface="+mn-cs"/>
                      </a:endParaRPr>
                    </a:p>
                    <a:p>
                      <a:pPr marL="0" marR="0" algn="r" rtl="1">
                        <a:lnSpc>
                          <a:spcPct val="115000"/>
                        </a:lnSpc>
                        <a:spcBef>
                          <a:spcPts val="0"/>
                        </a:spcBef>
                        <a:spcAft>
                          <a:spcPts val="0"/>
                        </a:spcAft>
                      </a:pPr>
                      <a:r>
                        <a:rPr lang="ar-SA" sz="2400" dirty="0">
                          <a:latin typeface="Calibri"/>
                          <a:ea typeface="Calibri"/>
                          <a:cs typeface="+mn-cs"/>
                        </a:rPr>
                        <a:t> = 1000</a:t>
                      </a:r>
                      <a:endParaRPr lang="en-US" sz="2400" dirty="0">
                        <a:latin typeface="Calibri"/>
                        <a:ea typeface="Calibri"/>
                        <a:cs typeface="+mn-cs"/>
                      </a:endParaRPr>
                    </a:p>
                    <a:p>
                      <a:pPr marL="0" marR="0" algn="r" rtl="1">
                        <a:lnSpc>
                          <a:spcPct val="115000"/>
                        </a:lnSpc>
                        <a:spcBef>
                          <a:spcPts val="0"/>
                        </a:spcBef>
                        <a:spcAft>
                          <a:spcPts val="0"/>
                        </a:spcAft>
                      </a:pPr>
                      <a:r>
                        <a:rPr lang="ar-SA" sz="2400" dirty="0">
                          <a:latin typeface="Calibri"/>
                          <a:ea typeface="Calibri"/>
                          <a:cs typeface="+mn-cs"/>
                        </a:rPr>
                        <a:t>  4000 ريال</a:t>
                      </a:r>
                      <a:endParaRPr lang="en-US" sz="2400" dirty="0">
                        <a:latin typeface="Calibri"/>
                        <a:ea typeface="Calibri"/>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8913" name="AutoShape 1"/>
          <p:cNvSpPr>
            <a:spLocks noChangeShapeType="1"/>
          </p:cNvSpPr>
          <p:nvPr/>
        </p:nvSpPr>
        <p:spPr bwMode="auto">
          <a:xfrm flipH="1">
            <a:off x="6858000" y="5410200"/>
            <a:ext cx="914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AutoShape 1"/>
          <p:cNvSpPr>
            <a:spLocks noChangeShapeType="1"/>
          </p:cNvSpPr>
          <p:nvPr/>
        </p:nvSpPr>
        <p:spPr bwMode="auto">
          <a:xfrm flipH="1">
            <a:off x="2438400" y="5410200"/>
            <a:ext cx="914400" cy="0"/>
          </a:xfrm>
          <a:prstGeom prst="straightConnector1">
            <a:avLst/>
          </a:prstGeom>
          <a:no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26</a:t>
            </a:fld>
            <a:endParaRPr lang="en-US"/>
          </a:p>
        </p:txBody>
      </p:sp>
      <p:sp>
        <p:nvSpPr>
          <p:cNvPr id="4" name="Content Placeholder 3"/>
          <p:cNvSpPr>
            <a:spLocks noGrp="1"/>
          </p:cNvSpPr>
          <p:nvPr>
            <p:ph sz="quarter" idx="1"/>
          </p:nvPr>
        </p:nvSpPr>
        <p:spPr>
          <a:xfrm>
            <a:off x="301752" y="1527048"/>
            <a:ext cx="8613648" cy="4572000"/>
          </a:xfrm>
        </p:spPr>
        <p:txBody>
          <a:bodyPr/>
          <a:lstStyle/>
          <a:p>
            <a:pPr lvl="0" algn="r" rtl="1">
              <a:lnSpc>
                <a:spcPct val="150000"/>
              </a:lnSpc>
              <a:buNone/>
            </a:pPr>
            <a:r>
              <a:rPr lang="ar-SA" sz="2800" u="sng" dirty="0" smtClean="0"/>
              <a:t>6.</a:t>
            </a:r>
            <a:r>
              <a:rPr lang="en-US" sz="2800" u="sng" dirty="0" smtClean="0"/>
              <a:t> </a:t>
            </a:r>
            <a:r>
              <a:rPr lang="ar-SA" sz="2800" u="sng" dirty="0" smtClean="0"/>
              <a:t>الضرائب على الدخل والضرائب على رأس المال ( الضرائب المباشرة):</a:t>
            </a:r>
            <a:endParaRPr lang="en-US" sz="2800" dirty="0" smtClean="0"/>
          </a:p>
          <a:p>
            <a:pPr algn="r" rtl="1">
              <a:buNone/>
            </a:pPr>
            <a:r>
              <a:rPr lang="ar-SA" sz="2800" dirty="0" smtClean="0"/>
              <a:t>أ) الضرائب على الدخل </a:t>
            </a:r>
            <a:r>
              <a:rPr lang="en-US" sz="2800" dirty="0" smtClean="0">
                <a:sym typeface="Wingdings"/>
              </a:rPr>
              <a:t></a:t>
            </a:r>
            <a:r>
              <a:rPr lang="ar-SA" sz="2800" dirty="0" smtClean="0"/>
              <a:t> هي الضريبة التي تفرض على الإيرادات والدخول التي يحققها المكلف نتيجة مزاولتهم أوجه نشاطهم المختلفة (تفرض على الأموال عند اكتسابها</a:t>
            </a:r>
            <a:r>
              <a:rPr lang="ar-SA" sz="2800" dirty="0" smtClean="0"/>
              <a:t>).</a:t>
            </a:r>
          </a:p>
          <a:p>
            <a:pPr algn="r" rtl="1">
              <a:buNone/>
            </a:pPr>
            <a:endParaRPr lang="en-US" sz="1100" dirty="0" smtClean="0"/>
          </a:p>
          <a:p>
            <a:pPr algn="r" rtl="1">
              <a:buNone/>
            </a:pPr>
            <a:r>
              <a:rPr lang="ar-SA" dirty="0" smtClean="0"/>
              <a:t>	</a:t>
            </a:r>
            <a:r>
              <a:rPr lang="ar-SA" sz="2800" dirty="0" smtClean="0"/>
              <a:t>أصبحت </a:t>
            </a:r>
            <a:r>
              <a:rPr lang="ar-SA" sz="2800" dirty="0" smtClean="0"/>
              <a:t>ضرائب الدخل تمثل أهم مصادر الإيرادات الضريبة في الدول المتقدمة. ويرجع السبب في انتشار الضرائب على الدخل إلى الإعتقاد بأن الدخل يعتبر أفضل مقياس يمكن به معرفة المقدرة المالية للمكلف.</a:t>
            </a:r>
            <a:endParaRPr lang="en-US" sz="2800" dirty="0" smtClean="0"/>
          </a:p>
          <a:p>
            <a:pPr algn="r">
              <a:buNone/>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27</a:t>
            </a:fld>
            <a:endParaRPr lang="en-US"/>
          </a:p>
        </p:txBody>
      </p:sp>
      <p:sp>
        <p:nvSpPr>
          <p:cNvPr id="4" name="Content Placeholder 3"/>
          <p:cNvSpPr>
            <a:spLocks noGrp="1"/>
          </p:cNvSpPr>
          <p:nvPr>
            <p:ph sz="quarter" idx="1"/>
          </p:nvPr>
        </p:nvSpPr>
        <p:spPr/>
        <p:txBody>
          <a:bodyPr/>
          <a:lstStyle/>
          <a:p>
            <a:pPr algn="r" rtl="1">
              <a:buNone/>
            </a:pPr>
            <a:endParaRPr lang="ar-SA" sz="800" dirty="0" smtClean="0"/>
          </a:p>
          <a:p>
            <a:pPr algn="r" rtl="1">
              <a:buNone/>
            </a:pPr>
            <a:r>
              <a:rPr lang="ar-SA" dirty="0" smtClean="0"/>
              <a:t>	</a:t>
            </a:r>
            <a:r>
              <a:rPr lang="ar-SA" sz="2800" dirty="0" smtClean="0"/>
              <a:t>على </a:t>
            </a:r>
            <a:r>
              <a:rPr lang="ar-SA" sz="2800" dirty="0" smtClean="0"/>
              <a:t>الرغم من اتخاذ الأموال وعاء للضريبة، فإن المكلفين بدفع الضريبة هم الأشخاص طبيعيون أو اعتباريون:</a:t>
            </a:r>
            <a:endParaRPr lang="en-US" sz="2800" dirty="0" smtClean="0"/>
          </a:p>
          <a:p>
            <a:pPr marL="463550" lvl="0" indent="-273050" algn="r" rtl="1">
              <a:buFont typeface="Arial" pitchFamily="34" charset="0"/>
              <a:buChar char="•"/>
            </a:pPr>
            <a:r>
              <a:rPr lang="ar-SA" sz="2800" dirty="0" smtClean="0"/>
              <a:t>فإذا كان المكلف شخصاً طبيعياً تكون الضريبة على دخول الأشخاص الطبيعيين، ويعامل الشركاء المتضامنون في شركات الأشخاص والتوصية بالأسهم معاملة الأشخاص الطبيعيين.</a:t>
            </a:r>
            <a:endParaRPr lang="en-US" sz="2800" dirty="0" smtClean="0"/>
          </a:p>
          <a:p>
            <a:pPr marL="463550" lvl="0" indent="-273050" algn="r" rtl="1">
              <a:buFont typeface="Arial" pitchFamily="34" charset="0"/>
              <a:buChar char="•"/>
            </a:pPr>
            <a:r>
              <a:rPr lang="ar-SA" sz="2800" dirty="0" smtClean="0"/>
              <a:t>أما إذا كان المكلف شخصاً اعتبارياً على كل شركة أموال تحقق دخلا، تكون الضريبة على أرباح الشركات.</a:t>
            </a:r>
            <a:endParaRPr lang="en-US" sz="2800" dirty="0" smtClean="0"/>
          </a:p>
          <a:p>
            <a:pPr algn="r">
              <a:buNone/>
            </a:pP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28</a:t>
            </a:fld>
            <a:endParaRPr lang="en-US"/>
          </a:p>
        </p:txBody>
      </p:sp>
      <p:sp>
        <p:nvSpPr>
          <p:cNvPr id="4" name="Content Placeholder 3"/>
          <p:cNvSpPr>
            <a:spLocks noGrp="1"/>
          </p:cNvSpPr>
          <p:nvPr>
            <p:ph sz="quarter" idx="1"/>
          </p:nvPr>
        </p:nvSpPr>
        <p:spPr/>
        <p:txBody>
          <a:bodyPr/>
          <a:lstStyle/>
          <a:p>
            <a:pPr algn="r" rtl="1">
              <a:buNone/>
            </a:pPr>
            <a:endParaRPr lang="ar-SA" sz="1100" dirty="0" smtClean="0"/>
          </a:p>
          <a:p>
            <a:pPr algn="r" rtl="1">
              <a:buNone/>
            </a:pPr>
            <a:r>
              <a:rPr lang="ar-SA" dirty="0" smtClean="0"/>
              <a:t>	</a:t>
            </a:r>
            <a:r>
              <a:rPr lang="ar-SA" sz="2800" dirty="0" smtClean="0"/>
              <a:t>ب</a:t>
            </a:r>
            <a:r>
              <a:rPr lang="ar-SA" sz="2800" dirty="0" smtClean="0"/>
              <a:t>) الضرائب على رأس المال </a:t>
            </a:r>
            <a:r>
              <a:rPr lang="en-US" sz="2800" dirty="0" smtClean="0">
                <a:sym typeface="Wingdings"/>
              </a:rPr>
              <a:t></a:t>
            </a:r>
            <a:r>
              <a:rPr lang="en-US" sz="2800" dirty="0" smtClean="0"/>
              <a:t> </a:t>
            </a:r>
            <a:r>
              <a:rPr lang="ar-SA" sz="2800" dirty="0" smtClean="0"/>
              <a:t>هي التي تفرض على مجموع الأموال التي يمتلكها الفرد في لحظة معينة من الزمن من عقار أو منقول والتي يمكن تقديرها بالنقود، سواء أكانت هذه الممتلكات تدر دخلاً نقدياً أو عينياً أو لاتدر أي دخل على الإطلاق (تفرض على الأموال عند تملكها).</a:t>
            </a:r>
            <a:endParaRPr lang="en-US" sz="2800" dirty="0" smtClean="0"/>
          </a:p>
          <a:p>
            <a:pPr algn="r" rtl="1">
              <a:buNone/>
            </a:pP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29</a:t>
            </a:fld>
            <a:endParaRPr lang="en-US"/>
          </a:p>
        </p:txBody>
      </p:sp>
      <p:sp>
        <p:nvSpPr>
          <p:cNvPr id="4" name="Content Placeholder 3"/>
          <p:cNvSpPr>
            <a:spLocks noGrp="1"/>
          </p:cNvSpPr>
          <p:nvPr>
            <p:ph sz="quarter" idx="1"/>
          </p:nvPr>
        </p:nvSpPr>
        <p:spPr/>
        <p:txBody>
          <a:bodyPr/>
          <a:lstStyle/>
          <a:p>
            <a:pPr lvl="0" algn="r" rtl="1">
              <a:lnSpc>
                <a:spcPct val="150000"/>
              </a:lnSpc>
              <a:buNone/>
            </a:pPr>
            <a:r>
              <a:rPr lang="ar-SA" sz="2800" u="sng" dirty="0" smtClean="0"/>
              <a:t>7. الضرائب </a:t>
            </a:r>
            <a:r>
              <a:rPr lang="ar-SA" sz="2800" u="sng" dirty="0" smtClean="0"/>
              <a:t>على الإستهلاك  والضرائب على التداول (ضرائب غير مباشرة):</a:t>
            </a:r>
            <a:endParaRPr lang="en-US" sz="2800" dirty="0" smtClean="0"/>
          </a:p>
          <a:p>
            <a:pPr algn="r" rtl="1">
              <a:buNone/>
            </a:pPr>
            <a:r>
              <a:rPr lang="ar-SA" sz="2800" dirty="0" smtClean="0"/>
              <a:t>أ) الضرائب على الإستهلاك </a:t>
            </a:r>
            <a:r>
              <a:rPr lang="en-US" sz="2800" dirty="0" smtClean="0">
                <a:sym typeface="Wingdings"/>
              </a:rPr>
              <a:t></a:t>
            </a:r>
            <a:r>
              <a:rPr lang="ar-SA" sz="2800" dirty="0" smtClean="0"/>
              <a:t> هي تلك الضرائب التي تفرض عل الدخل عند استعماله في أوجه معينة تتمثل في الحصول على السلع الإستهلاكية، سواء كانت في صورة ضرائب نوعية على الإستهلاك، أو في صورة ضريبة عامة على الإستهلاك.</a:t>
            </a:r>
            <a:endParaRPr lang="en-US" sz="2800" dirty="0" smtClean="0"/>
          </a:p>
          <a:p>
            <a:pPr algn="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1-1 ماهية وخصائص الضريبة:</a:t>
            </a:r>
            <a:endParaRPr lang="en-US" dirty="0"/>
          </a:p>
        </p:txBody>
      </p:sp>
      <p:sp>
        <p:nvSpPr>
          <p:cNvPr id="3" name="Content Placeholder 2"/>
          <p:cNvSpPr>
            <a:spLocks noGrp="1"/>
          </p:cNvSpPr>
          <p:nvPr>
            <p:ph sz="quarter" idx="1"/>
          </p:nvPr>
        </p:nvSpPr>
        <p:spPr/>
        <p:txBody>
          <a:bodyPr/>
          <a:lstStyle/>
          <a:p>
            <a:pPr lvl="0" algn="r" rtl="1">
              <a:lnSpc>
                <a:spcPct val="150000"/>
              </a:lnSpc>
              <a:buNone/>
            </a:pPr>
            <a:r>
              <a:rPr lang="ar-SA" sz="2800" u="sng" dirty="0" smtClean="0"/>
              <a:t>1. الضريبة </a:t>
            </a:r>
            <a:r>
              <a:rPr lang="ar-SA" sz="2800" u="sng" dirty="0" smtClean="0"/>
              <a:t>اقتطاع مالي:</a:t>
            </a:r>
            <a:endParaRPr lang="en-US" sz="2800" dirty="0" smtClean="0"/>
          </a:p>
          <a:p>
            <a:pPr algn="r" rtl="1">
              <a:buNone/>
            </a:pPr>
            <a:r>
              <a:rPr lang="ar-SA" sz="2800" dirty="0" smtClean="0"/>
              <a:t>	تستأدي </a:t>
            </a:r>
            <a:r>
              <a:rPr lang="ar-SA" sz="2800" dirty="0" smtClean="0"/>
              <a:t>الدولة الحديثة الضريبة في الغالب في صورة نقدية، حيث لايجوز أداؤها في صورة خدمات شخصية أو عينية إلا في أحوال استثنائية تبررها</a:t>
            </a:r>
            <a:r>
              <a:rPr lang="ar-SA" sz="2800" dirty="0" smtClean="0"/>
              <a:t>.</a:t>
            </a:r>
          </a:p>
          <a:p>
            <a:pPr algn="r" rtl="1">
              <a:buNone/>
            </a:pPr>
            <a:endParaRPr lang="ar-SA" sz="1600" dirty="0" smtClean="0"/>
          </a:p>
          <a:p>
            <a:pPr lvl="0" algn="r" rtl="1">
              <a:buNone/>
            </a:pPr>
            <a:r>
              <a:rPr lang="ar-SA" sz="2800" u="sng" dirty="0" smtClean="0"/>
              <a:t>2. الضريبة </a:t>
            </a:r>
            <a:r>
              <a:rPr lang="ar-SA" sz="2800" u="sng" dirty="0" smtClean="0"/>
              <a:t>إجبارية غير عقابية:</a:t>
            </a:r>
            <a:endParaRPr lang="en-US" sz="2800" dirty="0" smtClean="0"/>
          </a:p>
          <a:p>
            <a:pPr algn="r" rtl="1">
              <a:buNone/>
            </a:pPr>
            <a:r>
              <a:rPr lang="ar-SA" sz="2800" dirty="0" smtClean="0"/>
              <a:t>	الضريبة </a:t>
            </a:r>
            <a:r>
              <a:rPr lang="ar-SA" sz="2800" dirty="0" smtClean="0"/>
              <a:t>إجبارية، إذ لايجوز للمكلف أن يتنصل عن دفعها للدولة، وإذا ما سولت له نفسه التهرب أو الإمتناع من دفع الضريبة، وقع تحت طائلة العقاب الذي قد يصل إلى الحجز التنفيذي على أمواله والبيع الجبري.</a:t>
            </a:r>
            <a:endParaRPr lang="en-US" sz="2800" dirty="0" smtClean="0"/>
          </a:p>
          <a:p>
            <a:pPr algn="r" rtl="1">
              <a:buNone/>
            </a:pPr>
            <a:endParaRPr lang="en-US" dirty="0" smtClean="0"/>
          </a:p>
          <a:p>
            <a:pPr algn="r" rtl="1">
              <a:buNone/>
            </a:pPr>
            <a:endParaRPr lang="en-US" dirty="0"/>
          </a:p>
        </p:txBody>
      </p:sp>
      <p:sp>
        <p:nvSpPr>
          <p:cNvPr id="4" name="Slide Number Placeholder 3"/>
          <p:cNvSpPr>
            <a:spLocks noGrp="1"/>
          </p:cNvSpPr>
          <p:nvPr>
            <p:ph type="sldNum" sz="quarter" idx="12"/>
          </p:nvPr>
        </p:nvSpPr>
        <p:spPr/>
        <p:txBody>
          <a:bodyPr/>
          <a:lstStyle/>
          <a:p>
            <a:fld id="{647B810C-A49A-49CA-A25A-62302793512C}" type="slidenum">
              <a:rPr lang="en-US" smtClean="0"/>
              <a:t>3</a:t>
            </a:fld>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1-3 تقسيمات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30</a:t>
            </a:fld>
            <a:endParaRPr lang="en-US"/>
          </a:p>
        </p:txBody>
      </p:sp>
      <p:sp>
        <p:nvSpPr>
          <p:cNvPr id="4" name="Content Placeholder 3"/>
          <p:cNvSpPr>
            <a:spLocks noGrp="1"/>
          </p:cNvSpPr>
          <p:nvPr>
            <p:ph sz="quarter" idx="1"/>
          </p:nvPr>
        </p:nvSpPr>
        <p:spPr/>
        <p:txBody>
          <a:bodyPr/>
          <a:lstStyle/>
          <a:p>
            <a:pPr algn="r" rtl="1">
              <a:buNone/>
            </a:pPr>
            <a:endParaRPr lang="ar-SA" sz="1200" dirty="0" smtClean="0"/>
          </a:p>
          <a:p>
            <a:pPr algn="r" rtl="1">
              <a:buNone/>
            </a:pPr>
            <a:r>
              <a:rPr lang="ar-SA" sz="2800" dirty="0" smtClean="0"/>
              <a:t>	ب</a:t>
            </a:r>
            <a:r>
              <a:rPr lang="ar-SA" sz="2800" dirty="0" smtClean="0"/>
              <a:t>) الضرائب على التداول </a:t>
            </a:r>
            <a:r>
              <a:rPr lang="en-US" sz="2800" dirty="0" smtClean="0">
                <a:sym typeface="Wingdings"/>
              </a:rPr>
              <a:t></a:t>
            </a:r>
            <a:r>
              <a:rPr lang="ar-SA" sz="2800" dirty="0" smtClean="0"/>
              <a:t> هي تلك الضرائب التي تفرض على الأموال بمناسبة تداولها وانتقالها بين الأفراد. والتداول إما أن يكون قانونياً كالمعاملات القانونية من بيع وإيجار وهبات ووصايا، وإما أن يكون مادياً كعمليات نقل الأشخاص والسلع من مكان لآخر.</a:t>
            </a:r>
            <a:endParaRPr lang="en-US" sz="2800" dirty="0" smtClean="0"/>
          </a:p>
          <a:p>
            <a:pPr algn="r" rtl="1">
              <a:buNone/>
            </a:pP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u="sng" dirty="0" smtClean="0"/>
              <a:t>1-4 تعريف الدخل الضريبي</a:t>
            </a:r>
            <a:r>
              <a:rPr lang="ar-SA" b="1" u="sng" dirty="0" smtClean="0"/>
              <a:t>:</a:t>
            </a:r>
            <a:endParaRPr lang="en-US" u="sng" dirty="0"/>
          </a:p>
        </p:txBody>
      </p:sp>
      <p:sp>
        <p:nvSpPr>
          <p:cNvPr id="3" name="Slide Number Placeholder 2"/>
          <p:cNvSpPr>
            <a:spLocks noGrp="1"/>
          </p:cNvSpPr>
          <p:nvPr>
            <p:ph type="sldNum" sz="quarter" idx="12"/>
          </p:nvPr>
        </p:nvSpPr>
        <p:spPr/>
        <p:txBody>
          <a:bodyPr/>
          <a:lstStyle/>
          <a:p>
            <a:fld id="{647B810C-A49A-49CA-A25A-62302793512C}" type="slidenum">
              <a:rPr lang="en-US" smtClean="0"/>
              <a:t>31</a:t>
            </a:fld>
            <a:endParaRPr lang="en-US"/>
          </a:p>
        </p:txBody>
      </p:sp>
      <p:sp>
        <p:nvSpPr>
          <p:cNvPr id="4" name="Content Placeholder 3"/>
          <p:cNvSpPr>
            <a:spLocks noGrp="1"/>
          </p:cNvSpPr>
          <p:nvPr>
            <p:ph sz="quarter" idx="1"/>
          </p:nvPr>
        </p:nvSpPr>
        <p:spPr/>
        <p:txBody>
          <a:bodyPr>
            <a:normAutofit/>
          </a:bodyPr>
          <a:lstStyle/>
          <a:p>
            <a:pPr algn="r" rtl="1">
              <a:buNone/>
            </a:pPr>
            <a:r>
              <a:rPr lang="ar-SA" sz="3200" dirty="0" smtClean="0"/>
              <a:t>	</a:t>
            </a:r>
          </a:p>
          <a:p>
            <a:pPr algn="r" rtl="1">
              <a:buNone/>
            </a:pPr>
            <a:r>
              <a:rPr lang="ar-SA" sz="3200" dirty="0" smtClean="0"/>
              <a:t>	</a:t>
            </a:r>
            <a:r>
              <a:rPr lang="ar-SA" sz="3200" dirty="0" smtClean="0"/>
              <a:t>إن </a:t>
            </a:r>
            <a:r>
              <a:rPr lang="ar-SA" sz="3200" dirty="0" smtClean="0"/>
              <a:t>تعريف الدخل الضريبي الذي أخذت به النظم الضريبية لايتفق تماماً مع أي من تعريف الدخل من وجهة النظر المحاسبية أو الإقتصادية، وإنما هو مزيج متفاوت النسب بين نظريتين إحداهما </a:t>
            </a:r>
            <a:r>
              <a:rPr lang="ar-SA" sz="3200" smtClean="0"/>
              <a:t>ترمي </a:t>
            </a:r>
            <a:r>
              <a:rPr lang="ar-SA" sz="3200" smtClean="0"/>
              <a:t>إلى </a:t>
            </a:r>
            <a:r>
              <a:rPr lang="ar-SA" sz="3200" dirty="0" smtClean="0"/>
              <a:t>تضييقه، وهي نظرية المصدر أو المنبع، والثانية ترمي إلى توسيعه وهي نظرية الإثراء.</a:t>
            </a:r>
            <a:endParaRPr lang="en-US" sz="3200" dirty="0" smtClean="0"/>
          </a:p>
          <a:p>
            <a:pPr algn="r" rtl="1">
              <a:buNone/>
            </a:pPr>
            <a:endParaRPr lang="en-US" sz="32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1-4 تعريف الدخل الضريبي:</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32</a:t>
            </a:fld>
            <a:endParaRPr lang="en-US"/>
          </a:p>
        </p:txBody>
      </p:sp>
      <p:sp>
        <p:nvSpPr>
          <p:cNvPr id="4" name="Content Placeholder 3"/>
          <p:cNvSpPr>
            <a:spLocks noGrp="1"/>
          </p:cNvSpPr>
          <p:nvPr>
            <p:ph sz="quarter" idx="1"/>
          </p:nvPr>
        </p:nvSpPr>
        <p:spPr>
          <a:xfrm>
            <a:off x="301752" y="1527048"/>
            <a:ext cx="8503920" cy="4797552"/>
          </a:xfrm>
        </p:spPr>
        <p:txBody>
          <a:bodyPr>
            <a:noAutofit/>
          </a:bodyPr>
          <a:lstStyle/>
          <a:p>
            <a:pPr algn="r" rtl="1">
              <a:buNone/>
            </a:pPr>
            <a:r>
              <a:rPr lang="ar-SA" sz="2600" u="sng" dirty="0" smtClean="0"/>
              <a:t>النظرية الأولى:</a:t>
            </a:r>
            <a:r>
              <a:rPr lang="ar-SA" sz="2600" dirty="0" smtClean="0"/>
              <a:t> نظرية المصدر أو المنبع:</a:t>
            </a:r>
            <a:endParaRPr lang="en-US" sz="2600" dirty="0" smtClean="0"/>
          </a:p>
          <a:p>
            <a:pPr algn="r" rtl="1">
              <a:buNone/>
            </a:pPr>
            <a:r>
              <a:rPr lang="ar-SA" sz="2600" dirty="0" smtClean="0"/>
              <a:t>	وفقا </a:t>
            </a:r>
            <a:r>
              <a:rPr lang="ar-SA" sz="2600" dirty="0" smtClean="0"/>
              <a:t>لنظرية المصدر يعرف الدخل" بأنه كل ناتج نقدي أو قابل للتقدير بالنقود يحصل عليه المكلف بصفة دورية منتظمة من مصدر قابل للبقاء خلال مدة معينة". </a:t>
            </a:r>
            <a:endParaRPr lang="en-US" sz="2600" dirty="0" smtClean="0"/>
          </a:p>
          <a:p>
            <a:pPr algn="r" rtl="1">
              <a:buNone/>
            </a:pPr>
            <a:r>
              <a:rPr lang="ar-SA" sz="2600" dirty="0" smtClean="0"/>
              <a:t>ويتضح من هذا التعريف أن أركان الضريبة ثلاثة تتمثل فيما يلي:</a:t>
            </a:r>
            <a:endParaRPr lang="en-US" sz="2600" dirty="0" smtClean="0"/>
          </a:p>
          <a:p>
            <a:pPr marL="336550" lvl="0" indent="-227013" algn="r" rtl="1">
              <a:buFont typeface="+mj-lt"/>
              <a:buAutoNum type="arabicPeriod"/>
            </a:pPr>
            <a:r>
              <a:rPr lang="ar-SA" sz="2600" dirty="0" smtClean="0"/>
              <a:t>التقدير النقدي: ينبغي أن تؤحذ الضريبة من مصدر نقدي كالرواتب والأجور والإيجارات والأرباح، أو قابل للتقدير بالنقود.</a:t>
            </a:r>
            <a:endParaRPr lang="en-US" sz="2600" dirty="0" smtClean="0"/>
          </a:p>
          <a:p>
            <a:pPr marL="336550" lvl="0" indent="-227013" algn="r" rtl="1">
              <a:buFont typeface="+mj-lt"/>
              <a:buAutoNum type="arabicPeriod"/>
            </a:pPr>
            <a:r>
              <a:rPr lang="ar-SA" sz="2600" dirty="0" smtClean="0"/>
              <a:t>الدورية: ينبغي أن تؤخذ الضريبة من الدخل الذي يتجدد بصفة دورية وفي أوقات متعاقبة منتظمة.</a:t>
            </a:r>
            <a:endParaRPr lang="en-US" sz="2600" dirty="0" smtClean="0"/>
          </a:p>
          <a:p>
            <a:pPr marL="336550" lvl="0" indent="-227013" algn="r" rtl="1">
              <a:buFont typeface="+mj-lt"/>
              <a:buAutoNum type="arabicPeriod"/>
            </a:pPr>
            <a:r>
              <a:rPr lang="ar-SA" sz="2600" dirty="0" smtClean="0"/>
              <a:t>ثبات المصدر: الدخل الذي يتجدد بصفة دورية يستلزم استمرار مصدره مدة طويلة على نحو يسمح للدخل بالتجدد.</a:t>
            </a:r>
            <a:endParaRPr lang="en-US" sz="2600" dirty="0" smtClean="0"/>
          </a:p>
          <a:p>
            <a:pPr algn="r">
              <a:buNone/>
            </a:pPr>
            <a:endParaRPr lang="en-US" sz="26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1-4 تعريف الدخل الضريبي:</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33</a:t>
            </a:fld>
            <a:endParaRPr lang="en-US"/>
          </a:p>
        </p:txBody>
      </p:sp>
      <p:sp>
        <p:nvSpPr>
          <p:cNvPr id="4" name="Content Placeholder 3"/>
          <p:cNvSpPr>
            <a:spLocks noGrp="1"/>
          </p:cNvSpPr>
          <p:nvPr>
            <p:ph sz="quarter" idx="1"/>
          </p:nvPr>
        </p:nvSpPr>
        <p:spPr/>
        <p:txBody>
          <a:bodyPr>
            <a:normAutofit/>
          </a:bodyPr>
          <a:lstStyle/>
          <a:p>
            <a:pPr algn="r" rtl="1">
              <a:lnSpc>
                <a:spcPct val="150000"/>
              </a:lnSpc>
              <a:buNone/>
            </a:pPr>
            <a:r>
              <a:rPr lang="ar-SA" sz="2800" u="sng" dirty="0" smtClean="0"/>
              <a:t>النظرية الثانية:</a:t>
            </a:r>
            <a:r>
              <a:rPr lang="ar-SA" sz="2800" dirty="0" smtClean="0"/>
              <a:t> نظرية الإثراء أو نظرية زيادة القيمة الإيجابية:</a:t>
            </a:r>
            <a:endParaRPr lang="en-US" sz="2800" dirty="0" smtClean="0"/>
          </a:p>
          <a:p>
            <a:pPr algn="r" rtl="1">
              <a:buNone/>
            </a:pPr>
            <a:r>
              <a:rPr lang="ar-SA" sz="2800" dirty="0" smtClean="0"/>
              <a:t>	وفقاً </a:t>
            </a:r>
            <a:r>
              <a:rPr lang="ar-SA" sz="2800" dirty="0" smtClean="0"/>
              <a:t>لهذه النظرية يعرف الدخل "بأنه عبارة عن الزيادة في القيمة الإيجابية لذمة المكلف، أو في مقدرته الإقتصادية بين فترتين ماليتين محددتين، أياً كان مصدر هذه الزيادة وبصرف النظر عما إذا كانت هذه الزيادة من طبيعة دورية متجددة أو من طبيعة غير دورية وغير متجددة، وسواء كانت هذه الزيادة ناتجة عن طريق الإستغلال العادي أو عن طريق بيع مصدر الدخل أو زيادة قيمته".</a:t>
            </a:r>
            <a:endParaRPr lang="en-US" sz="2800" dirty="0" smtClean="0"/>
          </a:p>
          <a:p>
            <a:pPr algn="r">
              <a:buNone/>
            </a:pPr>
            <a:endParaRPr lang="en-US"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1-1 ماهية وخصائص الضريبة:</a:t>
            </a:r>
            <a:endParaRPr lang="en-US" dirty="0"/>
          </a:p>
        </p:txBody>
      </p:sp>
      <p:sp>
        <p:nvSpPr>
          <p:cNvPr id="3" name="Content Placeholder 2"/>
          <p:cNvSpPr>
            <a:spLocks noGrp="1"/>
          </p:cNvSpPr>
          <p:nvPr>
            <p:ph sz="quarter" idx="1"/>
          </p:nvPr>
        </p:nvSpPr>
        <p:spPr/>
        <p:txBody>
          <a:bodyPr>
            <a:normAutofit/>
          </a:bodyPr>
          <a:lstStyle/>
          <a:p>
            <a:pPr lvl="0" algn="r" rtl="1">
              <a:lnSpc>
                <a:spcPct val="150000"/>
              </a:lnSpc>
              <a:buNone/>
            </a:pPr>
            <a:r>
              <a:rPr lang="ar-SA" sz="2800" u="sng" dirty="0" smtClean="0"/>
              <a:t>3. </a:t>
            </a:r>
            <a:r>
              <a:rPr lang="ar-SA" sz="2800" u="sng" dirty="0" smtClean="0"/>
              <a:t>الضريبة</a:t>
            </a:r>
            <a:r>
              <a:rPr lang="ar-SA" sz="2800" u="sng" dirty="0" smtClean="0"/>
              <a:t> </a:t>
            </a:r>
            <a:r>
              <a:rPr lang="ar-SA" sz="2800" u="sng" dirty="0" smtClean="0"/>
              <a:t>تحددها الدولة وتؤدى بصفة نهائية:</a:t>
            </a:r>
            <a:endParaRPr lang="en-US" sz="2800" dirty="0" smtClean="0"/>
          </a:p>
          <a:p>
            <a:pPr algn="r" rtl="1">
              <a:buNone/>
            </a:pPr>
            <a:r>
              <a:rPr lang="ar-SA" sz="2800" dirty="0" smtClean="0"/>
              <a:t>	يعتبر </a:t>
            </a:r>
            <a:r>
              <a:rPr lang="ar-SA" sz="2800" dirty="0" smtClean="0"/>
              <a:t>فرض الضريبة وجبايتها عملاً من أعمال السلطة العامة للدولة، ويترتب على ذلك أن الدولة هي التي تقنن الضريبة وهي التي تقوم بجبايتها عن طريق موظفيها، ولا يجوز فرض الضريبة إلا بقانون أو مرسوم</a:t>
            </a:r>
            <a:r>
              <a:rPr lang="ar-SA" sz="2800" dirty="0" smtClean="0"/>
              <a:t>.</a:t>
            </a:r>
          </a:p>
          <a:p>
            <a:pPr algn="r" rtl="1">
              <a:buNone/>
            </a:pPr>
            <a:endParaRPr lang="en-US" sz="1200" dirty="0" smtClean="0"/>
          </a:p>
          <a:p>
            <a:pPr algn="r" rtl="1">
              <a:buNone/>
            </a:pPr>
            <a:r>
              <a:rPr lang="ar-SA" sz="2800" dirty="0" smtClean="0"/>
              <a:t>	كون </a:t>
            </a:r>
            <a:r>
              <a:rPr lang="ar-SA" sz="2800" dirty="0" smtClean="0"/>
              <a:t>الضريبة تؤدى للدولة بصفة نهائية، يعني أن ليس لدافعها حق استرداد ما دفعه ولا أن يتقاضى عليه فوائد لأنه إنما يدفعها مساهمة منه في النفقات العامة التي تقوم بها الدولة.</a:t>
            </a:r>
            <a:endParaRPr lang="en-US" sz="2800" dirty="0" smtClean="0"/>
          </a:p>
          <a:p>
            <a:pPr algn="r" rtl="1">
              <a:buNone/>
            </a:pPr>
            <a:endParaRPr lang="en-US" sz="2800" dirty="0"/>
          </a:p>
        </p:txBody>
      </p:sp>
      <p:sp>
        <p:nvSpPr>
          <p:cNvPr id="4" name="Slide Number Placeholder 3"/>
          <p:cNvSpPr>
            <a:spLocks noGrp="1"/>
          </p:cNvSpPr>
          <p:nvPr>
            <p:ph type="sldNum" sz="quarter" idx="12"/>
          </p:nvPr>
        </p:nvSpPr>
        <p:spPr/>
        <p:txBody>
          <a:bodyPr/>
          <a:lstStyle/>
          <a:p>
            <a:fld id="{647B810C-A49A-49CA-A25A-62302793512C}" type="slidenum">
              <a:rPr lang="en-US" smtClean="0"/>
              <a:t>4</a:t>
            </a:fld>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1-1 ماهية وخصائص الضريبة:</a:t>
            </a:r>
            <a:endParaRPr lang="en-US" dirty="0"/>
          </a:p>
        </p:txBody>
      </p:sp>
      <p:sp>
        <p:nvSpPr>
          <p:cNvPr id="3" name="Content Placeholder 2"/>
          <p:cNvSpPr>
            <a:spLocks noGrp="1"/>
          </p:cNvSpPr>
          <p:nvPr>
            <p:ph sz="quarter" idx="1"/>
          </p:nvPr>
        </p:nvSpPr>
        <p:spPr/>
        <p:txBody>
          <a:bodyPr>
            <a:normAutofit/>
          </a:bodyPr>
          <a:lstStyle/>
          <a:p>
            <a:pPr lvl="0" algn="r" rtl="1">
              <a:lnSpc>
                <a:spcPct val="150000"/>
              </a:lnSpc>
              <a:buNone/>
            </a:pPr>
            <a:r>
              <a:rPr lang="ar-SA" sz="2800" u="sng" dirty="0" smtClean="0"/>
              <a:t>4. الضريبة </a:t>
            </a:r>
            <a:r>
              <a:rPr lang="ar-SA" sz="2800" u="sng" dirty="0" smtClean="0"/>
              <a:t>ليس لها مقابل خاص مباشر:</a:t>
            </a:r>
            <a:endParaRPr lang="en-US" sz="2800" dirty="0" smtClean="0"/>
          </a:p>
          <a:p>
            <a:pPr algn="r" rtl="1">
              <a:buNone/>
            </a:pPr>
            <a:r>
              <a:rPr lang="ar-SA" sz="2800" dirty="0" smtClean="0"/>
              <a:t>	عدم </a:t>
            </a:r>
            <a:r>
              <a:rPr lang="ar-SA" sz="2800" dirty="0" smtClean="0"/>
              <a:t>وجود نفع خاص لدافع الضريبة حيث أن الممول لا يستفيد من الخدمات العامة بصفة مقصودة نتيجة دفعه للضريبة، ولكن يستفيد من الخدمات العامة بوصفه فرداً من أفراد المجتمع، وبالتالي لاتعتبر الضريبة ثمناً لخدمة كما هو الحال مع الرسوم الحكومية والتي تدفع للحصول على خدمات معينة.</a:t>
            </a:r>
            <a:endParaRPr lang="en-US" sz="2800" dirty="0" smtClean="0"/>
          </a:p>
          <a:p>
            <a:pPr algn="r" rtl="1">
              <a:buNone/>
            </a:pPr>
            <a:endParaRPr lang="en-US" sz="2800" dirty="0"/>
          </a:p>
        </p:txBody>
      </p:sp>
      <p:sp>
        <p:nvSpPr>
          <p:cNvPr id="4" name="Slide Number Placeholder 3"/>
          <p:cNvSpPr>
            <a:spLocks noGrp="1"/>
          </p:cNvSpPr>
          <p:nvPr>
            <p:ph type="sldNum" sz="quarter" idx="12"/>
          </p:nvPr>
        </p:nvSpPr>
        <p:spPr/>
        <p:txBody>
          <a:bodyPr/>
          <a:lstStyle/>
          <a:p>
            <a:fld id="{647B810C-A49A-49CA-A25A-62302793512C}" type="slidenum">
              <a:rPr lang="en-US" smtClean="0"/>
              <a:t>5</a:t>
            </a:fld>
            <a:endParaRPr 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1-1 ماهية وخصائص الضريبة:</a:t>
            </a:r>
            <a:endParaRPr lang="en-US" dirty="0"/>
          </a:p>
        </p:txBody>
      </p:sp>
      <p:sp>
        <p:nvSpPr>
          <p:cNvPr id="3" name="Content Placeholder 2"/>
          <p:cNvSpPr>
            <a:spLocks noGrp="1"/>
          </p:cNvSpPr>
          <p:nvPr>
            <p:ph sz="quarter" idx="1"/>
          </p:nvPr>
        </p:nvSpPr>
        <p:spPr>
          <a:xfrm>
            <a:off x="228600" y="1527048"/>
            <a:ext cx="8577072" cy="4572000"/>
          </a:xfrm>
        </p:spPr>
        <p:txBody>
          <a:bodyPr>
            <a:normAutofit/>
          </a:bodyPr>
          <a:lstStyle/>
          <a:p>
            <a:pPr lvl="0" algn="r" rtl="1">
              <a:buNone/>
            </a:pPr>
            <a:r>
              <a:rPr lang="ar-SA" u="sng" dirty="0" smtClean="0"/>
              <a:t>5. الضريبة </a:t>
            </a:r>
            <a:r>
              <a:rPr lang="ar-SA" u="sng" dirty="0" smtClean="0"/>
              <a:t>تحقق أهدافاً اقتصادية واجتماعية وسياسية:</a:t>
            </a:r>
            <a:endParaRPr lang="en-US" dirty="0" smtClean="0"/>
          </a:p>
          <a:p>
            <a:pPr algn="r" rtl="1">
              <a:buNone/>
            </a:pPr>
            <a:r>
              <a:rPr lang="ar-SA" dirty="0" smtClean="0"/>
              <a:t>	الهدف </a:t>
            </a:r>
            <a:r>
              <a:rPr lang="ar-SA" dirty="0" smtClean="0"/>
              <a:t>من فرض الضرائب ليس توفير الأموال اللازمة لتغطية النفقات العامة للدولة فحسب، بل أصبح الهدف منه تحقيق أهداف اقتصادية واجتماعية وسياسية.</a:t>
            </a:r>
            <a:endParaRPr lang="en-US" dirty="0" smtClean="0"/>
          </a:p>
          <a:p>
            <a:pPr algn="r" rtl="1">
              <a:buNone/>
            </a:pPr>
            <a:r>
              <a:rPr lang="ar-SA" dirty="0" smtClean="0"/>
              <a:t>أ/ أهداف إقتصادية: تستخدم كأداة لتحقيق الإستقرار عبر الدورة الإقتصادية، بتخفيضها أثناء فترة الإنكماش وزيادتها أثناء فترة الرواج.</a:t>
            </a:r>
            <a:endParaRPr lang="en-US" dirty="0" smtClean="0"/>
          </a:p>
          <a:p>
            <a:pPr algn="r" rtl="1">
              <a:buNone/>
            </a:pPr>
            <a:r>
              <a:rPr lang="ar-SA" dirty="0" smtClean="0"/>
              <a:t>ب/ أهداف اجتماعية: تتمثل في إعادة توزيع الدخل القومي لصالح الطبقات الفقيرة ذات الأعباء العائلية الكبيرة، أو في تشجيع بعض الأنشطة </a:t>
            </a:r>
            <a:r>
              <a:rPr lang="ar-SA" dirty="0" smtClean="0"/>
              <a:t>الإجتماعية.</a:t>
            </a:r>
            <a:endParaRPr lang="en-US" dirty="0" smtClean="0"/>
          </a:p>
          <a:p>
            <a:pPr algn="r" rtl="1">
              <a:buNone/>
            </a:pPr>
            <a:r>
              <a:rPr lang="ar-SA" dirty="0" smtClean="0"/>
              <a:t>ج/ أهداف سياسية داخلية أو خارجية: كما في حالة استخدام الرسوم –الضرائب الجمركية- لتسهيل التجارة الخارجية مع بعض الدول أو الحد منها.</a:t>
            </a:r>
            <a:endParaRPr lang="en-US" dirty="0" smtClean="0"/>
          </a:p>
          <a:p>
            <a:pPr algn="r" rtl="1">
              <a:buNone/>
            </a:pPr>
            <a:endParaRPr lang="en-US" dirty="0"/>
          </a:p>
        </p:txBody>
      </p:sp>
      <p:sp>
        <p:nvSpPr>
          <p:cNvPr id="4" name="Slide Number Placeholder 3"/>
          <p:cNvSpPr>
            <a:spLocks noGrp="1"/>
          </p:cNvSpPr>
          <p:nvPr>
            <p:ph type="sldNum" sz="quarter" idx="12"/>
          </p:nvPr>
        </p:nvSpPr>
        <p:spPr/>
        <p:txBody>
          <a:bodyPr/>
          <a:lstStyle/>
          <a:p>
            <a:fld id="{647B810C-A49A-49CA-A25A-62302793512C}" type="slidenum">
              <a:rPr lang="en-US" smtClean="0"/>
              <a:t>6</a:t>
            </a:fld>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b="1" u="sng" dirty="0" smtClean="0"/>
              <a:t>1-2 قواعد فرض الضريبة</a:t>
            </a:r>
            <a:r>
              <a:rPr lang="ar-SA" b="1" u="sng" dirty="0" smtClean="0"/>
              <a:t>:</a:t>
            </a:r>
            <a:endParaRPr lang="en-US" u="sng" dirty="0"/>
          </a:p>
        </p:txBody>
      </p:sp>
      <p:sp>
        <p:nvSpPr>
          <p:cNvPr id="3" name="Content Placeholder 2"/>
          <p:cNvSpPr>
            <a:spLocks noGrp="1"/>
          </p:cNvSpPr>
          <p:nvPr>
            <p:ph sz="quarter" idx="1"/>
          </p:nvPr>
        </p:nvSpPr>
        <p:spPr/>
        <p:txBody>
          <a:bodyPr>
            <a:normAutofit/>
          </a:bodyPr>
          <a:lstStyle/>
          <a:p>
            <a:pPr lvl="0" algn="r" rtl="1">
              <a:lnSpc>
                <a:spcPct val="150000"/>
              </a:lnSpc>
              <a:buNone/>
            </a:pPr>
            <a:r>
              <a:rPr lang="ar-SA" sz="2800" u="sng" dirty="0" smtClean="0"/>
              <a:t>1. قاعدة </a:t>
            </a:r>
            <a:r>
              <a:rPr lang="ar-SA" sz="2800" u="sng" dirty="0" smtClean="0"/>
              <a:t>العدالة:</a:t>
            </a:r>
            <a:endParaRPr lang="en-US" sz="2800" dirty="0" smtClean="0"/>
          </a:p>
          <a:p>
            <a:pPr algn="r" rtl="1">
              <a:buNone/>
            </a:pPr>
            <a:r>
              <a:rPr lang="ar-SA" sz="2800" dirty="0" smtClean="0"/>
              <a:t>	يقصد </a:t>
            </a:r>
            <a:r>
              <a:rPr lang="ar-SA" sz="2800" dirty="0" smtClean="0"/>
              <a:t>بقاعدة العدالة أن يتم توزيع الأعباء الضريبية على مختلف المكلفين كل بحسب قدرته على الدفع بقدر الإمكان</a:t>
            </a:r>
            <a:r>
              <a:rPr lang="ar-SA" sz="2800" dirty="0" smtClean="0"/>
              <a:t>.</a:t>
            </a:r>
          </a:p>
          <a:p>
            <a:pPr algn="r" rtl="1">
              <a:buNone/>
            </a:pPr>
            <a:endParaRPr lang="en-US" sz="1400" dirty="0" smtClean="0"/>
          </a:p>
          <a:p>
            <a:pPr algn="r" rtl="1">
              <a:buNone/>
            </a:pPr>
            <a:r>
              <a:rPr lang="ar-SA" sz="2800" dirty="0" smtClean="0"/>
              <a:t>	وتقوم </a:t>
            </a:r>
            <a:r>
              <a:rPr lang="ar-SA" sz="2800" dirty="0" smtClean="0"/>
              <a:t>فكرة العدالة الضريبية على أساس تطبيق مبدأ عمومية الضرائب، فهي تتطلب أن تفرض الضريبة على جميع الأشخاص والأموال بلا استثناء وبصورة تتناسب مع مقدرة المكلف المالية، فلا يعفى منها بعض الأموال أو بعض الأشخاص الخاضعين لسيادة الدولة دون مبرر اقتصادي أو اجتماعي أو سياسي.</a:t>
            </a:r>
            <a:endParaRPr lang="en-US" sz="2800" dirty="0" smtClean="0"/>
          </a:p>
          <a:p>
            <a:pPr algn="r" rtl="1">
              <a:buNone/>
            </a:pPr>
            <a:endParaRPr lang="en-US" sz="2800" dirty="0"/>
          </a:p>
        </p:txBody>
      </p:sp>
      <p:sp>
        <p:nvSpPr>
          <p:cNvPr id="4" name="Slide Number Placeholder 3"/>
          <p:cNvSpPr>
            <a:spLocks noGrp="1"/>
          </p:cNvSpPr>
          <p:nvPr>
            <p:ph type="sldNum" sz="quarter" idx="12"/>
          </p:nvPr>
        </p:nvSpPr>
        <p:spPr/>
        <p:txBody>
          <a:bodyPr/>
          <a:lstStyle/>
          <a:p>
            <a:fld id="{647B810C-A49A-49CA-A25A-62302793512C}" type="slidenum">
              <a:rPr lang="en-US" smtClean="0"/>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1-2 قواعد فرض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8</a:t>
            </a:fld>
            <a:endParaRPr lang="en-US"/>
          </a:p>
        </p:txBody>
      </p:sp>
      <p:sp>
        <p:nvSpPr>
          <p:cNvPr id="4" name="Content Placeholder 3"/>
          <p:cNvSpPr>
            <a:spLocks noGrp="1"/>
          </p:cNvSpPr>
          <p:nvPr>
            <p:ph sz="quarter" idx="1"/>
          </p:nvPr>
        </p:nvSpPr>
        <p:spPr/>
        <p:txBody>
          <a:bodyPr>
            <a:normAutofit/>
          </a:bodyPr>
          <a:lstStyle/>
          <a:p>
            <a:pPr algn="r" rtl="1">
              <a:lnSpc>
                <a:spcPct val="150000"/>
              </a:lnSpc>
              <a:buNone/>
            </a:pPr>
            <a:r>
              <a:rPr lang="ar-SA" sz="2800" dirty="0" smtClean="0"/>
              <a:t>هناك نوعين من العدالة:</a:t>
            </a:r>
            <a:endParaRPr lang="en-US" sz="2800" dirty="0" smtClean="0"/>
          </a:p>
          <a:p>
            <a:pPr algn="r" rtl="1">
              <a:buNone/>
            </a:pPr>
            <a:r>
              <a:rPr lang="ar-SA" sz="2800" dirty="0" smtClean="0"/>
              <a:t>أ/ مبدأ العدالة الأفقية: يقضي بمعاملة المكلفين ذوي الظروف الإقتصادية المتماثلة معاملة ضريبية متماثلة، ويعتبر صافي الدخل أفضل معايير التماثل.</a:t>
            </a:r>
            <a:endParaRPr lang="en-US" sz="2800" dirty="0" smtClean="0"/>
          </a:p>
          <a:p>
            <a:pPr algn="r" rtl="1">
              <a:buNone/>
            </a:pPr>
            <a:r>
              <a:rPr lang="ar-SA" sz="2800" dirty="0" smtClean="0"/>
              <a:t>ب/ مبدأ العدالة الرأسية: يقضي بأن تكون معاملة المكلفين ذوي الظروف الإقتصادية غير المتماثلة معاملة ضريبية غير متماثلة، ويعتبر التصاعد الضريبي أفضل معايير عدم التماثل في المعاملة.</a:t>
            </a:r>
            <a:endParaRPr lang="en-US" sz="2800" dirty="0" smtClean="0"/>
          </a:p>
          <a:p>
            <a:pPr algn="r" rtl="1">
              <a:buNone/>
            </a:pPr>
            <a:endParaRPr lang="en-US" sz="28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t>1-2 قواعد فرض الضريبة:</a:t>
            </a:r>
            <a:endParaRPr lang="en-US" dirty="0"/>
          </a:p>
        </p:txBody>
      </p:sp>
      <p:sp>
        <p:nvSpPr>
          <p:cNvPr id="3" name="Slide Number Placeholder 2"/>
          <p:cNvSpPr>
            <a:spLocks noGrp="1"/>
          </p:cNvSpPr>
          <p:nvPr>
            <p:ph type="sldNum" sz="quarter" idx="12"/>
          </p:nvPr>
        </p:nvSpPr>
        <p:spPr/>
        <p:txBody>
          <a:bodyPr/>
          <a:lstStyle/>
          <a:p>
            <a:fld id="{647B810C-A49A-49CA-A25A-62302793512C}" type="slidenum">
              <a:rPr lang="en-US" smtClean="0"/>
              <a:t>9</a:t>
            </a:fld>
            <a:endParaRPr lang="en-US"/>
          </a:p>
        </p:txBody>
      </p:sp>
      <p:sp>
        <p:nvSpPr>
          <p:cNvPr id="4" name="Content Placeholder 3"/>
          <p:cNvSpPr>
            <a:spLocks noGrp="1"/>
          </p:cNvSpPr>
          <p:nvPr>
            <p:ph sz="quarter" idx="1"/>
          </p:nvPr>
        </p:nvSpPr>
        <p:spPr/>
        <p:txBody>
          <a:bodyPr>
            <a:normAutofit/>
          </a:bodyPr>
          <a:lstStyle/>
          <a:p>
            <a:pPr lvl="0" algn="r" rtl="1">
              <a:lnSpc>
                <a:spcPct val="150000"/>
              </a:lnSpc>
              <a:buNone/>
            </a:pPr>
            <a:r>
              <a:rPr lang="ar-SA" sz="2800" u="sng" dirty="0" smtClean="0"/>
              <a:t>2. قاعدة </a:t>
            </a:r>
            <a:r>
              <a:rPr lang="ar-SA" sz="2800" u="sng" dirty="0" smtClean="0"/>
              <a:t>اليقين والإستقرار:</a:t>
            </a:r>
            <a:endParaRPr lang="en-US" sz="2800" dirty="0" smtClean="0"/>
          </a:p>
          <a:p>
            <a:pPr algn="r" rtl="1">
              <a:buNone/>
            </a:pPr>
            <a:r>
              <a:rPr lang="ar-SA" sz="2800" dirty="0" smtClean="0"/>
              <a:t>	ويقصد </a:t>
            </a:r>
            <a:r>
              <a:rPr lang="ar-SA" sz="2800" dirty="0" smtClean="0"/>
              <a:t>بذلك أن تحدد الضرائب بدرجة من الدقة دون مغالاة أو تحيز، أي أن يتم صياغة النظام ومواده صياغة واضحة دون لبس أو تعقيد أو غموض، حتى لاتكون نصوصه عرضة للتأويل والتفسير من قبل الإدارة الضريبية أو من قبل المكلف نفسه، وبحيث يمكن تنفيذه دون تعسف أو تعنت</a:t>
            </a:r>
            <a:r>
              <a:rPr lang="ar-SA" sz="2800" dirty="0" smtClean="0"/>
              <a:t>.</a:t>
            </a:r>
            <a:endParaRPr lang="en-US" sz="2800" dirty="0" smtClean="0"/>
          </a:p>
          <a:p>
            <a:pPr algn="r" rtl="1">
              <a:buNone/>
            </a:pPr>
            <a:r>
              <a:rPr lang="ar-SA" sz="2800" dirty="0" smtClean="0"/>
              <a:t>	يجب </a:t>
            </a:r>
            <a:r>
              <a:rPr lang="ar-SA" sz="2800" dirty="0" smtClean="0"/>
              <a:t>أن تتسم أحكام النظام الضريبي بالثبات النسبي أي تجنب القيام </a:t>
            </a:r>
            <a:r>
              <a:rPr lang="ar-SA" sz="2800" dirty="0" smtClean="0"/>
              <a:t>بإجراء </a:t>
            </a:r>
            <a:r>
              <a:rPr lang="ar-SA" sz="2800" dirty="0" smtClean="0"/>
              <a:t>تعديلات مستمرة على النظام الضريبي.</a:t>
            </a:r>
            <a:endParaRPr lang="en-US" sz="2800" dirty="0" smtClean="0"/>
          </a:p>
          <a:p>
            <a:pPr algn="r">
              <a:buNone/>
            </a:pPr>
            <a:endParaRPr lang="en-US" sz="28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143</TotalTime>
  <Words>1121</Words>
  <Application>Microsoft Office PowerPoint</Application>
  <PresentationFormat>On-screen Show (4:3)</PresentationFormat>
  <Paragraphs>201</Paragraphs>
  <Slides>33</Slides>
  <Notes>0</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Civic</vt:lpstr>
      <vt:lpstr>المحاسبة الضريبية (النظرية والتطبيق) أ.د سلطان السلطان</vt:lpstr>
      <vt:lpstr>1-1 ماهية وخصائص الضريبة:</vt:lpstr>
      <vt:lpstr>1-1 ماهية وخصائص الضريبة:</vt:lpstr>
      <vt:lpstr>1-1 ماهية وخصائص الضريبة:</vt:lpstr>
      <vt:lpstr>1-1 ماهية وخصائص الضريبة:</vt:lpstr>
      <vt:lpstr>1-1 ماهية وخصائص الضريبة:</vt:lpstr>
      <vt:lpstr>1-2 قواعد فرض الضريبة:</vt:lpstr>
      <vt:lpstr>1-2 قواعد فرض الضريبة:</vt:lpstr>
      <vt:lpstr>1-2 قواعد فرض الضريبة:</vt:lpstr>
      <vt:lpstr>1-2 قواعد فرض الضريبة:</vt:lpstr>
      <vt:lpstr>1-2 قواعد فرض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1-3 تقسيمات الضريبة:</vt:lpstr>
      <vt:lpstr>1-4 تعريف الدخل الضريبي:</vt:lpstr>
      <vt:lpstr>1-4 تعريف الدخل الضريبي:</vt:lpstr>
      <vt:lpstr>1-4 تعريف الدخل الضريبي:</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المحاسبة الضريبية (النظرية والتطبيق) أ.د سلطان السلطان</dc:title>
  <dc:creator>aamadhi</dc:creator>
  <cp:lastModifiedBy>aamadhi</cp:lastModifiedBy>
  <cp:revision>12</cp:revision>
  <dcterms:created xsi:type="dcterms:W3CDTF">2012-09-07T15:01:11Z</dcterms:created>
  <dcterms:modified xsi:type="dcterms:W3CDTF">2012-09-07T17:24:16Z</dcterms:modified>
</cp:coreProperties>
</file>