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8"/>
  </p:notesMasterIdLst>
  <p:sldIdLst>
    <p:sldId id="261" r:id="rId2"/>
    <p:sldId id="257" r:id="rId3"/>
    <p:sldId id="258" r:id="rId4"/>
    <p:sldId id="259" r:id="rId5"/>
    <p:sldId id="262" r:id="rId6"/>
    <p:sldId id="260"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39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F1AF7E3-34E6-422C-BC67-F06211CF294D}" type="datetimeFigureOut">
              <a:rPr lang="ar-SA" smtClean="0"/>
              <a:pPr/>
              <a:t>26/11/34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07EE733-F0D8-41D6-88B4-2165302723B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ACFDEC7-0653-4424-B2AA-4B9873041D57}" type="datetime1">
              <a:rPr lang="ar-SA" smtClean="0"/>
              <a:pPr/>
              <a:t>26/11/34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
        <p:nvSpPr>
          <p:cNvPr id="6" name="عنصر نائب لرقم الشريحة 5"/>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217E71F-2987-43BF-AE81-9CE9C4C0AD97}" type="datetime1">
              <a:rPr lang="ar-SA" smtClean="0"/>
              <a:pPr/>
              <a:t>26/11/34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
        <p:nvSpPr>
          <p:cNvPr id="6" name="عنصر نائب لرقم الشريحة 5"/>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A1B5A2D-D754-4B22-910D-6FE053C04214}" type="datetime1">
              <a:rPr lang="ar-SA" smtClean="0"/>
              <a:pPr/>
              <a:t>26/11/34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
        <p:nvSpPr>
          <p:cNvPr id="6" name="عنصر نائب لرقم الشريحة 5"/>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عنوان ونص">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86AE49-3601-4628-BB59-F3716C6110FB}" type="datetime1">
              <a:rPr lang="ar-SA" smtClean="0"/>
              <a:pPr/>
              <a:t>26/11/34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
        <p:nvSpPr>
          <p:cNvPr id="6" name="عنصر نائب لرقم الشريحة 5"/>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80E764E-8C2B-46DE-8696-CEF5FE309256}" type="datetime1">
              <a:rPr lang="ar-SA" smtClean="0"/>
              <a:pPr/>
              <a:t>26/11/34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
        <p:nvSpPr>
          <p:cNvPr id="6" name="عنصر نائب لرقم الشريحة 5"/>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12C2780-46C8-4B75-8FC7-AEB5C54B5F9A}" type="datetime1">
              <a:rPr lang="ar-SA" smtClean="0"/>
              <a:pPr/>
              <a:t>26/11/34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
        <p:nvSpPr>
          <p:cNvPr id="6" name="عنصر نائب لرقم الشريحة 5"/>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7E9756C-EE92-4465-B2B9-FC4CD67027EB}" type="datetime1">
              <a:rPr lang="ar-SA" smtClean="0"/>
              <a:pPr/>
              <a:t>26/11/34</a:t>
            </a:fld>
            <a:endParaRPr lang="ar-SA"/>
          </a:p>
        </p:txBody>
      </p:sp>
      <p:sp>
        <p:nvSpPr>
          <p:cNvPr id="6" name="عنصر نائب للتذييل 5"/>
          <p:cNvSpPr>
            <a:spLocks noGrp="1"/>
          </p:cNvSpPr>
          <p:nvPr>
            <p:ph type="ftr" sz="quarter" idx="11"/>
          </p:nvPr>
        </p:nvSpPr>
        <p:spPr/>
        <p:txBody>
          <a:bodyPr/>
          <a:lstStyle/>
          <a:p>
            <a:r>
              <a:rPr lang="ar-SA" smtClean="0"/>
              <a:t>أ. وفاء بنت محمد العيسى</a:t>
            </a:r>
            <a:endParaRPr lang="ar-SA"/>
          </a:p>
        </p:txBody>
      </p:sp>
      <p:sp>
        <p:nvSpPr>
          <p:cNvPr id="7" name="عنصر نائب لرقم الشريحة 6"/>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85A6134-DD5A-433B-BB13-68D05D8C84F9}" type="datetime1">
              <a:rPr lang="ar-SA" smtClean="0"/>
              <a:pPr/>
              <a:t>26/11/34</a:t>
            </a:fld>
            <a:endParaRPr lang="ar-SA"/>
          </a:p>
        </p:txBody>
      </p:sp>
      <p:sp>
        <p:nvSpPr>
          <p:cNvPr id="8" name="عنصر نائب للتذييل 7"/>
          <p:cNvSpPr>
            <a:spLocks noGrp="1"/>
          </p:cNvSpPr>
          <p:nvPr>
            <p:ph type="ftr" sz="quarter" idx="11"/>
          </p:nvPr>
        </p:nvSpPr>
        <p:spPr/>
        <p:txBody>
          <a:bodyPr/>
          <a:lstStyle/>
          <a:p>
            <a:r>
              <a:rPr lang="ar-SA" smtClean="0"/>
              <a:t>أ. وفاء بنت محمد العيسى</a:t>
            </a:r>
            <a:endParaRPr lang="ar-SA"/>
          </a:p>
        </p:txBody>
      </p:sp>
      <p:sp>
        <p:nvSpPr>
          <p:cNvPr id="9" name="عنصر نائب لرقم الشريحة 8"/>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62F70B3-78BC-4454-91F5-2B39AE221385}" type="datetime1">
              <a:rPr lang="ar-SA" smtClean="0"/>
              <a:pPr/>
              <a:t>26/11/34</a:t>
            </a:fld>
            <a:endParaRPr lang="ar-SA"/>
          </a:p>
        </p:txBody>
      </p:sp>
      <p:sp>
        <p:nvSpPr>
          <p:cNvPr id="4" name="عنصر نائب للتذييل 3"/>
          <p:cNvSpPr>
            <a:spLocks noGrp="1"/>
          </p:cNvSpPr>
          <p:nvPr>
            <p:ph type="ftr" sz="quarter" idx="11"/>
          </p:nvPr>
        </p:nvSpPr>
        <p:spPr/>
        <p:txBody>
          <a:bodyPr/>
          <a:lstStyle/>
          <a:p>
            <a:r>
              <a:rPr lang="ar-SA" smtClean="0"/>
              <a:t>أ. وفاء بنت محمد العيسى</a:t>
            </a:r>
            <a:endParaRPr lang="ar-SA"/>
          </a:p>
        </p:txBody>
      </p:sp>
      <p:sp>
        <p:nvSpPr>
          <p:cNvPr id="5" name="عنصر نائب لرقم الشريحة 4"/>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C4F7184-E024-4A33-8ED9-409D904F24F7}" type="datetime1">
              <a:rPr lang="ar-SA" smtClean="0"/>
              <a:pPr/>
              <a:t>26/11/34</a:t>
            </a:fld>
            <a:endParaRPr lang="ar-SA"/>
          </a:p>
        </p:txBody>
      </p:sp>
      <p:sp>
        <p:nvSpPr>
          <p:cNvPr id="3" name="عنصر نائب للتذييل 2"/>
          <p:cNvSpPr>
            <a:spLocks noGrp="1"/>
          </p:cNvSpPr>
          <p:nvPr>
            <p:ph type="ftr" sz="quarter" idx="11"/>
          </p:nvPr>
        </p:nvSpPr>
        <p:spPr/>
        <p:txBody>
          <a:bodyPr/>
          <a:lstStyle/>
          <a:p>
            <a:r>
              <a:rPr lang="ar-SA" smtClean="0"/>
              <a:t>أ. وفاء بنت محمد العيسى</a:t>
            </a:r>
            <a:endParaRPr lang="ar-SA"/>
          </a:p>
        </p:txBody>
      </p:sp>
      <p:sp>
        <p:nvSpPr>
          <p:cNvPr id="4" name="عنصر نائب لرقم الشريحة 3"/>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EA15EE1-40E7-4961-8326-15816BB94C3A}" type="datetime1">
              <a:rPr lang="ar-SA" smtClean="0"/>
              <a:pPr/>
              <a:t>26/11/34</a:t>
            </a:fld>
            <a:endParaRPr lang="ar-SA"/>
          </a:p>
        </p:txBody>
      </p:sp>
      <p:sp>
        <p:nvSpPr>
          <p:cNvPr id="6" name="عنصر نائب للتذييل 5"/>
          <p:cNvSpPr>
            <a:spLocks noGrp="1"/>
          </p:cNvSpPr>
          <p:nvPr>
            <p:ph type="ftr" sz="quarter" idx="11"/>
          </p:nvPr>
        </p:nvSpPr>
        <p:spPr/>
        <p:txBody>
          <a:bodyPr/>
          <a:lstStyle/>
          <a:p>
            <a:r>
              <a:rPr lang="ar-SA" smtClean="0"/>
              <a:t>أ. وفاء بنت محمد العيسى</a:t>
            </a:r>
            <a:endParaRPr lang="ar-SA"/>
          </a:p>
        </p:txBody>
      </p:sp>
      <p:sp>
        <p:nvSpPr>
          <p:cNvPr id="7" name="عنصر نائب لرقم الشريحة 6"/>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0498D8-DC2A-4542-8E45-1F293C70BC79}" type="datetime1">
              <a:rPr lang="ar-SA" smtClean="0"/>
              <a:pPr/>
              <a:t>26/11/34</a:t>
            </a:fld>
            <a:endParaRPr lang="ar-SA"/>
          </a:p>
        </p:txBody>
      </p:sp>
      <p:sp>
        <p:nvSpPr>
          <p:cNvPr id="6" name="عنصر نائب للتذييل 5"/>
          <p:cNvSpPr>
            <a:spLocks noGrp="1"/>
          </p:cNvSpPr>
          <p:nvPr>
            <p:ph type="ftr" sz="quarter" idx="11"/>
          </p:nvPr>
        </p:nvSpPr>
        <p:spPr/>
        <p:txBody>
          <a:bodyPr/>
          <a:lstStyle/>
          <a:p>
            <a:r>
              <a:rPr lang="ar-SA" smtClean="0"/>
              <a:t>أ. وفاء بنت محمد العيسى</a:t>
            </a:r>
            <a:endParaRPr lang="ar-SA"/>
          </a:p>
        </p:txBody>
      </p:sp>
      <p:sp>
        <p:nvSpPr>
          <p:cNvPr id="7" name="عنصر نائب لرقم الشريحة 6"/>
          <p:cNvSpPr>
            <a:spLocks noGrp="1"/>
          </p:cNvSpPr>
          <p:nvPr>
            <p:ph type="sldNum" sz="quarter" idx="12"/>
          </p:nvPr>
        </p:nvSpPr>
        <p:spPr/>
        <p:txBody>
          <a:bodyPr/>
          <a:lstStyle/>
          <a:p>
            <a:fld id="{5E6F3B05-DC10-489C-8994-13F85513781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E96C9C7-D44D-4B16-ABF4-9D436E303331}" type="datetime1">
              <a:rPr lang="ar-SA" smtClean="0"/>
              <a:pPr/>
              <a:t>26/11/34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أ. وفاء بنت محمد العيسى</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E6F3B05-DC10-489C-8994-13F85513781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0">
            <a:schemeClr val="accent3"/>
          </a:lnRef>
          <a:fillRef idx="3">
            <a:schemeClr val="accent3"/>
          </a:fillRef>
          <a:effectRef idx="3">
            <a:schemeClr val="accent3"/>
          </a:effectRef>
          <a:fontRef idx="minor">
            <a:schemeClr val="lt1"/>
          </a:fontRef>
        </p:style>
        <p:txBody>
          <a:bodyPr>
            <a:noAutofit/>
          </a:bodyPr>
          <a:lstStyle/>
          <a:p>
            <a:r>
              <a:rPr lang="ar-SA" sz="4800" dirty="0" smtClean="0">
                <a:effectLst>
                  <a:outerShdw blurRad="38100" dist="38100" dir="2700000" algn="tl">
                    <a:srgbClr val="000000">
                      <a:alpha val="43137"/>
                    </a:srgbClr>
                  </a:outerShdw>
                </a:effectLst>
                <a:latin typeface="Andalus" pitchFamily="18" charset="-78"/>
                <a:cs typeface="Andalus" pitchFamily="18" charset="-78"/>
              </a:rPr>
              <a:t>مقدمة المواريث</a:t>
            </a:r>
            <a:endParaRPr lang="ar-SA" sz="4800"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عنوان فرعي 2"/>
          <p:cNvSpPr>
            <a:spLocks noGrp="1"/>
          </p:cNvSpPr>
          <p:nvPr>
            <p:ph type="subTitle" idx="1"/>
          </p:nvPr>
        </p:nvSpPr>
        <p:spPr>
          <a:xfrm>
            <a:off x="1371600" y="3886200"/>
            <a:ext cx="6400800" cy="1415008"/>
          </a:xfrm>
        </p:spPr>
        <p:style>
          <a:lnRef idx="0">
            <a:schemeClr val="accent6"/>
          </a:lnRef>
          <a:fillRef idx="3">
            <a:schemeClr val="accent6"/>
          </a:fillRef>
          <a:effectRef idx="3">
            <a:schemeClr val="accent6"/>
          </a:effectRef>
          <a:fontRef idx="minor">
            <a:schemeClr val="lt1"/>
          </a:fontRef>
        </p:style>
        <p:txBody>
          <a:bodyPr>
            <a:normAutofit/>
          </a:bodyPr>
          <a:lstStyle/>
          <a:p>
            <a:r>
              <a:rPr lang="ar-SA" dirty="0" smtClean="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rPr>
              <a:t>وفاء بنت محمد العيسى</a:t>
            </a:r>
          </a:p>
          <a:p>
            <a:r>
              <a:rPr lang="ar-SA" dirty="0" smtClean="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rPr>
              <a:t>المحاضرة </a:t>
            </a:r>
            <a:r>
              <a:rPr lang="ar-SA" dirty="0" err="1" smtClean="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rPr>
              <a:t>الأولى </a:t>
            </a:r>
            <a:r>
              <a:rPr lang="ar-SA" dirty="0" smtClean="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rPr>
              <a:t>(2-2</a:t>
            </a:r>
            <a:r>
              <a:rPr lang="ar-SA" dirty="0" err="1" smtClean="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rPr>
              <a:t>)</a:t>
            </a:r>
            <a:endParaRPr lang="ar-SA" dirty="0" smtClean="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endParaRPr>
          </a:p>
          <a:p>
            <a:endParaRPr lang="ar-SA" dirty="0">
              <a:solidFill>
                <a:schemeClr val="tx1">
                  <a:lumMod val="65000"/>
                  <a:lumOff val="35000"/>
                </a:schemeClr>
              </a:solidFill>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6" name="عنوان 1"/>
          <p:cNvSpPr txBox="1">
            <a:spLocks/>
          </p:cNvSpPr>
          <p:nvPr/>
        </p:nvSpPr>
        <p:spPr>
          <a:xfrm>
            <a:off x="611560" y="188640"/>
            <a:ext cx="7772400" cy="1470025"/>
          </a:xfrm>
          <a:prstGeom prst="rect">
            <a:avLst/>
          </a:prstGeom>
        </p:spPr>
        <p:style>
          <a:lnRef idx="0">
            <a:schemeClr val="accent3"/>
          </a:lnRef>
          <a:fillRef idx="3">
            <a:schemeClr val="accent3"/>
          </a:fillRef>
          <a:effectRef idx="3">
            <a:schemeClr val="accent3"/>
          </a:effectRef>
          <a:fontRef idx="minor">
            <a:schemeClr val="lt1"/>
          </a:fontRef>
        </p:style>
        <p:txBody>
          <a:bodyPr vert="horz" lIns="91440" tIns="45720" rIns="91440" bIns="45720" rtlCol="1" anchor="ctr">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800" b="0" i="0" u="none" strike="noStrike" kern="1200" cap="none" spc="0" normalizeH="0" baseline="0" noProof="0" smtClean="0">
                <a:ln>
                  <a:noFill/>
                </a:ln>
                <a:solidFill>
                  <a:schemeClr val="lt1"/>
                </a:solidFill>
                <a:effectLst>
                  <a:outerShdw blurRad="38100" dist="38100" dir="2700000" algn="tl">
                    <a:srgbClr val="000000">
                      <a:alpha val="43137"/>
                    </a:srgbClr>
                  </a:outerShdw>
                </a:effectLst>
                <a:uLnTx/>
                <a:uFillTx/>
                <a:latin typeface="Andalus" pitchFamily="18" charset="-78"/>
                <a:ea typeface="+mn-ea"/>
                <a:cs typeface="Andalus" pitchFamily="18" charset="-78"/>
              </a:rPr>
              <a:t>مقدمة المواريث</a:t>
            </a:r>
            <a:endParaRPr kumimoji="0" lang="ar-SA" sz="4800" b="0" i="0" u="none" strike="noStrike" kern="1200" cap="none" spc="0" normalizeH="0" baseline="0" noProof="0" dirty="0">
              <a:ln>
                <a:noFill/>
              </a:ln>
              <a:solidFill>
                <a:schemeClr val="lt1"/>
              </a:solidFill>
              <a:effectLst>
                <a:outerShdw blurRad="38100" dist="38100" dir="2700000" algn="tl">
                  <a:srgbClr val="000000">
                    <a:alpha val="43137"/>
                  </a:srgbClr>
                </a:outerShdw>
              </a:effectLst>
              <a:uLnTx/>
              <a:uFillTx/>
              <a:latin typeface="Andalus" pitchFamily="18" charset="-78"/>
              <a:ea typeface="+mn-ea"/>
              <a:cs typeface="Andalus" pitchFamily="18" charset="-78"/>
            </a:endParaRPr>
          </a:p>
        </p:txBody>
      </p:sp>
      <p:sp>
        <p:nvSpPr>
          <p:cNvPr id="7" name="عنصر نائب لرقم الشريحة 6"/>
          <p:cNvSpPr>
            <a:spLocks noGrp="1"/>
          </p:cNvSpPr>
          <p:nvPr>
            <p:ph type="sldNum" sz="quarter" idx="12"/>
          </p:nvPr>
        </p:nvSpPr>
        <p:spPr/>
        <p:txBody>
          <a:bodyPr/>
          <a:lstStyle/>
          <a:p>
            <a:fld id="{5E6F3B05-DC10-489C-8994-13F855137813}" type="slidenum">
              <a:rPr lang="ar-SA" smtClean="0"/>
              <a:pPr/>
              <a:t>2</a:t>
            </a:fld>
            <a:endParaRPr lang="ar-SA"/>
          </a:p>
        </p:txBody>
      </p:sp>
      <p:sp>
        <p:nvSpPr>
          <p:cNvPr id="8" name="عنصر نائب للتذييل 7"/>
          <p:cNvSpPr>
            <a:spLocks noGrp="1"/>
          </p:cNvSpPr>
          <p:nvPr>
            <p:ph type="ftr" sz="quarter" idx="11"/>
          </p:nvPr>
        </p:nvSpPr>
        <p:spPr/>
        <p:txBody>
          <a:bodyPr/>
          <a:lstStyle/>
          <a:p>
            <a:r>
              <a:rPr lang="ar-SA" smtClean="0"/>
              <a:t>أ. وفاء بنت محمد العيسى</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5"/>
          </a:lnRef>
          <a:fillRef idx="3">
            <a:schemeClr val="accent5"/>
          </a:fillRef>
          <a:effectRef idx="3">
            <a:schemeClr val="accent5"/>
          </a:effectRef>
          <a:fontRef idx="minor">
            <a:schemeClr val="lt1"/>
          </a:fontRef>
        </p:style>
        <p:txBody>
          <a:bodyPr>
            <a:spAutoFit/>
          </a:bodyPr>
          <a:lstStyle/>
          <a:p>
            <a:r>
              <a:rPr lang="ar-SA" b="1" dirty="0" smtClean="0">
                <a:solidFill>
                  <a:srgbClr val="000000"/>
                </a:solidFill>
                <a:effectLst>
                  <a:outerShdw blurRad="38100" dist="38100" dir="2700000" algn="tl">
                    <a:srgbClr val="000000">
                      <a:alpha val="43137"/>
                    </a:srgbClr>
                  </a:outerShdw>
                </a:effectLst>
                <a:latin typeface="Sakkal Majalla" pitchFamily="2" charset="-78"/>
                <a:cs typeface="Sakkal Majalla" pitchFamily="2" charset="-78"/>
              </a:rPr>
              <a:t>مبنى الميراث  في الإسلام</a:t>
            </a:r>
            <a:endParaRPr lang="ar-SA" b="1" dirty="0">
              <a:solidFill>
                <a:srgbClr val="000000"/>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1$.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5E6F3B05-DC10-489C-8994-13F855137813}" type="slidenum">
              <a:rPr lang="ar-SA" smtClean="0"/>
              <a:pPr/>
              <a:t>3</a:t>
            </a:fld>
            <a:endParaRPr lang="ar-SA"/>
          </a:p>
        </p:txBody>
      </p:sp>
      <p:sp>
        <p:nvSpPr>
          <p:cNvPr id="6" name="عنصر نائب للتذييل 5"/>
          <p:cNvSpPr>
            <a:spLocks noGrp="1"/>
          </p:cNvSpPr>
          <p:nvPr>
            <p:ph type="ftr" sz="quarter" idx="11"/>
          </p:nvPr>
        </p:nvSpPr>
        <p:spPr/>
        <p:txBody>
          <a:bodyPr/>
          <a:lstStyle/>
          <a:p>
            <a:r>
              <a:rPr lang="ar-SA" smtClean="0"/>
              <a:t>أ. وفاء بنت محمد العيسى</a:t>
            </a:r>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4000"/>
            <a:ext cx="8229600" cy="1446550"/>
          </a:xfrm>
        </p:spPr>
        <p:style>
          <a:lnRef idx="0">
            <a:schemeClr val="accent4"/>
          </a:lnRef>
          <a:fillRef idx="3">
            <a:schemeClr val="accent4"/>
          </a:fillRef>
          <a:effectRef idx="3">
            <a:schemeClr val="accent4"/>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الميراث في الإسلام  قائم على العدالة  والمواساة والرحمة</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عنصر نائب للنص 2"/>
          <p:cNvSpPr>
            <a:spLocks noGrp="1"/>
          </p:cNvSpPr>
          <p:nvPr>
            <p:ph type="body" idx="1"/>
          </p:nvPr>
        </p:nvSpPr>
        <p:spPr>
          <a:xfrm>
            <a:off x="467544" y="1844824"/>
            <a:ext cx="8229600" cy="4819781"/>
          </a:xfrm>
        </p:spPr>
        <p:txBody>
          <a:bodyPr>
            <a:spAutoFit/>
          </a:bodyPr>
          <a:lstStyle/>
          <a:p>
            <a:pPr algn="justLow"/>
            <a:r>
              <a:rPr lang="ar-SA" sz="2400" b="1" u="sng" dirty="0" smtClean="0">
                <a:solidFill>
                  <a:srgbClr val="00B050"/>
                </a:solidFill>
                <a:effectLst>
                  <a:outerShdw blurRad="38100" dist="38100" dir="2700000" algn="tl">
                    <a:srgbClr val="000000">
                      <a:alpha val="43137"/>
                    </a:srgbClr>
                  </a:outerShdw>
                </a:effectLst>
                <a:latin typeface="Sakkal Majalla" pitchFamily="2" charset="-78"/>
                <a:cs typeface="Sakkal Majalla" pitchFamily="2" charset="-78"/>
              </a:rPr>
              <a:t>العدالة ظاهرة في توريث الإناث  مع الذكور على خلاف ما كان  عليه أهل الجاهلية من تخصيص  الذكور دون الإناث.</a:t>
            </a:r>
          </a:p>
          <a:p>
            <a:pPr lvl="1" algn="justLow"/>
            <a:r>
              <a:rPr lang="ar-SA" sz="2400" b="1" dirty="0" smtClean="0">
                <a:effectLst>
                  <a:outerShdw blurRad="38100" dist="38100" dir="2700000" algn="tl">
                    <a:srgbClr val="000000">
                      <a:alpha val="43137"/>
                    </a:srgbClr>
                  </a:outerShdw>
                </a:effectLst>
                <a:latin typeface="Sakkal Majalla" pitchFamily="2" charset="-78"/>
                <a:cs typeface="Sakkal Majalla" pitchFamily="2" charset="-78"/>
              </a:rPr>
              <a:t>ليس تفضيل الذكور منافياً للعدالة بل هو عين العدالة لأن  الذكر في الإسلام يتحمل من التبعات المالية ما لا تتحمل  الأنثى فنفقات الإناث على الذكور ليس على الإناث منها  شيء أمهات كن أو بنات أو أخوات أو أزواج لا فرق في  ذلك بين فقيرة وغنية وسواء كان وليها مثلها أو دونها.</a:t>
            </a:r>
          </a:p>
          <a:p>
            <a:pPr lvl="1" algn="justLow"/>
            <a:r>
              <a:rPr lang="ar-SA" sz="2400" b="1" dirty="0" smtClean="0">
                <a:effectLst>
                  <a:outerShdw blurRad="38100" dist="38100" dir="2700000" algn="tl">
                    <a:srgbClr val="000000">
                      <a:alpha val="43137"/>
                    </a:srgbClr>
                  </a:outerShdw>
                </a:effectLst>
                <a:latin typeface="Sakkal Majalla" pitchFamily="2" charset="-78"/>
                <a:cs typeface="Sakkal Majalla" pitchFamily="2" charset="-78"/>
              </a:rPr>
              <a:t>ثم إن الرجال هم الذي يدفعون في النكاح المهور للنساء  وجوباً، على حين أن المرأة لا تدفع شيئاً للرجل</a:t>
            </a:r>
          </a:p>
          <a:p>
            <a:pPr lvl="1" algn="justLow"/>
            <a:r>
              <a:rPr lang="ar-SA" sz="2400" b="1" dirty="0" smtClean="0">
                <a:effectLst>
                  <a:outerShdw blurRad="38100" dist="38100" dir="2700000" algn="tl">
                    <a:srgbClr val="000000">
                      <a:alpha val="43137"/>
                    </a:srgbClr>
                  </a:outerShdw>
                </a:effectLst>
                <a:latin typeface="Sakkal Majalla" pitchFamily="2" charset="-78"/>
                <a:cs typeface="Sakkal Majalla" pitchFamily="2" charset="-78"/>
              </a:rPr>
              <a:t>والرجال هم العاقلة، يتحملون دون النساء كل جناية ليست  عمداً وإن كان الجاني امرأة ولا تتحمل المرأة شيئاً من  الجنايات</a:t>
            </a:r>
          </a:p>
          <a:p>
            <a:pPr lvl="1" algn="justLow"/>
            <a:r>
              <a:rPr lang="ar-SA" sz="2400" b="1" dirty="0" smtClean="0">
                <a:effectLst>
                  <a:outerShdw blurRad="38100" dist="38100" dir="2700000" algn="tl">
                    <a:srgbClr val="000000">
                      <a:alpha val="43137"/>
                    </a:srgbClr>
                  </a:outerShdw>
                </a:effectLst>
                <a:latin typeface="Sakkal Majalla" pitchFamily="2" charset="-78"/>
                <a:cs typeface="Sakkal Majalla" pitchFamily="2" charset="-78"/>
              </a:rPr>
              <a:t>فتلخص من ذلك أن الرجل غارم أبداً فالعدل تفضيله في  الميراث ليقابل غرمه بغنم.</a:t>
            </a:r>
          </a:p>
        </p:txBody>
      </p:sp>
      <p:sp>
        <p:nvSpPr>
          <p:cNvPr id="4" name="عنصر نائب لرقم الشريحة 3"/>
          <p:cNvSpPr>
            <a:spLocks noGrp="1"/>
          </p:cNvSpPr>
          <p:nvPr>
            <p:ph type="sldNum" sz="quarter" idx="12"/>
          </p:nvPr>
        </p:nvSpPr>
        <p:spPr/>
        <p:txBody>
          <a:bodyPr/>
          <a:lstStyle/>
          <a:p>
            <a:fld id="{5E6F3B05-DC10-489C-8994-13F855137813}" type="slidenum">
              <a:rPr lang="ar-SA" smtClean="0"/>
              <a:pPr/>
              <a:t>4</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4000"/>
            <a:ext cx="8229600" cy="1446550"/>
          </a:xfrm>
        </p:spPr>
        <p:style>
          <a:lnRef idx="0">
            <a:schemeClr val="accent4"/>
          </a:lnRef>
          <a:fillRef idx="3">
            <a:schemeClr val="accent4"/>
          </a:fillRef>
          <a:effectRef idx="3">
            <a:schemeClr val="accent4"/>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الميراث في الإسلام  قائم على العدالة  والمواساة والرحمة</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عنصر نائب للنص 2"/>
          <p:cNvSpPr>
            <a:spLocks noGrp="1"/>
          </p:cNvSpPr>
          <p:nvPr>
            <p:ph type="body" idx="1"/>
          </p:nvPr>
        </p:nvSpPr>
        <p:spPr>
          <a:xfrm>
            <a:off x="467544" y="1844824"/>
            <a:ext cx="8229600" cy="3243965"/>
          </a:xfrm>
        </p:spPr>
        <p:txBody>
          <a:bodyPr>
            <a:spAutoFit/>
          </a:bodyPr>
          <a:lstStyle/>
          <a:p>
            <a:pPr algn="justLow"/>
            <a:r>
              <a:rPr lang="ar-SA" b="1" dirty="0" smtClean="0">
                <a:effectLst>
                  <a:outerShdw blurRad="38100" dist="38100" dir="2700000" algn="tl">
                    <a:srgbClr val="000000">
                      <a:alpha val="43137"/>
                    </a:srgbClr>
                  </a:outerShdw>
                </a:effectLst>
                <a:latin typeface="Sakkal Majalla" pitchFamily="2" charset="-78"/>
                <a:cs typeface="Sakkal Majalla" pitchFamily="2" charset="-78"/>
              </a:rPr>
              <a:t>المواساة تظهر في توريث </a:t>
            </a:r>
            <a:r>
              <a:rPr lang="ar-SA" b="1" dirty="0" err="1" smtClean="0">
                <a:effectLst>
                  <a:outerShdw blurRad="38100" dist="38100" dir="2700000" algn="tl">
                    <a:srgbClr val="000000">
                      <a:alpha val="43137"/>
                    </a:srgbClr>
                  </a:outerShdw>
                </a:effectLst>
                <a:latin typeface="Sakkal Majalla" pitchFamily="2" charset="-78"/>
                <a:cs typeface="Sakkal Majalla" pitchFamily="2" charset="-78"/>
              </a:rPr>
              <a:t>القرابات</a:t>
            </a:r>
            <a:r>
              <a:rPr lang="ar-SA" b="1" dirty="0" smtClean="0">
                <a:effectLst>
                  <a:outerShdw blurRad="38100" dist="38100" dir="2700000" algn="tl">
                    <a:srgbClr val="000000">
                      <a:alpha val="43137"/>
                    </a:srgbClr>
                  </a:outerShdw>
                </a:effectLst>
                <a:latin typeface="Sakkal Majalla" pitchFamily="2" charset="-78"/>
                <a:cs typeface="Sakkal Majalla" pitchFamily="2" charset="-78"/>
              </a:rPr>
              <a:t> من بعضهم فإن الأصل  في </a:t>
            </a:r>
            <a:r>
              <a:rPr lang="ar-SA" b="1" dirty="0" err="1" smtClean="0">
                <a:effectLst>
                  <a:outerShdw blurRad="38100" dist="38100" dir="2700000" algn="tl">
                    <a:srgbClr val="000000">
                      <a:alpha val="43137"/>
                    </a:srgbClr>
                  </a:outerShdw>
                </a:effectLst>
                <a:latin typeface="Sakkal Majalla" pitchFamily="2" charset="-78"/>
                <a:cs typeface="Sakkal Majalla" pitchFamily="2" charset="-78"/>
              </a:rPr>
              <a:t>القرابات</a:t>
            </a:r>
            <a:r>
              <a:rPr lang="ar-SA" b="1" dirty="0" smtClean="0">
                <a:effectLst>
                  <a:outerShdw blurRad="38100" dist="38100" dir="2700000" algn="tl">
                    <a:srgbClr val="000000">
                      <a:alpha val="43137"/>
                    </a:srgbClr>
                  </a:outerShdw>
                </a:effectLst>
                <a:latin typeface="Sakkal Majalla" pitchFamily="2" charset="-78"/>
                <a:cs typeface="Sakkal Majalla" pitchFamily="2" charset="-78"/>
              </a:rPr>
              <a:t> أن العلاقة قائمة بينهم على المواساة.</a:t>
            </a:r>
          </a:p>
          <a:p>
            <a:pPr algn="justLow">
              <a:buNone/>
            </a:pPr>
            <a:endParaRPr lang="ar-SA" b="1" dirty="0" smtClean="0">
              <a:effectLst>
                <a:outerShdw blurRad="38100" dist="38100" dir="2700000" algn="tl">
                  <a:srgbClr val="000000">
                    <a:alpha val="43137"/>
                  </a:srgbClr>
                </a:outerShdw>
              </a:effectLst>
              <a:latin typeface="Sakkal Majalla" pitchFamily="2" charset="-78"/>
              <a:cs typeface="Sakkal Majalla" pitchFamily="2" charset="-78"/>
            </a:endParaRPr>
          </a:p>
          <a:p>
            <a:pPr algn="justLow"/>
            <a:r>
              <a:rPr lang="ar-SA" b="1" dirty="0" smtClean="0">
                <a:effectLst>
                  <a:outerShdw blurRad="38100" dist="38100" dir="2700000" algn="tl">
                    <a:srgbClr val="000000">
                      <a:alpha val="43137"/>
                    </a:srgbClr>
                  </a:outerShdw>
                </a:effectLst>
                <a:latin typeface="Sakkal Majalla" pitchFamily="2" charset="-78"/>
                <a:cs typeface="Sakkal Majalla" pitchFamily="2" charset="-78"/>
              </a:rPr>
              <a:t>والرحمة ظاهرة في توريث الزوجين بعضهما من بعض، فإن العلاقة بين الزوجين قائمة حال  الحياة على الرحمة فتمتد إلى ما بعد الموت</a:t>
            </a:r>
            <a:endParaRPr lang="ar-SA"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4" name="عنصر نائب لرقم الشريحة 3"/>
          <p:cNvSpPr>
            <a:spLocks noGrp="1"/>
          </p:cNvSpPr>
          <p:nvPr>
            <p:ph type="sldNum" sz="quarter" idx="12"/>
          </p:nvPr>
        </p:nvSpPr>
        <p:spPr/>
        <p:txBody>
          <a:bodyPr/>
          <a:lstStyle/>
          <a:p>
            <a:fld id="{5E6F3B05-DC10-489C-8994-13F855137813}" type="slidenum">
              <a:rPr lang="ar-SA" smtClean="0"/>
              <a:pPr/>
              <a:t>5</a:t>
            </a:fld>
            <a:endParaRPr lang="ar-SA"/>
          </a:p>
        </p:txBody>
      </p:sp>
      <p:sp>
        <p:nvSpPr>
          <p:cNvPr id="5" name="عنصر نائب للتذييل 4"/>
          <p:cNvSpPr>
            <a:spLocks noGrp="1"/>
          </p:cNvSpPr>
          <p:nvPr>
            <p:ph type="ftr" sz="quarter" idx="11"/>
          </p:nvPr>
        </p:nvSpPr>
        <p:spPr/>
        <p:txBody>
          <a:bodyPr/>
          <a:lstStyle/>
          <a:p>
            <a:r>
              <a:rPr lang="ar-SA" smtClean="0"/>
              <a:t>أ. وفاء بنت محمد العيسى</a:t>
            </a:r>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30639"/>
            <a:ext cx="8229600" cy="830997"/>
          </a:xfrm>
        </p:spPr>
        <p:style>
          <a:lnRef idx="0">
            <a:schemeClr val="accent5"/>
          </a:lnRef>
          <a:fillRef idx="3">
            <a:schemeClr val="accent5"/>
          </a:fillRef>
          <a:effectRef idx="3">
            <a:schemeClr val="accent5"/>
          </a:effectRef>
          <a:fontRef idx="minor">
            <a:schemeClr val="lt1"/>
          </a:fontRef>
        </p:style>
        <p:txBody>
          <a:bodyPr>
            <a:spAutoFit/>
          </a:bodyPr>
          <a:lstStyle/>
          <a:p>
            <a:r>
              <a:rPr lang="ar-SA" sz="4800" b="1" dirty="0" smtClean="0">
                <a:solidFill>
                  <a:srgbClr val="000000"/>
                </a:solidFill>
                <a:effectLst>
                  <a:outerShdw blurRad="38100" dist="38100" dir="2700000" algn="tl">
                    <a:srgbClr val="000000">
                      <a:alpha val="43137"/>
                    </a:srgbClr>
                  </a:outerShdw>
                </a:effectLst>
                <a:latin typeface="Sakkal Majalla" pitchFamily="2" charset="-78"/>
                <a:cs typeface="Sakkal Majalla" pitchFamily="2" charset="-78"/>
              </a:rPr>
              <a:t>من حكم التشريع في الميراث</a:t>
            </a:r>
            <a:endParaRPr lang="ar-SA" sz="4800" b="1" dirty="0">
              <a:solidFill>
                <a:srgbClr val="000000"/>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2$.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5E6F3B05-DC10-489C-8994-13F855137813}" type="slidenum">
              <a:rPr lang="ar-SA" smtClean="0"/>
              <a:pPr/>
              <a:t>6</a:t>
            </a:fld>
            <a:endParaRPr lang="ar-SA"/>
          </a:p>
        </p:txBody>
      </p:sp>
      <p:sp>
        <p:nvSpPr>
          <p:cNvPr id="6" name="عنصر نائب للتذييل 5"/>
          <p:cNvSpPr>
            <a:spLocks noGrp="1"/>
          </p:cNvSpPr>
          <p:nvPr>
            <p:ph type="ftr" sz="quarter" idx="11"/>
          </p:nvPr>
        </p:nvSpPr>
        <p:spPr/>
        <p:txBody>
          <a:bodyPr/>
          <a:lstStyle/>
          <a:p>
            <a:r>
              <a:rPr lang="ar-SA" smtClean="0"/>
              <a:t>أ. وفاء بنت محمد العيسى</a:t>
            </a:r>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242</Words>
  <Application>Microsoft Office PowerPoint</Application>
  <PresentationFormat>عرض على الشاشة (3:4)‏</PresentationFormat>
  <Paragraphs>26</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 Office</vt:lpstr>
      <vt:lpstr>مقدمة المواريث</vt:lpstr>
      <vt:lpstr>الشريحة 2</vt:lpstr>
      <vt:lpstr>مبنى الميراث  في الإسلام</vt:lpstr>
      <vt:lpstr>الميراث في الإسلام  قائم على العدالة  والمواساة والرحمة</vt:lpstr>
      <vt:lpstr>الميراث في الإسلام  قائم على العدالة  والمواساة والرحمة</vt:lpstr>
      <vt:lpstr>من حكم التشريع في الميراث</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المواريث</dc:title>
  <dc:creator>وفاء بنت محمد العيسى</dc:creator>
  <cp:lastModifiedBy>وفاء بنت محمد العيسى</cp:lastModifiedBy>
  <cp:revision>4</cp:revision>
  <dcterms:created xsi:type="dcterms:W3CDTF">2013-02-02T16:10:07Z</dcterms:created>
  <dcterms:modified xsi:type="dcterms:W3CDTF">2013-09-30T07:08:00Z</dcterms:modified>
</cp:coreProperties>
</file>