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1" r:id="rId3"/>
    <p:sldId id="257" r:id="rId4"/>
    <p:sldId id="258" r:id="rId5"/>
    <p:sldId id="287" r:id="rId6"/>
    <p:sldId id="262" r:id="rId7"/>
    <p:sldId id="263" r:id="rId8"/>
    <p:sldId id="272" r:id="rId9"/>
    <p:sldId id="288" r:id="rId10"/>
    <p:sldId id="273" r:id="rId11"/>
    <p:sldId id="275" r:id="rId12"/>
    <p:sldId id="293" r:id="rId13"/>
    <p:sldId id="276" r:id="rId14"/>
    <p:sldId id="284" r:id="rId15"/>
    <p:sldId id="285" r:id="rId16"/>
    <p:sldId id="265" r:id="rId17"/>
    <p:sldId id="292" r:id="rId18"/>
    <p:sldId id="277" r:id="rId19"/>
    <p:sldId id="266" r:id="rId20"/>
    <p:sldId id="279" r:id="rId21"/>
    <p:sldId id="268" r:id="rId22"/>
    <p:sldId id="269" r:id="rId23"/>
    <p:sldId id="271" r:id="rId24"/>
    <p:sldId id="278" r:id="rId25"/>
    <p:sldId id="281" r:id="rId26"/>
    <p:sldId id="289" r:id="rId27"/>
    <p:sldId id="290" r:id="rId28"/>
    <p:sldId id="291" r:id="rId29"/>
    <p:sldId id="282" r:id="rId30"/>
    <p:sldId id="280" r:id="rId31"/>
    <p:sldId id="283"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536" autoAdjust="0"/>
    <p:restoredTop sz="94660"/>
  </p:normalViewPr>
  <p:slideViewPr>
    <p:cSldViewPr>
      <p:cViewPr varScale="1">
        <p:scale>
          <a:sx n="87" d="100"/>
          <a:sy n="87" d="100"/>
        </p:scale>
        <p:origin x="159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F09069-2FF2-4296-8D03-E92D302F6683}" type="doc">
      <dgm:prSet loTypeId="urn:microsoft.com/office/officeart/2005/8/layout/venn2" loCatId="relationship" qsTypeId="urn:microsoft.com/office/officeart/2005/8/quickstyle/simple1" qsCatId="simple" csTypeId="urn:microsoft.com/office/officeart/2005/8/colors/accent1_4" csCatId="accent1" phldr="1"/>
      <dgm:spPr/>
      <dgm:t>
        <a:bodyPr/>
        <a:lstStyle/>
        <a:p>
          <a:endParaRPr lang="en-US"/>
        </a:p>
      </dgm:t>
    </dgm:pt>
    <dgm:pt modelId="{E02EAB61-CD91-4591-AE20-699478172099}">
      <dgm:prSet phldrT="[Text]"/>
      <dgm:spPr/>
      <dgm:t>
        <a:bodyPr/>
        <a:lstStyle/>
        <a:p>
          <a:r>
            <a:rPr lang="ar-SA" dirty="0" smtClean="0">
              <a:solidFill>
                <a:schemeClr val="tx1"/>
              </a:solidFill>
            </a:rPr>
            <a:t>1</a:t>
          </a:r>
          <a:endParaRPr lang="en-US" dirty="0">
            <a:solidFill>
              <a:schemeClr val="tx1"/>
            </a:solidFill>
          </a:endParaRPr>
        </a:p>
      </dgm:t>
    </dgm:pt>
    <dgm:pt modelId="{06905DC2-FEC7-4C09-8B48-05C6C701B3E0}" type="parTrans" cxnId="{E86DAB6C-A7DC-4879-92AE-C9FD215FEC59}">
      <dgm:prSet/>
      <dgm:spPr/>
      <dgm:t>
        <a:bodyPr/>
        <a:lstStyle/>
        <a:p>
          <a:endParaRPr lang="en-US"/>
        </a:p>
      </dgm:t>
    </dgm:pt>
    <dgm:pt modelId="{113FE7DA-40C5-4955-ABD5-A5554B050322}" type="sibTrans" cxnId="{E86DAB6C-A7DC-4879-92AE-C9FD215FEC59}">
      <dgm:prSet/>
      <dgm:spPr/>
      <dgm:t>
        <a:bodyPr/>
        <a:lstStyle/>
        <a:p>
          <a:endParaRPr lang="en-US"/>
        </a:p>
      </dgm:t>
    </dgm:pt>
    <dgm:pt modelId="{D82089F1-B5DA-40C7-B403-201FB3AA1FEA}">
      <dgm:prSet phldrT="[Text]"/>
      <dgm:spPr/>
      <dgm:t>
        <a:bodyPr/>
        <a:lstStyle/>
        <a:p>
          <a:r>
            <a:rPr lang="ar-SA" dirty="0" smtClean="0">
              <a:solidFill>
                <a:schemeClr val="tx1"/>
              </a:solidFill>
            </a:rPr>
            <a:t>2</a:t>
          </a:r>
          <a:endParaRPr lang="en-US" dirty="0">
            <a:solidFill>
              <a:schemeClr val="tx1"/>
            </a:solidFill>
          </a:endParaRPr>
        </a:p>
      </dgm:t>
    </dgm:pt>
    <dgm:pt modelId="{E1F18A1A-B6B0-45EC-AABE-40A0EA685F07}" type="parTrans" cxnId="{0CB739DA-4755-42B9-9E1B-1475664B5855}">
      <dgm:prSet/>
      <dgm:spPr/>
      <dgm:t>
        <a:bodyPr/>
        <a:lstStyle/>
        <a:p>
          <a:endParaRPr lang="en-US"/>
        </a:p>
      </dgm:t>
    </dgm:pt>
    <dgm:pt modelId="{A27EF89F-9A89-4D1D-B98E-4C242F354FC0}" type="sibTrans" cxnId="{0CB739DA-4755-42B9-9E1B-1475664B5855}">
      <dgm:prSet/>
      <dgm:spPr/>
      <dgm:t>
        <a:bodyPr/>
        <a:lstStyle/>
        <a:p>
          <a:endParaRPr lang="en-US"/>
        </a:p>
      </dgm:t>
    </dgm:pt>
    <dgm:pt modelId="{0FB070E5-63B8-432F-AFD9-7B40AF48790E}">
      <dgm:prSet phldrT="[Text]"/>
      <dgm:spPr/>
      <dgm:t>
        <a:bodyPr/>
        <a:lstStyle/>
        <a:p>
          <a:r>
            <a:rPr lang="ar-SA" dirty="0" smtClean="0">
              <a:solidFill>
                <a:schemeClr val="tx1"/>
              </a:solidFill>
            </a:rPr>
            <a:t>3</a:t>
          </a:r>
          <a:endParaRPr lang="en-US" dirty="0">
            <a:solidFill>
              <a:schemeClr val="tx1"/>
            </a:solidFill>
          </a:endParaRPr>
        </a:p>
      </dgm:t>
    </dgm:pt>
    <dgm:pt modelId="{DABA5996-9A76-46B4-9C4A-20A7EB385E73}" type="parTrans" cxnId="{B616B753-3F23-4104-A237-F55523B38906}">
      <dgm:prSet/>
      <dgm:spPr/>
      <dgm:t>
        <a:bodyPr/>
        <a:lstStyle/>
        <a:p>
          <a:endParaRPr lang="en-US"/>
        </a:p>
      </dgm:t>
    </dgm:pt>
    <dgm:pt modelId="{BC3952BE-AF12-43F4-BD4D-7570A10C875B}" type="sibTrans" cxnId="{B616B753-3F23-4104-A237-F55523B38906}">
      <dgm:prSet/>
      <dgm:spPr/>
      <dgm:t>
        <a:bodyPr/>
        <a:lstStyle/>
        <a:p>
          <a:endParaRPr lang="en-US"/>
        </a:p>
      </dgm:t>
    </dgm:pt>
    <dgm:pt modelId="{5D70F5D5-FB89-413E-A3FB-02C79D56CBF7}">
      <dgm:prSet phldrT="[Text]"/>
      <dgm:spPr/>
      <dgm:t>
        <a:bodyPr/>
        <a:lstStyle/>
        <a:p>
          <a:r>
            <a:rPr lang="ar-SA" dirty="0" smtClean="0">
              <a:solidFill>
                <a:schemeClr val="tx1"/>
              </a:solidFill>
            </a:rPr>
            <a:t>4</a:t>
          </a:r>
          <a:endParaRPr lang="en-US" dirty="0">
            <a:solidFill>
              <a:schemeClr val="tx1"/>
            </a:solidFill>
          </a:endParaRPr>
        </a:p>
      </dgm:t>
    </dgm:pt>
    <dgm:pt modelId="{FCB17ACB-DE3F-4E89-8F13-91EE6BC14BDC}" type="parTrans" cxnId="{0F2DC609-3EFB-4363-A935-30C5AE672CCB}">
      <dgm:prSet/>
      <dgm:spPr/>
      <dgm:t>
        <a:bodyPr/>
        <a:lstStyle/>
        <a:p>
          <a:endParaRPr lang="en-US"/>
        </a:p>
      </dgm:t>
    </dgm:pt>
    <dgm:pt modelId="{C51A2E57-16FB-42B7-829D-2E64598B9D9D}" type="sibTrans" cxnId="{0F2DC609-3EFB-4363-A935-30C5AE672CCB}">
      <dgm:prSet/>
      <dgm:spPr/>
      <dgm:t>
        <a:bodyPr/>
        <a:lstStyle/>
        <a:p>
          <a:endParaRPr lang="en-US"/>
        </a:p>
      </dgm:t>
    </dgm:pt>
    <dgm:pt modelId="{30CC7D1D-E114-4B46-B010-1BB9B90E04F1}" type="pres">
      <dgm:prSet presAssocID="{D1F09069-2FF2-4296-8D03-E92D302F6683}" presName="Name0" presStyleCnt="0">
        <dgm:presLayoutVars>
          <dgm:chMax val="7"/>
          <dgm:resizeHandles val="exact"/>
        </dgm:presLayoutVars>
      </dgm:prSet>
      <dgm:spPr/>
      <dgm:t>
        <a:bodyPr/>
        <a:lstStyle/>
        <a:p>
          <a:endParaRPr lang="en-US"/>
        </a:p>
      </dgm:t>
    </dgm:pt>
    <dgm:pt modelId="{5D34C6F3-2E38-41F1-AE4F-E135FA3DFC67}" type="pres">
      <dgm:prSet presAssocID="{D1F09069-2FF2-4296-8D03-E92D302F6683}" presName="comp1" presStyleCnt="0"/>
      <dgm:spPr/>
    </dgm:pt>
    <dgm:pt modelId="{F36189FD-326C-411E-ACDC-06F6B64FAB87}" type="pres">
      <dgm:prSet presAssocID="{D1F09069-2FF2-4296-8D03-E92D302F6683}" presName="circle1" presStyleLbl="node1" presStyleIdx="0" presStyleCnt="4" custLinFactNeighborX="-30599" custLinFactNeighborY="-480"/>
      <dgm:spPr/>
      <dgm:t>
        <a:bodyPr/>
        <a:lstStyle/>
        <a:p>
          <a:endParaRPr lang="en-US"/>
        </a:p>
      </dgm:t>
    </dgm:pt>
    <dgm:pt modelId="{FAD602F7-D2EC-441F-BC62-5CD19287AE99}" type="pres">
      <dgm:prSet presAssocID="{D1F09069-2FF2-4296-8D03-E92D302F6683}" presName="c1text" presStyleLbl="node1" presStyleIdx="0" presStyleCnt="4">
        <dgm:presLayoutVars>
          <dgm:bulletEnabled val="1"/>
        </dgm:presLayoutVars>
      </dgm:prSet>
      <dgm:spPr/>
      <dgm:t>
        <a:bodyPr/>
        <a:lstStyle/>
        <a:p>
          <a:endParaRPr lang="en-US"/>
        </a:p>
      </dgm:t>
    </dgm:pt>
    <dgm:pt modelId="{0990F739-930F-42CD-B236-1A59CC6CED6B}" type="pres">
      <dgm:prSet presAssocID="{D1F09069-2FF2-4296-8D03-E92D302F6683}" presName="comp2" presStyleCnt="0"/>
      <dgm:spPr/>
    </dgm:pt>
    <dgm:pt modelId="{A704F43D-BA52-4883-9C22-8F6AF0229C9C}" type="pres">
      <dgm:prSet presAssocID="{D1F09069-2FF2-4296-8D03-E92D302F6683}" presName="circle2" presStyleLbl="node1" presStyleIdx="1" presStyleCnt="4" custLinFactNeighborX="-38249" custLinFactNeighborY="-825"/>
      <dgm:spPr/>
      <dgm:t>
        <a:bodyPr/>
        <a:lstStyle/>
        <a:p>
          <a:endParaRPr lang="en-US"/>
        </a:p>
      </dgm:t>
    </dgm:pt>
    <dgm:pt modelId="{983EB1DD-C68C-4BD5-B644-80E33C3F933F}" type="pres">
      <dgm:prSet presAssocID="{D1F09069-2FF2-4296-8D03-E92D302F6683}" presName="c2text" presStyleLbl="node1" presStyleIdx="1" presStyleCnt="4">
        <dgm:presLayoutVars>
          <dgm:bulletEnabled val="1"/>
        </dgm:presLayoutVars>
      </dgm:prSet>
      <dgm:spPr/>
      <dgm:t>
        <a:bodyPr/>
        <a:lstStyle/>
        <a:p>
          <a:endParaRPr lang="en-US"/>
        </a:p>
      </dgm:t>
    </dgm:pt>
    <dgm:pt modelId="{4B5ABF6E-A7BC-4AC9-A2A6-84FDD137D8BB}" type="pres">
      <dgm:prSet presAssocID="{D1F09069-2FF2-4296-8D03-E92D302F6683}" presName="comp3" presStyleCnt="0"/>
      <dgm:spPr/>
    </dgm:pt>
    <dgm:pt modelId="{16A3E8EF-D0C4-48E2-BB91-FBBCB40ED1E4}" type="pres">
      <dgm:prSet presAssocID="{D1F09069-2FF2-4296-8D03-E92D302F6683}" presName="circle3" presStyleLbl="node1" presStyleIdx="2" presStyleCnt="4" custLinFactNeighborX="-50998" custLinFactNeighborY="-1100"/>
      <dgm:spPr/>
      <dgm:t>
        <a:bodyPr/>
        <a:lstStyle/>
        <a:p>
          <a:endParaRPr lang="en-US"/>
        </a:p>
      </dgm:t>
    </dgm:pt>
    <dgm:pt modelId="{85B631A5-25EC-4D5F-8CE5-79514B60AE3A}" type="pres">
      <dgm:prSet presAssocID="{D1F09069-2FF2-4296-8D03-E92D302F6683}" presName="c3text" presStyleLbl="node1" presStyleIdx="2" presStyleCnt="4">
        <dgm:presLayoutVars>
          <dgm:bulletEnabled val="1"/>
        </dgm:presLayoutVars>
      </dgm:prSet>
      <dgm:spPr/>
      <dgm:t>
        <a:bodyPr/>
        <a:lstStyle/>
        <a:p>
          <a:endParaRPr lang="en-US"/>
        </a:p>
      </dgm:t>
    </dgm:pt>
    <dgm:pt modelId="{646994F6-20E0-4BB3-BA49-F025D0CBB84D}" type="pres">
      <dgm:prSet presAssocID="{D1F09069-2FF2-4296-8D03-E92D302F6683}" presName="comp4" presStyleCnt="0"/>
      <dgm:spPr/>
    </dgm:pt>
    <dgm:pt modelId="{4CE63A68-E1A1-4501-B3AC-BA09E24A0AFF}" type="pres">
      <dgm:prSet presAssocID="{D1F09069-2FF2-4296-8D03-E92D302F6683}" presName="circle4" presStyleLbl="node1" presStyleIdx="3" presStyleCnt="4" custLinFactNeighborX="-76497" custLinFactNeighborY="-1649"/>
      <dgm:spPr/>
      <dgm:t>
        <a:bodyPr/>
        <a:lstStyle/>
        <a:p>
          <a:endParaRPr lang="en-US"/>
        </a:p>
      </dgm:t>
    </dgm:pt>
    <dgm:pt modelId="{D14116CA-621C-4813-BEB7-7245ACD4E86B}" type="pres">
      <dgm:prSet presAssocID="{D1F09069-2FF2-4296-8D03-E92D302F6683}" presName="c4text" presStyleLbl="node1" presStyleIdx="3" presStyleCnt="4">
        <dgm:presLayoutVars>
          <dgm:bulletEnabled val="1"/>
        </dgm:presLayoutVars>
      </dgm:prSet>
      <dgm:spPr/>
      <dgm:t>
        <a:bodyPr/>
        <a:lstStyle/>
        <a:p>
          <a:endParaRPr lang="en-US"/>
        </a:p>
      </dgm:t>
    </dgm:pt>
  </dgm:ptLst>
  <dgm:cxnLst>
    <dgm:cxn modelId="{1029EADE-8B76-4EAC-BDC7-40445A8C8FA8}" type="presOf" srcId="{0FB070E5-63B8-432F-AFD9-7B40AF48790E}" destId="{85B631A5-25EC-4D5F-8CE5-79514B60AE3A}" srcOrd="1" destOrd="0" presId="urn:microsoft.com/office/officeart/2005/8/layout/venn2"/>
    <dgm:cxn modelId="{37DE574D-FA78-453B-8884-E0A204ACC655}" type="presOf" srcId="{E02EAB61-CD91-4591-AE20-699478172099}" destId="{FAD602F7-D2EC-441F-BC62-5CD19287AE99}" srcOrd="1" destOrd="0" presId="urn:microsoft.com/office/officeart/2005/8/layout/venn2"/>
    <dgm:cxn modelId="{7C87D2EB-B844-4A77-88F6-3F34C7936FD0}" type="presOf" srcId="{0FB070E5-63B8-432F-AFD9-7B40AF48790E}" destId="{16A3E8EF-D0C4-48E2-BB91-FBBCB40ED1E4}" srcOrd="0" destOrd="0" presId="urn:microsoft.com/office/officeart/2005/8/layout/venn2"/>
    <dgm:cxn modelId="{0CB739DA-4755-42B9-9E1B-1475664B5855}" srcId="{D1F09069-2FF2-4296-8D03-E92D302F6683}" destId="{D82089F1-B5DA-40C7-B403-201FB3AA1FEA}" srcOrd="1" destOrd="0" parTransId="{E1F18A1A-B6B0-45EC-AABE-40A0EA685F07}" sibTransId="{A27EF89F-9A89-4D1D-B98E-4C242F354FC0}"/>
    <dgm:cxn modelId="{53C17B6A-BDC0-48A1-A349-4ECD0B6CDAE4}" type="presOf" srcId="{D82089F1-B5DA-40C7-B403-201FB3AA1FEA}" destId="{983EB1DD-C68C-4BD5-B644-80E33C3F933F}" srcOrd="1" destOrd="0" presId="urn:microsoft.com/office/officeart/2005/8/layout/venn2"/>
    <dgm:cxn modelId="{E19492B4-9F1F-4F95-9702-DC80FE8B4691}" type="presOf" srcId="{D1F09069-2FF2-4296-8D03-E92D302F6683}" destId="{30CC7D1D-E114-4B46-B010-1BB9B90E04F1}" srcOrd="0" destOrd="0" presId="urn:microsoft.com/office/officeart/2005/8/layout/venn2"/>
    <dgm:cxn modelId="{0F2DC609-3EFB-4363-A935-30C5AE672CCB}" srcId="{D1F09069-2FF2-4296-8D03-E92D302F6683}" destId="{5D70F5D5-FB89-413E-A3FB-02C79D56CBF7}" srcOrd="3" destOrd="0" parTransId="{FCB17ACB-DE3F-4E89-8F13-91EE6BC14BDC}" sibTransId="{C51A2E57-16FB-42B7-829D-2E64598B9D9D}"/>
    <dgm:cxn modelId="{E86DAB6C-A7DC-4879-92AE-C9FD215FEC59}" srcId="{D1F09069-2FF2-4296-8D03-E92D302F6683}" destId="{E02EAB61-CD91-4591-AE20-699478172099}" srcOrd="0" destOrd="0" parTransId="{06905DC2-FEC7-4C09-8B48-05C6C701B3E0}" sibTransId="{113FE7DA-40C5-4955-ABD5-A5554B050322}"/>
    <dgm:cxn modelId="{B616B753-3F23-4104-A237-F55523B38906}" srcId="{D1F09069-2FF2-4296-8D03-E92D302F6683}" destId="{0FB070E5-63B8-432F-AFD9-7B40AF48790E}" srcOrd="2" destOrd="0" parTransId="{DABA5996-9A76-46B4-9C4A-20A7EB385E73}" sibTransId="{BC3952BE-AF12-43F4-BD4D-7570A10C875B}"/>
    <dgm:cxn modelId="{4098FA2C-FC63-41F5-88F0-CD8D6D07B409}" type="presOf" srcId="{5D70F5D5-FB89-413E-A3FB-02C79D56CBF7}" destId="{D14116CA-621C-4813-BEB7-7245ACD4E86B}" srcOrd="1" destOrd="0" presId="urn:microsoft.com/office/officeart/2005/8/layout/venn2"/>
    <dgm:cxn modelId="{47ADE1B8-477B-4926-B6C8-FA844D2E784C}" type="presOf" srcId="{5D70F5D5-FB89-413E-A3FB-02C79D56CBF7}" destId="{4CE63A68-E1A1-4501-B3AC-BA09E24A0AFF}" srcOrd="0" destOrd="0" presId="urn:microsoft.com/office/officeart/2005/8/layout/venn2"/>
    <dgm:cxn modelId="{A5800725-CD44-4EF4-A791-2E858508F723}" type="presOf" srcId="{E02EAB61-CD91-4591-AE20-699478172099}" destId="{F36189FD-326C-411E-ACDC-06F6B64FAB87}" srcOrd="0" destOrd="0" presId="urn:microsoft.com/office/officeart/2005/8/layout/venn2"/>
    <dgm:cxn modelId="{C5FC97B3-F7F8-4908-96A6-E8BCF3D7408D}" type="presOf" srcId="{D82089F1-B5DA-40C7-B403-201FB3AA1FEA}" destId="{A704F43D-BA52-4883-9C22-8F6AF0229C9C}" srcOrd="0" destOrd="0" presId="urn:microsoft.com/office/officeart/2005/8/layout/venn2"/>
    <dgm:cxn modelId="{518D194A-6214-44E2-A5B2-F0F58980F0FD}" type="presParOf" srcId="{30CC7D1D-E114-4B46-B010-1BB9B90E04F1}" destId="{5D34C6F3-2E38-41F1-AE4F-E135FA3DFC67}" srcOrd="0" destOrd="0" presId="urn:microsoft.com/office/officeart/2005/8/layout/venn2"/>
    <dgm:cxn modelId="{C742F2A6-15E7-4CD3-96FB-427DC7C08E35}" type="presParOf" srcId="{5D34C6F3-2E38-41F1-AE4F-E135FA3DFC67}" destId="{F36189FD-326C-411E-ACDC-06F6B64FAB87}" srcOrd="0" destOrd="0" presId="urn:microsoft.com/office/officeart/2005/8/layout/venn2"/>
    <dgm:cxn modelId="{295F0109-FB96-4093-A924-12ED76169E9B}" type="presParOf" srcId="{5D34C6F3-2E38-41F1-AE4F-E135FA3DFC67}" destId="{FAD602F7-D2EC-441F-BC62-5CD19287AE99}" srcOrd="1" destOrd="0" presId="urn:microsoft.com/office/officeart/2005/8/layout/venn2"/>
    <dgm:cxn modelId="{9E2DE864-3B50-4388-9105-DAF94FCA6228}" type="presParOf" srcId="{30CC7D1D-E114-4B46-B010-1BB9B90E04F1}" destId="{0990F739-930F-42CD-B236-1A59CC6CED6B}" srcOrd="1" destOrd="0" presId="urn:microsoft.com/office/officeart/2005/8/layout/venn2"/>
    <dgm:cxn modelId="{94277217-93FC-4F1B-852B-A1B227ED63A3}" type="presParOf" srcId="{0990F739-930F-42CD-B236-1A59CC6CED6B}" destId="{A704F43D-BA52-4883-9C22-8F6AF0229C9C}" srcOrd="0" destOrd="0" presId="urn:microsoft.com/office/officeart/2005/8/layout/venn2"/>
    <dgm:cxn modelId="{7D845A68-6A34-4732-B8E0-94DD45D57653}" type="presParOf" srcId="{0990F739-930F-42CD-B236-1A59CC6CED6B}" destId="{983EB1DD-C68C-4BD5-B644-80E33C3F933F}" srcOrd="1" destOrd="0" presId="urn:microsoft.com/office/officeart/2005/8/layout/venn2"/>
    <dgm:cxn modelId="{7F9C37BD-7B33-41B5-9131-B91321B8E343}" type="presParOf" srcId="{30CC7D1D-E114-4B46-B010-1BB9B90E04F1}" destId="{4B5ABF6E-A7BC-4AC9-A2A6-84FDD137D8BB}" srcOrd="2" destOrd="0" presId="urn:microsoft.com/office/officeart/2005/8/layout/venn2"/>
    <dgm:cxn modelId="{2D037F57-85CB-4ADC-9A8E-170AD082C794}" type="presParOf" srcId="{4B5ABF6E-A7BC-4AC9-A2A6-84FDD137D8BB}" destId="{16A3E8EF-D0C4-48E2-BB91-FBBCB40ED1E4}" srcOrd="0" destOrd="0" presId="urn:microsoft.com/office/officeart/2005/8/layout/venn2"/>
    <dgm:cxn modelId="{C95B1F4F-AE18-4982-A832-62EBFA0E663F}" type="presParOf" srcId="{4B5ABF6E-A7BC-4AC9-A2A6-84FDD137D8BB}" destId="{85B631A5-25EC-4D5F-8CE5-79514B60AE3A}" srcOrd="1" destOrd="0" presId="urn:microsoft.com/office/officeart/2005/8/layout/venn2"/>
    <dgm:cxn modelId="{43CD38FB-41AE-4423-8516-2F880F66578B}" type="presParOf" srcId="{30CC7D1D-E114-4B46-B010-1BB9B90E04F1}" destId="{646994F6-20E0-4BB3-BA49-F025D0CBB84D}" srcOrd="3" destOrd="0" presId="urn:microsoft.com/office/officeart/2005/8/layout/venn2"/>
    <dgm:cxn modelId="{A96D1425-7F56-4E3F-80A7-3E44C69C0CBB}" type="presParOf" srcId="{646994F6-20E0-4BB3-BA49-F025D0CBB84D}" destId="{4CE63A68-E1A1-4501-B3AC-BA09E24A0AFF}" srcOrd="0" destOrd="0" presId="urn:microsoft.com/office/officeart/2005/8/layout/venn2"/>
    <dgm:cxn modelId="{58F8AF43-2FA7-47C3-9943-97EF87FCE8CC}" type="presParOf" srcId="{646994F6-20E0-4BB3-BA49-F025D0CBB84D}" destId="{D14116CA-621C-4813-BEB7-7245ACD4E86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6189FD-326C-411E-ACDC-06F6B64FAB87}">
      <dsp:nvSpPr>
        <dsp:cNvPr id="0" name=""/>
        <dsp:cNvSpPr/>
      </dsp:nvSpPr>
      <dsp:spPr>
        <a:xfrm>
          <a:off x="201213" y="0"/>
          <a:ext cx="4572000" cy="4572000"/>
        </a:xfrm>
        <a:prstGeom prst="ellipse">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ar-SA" sz="2100" kern="1200" dirty="0" smtClean="0">
              <a:solidFill>
                <a:schemeClr val="tx1"/>
              </a:solidFill>
            </a:rPr>
            <a:t>1</a:t>
          </a:r>
          <a:endParaRPr lang="en-US" sz="2100" kern="1200" dirty="0">
            <a:solidFill>
              <a:schemeClr val="tx1"/>
            </a:solidFill>
          </a:endParaRPr>
        </a:p>
      </dsp:txBody>
      <dsp:txXfrm>
        <a:off x="1848048" y="228599"/>
        <a:ext cx="1278331" cy="685800"/>
      </dsp:txXfrm>
    </dsp:sp>
    <dsp:sp modelId="{A704F43D-BA52-4883-9C22-8F6AF0229C9C}">
      <dsp:nvSpPr>
        <dsp:cNvPr id="0" name=""/>
        <dsp:cNvSpPr/>
      </dsp:nvSpPr>
      <dsp:spPr>
        <a:xfrm>
          <a:off x="658404" y="884224"/>
          <a:ext cx="3657600" cy="3657600"/>
        </a:xfrm>
        <a:prstGeom prst="ellipse">
          <a:avLst/>
        </a:prstGeom>
        <a:solidFill>
          <a:schemeClr val="accent1">
            <a:shade val="50000"/>
            <a:hueOff val="-284491"/>
            <a:satOff val="-15123"/>
            <a:lumOff val="238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ar-SA" sz="2100" kern="1200" dirty="0" smtClean="0">
              <a:solidFill>
                <a:schemeClr val="tx1"/>
              </a:solidFill>
            </a:rPr>
            <a:t>2</a:t>
          </a:r>
          <a:endParaRPr lang="en-US" sz="2100" kern="1200" dirty="0">
            <a:solidFill>
              <a:schemeClr val="tx1"/>
            </a:solidFill>
          </a:endParaRPr>
        </a:p>
      </dsp:txBody>
      <dsp:txXfrm>
        <a:off x="1848038" y="1103680"/>
        <a:ext cx="1278331" cy="658368"/>
      </dsp:txXfrm>
    </dsp:sp>
    <dsp:sp modelId="{16A3E8EF-D0C4-48E2-BB91-FBBCB40ED1E4}">
      <dsp:nvSpPr>
        <dsp:cNvPr id="0" name=""/>
        <dsp:cNvSpPr/>
      </dsp:nvSpPr>
      <dsp:spPr>
        <a:xfrm>
          <a:off x="1115622" y="1798624"/>
          <a:ext cx="2743200" cy="2743200"/>
        </a:xfrm>
        <a:prstGeom prst="ellipse">
          <a:avLst/>
        </a:prstGeom>
        <a:solidFill>
          <a:schemeClr val="accent1">
            <a:shade val="50000"/>
            <a:hueOff val="-568983"/>
            <a:satOff val="-30245"/>
            <a:lumOff val="4776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ar-SA" sz="2100" kern="1200" dirty="0" smtClean="0">
              <a:solidFill>
                <a:schemeClr val="tx1"/>
              </a:solidFill>
            </a:rPr>
            <a:t>3</a:t>
          </a:r>
          <a:endParaRPr lang="en-US" sz="2100" kern="1200" dirty="0">
            <a:solidFill>
              <a:schemeClr val="tx1"/>
            </a:solidFill>
          </a:endParaRPr>
        </a:p>
      </dsp:txBody>
      <dsp:txXfrm>
        <a:off x="1848057" y="2004364"/>
        <a:ext cx="1278331" cy="617220"/>
      </dsp:txXfrm>
    </dsp:sp>
    <dsp:sp modelId="{4CE63A68-E1A1-4501-B3AC-BA09E24A0AFF}">
      <dsp:nvSpPr>
        <dsp:cNvPr id="0" name=""/>
        <dsp:cNvSpPr/>
      </dsp:nvSpPr>
      <dsp:spPr>
        <a:xfrm>
          <a:off x="1572822" y="2713043"/>
          <a:ext cx="1828800" cy="1828800"/>
        </a:xfrm>
        <a:prstGeom prst="ellipse">
          <a:avLst/>
        </a:prstGeom>
        <a:solidFill>
          <a:schemeClr val="accent1">
            <a:shade val="50000"/>
            <a:hueOff val="-284491"/>
            <a:satOff val="-15123"/>
            <a:lumOff val="238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ar-SA" sz="2100" kern="1200" dirty="0" smtClean="0">
              <a:solidFill>
                <a:schemeClr val="tx1"/>
              </a:solidFill>
            </a:rPr>
            <a:t>4</a:t>
          </a:r>
          <a:endParaRPr lang="en-US" sz="2100" kern="1200" dirty="0">
            <a:solidFill>
              <a:schemeClr val="tx1"/>
            </a:solidFill>
          </a:endParaRPr>
        </a:p>
      </dsp:txBody>
      <dsp:txXfrm>
        <a:off x="1840644" y="3170243"/>
        <a:ext cx="1293156" cy="914400"/>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8E13D9E-D70F-410A-BF58-655982BD4F7C}" type="datetimeFigureOut">
              <a:rPr lang="ar-SA" smtClean="0"/>
              <a:t>11/11/1434</a:t>
            </a:fld>
            <a:endParaRPr lang="ar-SA"/>
          </a:p>
        </p:txBody>
      </p:sp>
      <p:sp>
        <p:nvSpPr>
          <p:cNvPr id="17" name="Footer Placeholder 16"/>
          <p:cNvSpPr>
            <a:spLocks noGrp="1"/>
          </p:cNvSpPr>
          <p:nvPr>
            <p:ph type="ftr" sz="quarter" idx="11"/>
          </p:nvPr>
        </p:nvSpPr>
        <p:spPr/>
        <p:txBody>
          <a:bodyPr/>
          <a:lstStyle/>
          <a:p>
            <a:endParaRPr lang="ar-SA"/>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88B2F0A1-EE9E-4763-B136-B39EC912F1D1}" type="slidenum">
              <a:rPr lang="ar-SA" smtClean="0"/>
              <a:t>‹#›</a:t>
            </a:fld>
            <a:endParaRPr lang="ar-SA"/>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E13D9E-D70F-410A-BF58-655982BD4F7C}" type="datetimeFigureOut">
              <a:rPr lang="ar-SA" smtClean="0"/>
              <a:t>11/11/1434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8B2F0A1-EE9E-4763-B136-B39EC912F1D1}"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E13D9E-D70F-410A-BF58-655982BD4F7C}" type="datetimeFigureOut">
              <a:rPr lang="ar-SA" smtClean="0"/>
              <a:t>11/11/1434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8B2F0A1-EE9E-4763-B136-B39EC912F1D1}"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8E13D9E-D70F-410A-BF58-655982BD4F7C}" type="datetimeFigureOut">
              <a:rPr lang="ar-SA" smtClean="0"/>
              <a:t>11/11/1434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8B2F0A1-EE9E-4763-B136-B39EC912F1D1}" type="slidenum">
              <a:rPr lang="ar-SA" smtClean="0"/>
              <a:t>‹#›</a:t>
            </a:fld>
            <a:endParaRPr lang="ar-SA"/>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8E13D9E-D70F-410A-BF58-655982BD4F7C}" type="datetimeFigureOut">
              <a:rPr lang="ar-SA" smtClean="0"/>
              <a:t>11/11/1434</a:t>
            </a:fld>
            <a:endParaRPr lang="ar-SA"/>
          </a:p>
        </p:txBody>
      </p:sp>
      <p:sp>
        <p:nvSpPr>
          <p:cNvPr id="5" name="Footer Placeholder 4"/>
          <p:cNvSpPr>
            <a:spLocks noGrp="1"/>
          </p:cNvSpPr>
          <p:nvPr>
            <p:ph type="ftr" sz="quarter" idx="11"/>
          </p:nvPr>
        </p:nvSpPr>
        <p:spPr>
          <a:xfrm>
            <a:off x="800100" y="6172200"/>
            <a:ext cx="4000500" cy="457200"/>
          </a:xfrm>
        </p:spPr>
        <p:txBody>
          <a:bodyPr/>
          <a:lstStyle/>
          <a:p>
            <a:endParaRPr lang="ar-SA"/>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88B2F0A1-EE9E-4763-B136-B39EC912F1D1}"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8E13D9E-D70F-410A-BF58-655982BD4F7C}" type="datetimeFigureOut">
              <a:rPr lang="ar-SA" smtClean="0"/>
              <a:t>11/11/1434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8B2F0A1-EE9E-4763-B136-B39EC912F1D1}" type="slidenum">
              <a:rPr lang="ar-SA" smtClean="0"/>
              <a:t>‹#›</a:t>
            </a:fld>
            <a:endParaRPr lang="ar-SA"/>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8E13D9E-D70F-410A-BF58-655982BD4F7C}" type="datetimeFigureOut">
              <a:rPr lang="ar-SA" smtClean="0"/>
              <a:t>11/11/1434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8B2F0A1-EE9E-4763-B136-B39EC912F1D1}" type="slidenum">
              <a:rPr lang="ar-SA" smtClean="0"/>
              <a:t>‹#›</a:t>
            </a:fld>
            <a:endParaRPr lang="ar-SA"/>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8E13D9E-D70F-410A-BF58-655982BD4F7C}" type="datetimeFigureOut">
              <a:rPr lang="ar-SA" smtClean="0"/>
              <a:t>11/11/1434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8B2F0A1-EE9E-4763-B136-B39EC912F1D1}"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E13D9E-D70F-410A-BF58-655982BD4F7C}" type="datetimeFigureOut">
              <a:rPr lang="ar-SA" smtClean="0"/>
              <a:t>11/11/1434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8B2F0A1-EE9E-4763-B136-B39EC912F1D1}"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8E13D9E-D70F-410A-BF58-655982BD4F7C}" type="datetimeFigureOut">
              <a:rPr lang="ar-SA" smtClean="0"/>
              <a:t>11/11/1434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8B2F0A1-EE9E-4763-B136-B39EC912F1D1}" type="slidenum">
              <a:rPr lang="ar-SA" smtClean="0"/>
              <a:t>‹#›</a:t>
            </a:fld>
            <a:endParaRPr lang="ar-SA"/>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8E13D9E-D70F-410A-BF58-655982BD4F7C}" type="datetimeFigureOut">
              <a:rPr lang="ar-SA" smtClean="0"/>
              <a:t>11/11/1434</a:t>
            </a:fld>
            <a:endParaRPr lang="ar-SA"/>
          </a:p>
        </p:txBody>
      </p:sp>
      <p:sp>
        <p:nvSpPr>
          <p:cNvPr id="6" name="Footer Placeholder 5"/>
          <p:cNvSpPr>
            <a:spLocks noGrp="1"/>
          </p:cNvSpPr>
          <p:nvPr>
            <p:ph type="ftr" sz="quarter" idx="11"/>
          </p:nvPr>
        </p:nvSpPr>
        <p:spPr>
          <a:xfrm>
            <a:off x="914400" y="6172200"/>
            <a:ext cx="3886200" cy="457200"/>
          </a:xfrm>
        </p:spPr>
        <p:txBody>
          <a:bodyPr/>
          <a:lstStyle/>
          <a:p>
            <a:endParaRPr lang="ar-SA"/>
          </a:p>
        </p:txBody>
      </p:sp>
      <p:sp>
        <p:nvSpPr>
          <p:cNvPr id="7" name="Slide Number Placeholder 6"/>
          <p:cNvSpPr>
            <a:spLocks noGrp="1"/>
          </p:cNvSpPr>
          <p:nvPr>
            <p:ph type="sldNum" sz="quarter" idx="12"/>
          </p:nvPr>
        </p:nvSpPr>
        <p:spPr>
          <a:xfrm>
            <a:off x="146304" y="6208776"/>
            <a:ext cx="457200" cy="457200"/>
          </a:xfrm>
        </p:spPr>
        <p:txBody>
          <a:bodyPr/>
          <a:lstStyle/>
          <a:p>
            <a:fld id="{88B2F0A1-EE9E-4763-B136-B39EC912F1D1}" type="slidenum">
              <a:rPr lang="ar-SA" smtClean="0"/>
              <a:t>‹#›</a:t>
            </a:fld>
            <a:endParaRPr lang="ar-SA"/>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8E13D9E-D70F-410A-BF58-655982BD4F7C}" type="datetimeFigureOut">
              <a:rPr lang="ar-SA" smtClean="0"/>
              <a:t>11/11/1434</a:t>
            </a:fld>
            <a:endParaRPr lang="ar-SA"/>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ar-SA"/>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88B2F0A1-EE9E-4763-B136-B39EC912F1D1}"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www.khayma.com/yousry/Science%20Teaching%20for%20Beginners%20Lect%203.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ar-SA" sz="4000" b="1" dirty="0" smtClean="0">
                <a:solidFill>
                  <a:schemeClr val="bg2">
                    <a:lumMod val="10000"/>
                  </a:schemeClr>
                </a:solidFill>
              </a:rPr>
              <a:t>مصطلحـــــات ومفاهيم في التربية والتعليم</a:t>
            </a:r>
            <a:endParaRPr lang="ar-SA" sz="4000" b="1" dirty="0">
              <a:solidFill>
                <a:schemeClr val="bg2">
                  <a:lumMod val="10000"/>
                </a:schemeClr>
              </a:solidFill>
            </a:endParaRPr>
          </a:p>
        </p:txBody>
      </p:sp>
      <p:sp>
        <p:nvSpPr>
          <p:cNvPr id="2" name="Title 1"/>
          <p:cNvSpPr>
            <a:spLocks noGrp="1"/>
          </p:cNvSpPr>
          <p:nvPr>
            <p:ph type="ctrTitle"/>
          </p:nvPr>
        </p:nvSpPr>
        <p:spPr/>
        <p:txBody>
          <a:bodyPr>
            <a:normAutofit/>
          </a:bodyPr>
          <a:lstStyle/>
          <a:p>
            <a:r>
              <a:rPr lang="ar-SA" sz="4800" b="1" dirty="0" smtClean="0">
                <a:cs typeface="+mn-cs"/>
              </a:rPr>
              <a:t>المحاضرة الأولى</a:t>
            </a:r>
            <a:endParaRPr lang="ar-SA" sz="4800" b="1" dirty="0">
              <a:cs typeface="+mn-cs"/>
            </a:endParaRPr>
          </a:p>
        </p:txBody>
      </p:sp>
    </p:spTree>
    <p:extLst>
      <p:ext uri="{BB962C8B-B14F-4D97-AF65-F5344CB8AC3E}">
        <p14:creationId xmlns:p14="http://schemas.microsoft.com/office/powerpoint/2010/main" val="3956298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solidFill>
                  <a:srgbClr val="C00000"/>
                </a:solidFill>
                <a:cs typeface="+mn-cs"/>
              </a:rPr>
              <a:t>التدريس </a:t>
            </a:r>
            <a:endParaRPr lang="ar-SA" dirty="0">
              <a:cs typeface="+mn-cs"/>
            </a:endParaRPr>
          </a:p>
        </p:txBody>
      </p:sp>
      <p:sp>
        <p:nvSpPr>
          <p:cNvPr id="3" name="Content Placeholder 2"/>
          <p:cNvSpPr>
            <a:spLocks noGrp="1"/>
          </p:cNvSpPr>
          <p:nvPr>
            <p:ph sz="quarter" idx="1"/>
          </p:nvPr>
        </p:nvSpPr>
        <p:spPr/>
        <p:txBody>
          <a:bodyPr>
            <a:normAutofit/>
          </a:bodyPr>
          <a:lstStyle/>
          <a:p>
            <a:endParaRPr lang="ar-SA" dirty="0" smtClean="0"/>
          </a:p>
          <a:p>
            <a:pPr marL="0" indent="0">
              <a:buNone/>
            </a:pPr>
            <a:endParaRPr lang="ar-SA" dirty="0"/>
          </a:p>
          <a:p>
            <a:r>
              <a:rPr lang="ar-SA" dirty="0" smtClean="0"/>
              <a:t>أن معنى التدريس يمكن تحديده في الجمع بين أربع اتجاهات لمفهوم التدريس وهي:</a:t>
            </a:r>
          </a:p>
          <a:p>
            <a:pPr marL="514350" indent="-514350">
              <a:buAutoNum type="arabicPeriod"/>
            </a:pPr>
            <a:r>
              <a:rPr lang="ar-SA" dirty="0" smtClean="0"/>
              <a:t>أن التدريس عملية اتصال إنساني.</a:t>
            </a:r>
          </a:p>
          <a:p>
            <a:pPr marL="514350" indent="-514350">
              <a:buAutoNum type="arabicPeriod"/>
            </a:pPr>
            <a:r>
              <a:rPr lang="ar-SA" dirty="0" smtClean="0"/>
              <a:t>التدريس عملية منظومية.</a:t>
            </a:r>
          </a:p>
          <a:p>
            <a:pPr marL="514350" indent="-514350">
              <a:buAutoNum type="arabicPeriod"/>
            </a:pPr>
            <a:r>
              <a:rPr lang="ar-SA" dirty="0" smtClean="0"/>
              <a:t>التدريس مهنة يمارسها من يعلمون الطلاب.</a:t>
            </a:r>
          </a:p>
          <a:p>
            <a:pPr marL="514350" indent="-514350">
              <a:buAutoNum type="arabicPeriod"/>
            </a:pPr>
            <a:r>
              <a:rPr lang="ar-SA" dirty="0" smtClean="0"/>
              <a:t>التدريس مجال معرفي منظم.</a:t>
            </a:r>
            <a:endParaRPr lang="ar-SA"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71463"/>
            <a:ext cx="2171700"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45982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normAutofit fontScale="92500"/>
          </a:bodyPr>
          <a:lstStyle/>
          <a:p>
            <a:pPr marL="514350" indent="-514350">
              <a:buAutoNum type="arabicPeriod"/>
            </a:pPr>
            <a:r>
              <a:rPr lang="ar-SA" dirty="0" smtClean="0"/>
              <a:t> </a:t>
            </a:r>
            <a:r>
              <a:rPr lang="ar-SA" b="1" dirty="0">
                <a:solidFill>
                  <a:srgbClr val="C00000"/>
                </a:solidFill>
              </a:rPr>
              <a:t>التدريس عملية اتصال </a:t>
            </a:r>
            <a:r>
              <a:rPr lang="ar-SA" b="1" dirty="0" smtClean="0">
                <a:solidFill>
                  <a:srgbClr val="C00000"/>
                </a:solidFill>
              </a:rPr>
              <a:t>إنساني:  </a:t>
            </a:r>
            <a:r>
              <a:rPr lang="ar-SA" dirty="0" smtClean="0"/>
              <a:t>ويعرف التدريس في هذا الاتجاه بأنه عملية اجتماعية يتم خلالها نقل مادة التعلم سواء أكانت معلومة أم قيمة أم حركة أم خبرة من مرسل نطلق عليه عادة المعلم إلى مستقبل هو التلميذ.</a:t>
            </a:r>
            <a:endParaRPr lang="ar-SA" dirty="0"/>
          </a:p>
          <a:p>
            <a:pPr marL="514350" indent="-514350">
              <a:buAutoNum type="arabicPeriod"/>
            </a:pPr>
            <a:r>
              <a:rPr lang="ar-SA" b="1" dirty="0">
                <a:solidFill>
                  <a:srgbClr val="C00000"/>
                </a:solidFill>
              </a:rPr>
              <a:t>التدريس عملية </a:t>
            </a:r>
            <a:r>
              <a:rPr lang="ar-SA" b="1" dirty="0" smtClean="0">
                <a:solidFill>
                  <a:srgbClr val="C00000"/>
                </a:solidFill>
              </a:rPr>
              <a:t>منظومية: </a:t>
            </a:r>
            <a:r>
              <a:rPr lang="ar-SA" dirty="0"/>
              <a:t>ويعرف التدريس في هذا الاتجاه بأنه </a:t>
            </a:r>
            <a:r>
              <a:rPr lang="ar-SA" dirty="0" smtClean="0"/>
              <a:t>عملية يتم من خلالها تنظيم كل من المتعلم والمعلم والمنهج وغيرها من المتغيرات بصورة</a:t>
            </a:r>
            <a:r>
              <a:rPr lang="en-US" dirty="0" smtClean="0"/>
              <a:t> </a:t>
            </a:r>
            <a:r>
              <a:rPr lang="ar-SA" dirty="0" smtClean="0"/>
              <a:t> منسقة بغية تحقيق أهداف محددة سلفاً.</a:t>
            </a:r>
            <a:endParaRPr lang="ar-SA" dirty="0"/>
          </a:p>
          <a:p>
            <a:pPr marL="514350" indent="-514350">
              <a:buAutoNum type="arabicPeriod"/>
            </a:pPr>
            <a:r>
              <a:rPr lang="ar-SA" b="1" dirty="0">
                <a:solidFill>
                  <a:srgbClr val="C00000"/>
                </a:solidFill>
              </a:rPr>
              <a:t>التدريس مهنة يمارسها من يعلمون </a:t>
            </a:r>
            <a:r>
              <a:rPr lang="ar-SA" b="1" dirty="0" smtClean="0">
                <a:solidFill>
                  <a:srgbClr val="C00000"/>
                </a:solidFill>
              </a:rPr>
              <a:t>الطلاب:</a:t>
            </a:r>
            <a:r>
              <a:rPr lang="ar-SA" b="1" dirty="0">
                <a:solidFill>
                  <a:srgbClr val="C00000"/>
                </a:solidFill>
              </a:rPr>
              <a:t> </a:t>
            </a:r>
            <a:r>
              <a:rPr lang="ar-SA" dirty="0"/>
              <a:t>ويعرف التدريس في هذا الاتجاه بأنه </a:t>
            </a:r>
            <a:r>
              <a:rPr lang="ar-SA" dirty="0" smtClean="0"/>
              <a:t>مهنة يمارسها القائمون على تعليم الطلاب ونحوهم من المتعلمين.</a:t>
            </a:r>
          </a:p>
          <a:p>
            <a:pPr marL="514350" indent="-514350">
              <a:buAutoNum type="arabicPeriod"/>
            </a:pPr>
            <a:r>
              <a:rPr lang="ar-SA" dirty="0" smtClean="0"/>
              <a:t> </a:t>
            </a:r>
            <a:r>
              <a:rPr lang="ar-SA" b="1" dirty="0" smtClean="0">
                <a:solidFill>
                  <a:srgbClr val="C00000"/>
                </a:solidFill>
              </a:rPr>
              <a:t>التدريس </a:t>
            </a:r>
            <a:r>
              <a:rPr lang="ar-SA" b="1" dirty="0">
                <a:solidFill>
                  <a:srgbClr val="C00000"/>
                </a:solidFill>
              </a:rPr>
              <a:t>مجال معرفي </a:t>
            </a:r>
            <a:r>
              <a:rPr lang="ar-SA" b="1" dirty="0" smtClean="0">
                <a:solidFill>
                  <a:srgbClr val="C00000"/>
                </a:solidFill>
              </a:rPr>
              <a:t>منظم: </a:t>
            </a:r>
            <a:r>
              <a:rPr lang="ar-SA" dirty="0"/>
              <a:t>ويعرف التدريس في هذا الاتجاه بأنه </a:t>
            </a:r>
            <a:r>
              <a:rPr lang="ar-SA" dirty="0" smtClean="0"/>
              <a:t>أحد ميادين الدراسة لكونه أحد مجالات المعرفة التربوية المنظمة العلمية.</a:t>
            </a:r>
            <a:endParaRPr lang="ar-SA" dirty="0"/>
          </a:p>
          <a:p>
            <a:pPr marL="0" indent="0">
              <a:buNone/>
            </a:pPr>
            <a:endParaRPr lang="ar-SA" dirty="0"/>
          </a:p>
        </p:txBody>
      </p:sp>
    </p:spTree>
    <p:extLst>
      <p:ext uri="{BB962C8B-B14F-4D97-AF65-F5344CB8AC3E}">
        <p14:creationId xmlns:p14="http://schemas.microsoft.com/office/powerpoint/2010/main" val="23545354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loud Callout 3"/>
          <p:cNvSpPr/>
          <p:nvPr/>
        </p:nvSpPr>
        <p:spPr>
          <a:xfrm>
            <a:off x="2627784" y="1340768"/>
            <a:ext cx="5184576" cy="165618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400" dirty="0" smtClean="0"/>
              <a:t>مما سبق استنتجي تعريف للتدريس</a:t>
            </a:r>
            <a:endParaRPr lang="en-US" sz="4400" dirty="0"/>
          </a:p>
        </p:txBody>
      </p:sp>
      <p:pic>
        <p:nvPicPr>
          <p:cNvPr id="5"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267691" y="3429000"/>
            <a:ext cx="1952381" cy="2342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7549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endParaRPr lang="ar-SA" dirty="0" smtClean="0"/>
          </a:p>
          <a:p>
            <a:endParaRPr lang="ar-SA" dirty="0"/>
          </a:p>
          <a:p>
            <a:r>
              <a:rPr lang="ar-SA" b="1" dirty="0" smtClean="0">
                <a:solidFill>
                  <a:srgbClr val="C00000"/>
                </a:solidFill>
              </a:rPr>
              <a:t>كما يعرف التدريس بأنه : </a:t>
            </a:r>
          </a:p>
          <a:p>
            <a:pPr marL="0" indent="0">
              <a:buNone/>
            </a:pPr>
            <a:r>
              <a:rPr lang="ar-SA" dirty="0" smtClean="0"/>
              <a:t>عملية مقصودة مخططة ومنظمة تتم وفق تتابع معين من الإجراءات التي يقوم بها المعلم وتلاميذه داخل المدرسة وتحت إشرافه بقصد مساعدة التلاميذ على التعلم والنمو المتكامل.</a:t>
            </a:r>
            <a:endParaRPr lang="ar-S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221089"/>
            <a:ext cx="2808312" cy="242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51245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C00000"/>
                </a:solidFill>
                <a:cs typeface="+mn-cs"/>
              </a:rPr>
              <a:t>التدريس علم أم فن؟</a:t>
            </a:r>
            <a:endParaRPr lang="ar-SA" b="1" dirty="0">
              <a:solidFill>
                <a:srgbClr val="C00000"/>
              </a:solidFill>
              <a:cs typeface="+mn-cs"/>
            </a:endParaRPr>
          </a:p>
        </p:txBody>
      </p:sp>
      <p:sp>
        <p:nvSpPr>
          <p:cNvPr id="3" name="Content Placeholder 2"/>
          <p:cNvSpPr>
            <a:spLocks noGrp="1"/>
          </p:cNvSpPr>
          <p:nvPr>
            <p:ph sz="quarter" idx="1"/>
          </p:nvPr>
        </p:nvSpPr>
        <p:spPr>
          <a:xfrm>
            <a:off x="467544" y="1447800"/>
            <a:ext cx="8219256" cy="4572000"/>
          </a:xfrm>
        </p:spPr>
        <p:txBody>
          <a:bodyPr>
            <a:normAutofit fontScale="85000" lnSpcReduction="10000"/>
          </a:bodyPr>
          <a:lstStyle/>
          <a:p>
            <a:pPr marL="0" indent="0">
              <a:buNone/>
            </a:pPr>
            <a:r>
              <a:rPr lang="ar-SA" u="sng" dirty="0" smtClean="0">
                <a:solidFill>
                  <a:srgbClr val="C00000"/>
                </a:solidFill>
              </a:rPr>
              <a:t>التدريس </a:t>
            </a:r>
            <a:r>
              <a:rPr lang="ar-SA" u="sng" dirty="0">
                <a:solidFill>
                  <a:srgbClr val="C00000"/>
                </a:solidFill>
              </a:rPr>
              <a:t>علم</a:t>
            </a:r>
            <a:r>
              <a:rPr lang="ar-SA" dirty="0" smtClean="0">
                <a:solidFill>
                  <a:srgbClr val="C00000"/>
                </a:solidFill>
              </a:rPr>
              <a:t>:</a:t>
            </a:r>
          </a:p>
          <a:p>
            <a:pPr marL="514350" indent="-514350">
              <a:buAutoNum type="arabicPeriod"/>
            </a:pPr>
            <a:r>
              <a:rPr lang="ar-SA" dirty="0" smtClean="0"/>
              <a:t>علم له أصوله </a:t>
            </a:r>
            <a:r>
              <a:rPr lang="ar-SA" dirty="0"/>
              <a:t>وقواعده التي تساعد في </a:t>
            </a:r>
            <a:r>
              <a:rPr lang="ar-SA" dirty="0" smtClean="0"/>
              <a:t>فهم وتفسير </a:t>
            </a:r>
            <a:r>
              <a:rPr lang="ar-SA" dirty="0"/>
              <a:t>ما يحدث في بيئة </a:t>
            </a:r>
            <a:r>
              <a:rPr lang="ar-SA" dirty="0" smtClean="0"/>
              <a:t>التعلم، والتنبؤ </a:t>
            </a:r>
            <a:r>
              <a:rPr lang="ar-SA" dirty="0"/>
              <a:t>بما يحدث فيها تمهيداً للسيطرة على مجريات هذه العملية وتوجيهها نحو الأفضل </a:t>
            </a:r>
            <a:r>
              <a:rPr lang="ar-SA" dirty="0" smtClean="0"/>
              <a:t>.</a:t>
            </a:r>
          </a:p>
          <a:p>
            <a:pPr marL="514350" indent="-514350">
              <a:buAutoNum type="arabicPeriod"/>
            </a:pPr>
            <a:r>
              <a:rPr lang="ar-SA" dirty="0" smtClean="0"/>
              <a:t>يجب على المعلم امتلاك المهارات </a:t>
            </a:r>
            <a:r>
              <a:rPr lang="ar-SA" dirty="0"/>
              <a:t>الأساسية اللازمة لممارسة المهنة، وبعد إتقان هذه المهارات يأتي دور البراعة أو الفن </a:t>
            </a:r>
            <a:r>
              <a:rPr lang="ar-SA" dirty="0" smtClean="0"/>
              <a:t>.</a:t>
            </a:r>
            <a:endParaRPr lang="en-US" dirty="0"/>
          </a:p>
          <a:p>
            <a:r>
              <a:rPr lang="ar-SA" dirty="0" smtClean="0"/>
              <a:t> </a:t>
            </a:r>
            <a:r>
              <a:rPr lang="ar-SA" u="sng" dirty="0">
                <a:solidFill>
                  <a:srgbClr val="C00000"/>
                </a:solidFill>
              </a:rPr>
              <a:t>التدريس فن</a:t>
            </a:r>
            <a:r>
              <a:rPr lang="ar-SA" dirty="0">
                <a:solidFill>
                  <a:srgbClr val="C00000"/>
                </a:solidFill>
              </a:rPr>
              <a:t>: </a:t>
            </a:r>
            <a:endParaRPr lang="ar-SA" dirty="0" smtClean="0">
              <a:solidFill>
                <a:srgbClr val="C00000"/>
              </a:solidFill>
            </a:endParaRPr>
          </a:p>
          <a:p>
            <a:r>
              <a:rPr lang="ar-SA" dirty="0" smtClean="0"/>
              <a:t>حيث </a:t>
            </a:r>
            <a:r>
              <a:rPr lang="ar-SA" dirty="0"/>
              <a:t>أن بعض مظاهره ذات طابع فردي أو شخصي، تلعب فيه خبرة المعلم وقيمه وعاداته ومفهومه عن التدريس دوراً مركزياً . </a:t>
            </a:r>
            <a:endParaRPr lang="ar-SA" dirty="0" smtClean="0"/>
          </a:p>
          <a:p>
            <a:pPr marL="0" indent="0">
              <a:buNone/>
            </a:pPr>
            <a:endParaRPr lang="en-US" dirty="0"/>
          </a:p>
          <a:p>
            <a:r>
              <a:rPr lang="ar-SA" dirty="0" smtClean="0"/>
              <a:t>لذلك </a:t>
            </a:r>
            <a:r>
              <a:rPr lang="ar-SA" dirty="0"/>
              <a:t>يختلف المعلمون في تعاملهم مع مواقف التعلم المتنوعة وبراعتهم في استغلال كل فرصة متاحة لجذب انتباه طلابهم ودفعهم للمشاركة في نشاطات التعلم بشغف واهتمام </a:t>
            </a:r>
            <a:r>
              <a:rPr lang="ar-SA" dirty="0" smtClean="0"/>
              <a:t> ويمكن تشبيه ذلك  بما يفعله </a:t>
            </a:r>
            <a:r>
              <a:rPr lang="ar-SA" dirty="0"/>
              <a:t>الممثل تماماً على خشبة المسرح مستغلاً نبرات صوته وتعبيراته الجسدية، وسرعة بديهته في معالجة المواقف الطارئة واستثمارها</a:t>
            </a:r>
            <a:r>
              <a:rPr lang="ar-SA" dirty="0" smtClean="0"/>
              <a:t>.</a:t>
            </a:r>
            <a:endParaRPr lang="en-US" dirty="0"/>
          </a:p>
          <a:p>
            <a:endParaRPr lang="ar-SA" dirty="0"/>
          </a:p>
        </p:txBody>
      </p:sp>
    </p:spTree>
    <p:extLst>
      <p:ext uri="{BB962C8B-B14F-4D97-AF65-F5344CB8AC3E}">
        <p14:creationId xmlns:p14="http://schemas.microsoft.com/office/powerpoint/2010/main" val="24405228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solidFill>
                  <a:srgbClr val="C00000"/>
                </a:solidFill>
                <a:cs typeface="Times New Roman"/>
              </a:rPr>
              <a:t>التدريس علم أم فن؟</a:t>
            </a:r>
            <a:endParaRPr lang="ar-SA" dirty="0"/>
          </a:p>
        </p:txBody>
      </p:sp>
      <p:sp>
        <p:nvSpPr>
          <p:cNvPr id="3" name="Content Placeholder 2"/>
          <p:cNvSpPr>
            <a:spLocks noGrp="1"/>
          </p:cNvSpPr>
          <p:nvPr>
            <p:ph sz="quarter" idx="1"/>
          </p:nvPr>
        </p:nvSpPr>
        <p:spPr/>
        <p:txBody>
          <a:bodyPr>
            <a:normAutofit/>
          </a:bodyPr>
          <a:lstStyle/>
          <a:p>
            <a:r>
              <a:rPr lang="ar-SA" sz="2400" dirty="0"/>
              <a:t>في كلية التربية تتم </a:t>
            </a:r>
            <a:r>
              <a:rPr lang="ar-SA" sz="2400" dirty="0" smtClean="0"/>
              <a:t>مساعدة المعلم </a:t>
            </a:r>
            <a:r>
              <a:rPr lang="ar-SA" sz="2400" dirty="0"/>
              <a:t>في كسب الجانب العلمي في التدريس، وذلك من خلال تعليمه مختلف استراتيجيات التدريس وتدريبه على ممارستها في مختلف المواقف التعليمية، وبذلك يصبح معلماً </a:t>
            </a:r>
            <a:r>
              <a:rPr lang="ar-SA" sz="2400" dirty="0" smtClean="0"/>
              <a:t>كفء.</a:t>
            </a:r>
          </a:p>
          <a:p>
            <a:pPr marL="0" indent="0">
              <a:buNone/>
            </a:pPr>
            <a:r>
              <a:rPr lang="ar-SA" sz="2400" dirty="0" smtClean="0"/>
              <a:t> </a:t>
            </a:r>
            <a:endParaRPr lang="en-US" sz="2400" dirty="0"/>
          </a:p>
          <a:p>
            <a:r>
              <a:rPr lang="ar-SA" sz="2400" dirty="0" smtClean="0"/>
              <a:t> </a:t>
            </a:r>
            <a:r>
              <a:rPr lang="ar-SA" sz="2400" dirty="0"/>
              <a:t>بعض المعلمين يتمكنون من فن التدريس بعد ممارسته لفترة</a:t>
            </a:r>
            <a:r>
              <a:rPr lang="ar-SA" sz="2400" dirty="0" smtClean="0"/>
              <a:t>، واكتساب الخبرة اللازمة </a:t>
            </a:r>
            <a:r>
              <a:rPr lang="ar-SA" sz="2400" dirty="0"/>
              <a:t>وهنا يتحول المعلم من معلم كفء إلى معلم متميز </a:t>
            </a:r>
            <a:r>
              <a:rPr lang="ar-SA" sz="2400" dirty="0" smtClean="0"/>
              <a:t>.</a:t>
            </a:r>
          </a:p>
          <a:p>
            <a:pPr marL="0" indent="0">
              <a:buNone/>
            </a:pPr>
            <a:endParaRPr lang="en-US" sz="2400" dirty="0" smtClean="0"/>
          </a:p>
          <a:p>
            <a:endParaRPr lang="ar-SA" sz="2400" dirty="0"/>
          </a:p>
        </p:txBody>
      </p:sp>
      <p:sp>
        <p:nvSpPr>
          <p:cNvPr id="4" name="Frame 3"/>
          <p:cNvSpPr/>
          <p:nvPr/>
        </p:nvSpPr>
        <p:spPr>
          <a:xfrm>
            <a:off x="1763688" y="4473116"/>
            <a:ext cx="6336704" cy="1404156"/>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5" name="TextBox 4"/>
          <p:cNvSpPr txBox="1"/>
          <p:nvPr/>
        </p:nvSpPr>
        <p:spPr>
          <a:xfrm>
            <a:off x="2339752" y="4941168"/>
            <a:ext cx="4896544" cy="523220"/>
          </a:xfrm>
          <a:prstGeom prst="rect">
            <a:avLst/>
          </a:prstGeom>
          <a:noFill/>
          <a:ln>
            <a:noFill/>
          </a:ln>
        </p:spPr>
        <p:txBody>
          <a:bodyPr wrap="square" rtlCol="1">
            <a:spAutoFit/>
          </a:bodyPr>
          <a:lstStyle/>
          <a:p>
            <a:pPr algn="ctr"/>
            <a:r>
              <a:rPr lang="ar-SA" sz="2800" b="1" dirty="0" smtClean="0"/>
              <a:t>لذا نستطيع القول أن التدريس  علم وفن </a:t>
            </a:r>
            <a:endParaRPr lang="ar-SA" sz="2800" b="1" dirty="0"/>
          </a:p>
        </p:txBody>
      </p:sp>
    </p:spTree>
    <p:extLst>
      <p:ext uri="{BB962C8B-B14F-4D97-AF65-F5344CB8AC3E}">
        <p14:creationId xmlns:p14="http://schemas.microsoft.com/office/powerpoint/2010/main" val="16422591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C00000"/>
                </a:solidFill>
                <a:cs typeface="+mn-cs"/>
              </a:rPr>
              <a:t>التعلـــــم </a:t>
            </a:r>
            <a:endParaRPr lang="ar-SA" b="1" dirty="0">
              <a:solidFill>
                <a:srgbClr val="C00000"/>
              </a:solidFill>
              <a:cs typeface="+mn-cs"/>
            </a:endParaRPr>
          </a:p>
        </p:txBody>
      </p:sp>
      <p:sp>
        <p:nvSpPr>
          <p:cNvPr id="3" name="Content Placeholder 2"/>
          <p:cNvSpPr>
            <a:spLocks noGrp="1"/>
          </p:cNvSpPr>
          <p:nvPr>
            <p:ph sz="quarter" idx="1"/>
          </p:nvPr>
        </p:nvSpPr>
        <p:spPr/>
        <p:txBody>
          <a:bodyPr>
            <a:normAutofit fontScale="92500" lnSpcReduction="10000"/>
          </a:bodyPr>
          <a:lstStyle/>
          <a:p>
            <a:r>
              <a:rPr lang="ar-SA" dirty="0" smtClean="0"/>
              <a:t>يعالج مفهوم التعلم من خلال ثلاثة أوجه أساسية:</a:t>
            </a:r>
          </a:p>
          <a:p>
            <a:pPr marL="0" indent="0">
              <a:buNone/>
            </a:pPr>
            <a:r>
              <a:rPr lang="ar-SA" b="1" u="sng" dirty="0" smtClean="0">
                <a:solidFill>
                  <a:srgbClr val="C00000"/>
                </a:solidFill>
              </a:rPr>
              <a:t>أولاً: التعلم كعملية:</a:t>
            </a:r>
          </a:p>
          <a:p>
            <a:pPr marL="0" indent="0" algn="just">
              <a:buNone/>
            </a:pPr>
            <a:r>
              <a:rPr lang="ar-SA" dirty="0" smtClean="0"/>
              <a:t>التعلم عملية تفكيرية تنطوي على استخدام المعرفة السابقة لدى المتعلم، واستراتيجيات تفكيرية خاصة لفهم الأفكار في الموقف التعليمي الجديد ومن ثم ربط االمعرفة الجديدة بالمعرفة السابقة وإدماجها في البنية المعرفية للمتعلم.</a:t>
            </a:r>
          </a:p>
          <a:p>
            <a:pPr marL="0" indent="0">
              <a:buNone/>
            </a:pPr>
            <a:r>
              <a:rPr lang="ar-SA" b="1" u="sng" dirty="0" smtClean="0">
                <a:solidFill>
                  <a:srgbClr val="C00000"/>
                </a:solidFill>
              </a:rPr>
              <a:t>ثانياً: التعلم كناتج:</a:t>
            </a:r>
          </a:p>
          <a:p>
            <a:pPr marL="0" indent="0">
              <a:buNone/>
            </a:pPr>
            <a:r>
              <a:rPr lang="ar-SA" dirty="0" smtClean="0"/>
              <a:t>هو تغير شبه دائم في الأداء يحدث نتيجة تأثير ظروف الخبرة أو الممارسة أو التدريب.</a:t>
            </a:r>
          </a:p>
          <a:p>
            <a:pPr marL="0" indent="0">
              <a:buNone/>
            </a:pPr>
            <a:r>
              <a:rPr lang="ar-SA" b="1" u="sng" dirty="0" smtClean="0">
                <a:solidFill>
                  <a:srgbClr val="C00000"/>
                </a:solidFill>
              </a:rPr>
              <a:t>ثالثاً: التعلم كمجال دراسي: </a:t>
            </a:r>
          </a:p>
          <a:p>
            <a:pPr marL="0" indent="0" algn="just">
              <a:buNone/>
            </a:pPr>
            <a:r>
              <a:rPr lang="ar-SA" dirty="0" smtClean="0"/>
              <a:t>يعد مجال التعلم من أبرز المجالات الدراسية المهمة ، ويطلق على هذا المجال علم نفس التعلم او سيكولوجية التعلم وهو أحد الفروع الأساسية لعلم النفس التربوي حيث يتم معرفة مدى تطور المتعلم.</a:t>
            </a:r>
            <a:endParaRPr lang="ar-S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60648"/>
            <a:ext cx="1952625" cy="2097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51852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loud Callout 3"/>
          <p:cNvSpPr/>
          <p:nvPr/>
        </p:nvSpPr>
        <p:spPr>
          <a:xfrm>
            <a:off x="2627784" y="1340768"/>
            <a:ext cx="5184576" cy="165618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4400" dirty="0" smtClean="0"/>
              <a:t>مما سبق استنتجي تعريف للتعلم</a:t>
            </a:r>
            <a:endParaRPr lang="en-US" sz="4400" dirty="0"/>
          </a:p>
        </p:txBody>
      </p:sp>
      <p:pic>
        <p:nvPicPr>
          <p:cNvPr id="5"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267691" y="3429000"/>
            <a:ext cx="1952381" cy="2342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798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sz="quarter" idx="1"/>
          </p:nvPr>
        </p:nvSpPr>
        <p:spPr/>
        <p:txBody>
          <a:bodyPr/>
          <a:lstStyle/>
          <a:p>
            <a:r>
              <a:rPr lang="ar-SA" dirty="0" smtClean="0"/>
              <a:t>كما يعرف التعلم بأنه: مفهوم فرضي يستدل عليه من خلال نتائج عملية التعلم والأداء التحصيلي للتلاميذ.</a:t>
            </a:r>
          </a:p>
          <a:p>
            <a:endParaRPr lang="ar-SA" dirty="0"/>
          </a:p>
          <a:p>
            <a:r>
              <a:rPr lang="ar-SA" dirty="0" smtClean="0"/>
              <a:t>ويعرف أيضاً بأنه : مجموعة التغيرات السلوكية التي تظهر في سلوك المتعلمين بعد مرورهم بخبرة معينة ويستدل عليها من خلال قياس أدائهم المعرفي والنفس حركي والوجداني في ضوء الخبرات التي مروا بها.</a:t>
            </a:r>
          </a:p>
          <a:p>
            <a:pPr marL="0" indent="0">
              <a:buNone/>
            </a:pPr>
            <a:endParaRPr lang="ar-SA" dirty="0"/>
          </a:p>
        </p:txBody>
      </p:sp>
    </p:spTree>
    <p:extLst>
      <p:ext uri="{BB962C8B-B14F-4D97-AF65-F5344CB8AC3E}">
        <p14:creationId xmlns:p14="http://schemas.microsoft.com/office/powerpoint/2010/main" val="4867549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4" name="Rounded Rectangle 3"/>
          <p:cNvSpPr/>
          <p:nvPr/>
        </p:nvSpPr>
        <p:spPr>
          <a:xfrm>
            <a:off x="1475656" y="1790819"/>
            <a:ext cx="6912768" cy="2160240"/>
          </a:xfrm>
          <a:prstGeom prst="roundRect">
            <a:avLst/>
          </a:prstGeom>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TextBox 4"/>
          <p:cNvSpPr txBox="1"/>
          <p:nvPr/>
        </p:nvSpPr>
        <p:spPr>
          <a:xfrm>
            <a:off x="1547664" y="2393885"/>
            <a:ext cx="6768752" cy="954107"/>
          </a:xfrm>
          <a:prstGeom prst="rect">
            <a:avLst/>
          </a:prstGeom>
          <a:noFill/>
        </p:spPr>
        <p:txBody>
          <a:bodyPr wrap="square" rtlCol="1">
            <a:spAutoFit/>
          </a:bodyPr>
          <a:lstStyle/>
          <a:p>
            <a:r>
              <a:rPr lang="ar-SA" sz="2800" b="1" dirty="0" smtClean="0"/>
              <a:t>احكمي على العبارة التالية: </a:t>
            </a:r>
          </a:p>
          <a:p>
            <a:r>
              <a:rPr lang="ar-SA" sz="2800" dirty="0" smtClean="0"/>
              <a:t>«لابد أن تؤدي عملية التدريس إلى حدوث تعلم لدى الأفراد»</a:t>
            </a:r>
            <a:endParaRPr lang="ar-SA" sz="2800" dirty="0"/>
          </a:p>
        </p:txBody>
      </p:sp>
      <p:pic>
        <p:nvPicPr>
          <p:cNvPr id="6" name="صورة 1" descr="3bb0a092-091b-4384-bf86-cd9f.jpg"/>
          <p:cNvPicPr>
            <a:picLocks noGrp="1" noChangeAspect="1"/>
          </p:cNvPicPr>
          <p:nvPr>
            <p:ph sz="quarter" idx="1"/>
          </p:nvPr>
        </p:nvPicPr>
        <p:blipFill>
          <a:blip r:embed="rId2" cstate="print"/>
          <a:stretch>
            <a:fillRect/>
          </a:stretch>
        </p:blipFill>
        <p:spPr>
          <a:xfrm>
            <a:off x="323528" y="3966250"/>
            <a:ext cx="3456384" cy="2780928"/>
          </a:xfrm>
          <a:prstGeom prst="rect">
            <a:avLst/>
          </a:prstGeom>
          <a:ln>
            <a:noFill/>
          </a:ln>
          <a:effectLst>
            <a:softEdge rad="112500"/>
          </a:effectLst>
        </p:spPr>
      </p:pic>
      <p:sp>
        <p:nvSpPr>
          <p:cNvPr id="3" name="Rectangle 2"/>
          <p:cNvSpPr/>
          <p:nvPr/>
        </p:nvSpPr>
        <p:spPr>
          <a:xfrm>
            <a:off x="3563888" y="4437112"/>
            <a:ext cx="5122912" cy="1872208"/>
          </a:xfrm>
          <a:prstGeom prst="rect">
            <a:avLst/>
          </a:prstGeom>
          <a:solidFill>
            <a:srgbClr val="92D050"/>
          </a:solid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b="1" dirty="0">
                <a:solidFill>
                  <a:schemeClr val="tx1"/>
                </a:solidFill>
              </a:rPr>
              <a:t>عملية التدريس تيسر حدوث التعلم في أغلب الأحيان ولكن ليس من الضروري أن تؤدي عملية التدريس دائماً  إلى حدوث تعلم لدى الأفراد</a:t>
            </a:r>
            <a:endParaRPr lang="en-US" sz="2400" b="1" dirty="0">
              <a:solidFill>
                <a:schemeClr val="tx1"/>
              </a:solidFill>
            </a:endParaRPr>
          </a:p>
        </p:txBody>
      </p:sp>
    </p:spTree>
    <p:extLst>
      <p:ext uri="{BB962C8B-B14F-4D97-AF65-F5344CB8AC3E}">
        <p14:creationId xmlns:p14="http://schemas.microsoft.com/office/powerpoint/2010/main" val="215961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ctr"/>
            <a:endParaRPr lang="ar-SA" sz="2800" dirty="0" smtClean="0"/>
          </a:p>
          <a:p>
            <a:pPr algn="ctr"/>
            <a:endParaRPr lang="ar-SA" sz="2800" dirty="0"/>
          </a:p>
          <a:p>
            <a:pPr marL="0" indent="0" algn="ctr">
              <a:buNone/>
            </a:pPr>
            <a:endParaRPr lang="ar-SA" sz="2800" dirty="0" smtClean="0"/>
          </a:p>
        </p:txBody>
      </p:sp>
      <p:sp>
        <p:nvSpPr>
          <p:cNvPr id="4" name="Rounded Rectangle 3"/>
          <p:cNvSpPr/>
          <p:nvPr/>
        </p:nvSpPr>
        <p:spPr>
          <a:xfrm>
            <a:off x="827584" y="2024844"/>
            <a:ext cx="7704856" cy="2520280"/>
          </a:xfrm>
          <a:prstGeom prst="roundRect">
            <a:avLst/>
          </a:prstGeom>
          <a:ln w="571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TextBox 4"/>
          <p:cNvSpPr txBox="1"/>
          <p:nvPr/>
        </p:nvSpPr>
        <p:spPr>
          <a:xfrm>
            <a:off x="1331640" y="2639814"/>
            <a:ext cx="6480720" cy="1077218"/>
          </a:xfrm>
          <a:prstGeom prst="rect">
            <a:avLst/>
          </a:prstGeom>
          <a:noFill/>
        </p:spPr>
        <p:txBody>
          <a:bodyPr wrap="square" rtlCol="1">
            <a:spAutoFit/>
          </a:bodyPr>
          <a:lstStyle/>
          <a:p>
            <a:pPr algn="ctr"/>
            <a:r>
              <a:rPr lang="ar-SA" sz="3200" b="1" dirty="0" smtClean="0"/>
              <a:t>اللهم يامعلم ابراهيم علمنا ويامفهم سليمان فهمنا</a:t>
            </a:r>
          </a:p>
          <a:p>
            <a:pPr algn="ctr"/>
            <a:r>
              <a:rPr lang="ar-SA" sz="3200" b="1" dirty="0" smtClean="0"/>
              <a:t>اللهم علمنا ما ينفعنا وانفعنا بما علمتنا</a:t>
            </a:r>
            <a:endParaRPr lang="ar-SA" sz="3200" b="1" dirty="0"/>
          </a:p>
        </p:txBody>
      </p:sp>
    </p:spTree>
    <p:extLst>
      <p:ext uri="{BB962C8B-B14F-4D97-AF65-F5344CB8AC3E}">
        <p14:creationId xmlns:p14="http://schemas.microsoft.com/office/powerpoint/2010/main" val="8612824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667483" y="2780928"/>
            <a:ext cx="7924800" cy="3313113"/>
          </a:xfrm>
        </p:spPr>
        <p:txBody>
          <a:bodyPr/>
          <a:lstStyle/>
          <a:p>
            <a:pPr algn="r" eaLnBrk="1" hangingPunct="1"/>
            <a:r>
              <a:rPr lang="ar-SA" sz="3200" b="1" u="sng" dirty="0" smtClean="0">
                <a:solidFill>
                  <a:srgbClr val="C00000"/>
                </a:solidFill>
                <a:cs typeface="+mn-cs"/>
              </a:rPr>
              <a:t>الظُروف</a:t>
            </a:r>
            <a:r>
              <a:rPr lang="ar-SA" sz="3200" b="1" dirty="0" smtClean="0">
                <a:solidFill>
                  <a:srgbClr val="C00000"/>
                </a:solidFill>
                <a:cs typeface="+mn-cs"/>
              </a:rPr>
              <a:t> </a:t>
            </a:r>
            <a:r>
              <a:rPr lang="ar-SA" sz="3200" b="1" dirty="0" smtClean="0">
                <a:solidFill>
                  <a:srgbClr val="000000"/>
                </a:solidFill>
                <a:cs typeface="+mn-cs"/>
              </a:rPr>
              <a:t>لا تُشكل حياتنا !!</a:t>
            </a:r>
            <a:br>
              <a:rPr lang="ar-SA" sz="3200" b="1" dirty="0" smtClean="0">
                <a:solidFill>
                  <a:srgbClr val="000000"/>
                </a:solidFill>
                <a:cs typeface="+mn-cs"/>
              </a:rPr>
            </a:br>
            <a:r>
              <a:rPr lang="ar-SA" sz="3200" b="1" dirty="0" smtClean="0">
                <a:solidFill>
                  <a:srgbClr val="000000"/>
                </a:solidFill>
                <a:cs typeface="+mn-cs"/>
              </a:rPr>
              <a:t>ولكن .. ردة فعلنا تجاه هذه الظروف هو المشكل لحياتنا.</a:t>
            </a:r>
            <a:br>
              <a:rPr lang="ar-SA" sz="3200" b="1" dirty="0" smtClean="0">
                <a:solidFill>
                  <a:srgbClr val="000000"/>
                </a:solidFill>
                <a:cs typeface="+mn-cs"/>
              </a:rPr>
            </a:br>
            <a:r>
              <a:rPr lang="ar-SA" sz="3200" b="1" dirty="0" smtClean="0">
                <a:solidFill>
                  <a:srgbClr val="000000"/>
                </a:solidFill>
                <a:cs typeface="+mn-cs"/>
              </a:rPr>
              <a:t/>
            </a:r>
            <a:br>
              <a:rPr lang="ar-SA" sz="3200" b="1" dirty="0" smtClean="0">
                <a:solidFill>
                  <a:srgbClr val="000000"/>
                </a:solidFill>
                <a:cs typeface="+mn-cs"/>
              </a:rPr>
            </a:br>
            <a:r>
              <a:rPr lang="ar-SA" sz="3200" b="1" dirty="0">
                <a:solidFill>
                  <a:srgbClr val="000000"/>
                </a:solidFill>
                <a:cs typeface="+mn-cs"/>
              </a:rPr>
              <a:t/>
            </a:r>
            <a:br>
              <a:rPr lang="ar-SA" sz="3200" b="1" dirty="0">
                <a:solidFill>
                  <a:srgbClr val="000000"/>
                </a:solidFill>
                <a:cs typeface="+mn-cs"/>
              </a:rPr>
            </a:br>
            <a:r>
              <a:rPr lang="ar-SA" sz="3200" b="1" dirty="0" smtClean="0">
                <a:solidFill>
                  <a:srgbClr val="000000"/>
                </a:solidFill>
                <a:cs typeface="+mn-cs"/>
              </a:rPr>
              <a:t>لذا لاتستلمي للحزن والهم إذا أظلمت الدروب ، ولكن توكلي على الله ولا تعجزي.</a:t>
            </a:r>
            <a:endParaRPr lang="ar-SA" sz="3200" b="1" dirty="0" smtClean="0">
              <a:solidFill>
                <a:srgbClr val="C00000"/>
              </a:solidFill>
              <a:cs typeface="+mn-cs"/>
            </a:endParaRPr>
          </a:p>
        </p:txBody>
      </p:sp>
      <p:pic>
        <p:nvPicPr>
          <p:cNvPr id="6" name="صورة 5" descr="thumbnailCAJTL0JB.jpg"/>
          <p:cNvPicPr>
            <a:picLocks noChangeAspect="1"/>
          </p:cNvPicPr>
          <p:nvPr/>
        </p:nvPicPr>
        <p:blipFill>
          <a:blip r:embed="rId2" cstate="print"/>
          <a:stretch>
            <a:fillRect/>
          </a:stretch>
        </p:blipFill>
        <p:spPr>
          <a:xfrm>
            <a:off x="251520" y="692696"/>
            <a:ext cx="3456384" cy="230425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شكل بيضاوي 4"/>
          <p:cNvSpPr/>
          <p:nvPr/>
        </p:nvSpPr>
        <p:spPr>
          <a:xfrm>
            <a:off x="5580063" y="549275"/>
            <a:ext cx="3024187" cy="1943100"/>
          </a:xfrm>
          <a:prstGeom prst="ellipse">
            <a:avLst/>
          </a:prstGeom>
        </p:spPr>
        <p:style>
          <a:lnRef idx="3">
            <a:schemeClr val="lt1"/>
          </a:lnRef>
          <a:fillRef idx="1">
            <a:schemeClr val="accent1"/>
          </a:fillRef>
          <a:effectRef idx="1">
            <a:schemeClr val="accent1"/>
          </a:effectRef>
          <a:fontRef idx="minor">
            <a:schemeClr val="lt1"/>
          </a:fontRef>
        </p:style>
        <p:txBody>
          <a:bodyPr rtlCol="1" anchor="ctr"/>
          <a:lstStyle/>
          <a:p>
            <a:pPr algn="ctr" fontAlgn="auto">
              <a:spcBef>
                <a:spcPts val="0"/>
              </a:spcBef>
              <a:spcAft>
                <a:spcPts val="0"/>
              </a:spcAft>
              <a:defRPr/>
            </a:pPr>
            <a:r>
              <a:rPr lang="ar-SA" sz="8000" dirty="0"/>
              <a:t>وقفة</a:t>
            </a:r>
          </a:p>
        </p:txBody>
      </p:sp>
    </p:spTree>
    <p:extLst>
      <p:ext uri="{BB962C8B-B14F-4D97-AF65-F5344CB8AC3E}">
        <p14:creationId xmlns:p14="http://schemas.microsoft.com/office/powerpoint/2010/main" val="1117399470"/>
      </p:ext>
    </p:extLst>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r>
              <a:rPr lang="ar-SA" b="1" dirty="0" smtClean="0">
                <a:solidFill>
                  <a:srgbClr val="C00000"/>
                </a:solidFill>
              </a:rPr>
              <a:t> الفرق بين التعليم والتدريس :</a:t>
            </a:r>
          </a:p>
          <a:p>
            <a:pPr marL="0" indent="0">
              <a:buNone/>
            </a:pPr>
            <a:endParaRPr lang="ar-SA" dirty="0" smtClean="0"/>
          </a:p>
          <a:p>
            <a:pPr marL="0" indent="0">
              <a:buNone/>
            </a:pPr>
            <a:endParaRPr lang="ar-SA" dirty="0" smtClean="0"/>
          </a:p>
        </p:txBody>
      </p:sp>
      <p:sp>
        <p:nvSpPr>
          <p:cNvPr id="4" name="Rounded Rectangle 3"/>
          <p:cNvSpPr/>
          <p:nvPr/>
        </p:nvSpPr>
        <p:spPr>
          <a:xfrm>
            <a:off x="914400" y="2370152"/>
            <a:ext cx="7704856" cy="1512168"/>
          </a:xfrm>
          <a:prstGeom prst="roundRect">
            <a:avLst/>
          </a:prstGeom>
          <a:ln w="3810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TextBox 4"/>
          <p:cNvSpPr txBox="1"/>
          <p:nvPr/>
        </p:nvSpPr>
        <p:spPr>
          <a:xfrm>
            <a:off x="650449" y="2497325"/>
            <a:ext cx="7560840" cy="1384995"/>
          </a:xfrm>
          <a:prstGeom prst="rect">
            <a:avLst/>
          </a:prstGeom>
          <a:noFill/>
        </p:spPr>
        <p:txBody>
          <a:bodyPr wrap="square" rtlCol="1">
            <a:spAutoFit/>
          </a:bodyPr>
          <a:lstStyle/>
          <a:p>
            <a:r>
              <a:rPr lang="ar-SA" sz="2800" b="1" dirty="0" smtClean="0"/>
              <a:t>مفهوم التعليم أشمل وأعم من مفهوم التدريس . </a:t>
            </a:r>
          </a:p>
          <a:p>
            <a:r>
              <a:rPr lang="ar-SA" sz="2800" b="1" dirty="0" smtClean="0"/>
              <a:t>وضحي المقصود من هذه العبارة في ضوء ما تم مناقشته بخصوص هذين المصطلحين سابقاً.</a:t>
            </a:r>
            <a:endParaRPr lang="ar-SA" sz="2800" b="1" dirty="0"/>
          </a:p>
        </p:txBody>
      </p:sp>
      <p:sp>
        <p:nvSpPr>
          <p:cNvPr id="6" name="Rectangle 5"/>
          <p:cNvSpPr/>
          <p:nvPr/>
        </p:nvSpPr>
        <p:spPr>
          <a:xfrm>
            <a:off x="1619672" y="4309132"/>
            <a:ext cx="6563484" cy="2000187"/>
          </a:xfrm>
          <a:prstGeom prst="rect">
            <a:avLst/>
          </a:prstGeom>
          <a:solidFill>
            <a:srgbClr val="92D050"/>
          </a:solid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r-SA" sz="2400" b="1" dirty="0" smtClean="0">
                <a:solidFill>
                  <a:schemeClr val="tx1"/>
                </a:solidFill>
              </a:rPr>
              <a:t>-التعليم </a:t>
            </a:r>
            <a:r>
              <a:rPr lang="ar-SA" sz="2400" b="1" dirty="0">
                <a:solidFill>
                  <a:schemeClr val="tx1"/>
                </a:solidFill>
              </a:rPr>
              <a:t>يشمل الجانبين المخطط له والغير مخطط له ، بينما التدريس يقتصر على الجانب المخطط له .</a:t>
            </a:r>
            <a:endParaRPr lang="en-US" sz="2400" b="1" dirty="0">
              <a:solidFill>
                <a:schemeClr val="tx1"/>
              </a:solidFill>
            </a:endParaRPr>
          </a:p>
          <a:p>
            <a:r>
              <a:rPr lang="ar-SA" sz="2400" b="1" dirty="0" smtClean="0">
                <a:solidFill>
                  <a:schemeClr val="tx1"/>
                </a:solidFill>
              </a:rPr>
              <a:t>-التعليم </a:t>
            </a:r>
            <a:r>
              <a:rPr lang="ar-SA" sz="2400" b="1" dirty="0">
                <a:solidFill>
                  <a:schemeClr val="tx1"/>
                </a:solidFill>
              </a:rPr>
              <a:t>يقوم به المعلم وغير المعلم ، بينما التدريس يقتصر أدائه على المعلم فقط.</a:t>
            </a:r>
            <a:endParaRPr lang="en-US" sz="2400" b="1" dirty="0">
              <a:solidFill>
                <a:schemeClr val="tx1"/>
              </a:solidFill>
            </a:endParaRPr>
          </a:p>
          <a:p>
            <a:pPr algn="ctr"/>
            <a:endParaRPr lang="en-US" sz="2400" b="1" dirty="0">
              <a:solidFill>
                <a:schemeClr val="tx1"/>
              </a:solidFill>
            </a:endParaRPr>
          </a:p>
        </p:txBody>
      </p:sp>
    </p:spTree>
    <p:extLst>
      <p:ext uri="{BB962C8B-B14F-4D97-AF65-F5344CB8AC3E}">
        <p14:creationId xmlns:p14="http://schemas.microsoft.com/office/powerpoint/2010/main" val="2170892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r>
              <a:rPr lang="ar-SA" b="1" dirty="0" smtClean="0">
                <a:solidFill>
                  <a:srgbClr val="C00000"/>
                </a:solidFill>
              </a:rPr>
              <a:t>الفرق بين التعليم والتعلم:</a:t>
            </a:r>
          </a:p>
          <a:p>
            <a:pPr marL="0" indent="0">
              <a:buNone/>
            </a:pPr>
            <a:endParaRPr lang="ar-SA" b="1" dirty="0" smtClean="0">
              <a:solidFill>
                <a:srgbClr val="C00000"/>
              </a:solidFill>
            </a:endParaRPr>
          </a:p>
          <a:p>
            <a:pPr marL="0" indent="0">
              <a:buNone/>
            </a:pPr>
            <a:endParaRPr lang="ar-SA" b="1" dirty="0" smtClean="0">
              <a:solidFill>
                <a:srgbClr val="C00000"/>
              </a:solidFill>
            </a:endParaRPr>
          </a:p>
          <a:p>
            <a:pPr marL="0" indent="0">
              <a:buNone/>
            </a:pPr>
            <a:endParaRPr lang="ar-SA" b="1" dirty="0" smtClean="0">
              <a:solidFill>
                <a:srgbClr val="C00000"/>
              </a:solidFill>
            </a:endParaRPr>
          </a:p>
          <a:p>
            <a:pPr marL="0" indent="0">
              <a:buNone/>
            </a:pPr>
            <a:endParaRPr lang="ar-SA" b="1" dirty="0" smtClean="0">
              <a:solidFill>
                <a:srgbClr val="C00000"/>
              </a:solidFill>
            </a:endParaRPr>
          </a:p>
          <a:p>
            <a:pPr marL="0" indent="0">
              <a:buNone/>
            </a:pPr>
            <a:endParaRPr lang="ar-SA" b="1" dirty="0">
              <a:solidFill>
                <a:srgbClr val="C00000"/>
              </a:solidFill>
            </a:endParaRPr>
          </a:p>
        </p:txBody>
      </p:sp>
      <p:sp>
        <p:nvSpPr>
          <p:cNvPr id="4" name="Rounded Rectangle 3"/>
          <p:cNvSpPr/>
          <p:nvPr/>
        </p:nvSpPr>
        <p:spPr>
          <a:xfrm>
            <a:off x="1403648" y="2225746"/>
            <a:ext cx="7200800" cy="1512168"/>
          </a:xfrm>
          <a:prstGeom prst="roundRect">
            <a:avLst/>
          </a:prstGeom>
          <a:ln w="38100">
            <a:prstDash val="sys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TextBox 4"/>
          <p:cNvSpPr txBox="1"/>
          <p:nvPr/>
        </p:nvSpPr>
        <p:spPr>
          <a:xfrm>
            <a:off x="1403648" y="2750997"/>
            <a:ext cx="7164796" cy="461665"/>
          </a:xfrm>
          <a:prstGeom prst="rect">
            <a:avLst/>
          </a:prstGeom>
          <a:noFill/>
        </p:spPr>
        <p:txBody>
          <a:bodyPr wrap="square" rtlCol="1">
            <a:spAutoFit/>
          </a:bodyPr>
          <a:lstStyle/>
          <a:p>
            <a:r>
              <a:rPr lang="ar-SA" sz="2400" b="1" dirty="0" smtClean="0"/>
              <a:t>برأيك ما الفرق بين مفهوم التعليم والتعلم في ضوء ما تم مناقشته سابقاً.</a:t>
            </a:r>
            <a:endParaRPr lang="ar-SA" sz="2400" b="1" dirty="0"/>
          </a:p>
        </p:txBody>
      </p:sp>
      <p:sp>
        <p:nvSpPr>
          <p:cNvPr id="6" name="Rectangle 5"/>
          <p:cNvSpPr/>
          <p:nvPr/>
        </p:nvSpPr>
        <p:spPr>
          <a:xfrm>
            <a:off x="1619672" y="4309132"/>
            <a:ext cx="6563484" cy="2000187"/>
          </a:xfrm>
          <a:prstGeom prst="rect">
            <a:avLst/>
          </a:prstGeom>
          <a:solidFill>
            <a:srgbClr val="92D050"/>
          </a:solid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r-SA" sz="2400" b="1" dirty="0">
                <a:solidFill>
                  <a:schemeClr val="tx1"/>
                </a:solidFill>
              </a:rPr>
              <a:t>التعليم يستلزم وجود شخص يساعد المتعلم وهذا الشخص قد يكون المعلم أو غيره، بينما التعلم هو نشاط فردي يعتمد على أداء المتعلم </a:t>
            </a:r>
            <a:endParaRPr lang="en-US" sz="2400" b="1" dirty="0">
              <a:solidFill>
                <a:schemeClr val="tx1"/>
              </a:solidFill>
            </a:endParaRPr>
          </a:p>
        </p:txBody>
      </p:sp>
    </p:spTree>
    <p:extLst>
      <p:ext uri="{BB962C8B-B14F-4D97-AF65-F5344CB8AC3E}">
        <p14:creationId xmlns:p14="http://schemas.microsoft.com/office/powerpoint/2010/main" val="1206566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C00000"/>
                </a:solidFill>
                <a:cs typeface="+mn-cs"/>
              </a:rPr>
              <a:t>المنهج</a:t>
            </a:r>
            <a:endParaRPr lang="ar-SA" b="1" dirty="0">
              <a:solidFill>
                <a:srgbClr val="C00000"/>
              </a:solidFill>
              <a:cs typeface="+mn-cs"/>
            </a:endParaRPr>
          </a:p>
        </p:txBody>
      </p:sp>
      <p:sp>
        <p:nvSpPr>
          <p:cNvPr id="3" name="Content Placeholder 2"/>
          <p:cNvSpPr>
            <a:spLocks noGrp="1"/>
          </p:cNvSpPr>
          <p:nvPr>
            <p:ph sz="quarter" idx="1"/>
          </p:nvPr>
        </p:nvSpPr>
        <p:spPr/>
        <p:txBody>
          <a:bodyPr>
            <a:normAutofit lnSpcReduction="10000"/>
          </a:bodyPr>
          <a:lstStyle/>
          <a:p>
            <a:r>
              <a:rPr lang="ar-SA" dirty="0" smtClean="0"/>
              <a:t>المنهج عبارة عن خطة أو وثيقة مكتوبة تتضمن في صورتها النموذجية العناصر الأساسية التالية:</a:t>
            </a:r>
          </a:p>
          <a:p>
            <a:pPr marL="514350" indent="-514350">
              <a:buAutoNum type="arabicPeriod"/>
            </a:pPr>
            <a:r>
              <a:rPr lang="ar-SA" dirty="0" smtClean="0"/>
              <a:t>أهداف المنهج.</a:t>
            </a:r>
          </a:p>
          <a:p>
            <a:pPr marL="514350" indent="-514350">
              <a:buAutoNum type="arabicPeriod"/>
            </a:pPr>
            <a:r>
              <a:rPr lang="ar-SA" dirty="0" smtClean="0"/>
              <a:t>محتوى المنهج.</a:t>
            </a:r>
          </a:p>
          <a:p>
            <a:pPr marL="514350" indent="-514350">
              <a:buAutoNum type="arabicPeriod"/>
            </a:pPr>
            <a:r>
              <a:rPr lang="ar-SA" dirty="0" smtClean="0"/>
              <a:t>طرق التدريس.</a:t>
            </a:r>
          </a:p>
          <a:p>
            <a:pPr marL="514350" indent="-514350">
              <a:buAutoNum type="arabicPeriod"/>
            </a:pPr>
            <a:r>
              <a:rPr lang="ar-SA" dirty="0" smtClean="0"/>
              <a:t>الوسائل  التعليمية.</a:t>
            </a:r>
          </a:p>
          <a:p>
            <a:pPr marL="514350" indent="-514350">
              <a:buAutoNum type="arabicPeriod"/>
            </a:pPr>
            <a:r>
              <a:rPr lang="ar-SA" dirty="0" smtClean="0"/>
              <a:t>التقويم. </a:t>
            </a:r>
          </a:p>
          <a:p>
            <a:pPr>
              <a:buFont typeface="Arial" pitchFamily="34" charset="0"/>
              <a:buChar char="•"/>
            </a:pPr>
            <a:r>
              <a:rPr lang="ar-SA" dirty="0" smtClean="0"/>
              <a:t>يتم إعداد هذه الخطة وتطويرها من قبل طائفة من المختصين بناء على أسس متعددة (معرفية، اجتماعية ، نفسية،....)</a:t>
            </a:r>
          </a:p>
          <a:p>
            <a:pPr>
              <a:buFont typeface="Arial" pitchFamily="34" charset="0"/>
              <a:buChar char="•"/>
            </a:pPr>
            <a:r>
              <a:rPr lang="ar-SA" dirty="0" smtClean="0"/>
              <a:t>يتم تنفيذ هذه الخطة من قبل المعلم من خلال عملية التدريس كعملية منظومية وكعملية اتصالية.</a:t>
            </a:r>
            <a:endParaRPr lang="ar-SA"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281" y="260648"/>
            <a:ext cx="2143125" cy="1215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16123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C00000"/>
                </a:solidFill>
                <a:cs typeface="+mn-cs"/>
              </a:rPr>
              <a:t>نشاط </a:t>
            </a:r>
            <a:endParaRPr lang="ar-SA" b="1" dirty="0">
              <a:solidFill>
                <a:srgbClr val="C00000"/>
              </a:solidFill>
              <a:cs typeface="+mn-cs"/>
            </a:endParaRPr>
          </a:p>
        </p:txBody>
      </p:sp>
      <p:sp>
        <p:nvSpPr>
          <p:cNvPr id="3" name="Content Placeholder 2"/>
          <p:cNvSpPr>
            <a:spLocks noGrp="1"/>
          </p:cNvSpPr>
          <p:nvPr>
            <p:ph sz="quarter" idx="1"/>
          </p:nvPr>
        </p:nvSpPr>
        <p:spPr/>
        <p:txBody>
          <a:bodyPr/>
          <a:lstStyle/>
          <a:p>
            <a:r>
              <a:rPr lang="ar-SA" dirty="0" smtClean="0"/>
              <a:t>اعطي تعليق على الكاركتيرات التالية:</a:t>
            </a:r>
          </a:p>
          <a:p>
            <a:pPr marL="0" indent="0">
              <a:buNone/>
            </a:pPr>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2476550"/>
            <a:ext cx="6120680" cy="3760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90890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412776"/>
            <a:ext cx="6480719" cy="4464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97254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chemeClr val="accent1"/>
                </a:solidFill>
                <a:cs typeface="+mn-cs"/>
              </a:rPr>
              <a:t>التدريس المصغر</a:t>
            </a:r>
            <a:endParaRPr lang="en-US" dirty="0">
              <a:solidFill>
                <a:schemeClr val="accent1"/>
              </a:solidFill>
              <a:cs typeface="+mn-cs"/>
            </a:endParaRPr>
          </a:p>
        </p:txBody>
      </p:sp>
      <p:sp>
        <p:nvSpPr>
          <p:cNvPr id="3" name="Content Placeholder 2"/>
          <p:cNvSpPr>
            <a:spLocks noGrp="1"/>
          </p:cNvSpPr>
          <p:nvPr>
            <p:ph sz="quarter" idx="1"/>
          </p:nvPr>
        </p:nvSpPr>
        <p:spPr/>
        <p:txBody>
          <a:bodyPr/>
          <a:lstStyle/>
          <a:p>
            <a:endParaRPr lang="ar-SA" dirty="0" smtClean="0"/>
          </a:p>
          <a:p>
            <a:endParaRPr lang="ar-SA" dirty="0"/>
          </a:p>
          <a:p>
            <a:r>
              <a:rPr lang="ar-SA" dirty="0" smtClean="0"/>
              <a:t>أسلوب من أساليب التدريب على التدريس يعتمد على تجزئة مواقف التدريس الى مراحل أو مهارات في فترات زمنية صغيرة ويتم التدريب عليها فرديا ويتم تقويم أداء المتدرب .</a:t>
            </a:r>
            <a:endParaRPr lang="en-US" dirty="0"/>
          </a:p>
        </p:txBody>
      </p:sp>
    </p:spTree>
    <p:extLst>
      <p:ext uri="{BB962C8B-B14F-4D97-AF65-F5344CB8AC3E}">
        <p14:creationId xmlns:p14="http://schemas.microsoft.com/office/powerpoint/2010/main" val="40600502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dirty="0" smtClean="0"/>
              <a:t>التعليم عن بعد</a:t>
            </a:r>
            <a:endParaRPr lang="en-US" dirty="0"/>
          </a:p>
        </p:txBody>
      </p:sp>
      <p:sp>
        <p:nvSpPr>
          <p:cNvPr id="3" name="Content Placeholder 2"/>
          <p:cNvSpPr>
            <a:spLocks noGrp="1"/>
          </p:cNvSpPr>
          <p:nvPr>
            <p:ph sz="quarter" idx="1"/>
          </p:nvPr>
        </p:nvSpPr>
        <p:spPr/>
        <p:txBody>
          <a:bodyPr/>
          <a:lstStyle/>
          <a:p>
            <a:endParaRPr lang="ar-SA" dirty="0" smtClean="0"/>
          </a:p>
          <a:p>
            <a:endParaRPr lang="ar-SA" dirty="0"/>
          </a:p>
          <a:p>
            <a:r>
              <a:rPr lang="ar-SA" dirty="0" smtClean="0"/>
              <a:t>هو التعليم الذي يعتمد على تقنيات الاتصال والانترنت في التواصل المعرفي .</a:t>
            </a:r>
          </a:p>
          <a:p>
            <a:r>
              <a:rPr lang="ar-SA" dirty="0" smtClean="0"/>
              <a:t>هذا النوع من التعليم يتيح الفرصة للمتعلم لكي يواصل تعليمه دون قيود التعليم العادي.</a:t>
            </a:r>
          </a:p>
        </p:txBody>
      </p:sp>
    </p:spTree>
    <p:extLst>
      <p:ext uri="{BB962C8B-B14F-4D97-AF65-F5344CB8AC3E}">
        <p14:creationId xmlns:p14="http://schemas.microsoft.com/office/powerpoint/2010/main" val="3218579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التعلم التعاوني</a:t>
            </a:r>
            <a:endParaRPr lang="en-US" dirty="0"/>
          </a:p>
        </p:txBody>
      </p:sp>
      <p:sp>
        <p:nvSpPr>
          <p:cNvPr id="3" name="Content Placeholder 2"/>
          <p:cNvSpPr>
            <a:spLocks noGrp="1"/>
          </p:cNvSpPr>
          <p:nvPr>
            <p:ph sz="quarter" idx="1"/>
          </p:nvPr>
        </p:nvSpPr>
        <p:spPr/>
        <p:txBody>
          <a:bodyPr/>
          <a:lstStyle/>
          <a:p>
            <a:endParaRPr lang="ar-SA" dirty="0" smtClean="0"/>
          </a:p>
          <a:p>
            <a:endParaRPr lang="ar-SA" dirty="0"/>
          </a:p>
          <a:p>
            <a:r>
              <a:rPr lang="ar-SA" dirty="0" smtClean="0"/>
              <a:t>من أنواع التعليم يقوم على أساس المشاركة الفعالة والنشيطة للطلاب في عملية التعلم.</a:t>
            </a:r>
          </a:p>
          <a:p>
            <a:r>
              <a:rPr lang="ar-SA" dirty="0" smtClean="0"/>
              <a:t>ويتم من خلال تقسيم الطلاب الى مجموعات واعطاء الفرصة لهم لتحمل مسؤولية الدراسة في موضوع ما ويكون دور المعلم الاشراف والتوجيه.</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4149080"/>
            <a:ext cx="2808312" cy="2481064"/>
          </a:xfrm>
          <a:prstGeom prst="rect">
            <a:avLst/>
          </a:prstGeom>
        </p:spPr>
      </p:pic>
    </p:spTree>
    <p:extLst>
      <p:ext uri="{BB962C8B-B14F-4D97-AF65-F5344CB8AC3E}">
        <p14:creationId xmlns:p14="http://schemas.microsoft.com/office/powerpoint/2010/main" val="21356297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115616" y="1124744"/>
            <a:ext cx="7272807" cy="4611827"/>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43344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r>
              <a:rPr lang="ar-SA" b="1" dirty="0" smtClean="0">
                <a:solidFill>
                  <a:srgbClr val="C00000"/>
                </a:solidFill>
              </a:rPr>
              <a:t>ستكونين بعد هذه المحاضرة قادرة على  معرفة التالي:</a:t>
            </a:r>
          </a:p>
          <a:p>
            <a:pPr marL="0" indent="0">
              <a:buNone/>
            </a:pPr>
            <a:endParaRPr lang="ar-SA" b="1" dirty="0" smtClean="0">
              <a:solidFill>
                <a:schemeClr val="accent1"/>
              </a:solidFill>
            </a:endParaRPr>
          </a:p>
          <a:p>
            <a:r>
              <a:rPr lang="ar-SA" dirty="0" smtClean="0"/>
              <a:t>معنى المصطلحات التالية : ( التربية – التدريس – التعليم – التعلم – المنهج-تدريس مصغر-تعليم عن بعد-التعلم التعاوني).</a:t>
            </a:r>
          </a:p>
          <a:p>
            <a:r>
              <a:rPr lang="ar-SA" dirty="0" smtClean="0"/>
              <a:t>تحديد الفرق بين كل من : (التعليم والتدريس - التعليم والتعلم )</a:t>
            </a:r>
          </a:p>
          <a:p>
            <a:r>
              <a:rPr lang="ar-SA" dirty="0" smtClean="0"/>
              <a:t>قدرتك على التعاون مع زميلاتك في مناقشة الأنشطة المطروحة من قبل الأستاذة.</a:t>
            </a:r>
          </a:p>
        </p:txBody>
      </p:sp>
    </p:spTree>
    <p:extLst>
      <p:ext uri="{BB962C8B-B14F-4D97-AF65-F5344CB8AC3E}">
        <p14:creationId xmlns:p14="http://schemas.microsoft.com/office/powerpoint/2010/main" val="11028717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rgbClr val="C00000"/>
                </a:solidFill>
                <a:cs typeface="+mn-cs"/>
              </a:rPr>
              <a:t>التقييم الذاتي</a:t>
            </a:r>
            <a:endParaRPr lang="ar-SA" dirty="0">
              <a:solidFill>
                <a:srgbClr val="C00000"/>
              </a:solidFill>
              <a:cs typeface="+mn-cs"/>
            </a:endParaRPr>
          </a:p>
        </p:txBody>
      </p:sp>
      <p:sp>
        <p:nvSpPr>
          <p:cNvPr id="6" name="Content Placeholder 5"/>
          <p:cNvSpPr>
            <a:spLocks noGrp="1"/>
          </p:cNvSpPr>
          <p:nvPr>
            <p:ph sz="quarter" idx="1"/>
          </p:nvPr>
        </p:nvSpPr>
        <p:spPr>
          <a:ln w="28575">
            <a:solidFill>
              <a:schemeClr val="tx1"/>
            </a:solidFill>
          </a:ln>
        </p:spPr>
        <p:txBody>
          <a:bodyPr>
            <a:normAutofit fontScale="92500" lnSpcReduction="20000"/>
          </a:bodyPr>
          <a:lstStyle/>
          <a:p>
            <a:r>
              <a:rPr lang="ar-SA" dirty="0" smtClean="0"/>
              <a:t>لخصي أبرز ما تعلمتيه في محاضرة اليوم؟</a:t>
            </a:r>
          </a:p>
          <a:p>
            <a:pPr marL="0" indent="0">
              <a:buNone/>
            </a:pPr>
            <a:r>
              <a:rPr lang="ar-SA" dirty="0" smtClean="0"/>
              <a:t>.................................................................................................................................................</a:t>
            </a:r>
            <a:endParaRPr lang="ar-SA" dirty="0"/>
          </a:p>
          <a:p>
            <a:r>
              <a:rPr lang="ar-SA" dirty="0" smtClean="0"/>
              <a:t>ما أبرز الايجابيات في محاضرة اليوم؟</a:t>
            </a:r>
          </a:p>
          <a:p>
            <a:pPr marL="0" indent="0">
              <a:buNone/>
            </a:pPr>
            <a:r>
              <a:rPr lang="ar-SA" dirty="0" smtClean="0"/>
              <a:t>..................................................................................................................................................</a:t>
            </a:r>
          </a:p>
          <a:p>
            <a:r>
              <a:rPr lang="ar-SA" dirty="0" smtClean="0"/>
              <a:t>ما أبرز السلبيات في محاضرة اليوم؟</a:t>
            </a:r>
          </a:p>
          <a:p>
            <a:pPr marL="0" indent="0">
              <a:buNone/>
            </a:pPr>
            <a:r>
              <a:rPr lang="ar-SA" dirty="0" smtClean="0"/>
              <a:t>...................................................................................................................................................</a:t>
            </a:r>
          </a:p>
          <a:p>
            <a:endParaRPr lang="ar-SA" dirty="0"/>
          </a:p>
          <a:p>
            <a:r>
              <a:rPr lang="ar-SA" dirty="0" smtClean="0"/>
              <a:t>ما اقتراحاتك لتحسين المحاضرات القادمة؟</a:t>
            </a:r>
          </a:p>
          <a:p>
            <a:pPr marL="0" indent="0">
              <a:buNone/>
            </a:pPr>
            <a:r>
              <a:rPr lang="ar-SA" dirty="0" smtClean="0"/>
              <a:t>.....................................................................................................................................................</a:t>
            </a:r>
          </a:p>
          <a:p>
            <a:endParaRPr lang="ar-SA" dirty="0"/>
          </a:p>
          <a:p>
            <a:pPr marL="0" indent="0">
              <a:buNone/>
            </a:pPr>
            <a:endParaRPr lang="ar-SA" dirty="0"/>
          </a:p>
        </p:txBody>
      </p:sp>
    </p:spTree>
    <p:extLst>
      <p:ext uri="{BB962C8B-B14F-4D97-AF65-F5344CB8AC3E}">
        <p14:creationId xmlns:p14="http://schemas.microsoft.com/office/powerpoint/2010/main" val="25283678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C00000"/>
                </a:solidFill>
                <a:cs typeface="+mn-cs"/>
              </a:rPr>
              <a:t>مراجع المحاضرة</a:t>
            </a:r>
            <a:endParaRPr lang="ar-SA" b="1" dirty="0">
              <a:solidFill>
                <a:srgbClr val="C00000"/>
              </a:solidFill>
              <a:cs typeface="+mn-cs"/>
            </a:endParaRPr>
          </a:p>
        </p:txBody>
      </p:sp>
      <p:sp>
        <p:nvSpPr>
          <p:cNvPr id="3" name="Content Placeholder 2"/>
          <p:cNvSpPr>
            <a:spLocks noGrp="1"/>
          </p:cNvSpPr>
          <p:nvPr>
            <p:ph sz="quarter" idx="1"/>
          </p:nvPr>
        </p:nvSpPr>
        <p:spPr>
          <a:xfrm>
            <a:off x="251520" y="1447800"/>
            <a:ext cx="8435280" cy="4572000"/>
          </a:xfrm>
        </p:spPr>
        <p:txBody>
          <a:bodyPr/>
          <a:lstStyle/>
          <a:p>
            <a:r>
              <a:rPr lang="ar-SA" dirty="0" smtClean="0"/>
              <a:t>زيتون، حسن. (2004). </a:t>
            </a:r>
            <a:r>
              <a:rPr lang="ar-SA" b="1" dirty="0" smtClean="0"/>
              <a:t>التدريس رؤية في طبيعة المفهوم.</a:t>
            </a:r>
            <a:r>
              <a:rPr lang="ar-SA" dirty="0" smtClean="0"/>
              <a:t> عالم الكتب:القاهرة.</a:t>
            </a:r>
          </a:p>
          <a:p>
            <a:r>
              <a:rPr lang="ar-SA" dirty="0" smtClean="0"/>
              <a:t>محمود، صلاح الدين عرفة.(2011). </a:t>
            </a:r>
            <a:r>
              <a:rPr lang="ar-SA" b="1" dirty="0" smtClean="0"/>
              <a:t>تعليم وتعلم مهارات التدريس في عصر المعلومات</a:t>
            </a:r>
            <a:r>
              <a:rPr lang="ar-SA" dirty="0" smtClean="0"/>
              <a:t>. عالم الكتب: القاهرة.</a:t>
            </a:r>
          </a:p>
          <a:p>
            <a:r>
              <a:rPr lang="ar-SA" dirty="0" smtClean="0"/>
              <a:t>السيد، يسري مصطفى . (2012). </a:t>
            </a:r>
            <a:r>
              <a:rPr lang="ar-SA" b="1" dirty="0" smtClean="0"/>
              <a:t>تعليم العلوم : نظرة شمولية</a:t>
            </a:r>
            <a:r>
              <a:rPr lang="ar-SA" dirty="0" smtClean="0"/>
              <a:t>. مسترجع بتاريخ 10/ 9/ 2012على الرابط </a:t>
            </a:r>
            <a:r>
              <a:rPr lang="en-US" sz="2400" dirty="0">
                <a:hlinkClick r:id="rId2"/>
              </a:rPr>
              <a:t>http://</a:t>
            </a:r>
            <a:r>
              <a:rPr lang="en-US" sz="2400" dirty="0" smtClean="0">
                <a:hlinkClick r:id="rId2"/>
              </a:rPr>
              <a:t>www.khayma.com/yousry/Science%20Teaching%20for%20Beginners%20Lect%203.htm</a:t>
            </a:r>
            <a:endParaRPr lang="en-US" sz="2400" dirty="0" smtClean="0"/>
          </a:p>
          <a:p>
            <a:pPr marL="0" indent="0">
              <a:buNone/>
            </a:pPr>
            <a:endParaRPr lang="ar-SA" sz="1600" dirty="0" smtClean="0"/>
          </a:p>
          <a:p>
            <a:pPr marL="0" indent="0">
              <a:buNone/>
            </a:pPr>
            <a:endParaRPr lang="ar-SA" dirty="0"/>
          </a:p>
        </p:txBody>
      </p:sp>
    </p:spTree>
    <p:extLst>
      <p:ext uri="{BB962C8B-B14F-4D97-AF65-F5344CB8AC3E}">
        <p14:creationId xmlns:p14="http://schemas.microsoft.com/office/powerpoint/2010/main" val="26775591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endParaRPr lang="ar-SA" dirty="0" smtClean="0"/>
          </a:p>
          <a:p>
            <a:endParaRPr lang="ar-SA" dirty="0"/>
          </a:p>
          <a:p>
            <a:r>
              <a:rPr lang="ar-SA" dirty="0" smtClean="0"/>
              <a:t>يوجد لبس وخلط لدى الكثير من </a:t>
            </a:r>
            <a:r>
              <a:rPr lang="ar-SA" dirty="0"/>
              <a:t>التربويين </a:t>
            </a:r>
            <a:r>
              <a:rPr lang="ar-SA" dirty="0" smtClean="0"/>
              <a:t> في تحديد معنى العديد من المصطلحات التربوية فنجد </a:t>
            </a:r>
            <a:r>
              <a:rPr lang="ar-SA" dirty="0"/>
              <a:t>أنه أحيانا يستخدم مصطلح </a:t>
            </a:r>
            <a:r>
              <a:rPr lang="ar-SA" dirty="0" smtClean="0"/>
              <a:t>فى </a:t>
            </a:r>
            <a:r>
              <a:rPr lang="ar-SA" dirty="0"/>
              <a:t>موضع غير موضعه </a:t>
            </a:r>
            <a:r>
              <a:rPr lang="ar-SA" dirty="0" smtClean="0"/>
              <a:t>لذا سنركز في هذه المحاضرة على تحديد معنى أبرز هذه المصطلحات ومحاولة التفريق بينها.</a:t>
            </a:r>
            <a:endParaRPr lang="ar-SA" dirty="0"/>
          </a:p>
        </p:txBody>
      </p:sp>
    </p:spTree>
    <p:extLst>
      <p:ext uri="{BB962C8B-B14F-4D97-AF65-F5344CB8AC3E}">
        <p14:creationId xmlns:p14="http://schemas.microsoft.com/office/powerpoint/2010/main" val="35670288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رتبي التالي حسب الأشمل:</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166380339"/>
              </p:ext>
            </p:extLst>
          </p:nvPr>
        </p:nvGraphicFramePr>
        <p:xfrm>
          <a:off x="914400" y="1484784"/>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6516216" y="1844824"/>
            <a:ext cx="1656184" cy="2308324"/>
          </a:xfrm>
          <a:prstGeom prst="rect">
            <a:avLst/>
          </a:prstGeom>
          <a:noFill/>
        </p:spPr>
        <p:txBody>
          <a:bodyPr wrap="square" rtlCol="0">
            <a:spAutoFit/>
          </a:bodyPr>
          <a:lstStyle/>
          <a:p>
            <a:pPr marL="285750" indent="-285750">
              <a:buFontTx/>
              <a:buChar char="-"/>
            </a:pPr>
            <a:r>
              <a:rPr lang="ar-SA" sz="3600" dirty="0" smtClean="0"/>
              <a:t>التعليم</a:t>
            </a:r>
          </a:p>
          <a:p>
            <a:pPr marL="285750" indent="-285750">
              <a:buFontTx/>
              <a:buChar char="-"/>
            </a:pPr>
            <a:r>
              <a:rPr lang="ar-SA" sz="3600" dirty="0" smtClean="0"/>
              <a:t>التربية </a:t>
            </a:r>
          </a:p>
          <a:p>
            <a:pPr marL="285750" indent="-285750">
              <a:buFontTx/>
              <a:buChar char="-"/>
            </a:pPr>
            <a:r>
              <a:rPr lang="ar-SA" sz="3600" dirty="0" smtClean="0"/>
              <a:t>التعلم</a:t>
            </a:r>
          </a:p>
          <a:p>
            <a:pPr marL="285750" indent="-285750">
              <a:buFontTx/>
              <a:buChar char="-"/>
            </a:pPr>
            <a:r>
              <a:rPr lang="ar-SA" sz="3600" dirty="0" smtClean="0"/>
              <a:t>التدريس</a:t>
            </a:r>
          </a:p>
        </p:txBody>
      </p:sp>
    </p:spTree>
    <p:extLst>
      <p:ext uri="{BB962C8B-B14F-4D97-AF65-F5344CB8AC3E}">
        <p14:creationId xmlns:p14="http://schemas.microsoft.com/office/powerpoint/2010/main" val="30356858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C00000"/>
                </a:solidFill>
                <a:cs typeface="+mn-cs"/>
              </a:rPr>
              <a:t>التربيــــــــة</a:t>
            </a:r>
            <a:endParaRPr lang="ar-SA" b="1" dirty="0">
              <a:solidFill>
                <a:srgbClr val="C00000"/>
              </a:solidFill>
              <a:cs typeface="+mn-cs"/>
            </a:endParaRPr>
          </a:p>
        </p:txBody>
      </p:sp>
      <p:sp>
        <p:nvSpPr>
          <p:cNvPr id="3" name="Content Placeholder 2"/>
          <p:cNvSpPr>
            <a:spLocks noGrp="1"/>
          </p:cNvSpPr>
          <p:nvPr>
            <p:ph sz="quarter" idx="1"/>
          </p:nvPr>
        </p:nvSpPr>
        <p:spPr>
          <a:xfrm>
            <a:off x="916136" y="1417638"/>
            <a:ext cx="7772400" cy="4572000"/>
          </a:xfrm>
        </p:spPr>
        <p:txBody>
          <a:bodyPr>
            <a:noAutofit/>
          </a:bodyPr>
          <a:lstStyle/>
          <a:p>
            <a:r>
              <a:rPr lang="ar-SA" sz="2400" dirty="0" smtClean="0"/>
              <a:t>مفهوم التربية من أكثر المفاهيم التربوية شمولاً وعمومية.</a:t>
            </a:r>
          </a:p>
          <a:p>
            <a:r>
              <a:rPr lang="ar-SA" sz="2400" dirty="0" smtClean="0"/>
              <a:t>للتربية معنين رئيسين هما:التربية كعملية و التربية كمجال معرفي منظم.</a:t>
            </a:r>
          </a:p>
          <a:p>
            <a:pPr marL="514350" indent="-514350">
              <a:buFont typeface="+mj-lt"/>
              <a:buAutoNum type="arabicPeriod"/>
            </a:pPr>
            <a:r>
              <a:rPr lang="ar-SA" sz="2400" b="1" u="sng" dirty="0" smtClean="0">
                <a:solidFill>
                  <a:srgbClr val="C00000"/>
                </a:solidFill>
              </a:rPr>
              <a:t>التربية كعملية :</a:t>
            </a:r>
          </a:p>
          <a:p>
            <a:pPr marL="0" indent="0">
              <a:buNone/>
            </a:pPr>
            <a:r>
              <a:rPr lang="ar-SA" sz="2400" dirty="0" smtClean="0"/>
              <a:t>تعتبر التربية عملية مجتمعية تعمل على تنمية جوانب الشخصية الإنسانية من كافة النواحي وتتم هذه العملية من خلال وسائط معينة تنقسم إلى قسمين هما :</a:t>
            </a:r>
          </a:p>
          <a:p>
            <a:pPr marL="0" indent="0">
              <a:buNone/>
            </a:pPr>
            <a:r>
              <a:rPr lang="ar-SA" sz="2400" dirty="0" smtClean="0">
                <a:solidFill>
                  <a:srgbClr val="C00000"/>
                </a:solidFill>
              </a:rPr>
              <a:t>أ. وسائط نظامية.</a:t>
            </a:r>
            <a:endParaRPr lang="en-US" sz="2400" dirty="0" smtClean="0">
              <a:solidFill>
                <a:srgbClr val="C00000"/>
              </a:solidFill>
            </a:endParaRPr>
          </a:p>
          <a:p>
            <a:pPr marL="0" indent="0">
              <a:buNone/>
            </a:pPr>
            <a:r>
              <a:rPr lang="ar-SA" sz="2400" dirty="0" smtClean="0">
                <a:solidFill>
                  <a:srgbClr val="C00000"/>
                </a:solidFill>
              </a:rPr>
              <a:t>(المدارس –الجامعات-المعاهد-الدورات)</a:t>
            </a:r>
          </a:p>
          <a:p>
            <a:pPr marL="0" indent="0">
              <a:buNone/>
            </a:pPr>
            <a:r>
              <a:rPr lang="ar-SA" sz="2400" dirty="0" smtClean="0">
                <a:solidFill>
                  <a:srgbClr val="C00000"/>
                </a:solidFill>
              </a:rPr>
              <a:t>ب. وسائط غير نظامية.</a:t>
            </a:r>
            <a:endParaRPr lang="en-US" sz="2400" dirty="0" smtClean="0">
              <a:solidFill>
                <a:srgbClr val="C00000"/>
              </a:solidFill>
            </a:endParaRPr>
          </a:p>
          <a:p>
            <a:pPr marL="0" indent="0">
              <a:buNone/>
            </a:pPr>
            <a:r>
              <a:rPr lang="ar-SA" sz="2400" dirty="0" smtClean="0">
                <a:solidFill>
                  <a:srgbClr val="C00000"/>
                </a:solidFill>
              </a:rPr>
              <a:t>(المسجد – الأقارب- الجيران-الأصحاب...)</a:t>
            </a:r>
          </a:p>
          <a:p>
            <a:pPr marL="0" indent="0">
              <a:buNone/>
            </a:pPr>
            <a:endParaRPr lang="ar-SA" sz="2400" dirty="0" smtClean="0">
              <a:solidFill>
                <a:schemeClr val="accent1"/>
              </a:solidFill>
            </a:endParaRPr>
          </a:p>
        </p:txBody>
      </p:sp>
      <p:sp>
        <p:nvSpPr>
          <p:cNvPr id="4" name="Rounded Rectangle 3"/>
          <p:cNvSpPr/>
          <p:nvPr/>
        </p:nvSpPr>
        <p:spPr>
          <a:xfrm>
            <a:off x="1187624" y="5301208"/>
            <a:ext cx="7128792" cy="792088"/>
          </a:xfrm>
          <a:prstGeom prst="roundRect">
            <a:avLst/>
          </a:prstGeom>
          <a:ln w="38100">
            <a:prstDash val="sys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TextBox 4"/>
          <p:cNvSpPr txBox="1"/>
          <p:nvPr/>
        </p:nvSpPr>
        <p:spPr>
          <a:xfrm>
            <a:off x="1187624" y="5301208"/>
            <a:ext cx="6840760" cy="707886"/>
          </a:xfrm>
          <a:prstGeom prst="rect">
            <a:avLst/>
          </a:prstGeom>
          <a:noFill/>
          <a:ln>
            <a:noFill/>
            <a:prstDash val="dash"/>
          </a:ln>
        </p:spPr>
        <p:txBody>
          <a:bodyPr wrap="square" rtlCol="1">
            <a:spAutoFit/>
          </a:bodyPr>
          <a:lstStyle/>
          <a:p>
            <a:r>
              <a:rPr lang="ar-SA" sz="2000" b="1" dirty="0" smtClean="0"/>
              <a:t>بالتعاون مع مجموعتك حاولي إعطاء تعريف الوسائط التربوية النظامية والوسائط التربوية غير النظامية.</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39242"/>
            <a:ext cx="2486025"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p:nvSpPr>
        <p:spPr>
          <a:xfrm>
            <a:off x="5940152" y="2780928"/>
            <a:ext cx="2664296"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من الذي يقوم بعملية التربية</a:t>
            </a:r>
            <a:endParaRPr lang="en-US" dirty="0"/>
          </a:p>
        </p:txBody>
      </p:sp>
      <p:sp>
        <p:nvSpPr>
          <p:cNvPr id="8" name="Rounded Rectangle 7"/>
          <p:cNvSpPr/>
          <p:nvPr/>
        </p:nvSpPr>
        <p:spPr>
          <a:xfrm>
            <a:off x="1835696" y="2819363"/>
            <a:ext cx="2978968"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الهدف منها</a:t>
            </a:r>
            <a:endParaRPr lang="en-US" dirty="0"/>
          </a:p>
        </p:txBody>
      </p:sp>
    </p:spTree>
    <p:extLst>
      <p:ext uri="{BB962C8B-B14F-4D97-AF65-F5344CB8AC3E}">
        <p14:creationId xmlns:p14="http://schemas.microsoft.com/office/powerpoint/2010/main" val="4227036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xit" presetSubtype="32" fill="hold" grpId="0" nodeType="clickEffect">
                                  <p:stCondLst>
                                    <p:cond delay="0"/>
                                  </p:stCondLst>
                                  <p:childTnLst>
                                    <p:animEffect transition="out" filter="circle(out)">
                                      <p:cBhvr>
                                        <p:cTn id="6" dur="2000"/>
                                        <p:tgtEl>
                                          <p:spTgt spid="6"/>
                                        </p:tgtEl>
                                      </p:cBhvr>
                                    </p:animEffect>
                                    <p:set>
                                      <p:cBhvr>
                                        <p:cTn id="7" dur="1" fill="hold">
                                          <p:stCondLst>
                                            <p:cond delay="19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6" presetClass="exit" presetSubtype="32" fill="hold" grpId="0" nodeType="clickEffect">
                                  <p:stCondLst>
                                    <p:cond delay="0"/>
                                  </p:stCondLst>
                                  <p:childTnLst>
                                    <p:animEffect transition="out" filter="circle(out)">
                                      <p:cBhvr>
                                        <p:cTn id="11" dur="2000"/>
                                        <p:tgtEl>
                                          <p:spTgt spid="8"/>
                                        </p:tgtEl>
                                      </p:cBhvr>
                                    </p:animEffect>
                                    <p:set>
                                      <p:cBhvr>
                                        <p:cTn id="12" dur="1" fill="hold">
                                          <p:stCondLst>
                                            <p:cond delay="19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 calcmode="lin" valueType="num">
                                      <p:cBhvr additive="base">
                                        <p:cTn id="2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solidFill>
                  <a:srgbClr val="C00000"/>
                </a:solidFill>
                <a:cs typeface="+mn-cs"/>
              </a:rPr>
              <a:t>التربيــــــــة</a:t>
            </a:r>
            <a:endParaRPr lang="ar-SA" dirty="0">
              <a:solidFill>
                <a:srgbClr val="C00000"/>
              </a:solidFill>
              <a:cs typeface="+mn-cs"/>
            </a:endParaRPr>
          </a:p>
        </p:txBody>
      </p:sp>
      <p:sp>
        <p:nvSpPr>
          <p:cNvPr id="3" name="Content Placeholder 2"/>
          <p:cNvSpPr>
            <a:spLocks noGrp="1"/>
          </p:cNvSpPr>
          <p:nvPr>
            <p:ph sz="quarter" idx="1"/>
          </p:nvPr>
        </p:nvSpPr>
        <p:spPr/>
        <p:txBody>
          <a:bodyPr/>
          <a:lstStyle/>
          <a:p>
            <a:pPr marL="0" indent="0">
              <a:buNone/>
            </a:pPr>
            <a:r>
              <a:rPr lang="ar-SA" b="1" u="sng" dirty="0" smtClean="0">
                <a:solidFill>
                  <a:srgbClr val="C00000"/>
                </a:solidFill>
              </a:rPr>
              <a:t>2. التربية كمجال معرفي منظم:</a:t>
            </a:r>
          </a:p>
          <a:p>
            <a:pPr marL="0" indent="0">
              <a:buNone/>
            </a:pPr>
            <a:endParaRPr lang="ar-SA" dirty="0"/>
          </a:p>
          <a:p>
            <a:pPr marL="0" indent="0">
              <a:buNone/>
            </a:pPr>
            <a:endParaRPr lang="ar-SA" dirty="0" smtClean="0"/>
          </a:p>
          <a:p>
            <a:pPr>
              <a:buFont typeface="Arial" pitchFamily="34" charset="0"/>
              <a:buChar char="•"/>
            </a:pPr>
            <a:r>
              <a:rPr lang="ar-SA" dirty="0" smtClean="0"/>
              <a:t> يمكن تعريف التربية بأنها: علم تطبيقي يوظف المبادئ و القوانين عن علوم أخرى مثل (علم النفس ، علم الاجتماع ،... الخ ) لصالح تنمية الشخصية الانسانية بكافة جوانبها.</a:t>
            </a:r>
          </a:p>
          <a:p>
            <a:pPr marL="0" indent="0">
              <a:buNone/>
            </a:pPr>
            <a:endParaRPr lang="ar-SA" dirty="0"/>
          </a:p>
        </p:txBody>
      </p:sp>
    </p:spTree>
    <p:extLst>
      <p:ext uri="{BB962C8B-B14F-4D97-AF65-F5344CB8AC3E}">
        <p14:creationId xmlns:p14="http://schemas.microsoft.com/office/powerpoint/2010/main" val="26247679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C00000"/>
                </a:solidFill>
                <a:cs typeface="+mn-cs"/>
              </a:rPr>
              <a:t>التعلـــيم</a:t>
            </a:r>
            <a:endParaRPr lang="ar-SA" b="1" dirty="0">
              <a:solidFill>
                <a:srgbClr val="C00000"/>
              </a:solidFill>
              <a:cs typeface="+mn-cs"/>
            </a:endParaRPr>
          </a:p>
        </p:txBody>
      </p:sp>
      <p:sp>
        <p:nvSpPr>
          <p:cNvPr id="3" name="Content Placeholder 2"/>
          <p:cNvSpPr>
            <a:spLocks noGrp="1"/>
          </p:cNvSpPr>
          <p:nvPr>
            <p:ph sz="quarter" idx="1"/>
          </p:nvPr>
        </p:nvSpPr>
        <p:spPr/>
        <p:txBody>
          <a:bodyPr/>
          <a:lstStyle/>
          <a:p>
            <a:endParaRPr lang="ar-SA" dirty="0" smtClean="0"/>
          </a:p>
          <a:p>
            <a:endParaRPr lang="ar-SA" dirty="0"/>
          </a:p>
          <a:p>
            <a:r>
              <a:rPr lang="ar-SA" dirty="0" smtClean="0"/>
              <a:t>يعرف التعليم بأنه : عملية مقصودة أو غير مقصودة مخططة أو غير مخططة تتم داخل المدرسة أو غير المدرسة في زمن محدد أو غير محدد ويقوم بها المعلم أو غير المعلم بقصد مساعدة الفرد على التعلم واكتساب الخبرات.</a:t>
            </a:r>
            <a:endParaRPr lang="ar-SA"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77560"/>
            <a:ext cx="2095500" cy="218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4653136"/>
            <a:ext cx="2808312" cy="1635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32537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b="1" dirty="0">
                <a:solidFill>
                  <a:srgbClr val="C00000"/>
                </a:solidFill>
                <a:cs typeface="+mn-cs"/>
              </a:rPr>
              <a:t>التدريس</a:t>
            </a:r>
            <a:endParaRPr lang="en-US" b="1" dirty="0">
              <a:solidFill>
                <a:srgbClr val="C00000"/>
              </a:solidFill>
              <a:cs typeface="+mn-cs"/>
            </a:endParaRPr>
          </a:p>
        </p:txBody>
      </p:sp>
      <p:sp>
        <p:nvSpPr>
          <p:cNvPr id="3" name="Content Placeholder 2"/>
          <p:cNvSpPr>
            <a:spLocks noGrp="1"/>
          </p:cNvSpPr>
          <p:nvPr>
            <p:ph sz="quarter" idx="1"/>
          </p:nvPr>
        </p:nvSpPr>
        <p:spPr/>
        <p:txBody>
          <a:bodyPr/>
          <a:lstStyle/>
          <a:p>
            <a:pPr lvl="0"/>
            <a:r>
              <a:rPr lang="ar-SA" dirty="0"/>
              <a:t>يختلف مفهوم التدريس وفقاً للفلسفة التربوية التي يستمد منها والتي ينظر إليها غالباً من اتجاهين هما:</a:t>
            </a:r>
            <a:endParaRPr lang="en-US" dirty="0"/>
          </a:p>
          <a:p>
            <a:pPr lvl="0"/>
            <a:r>
              <a:rPr lang="ar-SA" dirty="0">
                <a:solidFill>
                  <a:schemeClr val="accent1"/>
                </a:solidFill>
              </a:rPr>
              <a:t>الاتجاه التقليدي للتدريس: </a:t>
            </a:r>
            <a:r>
              <a:rPr lang="ar-SA" dirty="0"/>
              <a:t>وهو الاتجاه الذي يتبنى الفكر التقليدي عن عملية التدريس والمعتمد على التلقين وعلى أن المعلم مصدر المعرفة والمتعلم متلقي سلبي.</a:t>
            </a:r>
            <a:endParaRPr lang="en-US" dirty="0"/>
          </a:p>
          <a:p>
            <a:r>
              <a:rPr lang="ar-SA" dirty="0">
                <a:solidFill>
                  <a:schemeClr val="accent1"/>
                </a:solidFill>
              </a:rPr>
              <a:t>الاتجاه التقدمي للتدريس: </a:t>
            </a:r>
            <a:r>
              <a:rPr lang="ar-SA" dirty="0"/>
              <a:t>وهذا الاتجاه يركز على توظيف المعرفة وليس حفظها وتخزينها كما يعتمد على تخلي المتعلم عن سلبيته ومشاركته في عملية التعلم وأن المعلم هو المرشد و الموجه والميسر لعملية التدريس. </a:t>
            </a:r>
            <a:endParaRPr lang="en-US" dirty="0"/>
          </a:p>
        </p:txBody>
      </p:sp>
    </p:spTree>
    <p:extLst>
      <p:ext uri="{BB962C8B-B14F-4D97-AF65-F5344CB8AC3E}">
        <p14:creationId xmlns:p14="http://schemas.microsoft.com/office/powerpoint/2010/main" val="30532152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649</TotalTime>
  <Words>1351</Words>
  <Application>Microsoft Office PowerPoint</Application>
  <PresentationFormat>On-screen Show (4:3)</PresentationFormat>
  <Paragraphs>144</Paragraphs>
  <Slides>31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Franklin Gothic Book</vt:lpstr>
      <vt:lpstr>Perpetua</vt:lpstr>
      <vt:lpstr>Tahoma</vt:lpstr>
      <vt:lpstr>Times New Roman</vt:lpstr>
      <vt:lpstr>Wingdings 2</vt:lpstr>
      <vt:lpstr>Equity</vt:lpstr>
      <vt:lpstr>المحاضرة الأولى</vt:lpstr>
      <vt:lpstr>PowerPoint Presentation</vt:lpstr>
      <vt:lpstr>PowerPoint Presentation</vt:lpstr>
      <vt:lpstr>PowerPoint Presentation</vt:lpstr>
      <vt:lpstr>رتبي التالي حسب الأشمل:</vt:lpstr>
      <vt:lpstr>التربيــــــــة</vt:lpstr>
      <vt:lpstr>التربيــــــــة</vt:lpstr>
      <vt:lpstr>التعلـــيم</vt:lpstr>
      <vt:lpstr>التدريس</vt:lpstr>
      <vt:lpstr>التدريس </vt:lpstr>
      <vt:lpstr>PowerPoint Presentation</vt:lpstr>
      <vt:lpstr>PowerPoint Presentation</vt:lpstr>
      <vt:lpstr>PowerPoint Presentation</vt:lpstr>
      <vt:lpstr>التدريس علم أم فن؟</vt:lpstr>
      <vt:lpstr>التدريس علم أم فن؟</vt:lpstr>
      <vt:lpstr>التعلـــــم </vt:lpstr>
      <vt:lpstr>PowerPoint Presentation</vt:lpstr>
      <vt:lpstr>PowerPoint Presentation</vt:lpstr>
      <vt:lpstr>PowerPoint Presentation</vt:lpstr>
      <vt:lpstr>الظُروف لا تُشكل حياتنا !! ولكن .. ردة فعلنا تجاه هذه الظروف هو المشكل لحياتنا.   لذا لاتستلمي للحزن والهم إذا أظلمت الدروب ، ولكن توكلي على الله ولا تعجزي.</vt:lpstr>
      <vt:lpstr>PowerPoint Presentation</vt:lpstr>
      <vt:lpstr>PowerPoint Presentation</vt:lpstr>
      <vt:lpstr>المنهج</vt:lpstr>
      <vt:lpstr>نشاط </vt:lpstr>
      <vt:lpstr>PowerPoint Presentation</vt:lpstr>
      <vt:lpstr>التدريس المصغر</vt:lpstr>
      <vt:lpstr>التعليم عن بعد</vt:lpstr>
      <vt:lpstr>التعلم التعاوني</vt:lpstr>
      <vt:lpstr>PowerPoint Presentation</vt:lpstr>
      <vt:lpstr>التقييم الذاتي</vt:lpstr>
      <vt:lpstr>مراجع المحاضرة</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الأولى</dc:title>
  <dc:creator>Userh</dc:creator>
  <cp:lastModifiedBy>sony laptop</cp:lastModifiedBy>
  <cp:revision>53</cp:revision>
  <dcterms:created xsi:type="dcterms:W3CDTF">2012-09-13T13:56:05Z</dcterms:created>
  <dcterms:modified xsi:type="dcterms:W3CDTF">2013-09-16T00:20:15Z</dcterms:modified>
</cp:coreProperties>
</file>