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39"/>
  </p:notesMasterIdLst>
  <p:handoutMasterIdLst>
    <p:handoutMasterId r:id="rId40"/>
  </p:handoutMasterIdLst>
  <p:sldIdLst>
    <p:sldId id="256" r:id="rId2"/>
    <p:sldId id="257" r:id="rId3"/>
    <p:sldId id="258" r:id="rId4"/>
    <p:sldId id="259" r:id="rId5"/>
    <p:sldId id="260" r:id="rId6"/>
    <p:sldId id="261" r:id="rId7"/>
    <p:sldId id="272" r:id="rId8"/>
    <p:sldId id="273" r:id="rId9"/>
    <p:sldId id="262" r:id="rId10"/>
    <p:sldId id="263" r:id="rId11"/>
    <p:sldId id="264" r:id="rId12"/>
    <p:sldId id="265" r:id="rId13"/>
    <p:sldId id="267" r:id="rId14"/>
    <p:sldId id="268" r:id="rId15"/>
    <p:sldId id="295" r:id="rId16"/>
    <p:sldId id="271" r:id="rId17"/>
    <p:sldId id="270" r:id="rId18"/>
    <p:sldId id="269" r:id="rId19"/>
    <p:sldId id="266" r:id="rId20"/>
    <p:sldId id="276" r:id="rId21"/>
    <p:sldId id="275" r:id="rId22"/>
    <p:sldId id="274" r:id="rId23"/>
    <p:sldId id="277" r:id="rId24"/>
    <p:sldId id="278" r:id="rId25"/>
    <p:sldId id="279" r:id="rId26"/>
    <p:sldId id="280" r:id="rId27"/>
    <p:sldId id="281" r:id="rId28"/>
    <p:sldId id="283" r:id="rId29"/>
    <p:sldId id="284" r:id="rId30"/>
    <p:sldId id="285" r:id="rId31"/>
    <p:sldId id="286" r:id="rId32"/>
    <p:sldId id="287" r:id="rId33"/>
    <p:sldId id="291" r:id="rId34"/>
    <p:sldId id="288" r:id="rId35"/>
    <p:sldId id="289" r:id="rId36"/>
    <p:sldId id="290" r:id="rId37"/>
    <p:sldId id="292"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7937F0F4-A936-44B1-846D-D52C9A34F876}" type="datetime1">
              <a:rPr lang="ar-SA" smtClean="0"/>
              <a:pPr/>
              <a:t>01/08/1434</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تنبيه مهم العرض التقدمي لا يغني ابدا عن الكتاب المقرر.</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93840FB-AC89-4159-B32A-E9C2EBB08F31}" type="slidenum">
              <a:rPr lang="ar-SA" smtClean="0"/>
              <a:pPr/>
              <a:t>‹#›</a:t>
            </a:fld>
            <a:endParaRPr lang="ar-SA"/>
          </a:p>
        </p:txBody>
      </p:sp>
    </p:spTree>
    <p:extLst>
      <p:ext uri="{BB962C8B-B14F-4D97-AF65-F5344CB8AC3E}">
        <p14:creationId xmlns="" xmlns:p14="http://schemas.microsoft.com/office/powerpoint/2010/main" val="417688920"/>
      </p:ext>
    </p:extLst>
  </p:cSld>
  <p:clrMap bg1="lt1" tx1="dk1" bg2="lt2" tx2="dk2" accent1="accent1" accent2="accent2" accent3="accent3" accent4="accent4" accent5="accent5" accent6="accent6" hlink="hlink" folHlink="folHlink"/>
  <p:hf sldNum="0"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48355BA-EAA3-4452-A6DD-E3CD3A6B6978}" type="datetime1">
              <a:rPr lang="ar-SA" smtClean="0"/>
              <a:pPr/>
              <a:t>01/08/1434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تنبيه مهم العرض التقدمي لا يغني ابدا عن الكتاب المقرر.</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F03255A-DB52-42D1-BFFA-59BB6946CC1A}" type="slidenum">
              <a:rPr lang="ar-SA" smtClean="0"/>
              <a:pPr/>
              <a:t>‹#›</a:t>
            </a:fld>
            <a:endParaRPr lang="ar-SA"/>
          </a:p>
        </p:txBody>
      </p:sp>
    </p:spTree>
    <p:extLst>
      <p:ext uri="{BB962C8B-B14F-4D97-AF65-F5344CB8AC3E}">
        <p14:creationId xmlns="" xmlns:p14="http://schemas.microsoft.com/office/powerpoint/2010/main" val="3810533875"/>
      </p:ext>
    </p:extLst>
  </p:cSld>
  <p:clrMap bg1="lt1" tx1="dk1" bg2="lt2" tx2="dk2" accent1="accent1" accent2="accent2" accent3="accent3" accent4="accent4" accent5="accent5" accent6="accent6" hlink="hlink" folHlink="folHlink"/>
  <p:hf sldNum="0" hdr="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5" name="عنصر نائب للتاريخ 4"/>
          <p:cNvSpPr>
            <a:spLocks noGrp="1"/>
          </p:cNvSpPr>
          <p:nvPr>
            <p:ph type="dt" idx="11"/>
          </p:nvPr>
        </p:nvSpPr>
        <p:spPr/>
        <p:txBody>
          <a:bodyPr/>
          <a:lstStyle/>
          <a:p>
            <a:fld id="{C792B495-1F8F-4740-8DAA-7D7EFA4BFA0C}" type="datetime1">
              <a:rPr lang="ar-SA" smtClean="0"/>
              <a:pPr/>
              <a:t>01/08/1434</a:t>
            </a:fld>
            <a:endParaRPr lang="ar-SA"/>
          </a:p>
        </p:txBody>
      </p:sp>
      <p:sp>
        <p:nvSpPr>
          <p:cNvPr id="6" name="عنصر نائب للتذييل 5"/>
          <p:cNvSpPr>
            <a:spLocks noGrp="1"/>
          </p:cNvSpPr>
          <p:nvPr>
            <p:ph type="ftr" sz="quarter" idx="12"/>
          </p:nvPr>
        </p:nvSpPr>
        <p:spPr/>
        <p:txBody>
          <a:bodyPr/>
          <a:lstStyle/>
          <a:p>
            <a:r>
              <a:rPr lang="ar-SA" smtClean="0"/>
              <a:t>تنبيه مهم العرض التقدمي لا يغني ابدا عن الكتاب المقرر.</a:t>
            </a:r>
            <a:endParaRPr lang="ar-SA"/>
          </a:p>
        </p:txBody>
      </p:sp>
    </p:spTree>
    <p:extLst>
      <p:ext uri="{BB962C8B-B14F-4D97-AF65-F5344CB8AC3E}">
        <p14:creationId xmlns="" xmlns:p14="http://schemas.microsoft.com/office/powerpoint/2010/main" val="212289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9F4740E-E229-4722-8CB8-3FFF1BEDB164}" type="datetime1">
              <a:rPr lang="ar-SA" smtClean="0"/>
              <a:pPr/>
              <a:t>01/08/1434</a:t>
            </a:fld>
            <a:endParaRPr lang="ar-SA"/>
          </a:p>
        </p:txBody>
      </p:sp>
      <p:sp>
        <p:nvSpPr>
          <p:cNvPr id="17" name="Footer Placeholder 16"/>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873FD30-4475-4BD4-B5D1-4EDD5DD32E0C}"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F4740E-E229-4722-8CB8-3FFF1BEDB164}" type="datetime1">
              <a:rPr lang="ar-SA" smtClean="0"/>
              <a:pPr/>
              <a:t>01/08/1434</a:t>
            </a:fld>
            <a:endParaRPr lang="ar-SA"/>
          </a:p>
        </p:txBody>
      </p:sp>
      <p:sp>
        <p:nvSpPr>
          <p:cNvPr id="5" name="Footer Placeholder 4"/>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F4740E-E229-4722-8CB8-3FFF1BEDB164}" type="datetime1">
              <a:rPr lang="ar-SA" smtClean="0"/>
              <a:pPr/>
              <a:t>01/08/1434</a:t>
            </a:fld>
            <a:endParaRPr lang="ar-SA"/>
          </a:p>
        </p:txBody>
      </p:sp>
      <p:sp>
        <p:nvSpPr>
          <p:cNvPr id="5" name="Footer Placeholder 4"/>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9F4740E-E229-4722-8CB8-3FFF1BEDB164}" type="datetime1">
              <a:rPr lang="ar-SA" smtClean="0"/>
              <a:pPr/>
              <a:t>01/08/1434</a:t>
            </a:fld>
            <a:endParaRPr lang="ar-SA"/>
          </a:p>
        </p:txBody>
      </p:sp>
      <p:sp>
        <p:nvSpPr>
          <p:cNvPr id="5" name="Footer Placeholder 4"/>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F4740E-E229-4722-8CB8-3FFF1BEDB164}" type="datetime1">
              <a:rPr lang="ar-SA" smtClean="0"/>
              <a:pPr/>
              <a:t>01/08/1434</a:t>
            </a:fld>
            <a:endParaRPr lang="ar-SA"/>
          </a:p>
        </p:txBody>
      </p:sp>
      <p:sp>
        <p:nvSpPr>
          <p:cNvPr id="5" name="Footer Placeholder 4"/>
          <p:cNvSpPr>
            <a:spLocks noGrp="1"/>
          </p:cNvSpPr>
          <p:nvPr>
            <p:ph type="ftr" sz="quarter" idx="11"/>
          </p:nvPr>
        </p:nvSpPr>
        <p:spPr>
          <a:xfrm>
            <a:off x="800100" y="6172200"/>
            <a:ext cx="4000500" cy="457200"/>
          </a:xfrm>
        </p:spPr>
        <p:txBody>
          <a:bodyPr/>
          <a:lstStyle/>
          <a:p>
            <a:r>
              <a:rPr lang="ar-SA" smtClean="0"/>
              <a:t>تنبيه مهم العرض التقدمي لا يغني ابدا عن الكتاب المقرر.</a:t>
            </a:r>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873FD30-4475-4BD4-B5D1-4EDD5DD32E0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9F4740E-E229-4722-8CB8-3FFF1BEDB164}" type="datetime1">
              <a:rPr lang="ar-SA" smtClean="0"/>
              <a:pPr/>
              <a:t>01/08/1434</a:t>
            </a:fld>
            <a:endParaRPr lang="ar-SA"/>
          </a:p>
        </p:txBody>
      </p:sp>
      <p:sp>
        <p:nvSpPr>
          <p:cNvPr id="6" name="Footer Placeholder 5"/>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7" name="Slide Number Placeholder 6"/>
          <p:cNvSpPr>
            <a:spLocks noGrp="1"/>
          </p:cNvSpPr>
          <p:nvPr>
            <p:ph type="sldNum" sz="quarter" idx="12"/>
          </p:nvPr>
        </p:nvSpPr>
        <p:spPr/>
        <p:txBody>
          <a:bodyPr/>
          <a:lstStyle/>
          <a:p>
            <a:fld id="{4873FD30-4475-4BD4-B5D1-4EDD5DD32E0C}"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9F4740E-E229-4722-8CB8-3FFF1BEDB164}" type="datetime1">
              <a:rPr lang="ar-SA" smtClean="0"/>
              <a:pPr/>
              <a:t>01/08/1434</a:t>
            </a:fld>
            <a:endParaRPr lang="ar-SA"/>
          </a:p>
        </p:txBody>
      </p:sp>
      <p:sp>
        <p:nvSpPr>
          <p:cNvPr id="8" name="Footer Placeholder 7"/>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9" name="Slide Number Placeholder 8"/>
          <p:cNvSpPr>
            <a:spLocks noGrp="1"/>
          </p:cNvSpPr>
          <p:nvPr>
            <p:ph type="sldNum" sz="quarter" idx="12"/>
          </p:nvPr>
        </p:nvSpPr>
        <p:spPr/>
        <p:txBody>
          <a:bodyPr/>
          <a:lstStyle/>
          <a:p>
            <a:fld id="{4873FD30-4475-4BD4-B5D1-4EDD5DD32E0C}"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F4740E-E229-4722-8CB8-3FFF1BEDB164}" type="datetime1">
              <a:rPr lang="ar-SA" smtClean="0"/>
              <a:pPr/>
              <a:t>01/08/1434</a:t>
            </a:fld>
            <a:endParaRPr lang="ar-SA"/>
          </a:p>
        </p:txBody>
      </p:sp>
      <p:sp>
        <p:nvSpPr>
          <p:cNvPr id="4" name="Footer Placeholder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F4740E-E229-4722-8CB8-3FFF1BEDB164}" type="datetime1">
              <a:rPr lang="ar-SA" smtClean="0"/>
              <a:pPr/>
              <a:t>01/08/1434</a:t>
            </a:fld>
            <a:endParaRPr lang="ar-SA"/>
          </a:p>
        </p:txBody>
      </p:sp>
      <p:sp>
        <p:nvSpPr>
          <p:cNvPr id="3" name="Footer Placeholder 2"/>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a:t>
            </a:fld>
            <a:endParaRPr lang="ar-SA"/>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F4740E-E229-4722-8CB8-3FFF1BEDB164}" type="datetime1">
              <a:rPr lang="ar-SA" smtClean="0"/>
              <a:pPr/>
              <a:t>01/08/1434</a:t>
            </a:fld>
            <a:endParaRPr lang="ar-SA"/>
          </a:p>
        </p:txBody>
      </p:sp>
      <p:sp>
        <p:nvSpPr>
          <p:cNvPr id="6" name="Footer Placeholder 5"/>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7" name="Slide Number Placeholder 6"/>
          <p:cNvSpPr>
            <a:spLocks noGrp="1"/>
          </p:cNvSpPr>
          <p:nvPr>
            <p:ph type="sldNum" sz="quarter" idx="12"/>
          </p:nvPr>
        </p:nvSpPr>
        <p:spPr/>
        <p:txBody>
          <a:bodyPr/>
          <a:lstStyle/>
          <a:p>
            <a:fld id="{4873FD30-4475-4BD4-B5D1-4EDD5DD32E0C}"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F4740E-E229-4722-8CB8-3FFF1BEDB164}" type="datetime1">
              <a:rPr lang="ar-SA" smtClean="0"/>
              <a:pPr/>
              <a:t>01/08/1434</a:t>
            </a:fld>
            <a:endParaRPr lang="ar-SA"/>
          </a:p>
        </p:txBody>
      </p:sp>
      <p:sp>
        <p:nvSpPr>
          <p:cNvPr id="6" name="Footer Placeholder 5"/>
          <p:cNvSpPr>
            <a:spLocks noGrp="1"/>
          </p:cNvSpPr>
          <p:nvPr>
            <p:ph type="ftr" sz="quarter" idx="11"/>
          </p:nvPr>
        </p:nvSpPr>
        <p:spPr>
          <a:xfrm>
            <a:off x="914400" y="6172200"/>
            <a:ext cx="3886200" cy="457200"/>
          </a:xfrm>
        </p:spPr>
        <p:txBody>
          <a:bodyPr/>
          <a:lstStyle/>
          <a:p>
            <a:r>
              <a:rPr lang="ar-SA" smtClean="0"/>
              <a:t>تنبيه مهم العرض التقدمي لا يغني ابدا عن الكتاب المقرر.</a:t>
            </a:r>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4873FD30-4475-4BD4-B5D1-4EDD5DD32E0C}"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9F4740E-E229-4722-8CB8-3FFF1BEDB164}" type="datetime1">
              <a:rPr lang="ar-SA" smtClean="0"/>
              <a:pPr/>
              <a:t>01/08/1434</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ar-SA" smtClean="0"/>
              <a:t>تنبيه مهم العرض التقدمي لا يغني ابدا عن الكتاب المقرر.</a:t>
            </a:r>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873FD30-4475-4BD4-B5D1-4EDD5DD32E0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fac.ksu.edu.sa/sfalkahtani/classes" TargetMode="External"/><Relationship Id="rId2" Type="http://schemas.openxmlformats.org/officeDocument/2006/relationships/hyperlink" Target="mailto:sfalkahtani@ksu.edu.s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95400" y="3200400"/>
            <a:ext cx="6400800" cy="2892896"/>
          </a:xfrm>
        </p:spPr>
        <p:txBody>
          <a:bodyPr>
            <a:noAutofit/>
          </a:bodyPr>
          <a:lstStyle/>
          <a:p>
            <a:pPr algn="ctr"/>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توصيف المقرر + الفصل الأول</a:t>
            </a:r>
          </a:p>
          <a:p>
            <a:endParaRPr lang="ar-SA" sz="3600" dirty="0" smtClean="0">
              <a:effectLst>
                <a:outerShdw blurRad="38100" dist="38100" dir="2700000" algn="tl">
                  <a:srgbClr val="000000">
                    <a:alpha val="43137"/>
                  </a:srgbClr>
                </a:outerShdw>
              </a:effectLst>
            </a:endParaRPr>
          </a:p>
          <a:p>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د. سيف القحطاني</a:t>
            </a:r>
            <a:endParaRPr lang="ar-SA" sz="32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a:t>
            </a:fld>
            <a:endParaRPr lang="ar-SA"/>
          </a:p>
        </p:txBody>
      </p:sp>
      <p:sp>
        <p:nvSpPr>
          <p:cNvPr id="2" name="عنوان 1"/>
          <p:cNvSpPr>
            <a:spLocks noGrp="1"/>
          </p:cNvSpPr>
          <p:nvPr>
            <p:ph type="ctrTitle"/>
          </p:nvPr>
        </p:nvSpPr>
        <p:spPr>
          <a:xfrm>
            <a:off x="533400" y="1371600"/>
            <a:ext cx="7851648" cy="1481336"/>
          </a:xfrm>
        </p:spPr>
        <p:txBody>
          <a:bodyPr>
            <a:normAutofit/>
          </a:bodyPr>
          <a:lstStyle/>
          <a:p>
            <a:pPr algn="ctr"/>
            <a:r>
              <a:rPr lang="ar-SA" sz="5400" dirty="0" smtClean="0">
                <a:effectLst>
                  <a:outerShdw blurRad="38100" dist="38100" dir="2700000" algn="tl">
                    <a:srgbClr val="000000">
                      <a:alpha val="43137"/>
                    </a:srgbClr>
                  </a:outerShdw>
                </a:effectLst>
                <a:latin typeface="Arabic Typesetting" pitchFamily="66" charset="-78"/>
                <a:cs typeface="Arabic Typesetting" pitchFamily="66" charset="-78"/>
              </a:rPr>
              <a:t>التقويم التربوي </a:t>
            </a:r>
            <a:endParaRPr lang="ar-SA" sz="5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23969903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10</a:t>
            </a:fld>
            <a:endParaRPr lang="ar-SA"/>
          </a:p>
        </p:txBody>
      </p:sp>
      <p:sp>
        <p:nvSpPr>
          <p:cNvPr id="3" name="عنصر نائب للمحتوى 2"/>
          <p:cNvSpPr>
            <a:spLocks noGrp="1"/>
          </p:cNvSpPr>
          <p:nvPr>
            <p:ph sz="quarter" idx="1"/>
          </p:nvPr>
        </p:nvSpPr>
        <p:spPr>
          <a:xfrm>
            <a:off x="457200" y="764704"/>
            <a:ext cx="8229600" cy="5559896"/>
          </a:xfrm>
        </p:spPr>
        <p:txBody>
          <a:bodyPr>
            <a:normAutofit/>
          </a:bodyPr>
          <a:lstStyle/>
          <a:p>
            <a:pPr algn="r" rtl="1"/>
            <a:r>
              <a:rPr lang="ar-SA" altLang="zh-CN" sz="3200" b="1" dirty="0">
                <a:latin typeface="Arabic Typesetting" pitchFamily="66" charset="-78"/>
                <a:cs typeface="Arabic Typesetting" pitchFamily="66" charset="-78"/>
              </a:rPr>
              <a:t>ويقوم قياس أي شيء على تحديد كم هذا الشيء أو صفته ، سواء كان ذلك تحديد طوله أو عرضه أو مساحته أو حجمه أو وزنه مما يتيح لنا مقارنة الأشياء ببعضها في الصفة المقاسة أو في مجموعة الصفات المقاسة .</a:t>
            </a:r>
            <a:endParaRPr lang="en-US" sz="3200" b="1" dirty="0">
              <a:latin typeface="Arabic Typesetting" pitchFamily="66" charset="-78"/>
              <a:cs typeface="Arabic Typesetting" pitchFamily="66" charset="-78"/>
            </a:endParaRPr>
          </a:p>
          <a:p>
            <a:pPr algn="r" rtl="1"/>
            <a:r>
              <a:rPr lang="ar-SA" altLang="zh-CN" sz="3200" b="1" dirty="0">
                <a:latin typeface="Arabic Typesetting" pitchFamily="66" charset="-78"/>
                <a:cs typeface="Arabic Typesetting" pitchFamily="66" charset="-78"/>
              </a:rPr>
              <a:t>وفي مجال علم النفس يمكن النظر إلى القياس باعتباره وصفاً كمياً للسلوك البشري ، وبمعنى آخر يكون </a:t>
            </a:r>
            <a:r>
              <a:rPr lang="ar-SA" altLang="zh-CN" sz="4000" b="1" dirty="0">
                <a:latin typeface="Arabic Typesetting" pitchFamily="66" charset="-78"/>
                <a:cs typeface="Arabic Typesetting" pitchFamily="66" charset="-78"/>
              </a:rPr>
              <a:t>القياس النفسي </a:t>
            </a:r>
            <a:r>
              <a:rPr lang="ar-SA" altLang="zh-CN" sz="3200" b="1" dirty="0">
                <a:latin typeface="Arabic Typesetting" pitchFamily="66" charset="-78"/>
                <a:cs typeface="Arabic Typesetting" pitchFamily="66" charset="-78"/>
              </a:rPr>
              <a:t>هو التحديد الكمي لصفة سلوكية أو لعدد من الصفات السلوكية في الفرد أو في فئة من الأفراد . </a:t>
            </a:r>
          </a:p>
          <a:p>
            <a:pPr algn="r" rtl="1"/>
            <a:r>
              <a:rPr lang="ar-SA" sz="3200" dirty="0" smtClean="0">
                <a:latin typeface="Arabic Typesetting" pitchFamily="66" charset="-78"/>
                <a:cs typeface="Arabic Typesetting" pitchFamily="66" charset="-78"/>
              </a:rPr>
              <a:t> </a:t>
            </a:r>
            <a:r>
              <a:rPr lang="ar-SA" sz="3200" dirty="0" smtClean="0">
                <a:solidFill>
                  <a:srgbClr val="FF0000"/>
                </a:solidFill>
                <a:latin typeface="Arabic Typesetting" pitchFamily="66" charset="-78"/>
                <a:cs typeface="Arabic Typesetting" pitchFamily="66" charset="-78"/>
              </a:rPr>
              <a:t>مثال</a:t>
            </a:r>
            <a:r>
              <a:rPr lang="ar-SA" sz="3200" dirty="0" smtClean="0">
                <a:latin typeface="Arabic Typesetting" pitchFamily="66" charset="-78"/>
                <a:cs typeface="Arabic Typesetting" pitchFamily="66" charset="-78"/>
              </a:rPr>
              <a:t> : اذا حصل الطالب على 100 درجة  في اختبار الذكاء فأنها دليل على مستوى قدراته العقلية . </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890674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11</a:t>
            </a:fld>
            <a:endParaRPr lang="ar-SA"/>
          </a:p>
        </p:txBody>
      </p:sp>
      <p:sp>
        <p:nvSpPr>
          <p:cNvPr id="3" name="عنصر نائب للمحتوى 2"/>
          <p:cNvSpPr>
            <a:spLocks noGrp="1"/>
          </p:cNvSpPr>
          <p:nvPr>
            <p:ph sz="quarter" idx="1"/>
          </p:nvPr>
        </p:nvSpPr>
        <p:spPr/>
        <p:txBody>
          <a:bodyPr>
            <a:normAutofit/>
          </a:bodyPr>
          <a:lstStyle/>
          <a:p>
            <a:pPr algn="r" rtl="1">
              <a:lnSpc>
                <a:spcPct val="150000"/>
              </a:lnSpc>
            </a:pPr>
            <a:r>
              <a:rPr lang="ar-SA" sz="3200" dirty="0" smtClean="0">
                <a:latin typeface="Arabic Typesetting" pitchFamily="66" charset="-78"/>
                <a:cs typeface="Arabic Typesetting" pitchFamily="66" charset="-78"/>
              </a:rPr>
              <a:t> </a:t>
            </a:r>
            <a:r>
              <a:rPr lang="ar-SA" altLang="zh-CN" sz="3200" b="1" dirty="0">
                <a:latin typeface="Arabic Typesetting" pitchFamily="66" charset="-78"/>
                <a:cs typeface="Arabic Typesetting" pitchFamily="66" charset="-78"/>
              </a:rPr>
              <a:t>ومن المسلم به أنه كلما تقدمت أساليب القياس ودقة التقدير الكمي في علم من العلوم كلما كان ذلك مظهراً من مظاهر رقي هذا العلم وتقدمه وارتفاع مكانته بين العلوم الأخرى . ولهذا نجد أن العلوم الطبيعية التي يسهل فيها القياس بالدقة الكافية قد سبقت العلوم الإنسانية التي يصعب فيها القياس الدقيق والتي يتعرض القياس فيها لكثير من الصعوبات .</a:t>
            </a:r>
            <a:r>
              <a:rPr lang="ar-SA" altLang="zh-CN"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a:p>
            <a:pPr algn="r" rtl="1"/>
            <a:endParaRPr lang="ar-SA" sz="32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34768107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a:effectLst>
                  <a:outerShdw blurRad="38100" dist="38100" dir="2700000" algn="tl">
                    <a:srgbClr val="000000">
                      <a:alpha val="43137"/>
                    </a:srgbClr>
                  </a:outerShdw>
                </a:effectLst>
                <a:latin typeface="Arabic Typesetting" pitchFamily="66" charset="-78"/>
                <a:cs typeface="Arabic Typesetting" pitchFamily="66" charset="-78"/>
              </a:rPr>
              <a:t>أنواع </a:t>
            </a: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القياس</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12</a:t>
            </a:fld>
            <a:endParaRPr lang="ar-SA"/>
          </a:p>
        </p:txBody>
      </p:sp>
      <p:sp>
        <p:nvSpPr>
          <p:cNvPr id="3" name="عنصر نائب للمحتوى 2"/>
          <p:cNvSpPr>
            <a:spLocks noGrp="1"/>
          </p:cNvSpPr>
          <p:nvPr>
            <p:ph sz="quarter" idx="1"/>
          </p:nvPr>
        </p:nvSpPr>
        <p:spPr/>
        <p:txBody>
          <a:bodyPr>
            <a:normAutofit/>
          </a:bodyPr>
          <a:lstStyle/>
          <a:p>
            <a:pPr marL="720725" indent="-457200" algn="r" rtl="1">
              <a:lnSpc>
                <a:spcPct val="150000"/>
              </a:lnSpc>
              <a:tabLst>
                <a:tab pos="92075" algn="l"/>
              </a:tabLst>
            </a:pPr>
            <a:r>
              <a:rPr lang="ar-SA" sz="3200" b="1" dirty="0" smtClean="0">
                <a:solidFill>
                  <a:srgbClr val="C00000"/>
                </a:solidFill>
                <a:latin typeface="Arabic Typesetting" pitchFamily="66" charset="-78"/>
                <a:cs typeface="Arabic Typesetting" pitchFamily="66" charset="-78"/>
              </a:rPr>
              <a:t>قياس </a:t>
            </a:r>
            <a:r>
              <a:rPr lang="ar-SA" sz="3200" b="1" dirty="0">
                <a:solidFill>
                  <a:srgbClr val="C00000"/>
                </a:solidFill>
                <a:latin typeface="Arabic Typesetting" pitchFamily="66" charset="-78"/>
                <a:cs typeface="Arabic Typesetting" pitchFamily="66" charset="-78"/>
              </a:rPr>
              <a:t>مباشر: </a:t>
            </a:r>
            <a:r>
              <a:rPr lang="ar-SA" sz="3200" b="1" dirty="0">
                <a:latin typeface="Arabic Typesetting" pitchFamily="66" charset="-78"/>
                <a:cs typeface="Arabic Typesetting" pitchFamily="66" charset="-78"/>
              </a:rPr>
              <a:t>كما يحدث عندما نقيس طول الطفل، أو وزنه.</a:t>
            </a:r>
          </a:p>
          <a:p>
            <a:pPr marL="628650" indent="-628650" algn="r" rtl="1">
              <a:lnSpc>
                <a:spcPct val="150000"/>
              </a:lnSpc>
              <a:tabLst>
                <a:tab pos="92075" algn="l"/>
              </a:tabLst>
            </a:pPr>
            <a:r>
              <a:rPr lang="ar-SA" sz="3200" b="1" dirty="0" smtClean="0">
                <a:solidFill>
                  <a:srgbClr val="C00000"/>
                </a:solidFill>
                <a:latin typeface="Arabic Typesetting" pitchFamily="66" charset="-78"/>
                <a:cs typeface="Arabic Typesetting" pitchFamily="66" charset="-78"/>
              </a:rPr>
              <a:t> </a:t>
            </a:r>
            <a:r>
              <a:rPr lang="ar-SA" sz="3200" b="1" dirty="0">
                <a:solidFill>
                  <a:srgbClr val="C00000"/>
                </a:solidFill>
                <a:latin typeface="Arabic Typesetting" pitchFamily="66" charset="-78"/>
                <a:cs typeface="Arabic Typesetting" pitchFamily="66" charset="-78"/>
              </a:rPr>
              <a:t>قياس غير مباشر: </a:t>
            </a:r>
            <a:r>
              <a:rPr lang="ar-SA" sz="3200" b="1" dirty="0">
                <a:latin typeface="Arabic Typesetting" pitchFamily="66" charset="-78"/>
                <a:cs typeface="Arabic Typesetting" pitchFamily="66" charset="-78"/>
              </a:rPr>
              <a:t>كما يحدث حين نقيس درجة الحرارة بارتفاع عمود الزئبق في الترمومتر، أو حين نقيس تحصيل المتعلمين في موضوع معين باختبار تحصيلي أُعد لهذا الغرض.</a:t>
            </a:r>
            <a:endParaRPr lang="en-US" sz="3200" b="1" dirty="0">
              <a:latin typeface="Arabic Typesetting" pitchFamily="66" charset="-78"/>
              <a:cs typeface="Arabic Typesetting" pitchFamily="66" charset="-78"/>
            </a:endParaRPr>
          </a:p>
          <a:p>
            <a:pPr algn="r" rtl="1"/>
            <a:endParaRPr lang="ar-SA" sz="3200" b="1"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063044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08688"/>
          </a:xfrm>
        </p:spPr>
        <p:txBody>
          <a:bodyPr>
            <a:normAutofit fontScale="90000"/>
          </a:bodyPr>
          <a:lstStyle/>
          <a:p>
            <a:pPr algn="ctr"/>
            <a:r>
              <a:rPr lang="ar-SA" sz="4400" dirty="0">
                <a:solidFill>
                  <a:schemeClr val="tx1"/>
                </a:solidFill>
                <a:effectLst>
                  <a:outerShdw blurRad="38100" dist="38100" dir="2700000" algn="tl">
                    <a:srgbClr val="000000">
                      <a:alpha val="43137"/>
                    </a:srgbClr>
                  </a:outerShdw>
                </a:effectLst>
                <a:latin typeface="Arabic Typesetting" pitchFamily="66" charset="-78"/>
                <a:cs typeface="Arabic Typesetting" pitchFamily="66" charset="-78"/>
              </a:rPr>
              <a:t>مجالات القياس</a:t>
            </a: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13</a:t>
            </a:fld>
            <a:endParaRPr lang="ar-SA"/>
          </a:p>
        </p:txBody>
      </p:sp>
      <p:sp>
        <p:nvSpPr>
          <p:cNvPr id="3" name="عنصر نائب للمحتوى 2"/>
          <p:cNvSpPr>
            <a:spLocks noGrp="1"/>
          </p:cNvSpPr>
          <p:nvPr>
            <p:ph sz="quarter" idx="1"/>
          </p:nvPr>
        </p:nvSpPr>
        <p:spPr>
          <a:xfrm>
            <a:off x="457200" y="1484784"/>
            <a:ext cx="8229600" cy="4839816"/>
          </a:xfrm>
        </p:spPr>
        <p:txBody>
          <a:bodyPr>
            <a:noAutofit/>
          </a:bodyPr>
          <a:lstStyle/>
          <a:p>
            <a:pPr algn="r" rtl="1"/>
            <a:r>
              <a:rPr lang="ar-SA" sz="3200" b="1" dirty="0">
                <a:latin typeface="Arabic Typesetting" pitchFamily="66" charset="-78"/>
                <a:cs typeface="Arabic Typesetting" pitchFamily="66" charset="-78"/>
              </a:rPr>
              <a:t>ما الذي نقيسه في المجال النفسي والتربوي </a:t>
            </a:r>
            <a:r>
              <a:rPr lang="ar-SA" sz="3200" b="1" dirty="0" smtClean="0">
                <a:latin typeface="Arabic Typesetting" pitchFamily="66" charset="-78"/>
                <a:cs typeface="Arabic Typesetting" pitchFamily="66" charset="-78"/>
              </a:rPr>
              <a:t>؟ </a:t>
            </a:r>
          </a:p>
          <a:p>
            <a:pPr marL="0" indent="0" algn="r" rtl="1">
              <a:buNone/>
            </a:pPr>
            <a:r>
              <a:rPr lang="ar-SA" altLang="zh-CN" sz="3200" b="1" dirty="0" smtClean="0">
                <a:latin typeface="Arabic Typesetting" pitchFamily="66" charset="-78"/>
                <a:cs typeface="Arabic Typesetting" pitchFamily="66" charset="-78"/>
              </a:rPr>
              <a:t>ذكر </a:t>
            </a:r>
            <a:r>
              <a:rPr lang="ar-SA" altLang="zh-CN" sz="3200" b="1" dirty="0" err="1" smtClean="0">
                <a:latin typeface="Arabic Typesetting" pitchFamily="66" charset="-78"/>
                <a:cs typeface="Arabic Typesetting" pitchFamily="66" charset="-78"/>
              </a:rPr>
              <a:t>ثورنديك</a:t>
            </a:r>
            <a:r>
              <a:rPr lang="ar-SA" altLang="zh-CN" sz="3200" b="1" dirty="0" smtClean="0">
                <a:latin typeface="Arabic Typesetting" pitchFamily="66" charset="-78"/>
                <a:cs typeface="Arabic Typesetting" pitchFamily="66" charset="-78"/>
              </a:rPr>
              <a:t> </a:t>
            </a:r>
            <a:r>
              <a:rPr lang="ar-SA" altLang="zh-CN" sz="3200" b="1" dirty="0">
                <a:latin typeface="Arabic Typesetting" pitchFamily="66" charset="-78"/>
                <a:cs typeface="Arabic Typesetting" pitchFamily="66" charset="-78"/>
              </a:rPr>
              <a:t>عن القياس بأنه ( إذا وجد شيء فإنه يوجد بمقدار فإذا كان موجوداً بمقدار فإنه يمكن قياسه ) </a:t>
            </a:r>
            <a:r>
              <a:rPr lang="ar-SA" altLang="zh-CN" sz="3200" b="1" dirty="0" smtClean="0">
                <a:latin typeface="Arabic Typesetting" pitchFamily="66" charset="-78"/>
                <a:cs typeface="Arabic Typesetting" pitchFamily="66" charset="-78"/>
              </a:rPr>
              <a:t>.</a:t>
            </a:r>
            <a:endParaRPr lang="ar-SA" sz="3200" b="1" dirty="0">
              <a:latin typeface="Arabic Typesetting" pitchFamily="66" charset="-78"/>
              <a:cs typeface="Arabic Typesetting" pitchFamily="66" charset="-78"/>
            </a:endParaRPr>
          </a:p>
          <a:p>
            <a:pPr algn="r" rtl="1">
              <a:buFont typeface="Wingdings" pitchFamily="2" charset="2"/>
              <a:buChar char="q"/>
            </a:pPr>
            <a:r>
              <a:rPr lang="ar-SA" sz="3200" b="1" dirty="0">
                <a:latin typeface="Arabic Typesetting" pitchFamily="66" charset="-78"/>
                <a:cs typeface="Arabic Typesetting" pitchFamily="66" charset="-78"/>
              </a:rPr>
              <a:t>القدرات </a:t>
            </a:r>
            <a:r>
              <a:rPr lang="ar-SA" sz="3200" b="1" dirty="0" smtClean="0">
                <a:latin typeface="Arabic Typesetting" pitchFamily="66" charset="-78"/>
                <a:cs typeface="Arabic Typesetting" pitchFamily="66" charset="-78"/>
              </a:rPr>
              <a:t>العقلية               </a:t>
            </a:r>
            <a:endParaRPr lang="ar-SA" sz="3200" b="1" dirty="0">
              <a:latin typeface="Arabic Typesetting" pitchFamily="66" charset="-78"/>
              <a:cs typeface="Arabic Typesetting" pitchFamily="66" charset="-78"/>
            </a:endParaRPr>
          </a:p>
          <a:p>
            <a:pPr algn="r" rtl="1">
              <a:buFont typeface="Wingdings" pitchFamily="2" charset="2"/>
              <a:buChar char="q"/>
            </a:pPr>
            <a:r>
              <a:rPr lang="ar-SA" sz="3200" b="1" dirty="0">
                <a:latin typeface="Arabic Typesetting" pitchFamily="66" charset="-78"/>
                <a:cs typeface="Arabic Typesetting" pitchFamily="66" charset="-78"/>
              </a:rPr>
              <a:t>التحصيل الدراسي</a:t>
            </a:r>
          </a:p>
          <a:p>
            <a:pPr algn="r" rtl="1">
              <a:buFont typeface="Wingdings" pitchFamily="2" charset="2"/>
              <a:buChar char="q"/>
            </a:pPr>
            <a:r>
              <a:rPr lang="ar-SA" sz="3200" b="1" dirty="0">
                <a:latin typeface="Arabic Typesetting" pitchFamily="66" charset="-78"/>
                <a:cs typeface="Arabic Typesetting" pitchFamily="66" charset="-78"/>
              </a:rPr>
              <a:t>الذكاء</a:t>
            </a:r>
          </a:p>
          <a:p>
            <a:pPr algn="r" rtl="1">
              <a:buFont typeface="Wingdings" pitchFamily="2" charset="2"/>
              <a:buChar char="q"/>
            </a:pPr>
            <a:r>
              <a:rPr lang="ar-SA" sz="3200" b="1" dirty="0">
                <a:latin typeface="Arabic Typesetting" pitchFamily="66" charset="-78"/>
                <a:cs typeface="Arabic Typesetting" pitchFamily="66" charset="-78"/>
              </a:rPr>
              <a:t>السمات المزاجية</a:t>
            </a:r>
          </a:p>
          <a:p>
            <a:pPr algn="r" rtl="1">
              <a:buFont typeface="Wingdings" pitchFamily="2" charset="2"/>
              <a:buChar char="q"/>
            </a:pPr>
            <a:r>
              <a:rPr lang="ar-SA" sz="3200" b="1" dirty="0" smtClean="0">
                <a:latin typeface="Arabic Typesetting" pitchFamily="66" charset="-78"/>
                <a:cs typeface="Arabic Typesetting" pitchFamily="66" charset="-78"/>
              </a:rPr>
              <a:t>الدافعية.</a:t>
            </a:r>
            <a:endParaRPr lang="ar-SA" sz="3200" b="1" dirty="0">
              <a:latin typeface="Arabic Typesetting" pitchFamily="66" charset="-78"/>
              <a:cs typeface="Arabic Typesetting" pitchFamily="66" charset="-78"/>
            </a:endParaRPr>
          </a:p>
          <a:p>
            <a:pPr algn="r" rtl="1"/>
            <a:endParaRPr lang="ar-SA" sz="2800" dirty="0">
              <a:latin typeface="Arabic Typesetting" pitchFamily="66" charset="-78"/>
              <a:cs typeface="Arabic Typesetting" pitchFamily="66" charset="-78"/>
            </a:endParaRPr>
          </a:p>
        </p:txBody>
      </p:sp>
      <p:sp>
        <p:nvSpPr>
          <p:cNvPr id="5" name="Rectangle 4"/>
          <p:cNvSpPr/>
          <p:nvPr/>
        </p:nvSpPr>
        <p:spPr>
          <a:xfrm>
            <a:off x="1259632" y="2924944"/>
            <a:ext cx="432048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q"/>
            </a:pPr>
            <a:r>
              <a:rPr lang="ar-SA" sz="3200" b="1" dirty="0" smtClean="0">
                <a:solidFill>
                  <a:schemeClr val="tx1"/>
                </a:solidFill>
                <a:latin typeface="Arabic Typesetting" pitchFamily="66" charset="-78"/>
                <a:cs typeface="Arabic Typesetting" pitchFamily="66" charset="-78"/>
              </a:rPr>
              <a:t>الاتجاهات والميول والقيم</a:t>
            </a:r>
          </a:p>
          <a:p>
            <a:pPr>
              <a:buFont typeface="Wingdings" pitchFamily="2" charset="2"/>
              <a:buChar char="q"/>
            </a:pPr>
            <a:r>
              <a:rPr lang="ar-SA" sz="3200" b="1" dirty="0" smtClean="0">
                <a:solidFill>
                  <a:schemeClr val="tx1"/>
                </a:solidFill>
                <a:latin typeface="Arabic Typesetting" pitchFamily="66" charset="-78"/>
                <a:cs typeface="Arabic Typesetting" pitchFamily="66" charset="-78"/>
              </a:rPr>
              <a:t>الموهبة </a:t>
            </a:r>
          </a:p>
          <a:p>
            <a:pPr>
              <a:buFont typeface="Wingdings" pitchFamily="2" charset="2"/>
              <a:buChar char="q"/>
            </a:pPr>
            <a:r>
              <a:rPr lang="ar-SA" sz="3200" b="1" dirty="0" smtClean="0">
                <a:solidFill>
                  <a:schemeClr val="tx1"/>
                </a:solidFill>
                <a:latin typeface="Arabic Typesetting" pitchFamily="66" charset="-78"/>
                <a:cs typeface="Arabic Typesetting" pitchFamily="66" charset="-78"/>
              </a:rPr>
              <a:t>القدرة على حل المشكلات والابتكار </a:t>
            </a:r>
            <a:endParaRPr lang="en-US" sz="2000" dirty="0">
              <a:solidFill>
                <a:schemeClr val="tx1"/>
              </a:solidFill>
            </a:endParaRPr>
          </a:p>
        </p:txBody>
      </p:sp>
    </p:spTree>
    <p:extLst>
      <p:ext uri="{BB962C8B-B14F-4D97-AF65-F5344CB8AC3E}">
        <p14:creationId xmlns="" xmlns:p14="http://schemas.microsoft.com/office/powerpoint/2010/main" val="2123405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rmAutofit fontScale="90000"/>
          </a:bodyPr>
          <a:lstStyle/>
          <a:p>
            <a:pPr algn="ctr"/>
            <a:r>
              <a:rPr lang="ar-SA" sz="4000" b="1" dirty="0">
                <a:effectLst>
                  <a:outerShdw blurRad="38100" dist="38100" dir="2700000" algn="tl">
                    <a:srgbClr val="000000">
                      <a:alpha val="43137"/>
                    </a:srgbClr>
                  </a:outerShdw>
                </a:effectLst>
                <a:latin typeface="Arabic Typesetting" pitchFamily="66" charset="-78"/>
                <a:cs typeface="Arabic Typesetting" pitchFamily="66" charset="-78"/>
              </a:rPr>
              <a:t>الفرق بين التقويم والقياس</a:t>
            </a:r>
            <a:endParaRPr lang="ar-SA" sz="40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14</a:t>
            </a:fld>
            <a:endParaRPr lang="ar-SA"/>
          </a:p>
        </p:txBody>
      </p:sp>
      <p:sp>
        <p:nvSpPr>
          <p:cNvPr id="3" name="عنصر نائب للمحتوى 2"/>
          <p:cNvSpPr>
            <a:spLocks noGrp="1"/>
          </p:cNvSpPr>
          <p:nvPr>
            <p:ph sz="quarter" idx="1"/>
          </p:nvPr>
        </p:nvSpPr>
        <p:spPr>
          <a:xfrm>
            <a:off x="457200" y="1340768"/>
            <a:ext cx="8229600" cy="4983832"/>
          </a:xfrm>
        </p:spPr>
        <p:txBody>
          <a:bodyPr>
            <a:normAutofit lnSpcReduction="10000"/>
          </a:bodyPr>
          <a:lstStyle/>
          <a:p>
            <a:pPr algn="r" rtl="1">
              <a:tabLst>
                <a:tab pos="457200" algn="l"/>
              </a:tabLst>
            </a:pPr>
            <a:r>
              <a:rPr lang="ar-SA" sz="3200" dirty="0" smtClean="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تختلف عملية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عن القياس ، وتنحصر هذه الاختلافات في </a:t>
            </a:r>
            <a:r>
              <a:rPr lang="ar-SA" sz="3200" dirty="0" smtClean="0">
                <a:latin typeface="Arabic Typesetting" pitchFamily="66" charset="-78"/>
                <a:cs typeface="Arabic Typesetting" pitchFamily="66" charset="-78"/>
              </a:rPr>
              <a:t>الاتي </a:t>
            </a:r>
            <a:r>
              <a:rPr lang="ar-SA"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a:p>
            <a:pPr marL="354013" indent="-354013" algn="r" rtl="1">
              <a:tabLst>
                <a:tab pos="457200" algn="l"/>
              </a:tabLst>
            </a:pPr>
            <a:r>
              <a:rPr lang="ar-SA" sz="3200" u="sng" dirty="0" smtClean="0">
                <a:latin typeface="Arabic Typesetting" pitchFamily="66" charset="-78"/>
                <a:cs typeface="Arabic Typesetting" pitchFamily="66" charset="-78"/>
              </a:rPr>
              <a:t>القياس </a:t>
            </a:r>
            <a:r>
              <a:rPr lang="ar-SA" sz="3200" u="sng" dirty="0">
                <a:latin typeface="Arabic Typesetting" pitchFamily="66" charset="-78"/>
                <a:cs typeface="Arabic Typesetting" pitchFamily="66" charset="-78"/>
              </a:rPr>
              <a:t>يقيس الجزء ،والتقويم يتناول الكل </a:t>
            </a:r>
            <a:r>
              <a:rPr lang="ar-SA" sz="3200" dirty="0">
                <a:latin typeface="Arabic Typesetting" pitchFamily="66" charset="-78"/>
                <a:cs typeface="Arabic Typesetting" pitchFamily="66" charset="-78"/>
              </a:rPr>
              <a:t>، فإذا كان القياس يعني بنتائج التحصيل  ، فإن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يتناول السلوك والمهارات والقدرات والاستعدادات وكل ما يتعلق بالعملية التربوية مرورا بالمنهج والمعلم والتوجيه الفني والمبنى المدرسي والمكتبة </a:t>
            </a:r>
            <a:r>
              <a:rPr lang="ar-SA" sz="3200" dirty="0" smtClean="0">
                <a:latin typeface="Arabic Typesetting" pitchFamily="66" charset="-78"/>
                <a:cs typeface="Arabic Typesetting" pitchFamily="66" charset="-78"/>
              </a:rPr>
              <a:t>.</a:t>
            </a:r>
          </a:p>
          <a:p>
            <a:pPr marL="354013" indent="-354013" algn="r" rtl="1">
              <a:tabLst>
                <a:tab pos="457200" algn="l"/>
              </a:tabLst>
            </a:pPr>
            <a:r>
              <a:rPr lang="ar-SA" sz="3200" dirty="0" smtClean="0">
                <a:latin typeface="Arabic Typesetting" pitchFamily="66" charset="-78"/>
                <a:cs typeface="Arabic Typesetting" pitchFamily="66" charset="-78"/>
              </a:rPr>
              <a:t>التقويم أوسع—القياس يستخدم اختبارات ومقاييس والتقويم + السجلات القصصية + دراسة الحالة + الملاحظة ألخ.</a:t>
            </a:r>
            <a:endParaRPr lang="ar-SA" sz="3200" dirty="0" smtClean="0">
              <a:latin typeface="Arabic Typesetting" pitchFamily="66" charset="-78"/>
              <a:cs typeface="Arabic Typesetting" pitchFamily="66" charset="-78"/>
            </a:endParaRPr>
          </a:p>
          <a:p>
            <a:pPr marL="354013" indent="-354013" algn="r" rtl="1">
              <a:tabLst>
                <a:tab pos="457200" algn="l"/>
              </a:tabLst>
            </a:pPr>
            <a:r>
              <a:rPr lang="ar-SA" sz="3200" dirty="0" smtClean="0">
                <a:latin typeface="Arabic Typesetting" pitchFamily="66" charset="-78"/>
                <a:cs typeface="Arabic Typesetting" pitchFamily="66" charset="-78"/>
              </a:rPr>
              <a:t>القياس سابق للتقويم وأساس له---وزنك لنفسك (90 كجم) يستدعي تعليق زميلك ”ما أسمنك) في نظره </a:t>
            </a:r>
            <a:r>
              <a:rPr lang="en-US" sz="3200" dirty="0" smtClean="0">
                <a:latin typeface="Arabic Typesetting" pitchFamily="66" charset="-78"/>
                <a:cs typeface="Arabic Typesetting" pitchFamily="66" charset="-78"/>
              </a:rPr>
              <a:t>&lt;</a:t>
            </a:r>
            <a:r>
              <a:rPr lang="ar-SA" sz="3200" dirty="0" smtClean="0">
                <a:latin typeface="Arabic Typesetting" pitchFamily="66" charset="-78"/>
                <a:cs typeface="Arabic Typesetting" pitchFamily="66" charset="-78"/>
              </a:rPr>
              <a:t> من 80 سمين!!!</a:t>
            </a:r>
            <a:endParaRPr lang="ar-SA" sz="3200" dirty="0" smtClean="0">
              <a:latin typeface="Arabic Typesetting" pitchFamily="66" charset="-78"/>
              <a:cs typeface="Arabic Typesetting" pitchFamily="66" charset="-78"/>
            </a:endParaRPr>
          </a:p>
          <a:p>
            <a:pPr marL="354013" indent="-354013" algn="r" rtl="1">
              <a:tabLst>
                <a:tab pos="457200" algn="l"/>
              </a:tabLst>
            </a:pPr>
            <a:r>
              <a:rPr lang="ar-SA" sz="3200" dirty="0" smtClean="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يهدف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إلى </a:t>
            </a:r>
            <a:r>
              <a:rPr lang="ar-SA" sz="3200" u="sng" dirty="0">
                <a:latin typeface="Arabic Typesetting" pitchFamily="66" charset="-78"/>
                <a:cs typeface="Arabic Typesetting" pitchFamily="66" charset="-78"/>
              </a:rPr>
              <a:t>التشخيص والعلاج ، ويساعد على التحسن والتطور</a:t>
            </a:r>
            <a:r>
              <a:rPr lang="ar-SA" sz="3200" dirty="0">
                <a:latin typeface="Arabic Typesetting" pitchFamily="66" charset="-78"/>
                <a:cs typeface="Arabic Typesetting" pitchFamily="66" charset="-78"/>
              </a:rPr>
              <a:t> ، أما القياس فيكتفي بإعطاء معلومات محددة عن الشيء أو الموضوع المراد قياسه .</a:t>
            </a:r>
            <a:endParaRPr lang="en-US" sz="3200" dirty="0">
              <a:latin typeface="Arabic Typesetting" pitchFamily="66" charset="-78"/>
              <a:cs typeface="Arabic Typesetting" pitchFamily="66" charset="-78"/>
            </a:endParaRPr>
          </a:p>
          <a:p>
            <a:pPr marL="354013" indent="-354013" algn="r" rtl="1">
              <a:tabLst>
                <a:tab pos="457200" algn="l"/>
              </a:tabLst>
            </a:pPr>
            <a:endParaRPr lang="ar-SA" sz="3200" dirty="0" smtClean="0">
              <a:latin typeface="Arabic Typesetting" pitchFamily="66" charset="-78"/>
              <a:cs typeface="Arabic Typesetting" pitchFamily="66" charset="-78"/>
            </a:endParaRPr>
          </a:p>
          <a:p>
            <a:pPr algn="r" rtl="1"/>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3984243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720080"/>
          </a:xfrm>
        </p:spPr>
        <p:txBody>
          <a:bodyPr>
            <a:noAutofit/>
          </a:bodyPr>
          <a:lstStyle/>
          <a:p>
            <a:pPr algn="ctr"/>
            <a:r>
              <a:rPr lang="ar-SA" b="1" dirty="0">
                <a:effectLst>
                  <a:outerShdw blurRad="38100" dist="38100" dir="2700000" algn="tl">
                    <a:srgbClr val="000000">
                      <a:alpha val="43137"/>
                    </a:srgbClr>
                  </a:outerShdw>
                </a:effectLst>
                <a:latin typeface="Arabic Typesetting" pitchFamily="66" charset="-78"/>
                <a:cs typeface="Arabic Typesetting" pitchFamily="66" charset="-78"/>
              </a:rPr>
              <a:t>الفرق بين التقويم والقياس</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15</a:t>
            </a:fld>
            <a:endParaRPr lang="ar-SA"/>
          </a:p>
        </p:txBody>
      </p:sp>
      <p:sp>
        <p:nvSpPr>
          <p:cNvPr id="3" name="عنصر نائب للمحتوى 2"/>
          <p:cNvSpPr>
            <a:spLocks noGrp="1"/>
          </p:cNvSpPr>
          <p:nvPr>
            <p:ph sz="quarter" idx="1"/>
          </p:nvPr>
        </p:nvSpPr>
        <p:spPr>
          <a:xfrm>
            <a:off x="457200" y="836712"/>
            <a:ext cx="8229600" cy="5487888"/>
          </a:xfrm>
        </p:spPr>
        <p:txBody>
          <a:bodyPr>
            <a:normAutofit/>
          </a:bodyPr>
          <a:lstStyle/>
          <a:p>
            <a:pPr algn="r" rtl="1">
              <a:tabLst>
                <a:tab pos="457200" algn="l"/>
              </a:tabLst>
            </a:pPr>
            <a:r>
              <a:rPr lang="ar-SA" sz="3200"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القياس تحديد كمي للصفة المقاسة كنتيجة لعملية منظمة: فالأرقام تمثل كمية الصفة المقاسة، أما التقويم فهو التثمين الذاتي للكمية أو النوعية للسمة. </a:t>
            </a:r>
          </a:p>
          <a:p>
            <a:pPr algn="r" rtl="1">
              <a:tabLst>
                <a:tab pos="457200" algn="l"/>
              </a:tabLst>
            </a:pPr>
            <a:r>
              <a:rPr lang="ar-SA" sz="3200" dirty="0" smtClean="0">
                <a:latin typeface="Arabic Typesetting" pitchFamily="66" charset="-78"/>
                <a:cs typeface="Arabic Typesetting" pitchFamily="66" charset="-78"/>
              </a:rPr>
              <a:t>يعبر عن التقويم بصورة ذاتية من مقدا قيمة الشيء أو الصفة المقاسة</a:t>
            </a:r>
          </a:p>
          <a:p>
            <a:pPr algn="r" rtl="1">
              <a:tabLst>
                <a:tab pos="457200" algn="l"/>
              </a:tabLst>
            </a:pPr>
            <a:r>
              <a:rPr lang="ar-SA" sz="3200" dirty="0" smtClean="0">
                <a:latin typeface="Arabic Typesetting" pitchFamily="66" charset="-78"/>
                <a:cs typeface="Arabic Typesetting" pitchFamily="66" charset="-78"/>
              </a:rPr>
              <a:t>يشير القياس إلى كمية أو مقدار الصفة </a:t>
            </a:r>
          </a:p>
          <a:p>
            <a:pPr algn="r" rtl="1">
              <a:tabLst>
                <a:tab pos="457200" algn="l"/>
              </a:tabLst>
            </a:pPr>
            <a:r>
              <a:rPr lang="ar-SA" sz="3200" dirty="0" smtClean="0">
                <a:latin typeface="Arabic Typesetting" pitchFamily="66" charset="-78"/>
                <a:cs typeface="Arabic Typesetting" pitchFamily="66" charset="-78"/>
              </a:rPr>
              <a:t>درجة زميلك 90 على الامتحان قياس</a:t>
            </a:r>
          </a:p>
          <a:p>
            <a:pPr algn="r" rtl="1">
              <a:tabLst>
                <a:tab pos="457200" algn="l"/>
              </a:tabLst>
            </a:pPr>
            <a:r>
              <a:rPr lang="ar-SA" sz="3200" dirty="0" smtClean="0">
                <a:latin typeface="Arabic Typesetting" pitchFamily="66" charset="-78"/>
                <a:cs typeface="Arabic Typesetting" pitchFamily="66" charset="-78"/>
              </a:rPr>
              <a:t>الحكم على أنها ممتازة أو سيئة  فهذا تقويم</a:t>
            </a:r>
          </a:p>
          <a:p>
            <a:pPr algn="r" rtl="1">
              <a:tabLst>
                <a:tab pos="457200" algn="l"/>
              </a:tabLst>
            </a:pPr>
            <a:r>
              <a:rPr lang="ar-SA" sz="3200" dirty="0" smtClean="0">
                <a:latin typeface="Arabic Typesetting" pitchFamily="66" charset="-78"/>
                <a:cs typeface="Arabic Typesetting" pitchFamily="66" charset="-78"/>
              </a:rPr>
              <a:t>القياس كمي والتقويم نوعي وذاتي</a:t>
            </a:r>
          </a:p>
          <a:p>
            <a:pPr algn="r" rtl="1">
              <a:tabLst>
                <a:tab pos="457200" algn="l"/>
              </a:tabLst>
            </a:pPr>
            <a:r>
              <a:rPr lang="ar-SA" sz="3200" dirty="0" smtClean="0">
                <a:latin typeface="Arabic Typesetting" pitchFamily="66" charset="-78"/>
                <a:cs typeface="Arabic Typesetting" pitchFamily="66" charset="-78"/>
              </a:rPr>
              <a:t>القياس يجيب عن السؤال التالي: كم أو ما مقدار؟ </a:t>
            </a:r>
          </a:p>
          <a:p>
            <a:pPr algn="r" rtl="1">
              <a:tabLst>
                <a:tab pos="457200" algn="l"/>
              </a:tabLst>
            </a:pPr>
            <a:r>
              <a:rPr lang="ar-SA" sz="3200" dirty="0" smtClean="0">
                <a:latin typeface="Arabic Typesetting" pitchFamily="66" charset="-78"/>
                <a:cs typeface="Arabic Typesetting" pitchFamily="66" charset="-78"/>
              </a:rPr>
              <a:t>التقويم يجيب على السؤال التالي: ماجودة؟</a:t>
            </a:r>
            <a:endParaRPr lang="en-US" sz="3200" dirty="0">
              <a:latin typeface="Arabic Typesetting" pitchFamily="66" charset="-78"/>
              <a:cs typeface="Arabic Typesetting" pitchFamily="66" charset="-78"/>
            </a:endParaRPr>
          </a:p>
          <a:p>
            <a:pPr marL="354013" indent="-354013" algn="r" rtl="1">
              <a:tabLst>
                <a:tab pos="457200" algn="l"/>
              </a:tabLst>
            </a:pPr>
            <a:endParaRPr lang="ar-SA" sz="3200" dirty="0" smtClean="0">
              <a:latin typeface="Arabic Typesetting" pitchFamily="66" charset="-78"/>
              <a:cs typeface="Arabic Typesetting" pitchFamily="66" charset="-78"/>
            </a:endParaRPr>
          </a:p>
          <a:p>
            <a:pPr algn="r" rtl="1"/>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398424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4" name="Slide Number Placeholder 3"/>
          <p:cNvSpPr>
            <a:spLocks noGrp="1"/>
          </p:cNvSpPr>
          <p:nvPr>
            <p:ph type="sldNum" sz="quarter" idx="12"/>
          </p:nvPr>
        </p:nvSpPr>
        <p:spPr/>
        <p:txBody>
          <a:bodyPr/>
          <a:lstStyle/>
          <a:p>
            <a:fld id="{4873FD30-4475-4BD4-B5D1-4EDD5DD32E0C}" type="slidenum">
              <a:rPr lang="ar-SA" smtClean="0"/>
              <a:pPr/>
              <a:t>16</a:t>
            </a:fld>
            <a:endParaRPr lang="ar-SA"/>
          </a:p>
        </p:txBody>
      </p:sp>
      <p:sp>
        <p:nvSpPr>
          <p:cNvPr id="3" name="عنصر نائب للمحتوى 2"/>
          <p:cNvSpPr>
            <a:spLocks noGrp="1"/>
          </p:cNvSpPr>
          <p:nvPr>
            <p:ph sz="quarter" idx="1"/>
          </p:nvPr>
        </p:nvSpPr>
        <p:spPr>
          <a:xfrm>
            <a:off x="457200" y="836712"/>
            <a:ext cx="8229600" cy="5616624"/>
          </a:xfrm>
        </p:spPr>
        <p:txBody>
          <a:bodyPr>
            <a:noAutofit/>
          </a:bodyPr>
          <a:lstStyle/>
          <a:p>
            <a:pPr algn="r" rtl="1">
              <a:buFont typeface="Wingdings" pitchFamily="2" charset="2"/>
              <a:buChar char="q"/>
            </a:pPr>
            <a:r>
              <a:rPr lang="ar-SA" sz="3200" dirty="0">
                <a:latin typeface="Arabic Typesetting" pitchFamily="66" charset="-78"/>
                <a:cs typeface="Arabic Typesetting" pitchFamily="66" charset="-78"/>
              </a:rPr>
              <a:t>يرتكز </a:t>
            </a:r>
            <a:r>
              <a:rPr lang="ar-SA" sz="3200" b="1" dirty="0">
                <a:latin typeface="Arabic Typesetting" pitchFamily="66" charset="-78"/>
                <a:cs typeface="Arabic Typesetting" pitchFamily="66" charset="-78"/>
              </a:rPr>
              <a:t>التقويم</a:t>
            </a:r>
            <a:r>
              <a:rPr lang="ar-SA" sz="3200" dirty="0">
                <a:latin typeface="Arabic Typesetting" pitchFamily="66" charset="-78"/>
                <a:cs typeface="Arabic Typesetting" pitchFamily="66" charset="-78"/>
              </a:rPr>
              <a:t> على </a:t>
            </a:r>
            <a:r>
              <a:rPr lang="ar-SA" sz="3200" u="sng" dirty="0">
                <a:latin typeface="Arabic Typesetting" pitchFamily="66" charset="-78"/>
                <a:cs typeface="Arabic Typesetting" pitchFamily="66" charset="-78"/>
              </a:rPr>
              <a:t>مجموعة من الأسس مثل الشمول والاستمرارية والتنوع والتكامل  </a:t>
            </a:r>
            <a:r>
              <a:rPr lang="ar-SA" sz="3200" dirty="0">
                <a:latin typeface="Arabic Typesetting" pitchFamily="66" charset="-78"/>
                <a:cs typeface="Arabic Typesetting" pitchFamily="66" charset="-78"/>
              </a:rPr>
              <a:t>.الخ ، بينما يرتكز القياس على </a:t>
            </a:r>
            <a:r>
              <a:rPr lang="ar-SA" sz="3200" u="sng" dirty="0">
                <a:effectLst>
                  <a:outerShdw blurRad="38100" dist="38100" dir="2700000" algn="tl">
                    <a:srgbClr val="000000">
                      <a:alpha val="43137"/>
                    </a:srgbClr>
                  </a:outerShdw>
                </a:effectLst>
                <a:latin typeface="Arabic Typesetting" pitchFamily="66" charset="-78"/>
                <a:cs typeface="Arabic Typesetting" pitchFamily="66" charset="-78"/>
              </a:rPr>
              <a:t>مجموعة من الأدوات أو الوسائط يشترط فيها الدقة المتناهية </a:t>
            </a:r>
            <a:r>
              <a:rPr lang="ar-SA" sz="3200" dirty="0" smtClean="0">
                <a:latin typeface="Arabic Typesetting" pitchFamily="66" charset="-78"/>
                <a:cs typeface="Arabic Typesetting" pitchFamily="66" charset="-78"/>
              </a:rPr>
              <a:t>.</a:t>
            </a:r>
          </a:p>
          <a:p>
            <a:pPr algn="r" rtl="1">
              <a:buFont typeface="Wingdings" pitchFamily="2" charset="2"/>
              <a:buChar char="q"/>
            </a:pPr>
            <a:r>
              <a:rPr lang="ar-SA" sz="3200" dirty="0">
                <a:latin typeface="Arabic Typesetting" pitchFamily="66" charset="-78"/>
                <a:cs typeface="Arabic Typesetting" pitchFamily="66" charset="-78"/>
              </a:rPr>
              <a:t> القياس وحده لا يكفي للتقويم لأنه ركن من أركانه ،فإذا قلنا أن وزن </a:t>
            </a:r>
            <a:r>
              <a:rPr lang="ar-SA" sz="3200" dirty="0" smtClean="0">
                <a:latin typeface="Arabic Typesetting" pitchFamily="66" charset="-78"/>
                <a:cs typeface="Arabic Typesetting" pitchFamily="66" charset="-78"/>
              </a:rPr>
              <a:t>شخص ما </a:t>
            </a:r>
            <a:r>
              <a:rPr lang="ar-SA" sz="3200" dirty="0">
                <a:latin typeface="Arabic Typesetting" pitchFamily="66" charset="-78"/>
                <a:cs typeface="Arabic Typesetting" pitchFamily="66" charset="-78"/>
              </a:rPr>
              <a:t>أربعون كيلو جراماً مثلاً فإن هذا التقدير الكمي لا يمدنا بأية فكرة عما إذا كان هذا الشخص يتمتع بصحة جيدة أو يعاني ضعفاً ما في صحته أو عما إذا كان هذا الوزن مناسباً لذلك الشخص أم لا ، والطبيب عندما يكشف على المريض يبدأ بقياس النبض والحرارة والضغط ليسهل عليه تشخيص المرض فإذا تم تشخيصه للمرض وإذا درس التغيرات الطارئة  على صحة المريض ، وقدر مدى التحسن في حالته ، وأثر العلاج في ذلك فهذا تقويم .  </a:t>
            </a:r>
          </a:p>
          <a:p>
            <a:pPr marL="0" indent="0" algn="r" rtl="1">
              <a:buFont typeface="Wingdings" pitchFamily="2" charset="2"/>
              <a:buChar char="q"/>
            </a:pP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14885447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564672"/>
          </a:xfrm>
        </p:spPr>
        <p:txBody>
          <a:bodyPr>
            <a:noAutofit/>
          </a:bodyPr>
          <a:lstStyle/>
          <a:p>
            <a:pPr algn="ctr"/>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مستويات القياس</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17</a:t>
            </a:fld>
            <a:endParaRPr lang="ar-SA"/>
          </a:p>
        </p:txBody>
      </p:sp>
      <p:sp>
        <p:nvSpPr>
          <p:cNvPr id="3" name="عنصر نائب للمحتوى 2"/>
          <p:cNvSpPr>
            <a:spLocks noGrp="1"/>
          </p:cNvSpPr>
          <p:nvPr>
            <p:ph sz="quarter" idx="1"/>
          </p:nvPr>
        </p:nvSpPr>
        <p:spPr>
          <a:xfrm>
            <a:off x="457200" y="1268760"/>
            <a:ext cx="8229600" cy="5055840"/>
          </a:xfrm>
        </p:spPr>
        <p:txBody>
          <a:bodyPr>
            <a:normAutofit/>
          </a:bodyPr>
          <a:lstStyle/>
          <a:p>
            <a:pPr algn="r" rtl="1">
              <a:lnSpc>
                <a:spcPct val="150000"/>
              </a:lnSpc>
            </a:pPr>
            <a:r>
              <a:rPr lang="ar-EG" sz="3200" b="1" dirty="0">
                <a:solidFill>
                  <a:schemeClr val="accent1">
                    <a:lumMod val="75000"/>
                  </a:schemeClr>
                </a:solidFill>
                <a:latin typeface="Arabic Typesetting" pitchFamily="66" charset="-78"/>
                <a:cs typeface="Arabic Typesetting" pitchFamily="66" charset="-78"/>
              </a:rPr>
              <a:t>المقاييس </a:t>
            </a:r>
            <a:r>
              <a:rPr lang="ar-EG" sz="3200" b="1" dirty="0" smtClean="0">
                <a:solidFill>
                  <a:schemeClr val="accent1">
                    <a:lumMod val="75000"/>
                  </a:schemeClr>
                </a:solidFill>
                <a:latin typeface="Arabic Typesetting" pitchFamily="66" charset="-78"/>
                <a:cs typeface="Arabic Typesetting" pitchFamily="66" charset="-78"/>
              </a:rPr>
              <a:t>الاسمية</a:t>
            </a:r>
            <a:r>
              <a:rPr lang="ar-SA" sz="3200" b="1" dirty="0" smtClean="0">
                <a:solidFill>
                  <a:schemeClr val="accent1">
                    <a:lumMod val="75000"/>
                  </a:schemeClr>
                </a:solidFill>
                <a:latin typeface="Arabic Typesetting" pitchFamily="66" charset="-78"/>
                <a:cs typeface="Arabic Typesetting" pitchFamily="66" charset="-78"/>
              </a:rPr>
              <a:t> (التصنيفية)</a:t>
            </a:r>
            <a:r>
              <a:rPr lang="en-US" sz="3200" b="1" dirty="0" smtClean="0">
                <a:solidFill>
                  <a:schemeClr val="accent1">
                    <a:lumMod val="75000"/>
                  </a:schemeClr>
                </a:solidFill>
                <a:latin typeface="Arabic Typesetting" pitchFamily="66" charset="-78"/>
                <a:cs typeface="Arabic Typesetting" pitchFamily="66" charset="-78"/>
              </a:rPr>
              <a:t> Nominal Scale </a:t>
            </a:r>
            <a:r>
              <a:rPr lang="ar-EG" sz="3200" b="1" dirty="0" smtClean="0">
                <a:solidFill>
                  <a:schemeClr val="accent1">
                    <a:lumMod val="75000"/>
                  </a:schemeClr>
                </a:solidFill>
                <a:latin typeface="Arabic Typesetting" pitchFamily="66" charset="-78"/>
                <a:cs typeface="Arabic Typesetting" pitchFamily="66" charset="-78"/>
              </a:rPr>
              <a:t> </a:t>
            </a:r>
            <a:r>
              <a:rPr lang="ar-EG" sz="3200" b="1" dirty="0" smtClean="0">
                <a:latin typeface="Arabic Typesetting" pitchFamily="66" charset="-78"/>
                <a:cs typeface="Arabic Typesetting" pitchFamily="66" charset="-78"/>
              </a:rPr>
              <a:t>:</a:t>
            </a:r>
            <a:r>
              <a:rPr lang="ar-SA" sz="3200" b="1" dirty="0" smtClean="0">
                <a:latin typeface="Arabic Typesetting" pitchFamily="66" charset="-78"/>
                <a:cs typeface="Arabic Typesetting" pitchFamily="66" charset="-78"/>
              </a:rPr>
              <a:t>وهو أبسط مستويات القياس حيث يستخدم </a:t>
            </a:r>
            <a:r>
              <a:rPr lang="ar-EG" sz="3200" b="1" dirty="0" smtClean="0">
                <a:latin typeface="Arabic Typesetting" pitchFamily="66" charset="-78"/>
                <a:cs typeface="Arabic Typesetting" pitchFamily="66" charset="-78"/>
              </a:rPr>
              <a:t>الأرقام </a:t>
            </a:r>
            <a:r>
              <a:rPr lang="ar-EG" sz="3200" b="1" dirty="0">
                <a:latin typeface="Arabic Typesetting" pitchFamily="66" charset="-78"/>
                <a:cs typeface="Arabic Typesetting" pitchFamily="66" charset="-78"/>
              </a:rPr>
              <a:t>دون أن تكون لها دلالة أو </a:t>
            </a:r>
            <a:r>
              <a:rPr lang="ar-EG" sz="3200" b="1" dirty="0" smtClean="0">
                <a:latin typeface="Arabic Typesetting" pitchFamily="66" charset="-78"/>
                <a:cs typeface="Arabic Typesetting" pitchFamily="66" charset="-78"/>
              </a:rPr>
              <a:t>معن</a:t>
            </a:r>
            <a:r>
              <a:rPr lang="ar-SA" sz="3200" b="1" dirty="0" smtClean="0">
                <a:latin typeface="Arabic Typesetting" pitchFamily="66" charset="-78"/>
                <a:cs typeface="Arabic Typesetting" pitchFamily="66" charset="-78"/>
              </a:rPr>
              <a:t>ى كمي..</a:t>
            </a:r>
            <a:r>
              <a:rPr lang="ar-EG" sz="3200" b="1" dirty="0" smtClean="0">
                <a:latin typeface="Arabic Typesetting" pitchFamily="66" charset="-78"/>
                <a:cs typeface="Arabic Typesetting" pitchFamily="66" charset="-78"/>
              </a:rPr>
              <a:t> </a:t>
            </a:r>
            <a:r>
              <a:rPr lang="ar-EG" sz="3200" b="1" dirty="0">
                <a:latin typeface="Arabic Typesetting" pitchFamily="66" charset="-78"/>
                <a:cs typeface="Arabic Typesetting" pitchFamily="66" charset="-78"/>
              </a:rPr>
              <a:t>مثل ( أن تكون المقررات ذات أرقام , أو أن يكون للشعب أرقام, وللهواتف أرقام , وللسيارات ولرحلات الطيران ...)</a:t>
            </a:r>
          </a:p>
          <a:p>
            <a:pPr algn="r" rtl="1">
              <a:lnSpc>
                <a:spcPct val="150000"/>
              </a:lnSpc>
              <a:buNone/>
            </a:pPr>
            <a:r>
              <a:rPr lang="ar-EG" sz="3200" b="1" dirty="0">
                <a:latin typeface="Arabic Typesetting" pitchFamily="66" charset="-78"/>
                <a:cs typeface="Arabic Typesetting" pitchFamily="66" charset="-78"/>
              </a:rPr>
              <a:t> هذه المقاييس تستخدم </a:t>
            </a:r>
            <a:r>
              <a:rPr lang="ar-SA" sz="3200" b="1" dirty="0" smtClean="0">
                <a:latin typeface="Arabic Typesetting" pitchFamily="66" charset="-78"/>
                <a:cs typeface="Arabic Typesetting" pitchFamily="66" charset="-78"/>
              </a:rPr>
              <a:t>فقط للتمييز والتصنيف</a:t>
            </a:r>
            <a:r>
              <a:rPr lang="ar-EG"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بحيث يجتمع في كل فئة أصحاب ال</a:t>
            </a:r>
            <a:r>
              <a:rPr lang="ar-EG" sz="3200" b="1" dirty="0" smtClean="0">
                <a:latin typeface="Arabic Typesetting" pitchFamily="66" charset="-78"/>
                <a:cs typeface="Arabic Typesetting" pitchFamily="66" charset="-78"/>
              </a:rPr>
              <a:t>خصائص </a:t>
            </a:r>
            <a:r>
              <a:rPr lang="ar-SA" sz="3200" b="1" dirty="0" smtClean="0">
                <a:latin typeface="Arabic Typesetting" pitchFamily="66" charset="-78"/>
                <a:cs typeface="Arabic Typesetting" pitchFamily="66" charset="-78"/>
              </a:rPr>
              <a:t>ال</a:t>
            </a:r>
            <a:r>
              <a:rPr lang="ar-EG" sz="3200" b="1" dirty="0" smtClean="0">
                <a:latin typeface="Arabic Typesetting" pitchFamily="66" charset="-78"/>
                <a:cs typeface="Arabic Typesetting" pitchFamily="66" charset="-78"/>
              </a:rPr>
              <a:t>م</a:t>
            </a:r>
            <a:r>
              <a:rPr lang="ar-SA" sz="3200" b="1" dirty="0" smtClean="0">
                <a:latin typeface="Arabic Typesetting" pitchFamily="66" charset="-78"/>
                <a:cs typeface="Arabic Typesetting" pitchFamily="66" charset="-78"/>
              </a:rPr>
              <a:t>ت</a:t>
            </a:r>
            <a:r>
              <a:rPr lang="ar-EG" sz="3200" b="1" dirty="0" smtClean="0">
                <a:latin typeface="Arabic Typesetting" pitchFamily="66" charset="-78"/>
                <a:cs typeface="Arabic Typesetting" pitchFamily="66" charset="-78"/>
              </a:rPr>
              <a:t>شابهة, ...</a:t>
            </a:r>
            <a:r>
              <a:rPr lang="ar-SA" sz="3200" b="1" dirty="0" smtClean="0">
                <a:latin typeface="Arabic Typesetting" pitchFamily="66" charset="-78"/>
                <a:cs typeface="Arabic Typesetting" pitchFamily="66" charset="-78"/>
              </a:rPr>
              <a:t> ( الجنس – ذكر 1 – انثى 2 ). </a:t>
            </a:r>
          </a:p>
          <a:p>
            <a:pPr algn="r" rtl="1">
              <a:lnSpc>
                <a:spcPct val="150000"/>
              </a:lnSpc>
            </a:pPr>
            <a:r>
              <a:rPr lang="ar-SA" sz="3200" b="1" dirty="0" smtClean="0">
                <a:latin typeface="Arabic Typesetting" pitchFamily="66" charset="-78"/>
                <a:cs typeface="Arabic Typesetting" pitchFamily="66" charset="-78"/>
              </a:rPr>
              <a:t>من المهم أن يتوفر لكل فرد فئة وفئة واحدة فقط</a:t>
            </a:r>
            <a:endParaRPr lang="en-US" sz="3200" b="1" dirty="0">
              <a:latin typeface="Arabic Typesetting" pitchFamily="66" charset="-78"/>
              <a:cs typeface="Arabic Typesetting" pitchFamily="66" charset="-78"/>
            </a:endParaRPr>
          </a:p>
          <a:p>
            <a:pPr algn="r" rtl="1">
              <a:lnSpc>
                <a:spcPct val="150000"/>
              </a:lnSpc>
            </a:pP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18886659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18</a:t>
            </a:fld>
            <a:endParaRPr lang="ar-SA"/>
          </a:p>
        </p:txBody>
      </p:sp>
      <p:sp>
        <p:nvSpPr>
          <p:cNvPr id="3" name="عنصر نائب للمحتوى 2"/>
          <p:cNvSpPr>
            <a:spLocks noGrp="1"/>
          </p:cNvSpPr>
          <p:nvPr>
            <p:ph sz="quarter" idx="1"/>
          </p:nvPr>
        </p:nvSpPr>
        <p:spPr>
          <a:xfrm>
            <a:off x="457200" y="836712"/>
            <a:ext cx="8229600" cy="5487888"/>
          </a:xfrm>
        </p:spPr>
        <p:txBody>
          <a:bodyPr>
            <a:noAutofit/>
          </a:bodyPr>
          <a:lstStyle/>
          <a:p>
            <a:pPr algn="r" rtl="1"/>
            <a:r>
              <a:rPr lang="ar-EG" sz="3200" dirty="0">
                <a:solidFill>
                  <a:schemeClr val="accent1">
                    <a:lumMod val="75000"/>
                  </a:schemeClr>
                </a:solidFill>
                <a:latin typeface="Arabic Typesetting" pitchFamily="66" charset="-78"/>
                <a:cs typeface="Arabic Typesetting" pitchFamily="66" charset="-78"/>
              </a:rPr>
              <a:t>2- </a:t>
            </a:r>
            <a:r>
              <a:rPr lang="ar-EG" sz="3200" b="1" u="sng" dirty="0">
                <a:solidFill>
                  <a:schemeClr val="accent1">
                    <a:lumMod val="75000"/>
                  </a:schemeClr>
                </a:solidFill>
                <a:latin typeface="Arabic Typesetting" pitchFamily="66" charset="-78"/>
                <a:cs typeface="Arabic Typesetting" pitchFamily="66" charset="-78"/>
              </a:rPr>
              <a:t>مقاييس </a:t>
            </a:r>
            <a:r>
              <a:rPr lang="ar-SA" sz="3200" b="1" u="sng" dirty="0" smtClean="0">
                <a:solidFill>
                  <a:schemeClr val="accent1">
                    <a:lumMod val="75000"/>
                  </a:schemeClr>
                </a:solidFill>
                <a:latin typeface="Arabic Typesetting" pitchFamily="66" charset="-78"/>
                <a:cs typeface="Arabic Typesetting" pitchFamily="66" charset="-78"/>
              </a:rPr>
              <a:t>الرتبة</a:t>
            </a:r>
            <a:r>
              <a:rPr lang="en-US" sz="3200" b="1" u="sng" dirty="0" smtClean="0">
                <a:solidFill>
                  <a:schemeClr val="accent1">
                    <a:lumMod val="75000"/>
                  </a:schemeClr>
                </a:solidFill>
                <a:latin typeface="Arabic Typesetting" pitchFamily="66" charset="-78"/>
                <a:cs typeface="Arabic Typesetting" pitchFamily="66" charset="-78"/>
              </a:rPr>
              <a:t> Scale </a:t>
            </a:r>
            <a:r>
              <a:rPr lang="ar-SA" sz="3200" b="1" u="sng" dirty="0" smtClean="0">
                <a:solidFill>
                  <a:schemeClr val="accent1">
                    <a:lumMod val="75000"/>
                  </a:schemeClr>
                </a:solidFill>
                <a:latin typeface="Arabic Typesetting" pitchFamily="66" charset="-78"/>
                <a:cs typeface="Arabic Typesetting" pitchFamily="66" charset="-78"/>
              </a:rPr>
              <a:t> </a:t>
            </a:r>
            <a:r>
              <a:rPr lang="en-US" sz="3200" b="1" u="sng" dirty="0" smtClean="0">
                <a:solidFill>
                  <a:schemeClr val="accent1">
                    <a:lumMod val="75000"/>
                  </a:schemeClr>
                </a:solidFill>
                <a:latin typeface="Arabic Typesetting" pitchFamily="66" charset="-78"/>
                <a:cs typeface="Arabic Typesetting" pitchFamily="66" charset="-78"/>
              </a:rPr>
              <a:t>Ordinal</a:t>
            </a:r>
            <a:r>
              <a:rPr lang="ar-EG" sz="3200" dirty="0" smtClean="0">
                <a:solidFill>
                  <a:schemeClr val="accent1">
                    <a:lumMod val="75000"/>
                  </a:schemeClr>
                </a:solidFill>
                <a:latin typeface="Arabic Typesetting" pitchFamily="66" charset="-78"/>
                <a:cs typeface="Arabic Typesetting" pitchFamily="66" charset="-78"/>
              </a:rPr>
              <a:t> </a:t>
            </a:r>
            <a:r>
              <a:rPr lang="ar-EG" sz="3200" dirty="0">
                <a:solidFill>
                  <a:schemeClr val="accent1">
                    <a:lumMod val="75000"/>
                  </a:schemeClr>
                </a:solidFill>
                <a:latin typeface="Arabic Typesetting" pitchFamily="66" charset="-78"/>
                <a:cs typeface="Arabic Typesetting" pitchFamily="66" charset="-78"/>
              </a:rPr>
              <a:t>:</a:t>
            </a:r>
          </a:p>
          <a:p>
            <a:pPr algn="r" rtl="1">
              <a:buNone/>
            </a:pPr>
            <a:r>
              <a:rPr lang="ar-EG" sz="3200"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وفيه يتم ترتيب افراد المجموعة تنازليا او تصاعديا. </a:t>
            </a:r>
          </a:p>
          <a:p>
            <a:pPr algn="r" rtl="1">
              <a:buNone/>
            </a:pPr>
            <a:r>
              <a:rPr lang="ar-SA" sz="3200" b="1" dirty="0" smtClean="0">
                <a:latin typeface="Arabic Typesetting" pitchFamily="66" charset="-78"/>
                <a:cs typeface="Arabic Typesetting" pitchFamily="66" charset="-78"/>
              </a:rPr>
              <a:t>	مثل ( المستوى الاقتصادي – درجة الانتباه )</a:t>
            </a:r>
          </a:p>
          <a:p>
            <a:pPr algn="r" rtl="1">
              <a:buNone/>
            </a:pPr>
            <a:r>
              <a:rPr lang="ar-SA" sz="3200" b="1" dirty="0">
                <a:solidFill>
                  <a:schemeClr val="accent1">
                    <a:lumMod val="75000"/>
                  </a:schemeClr>
                </a:solidFill>
                <a:latin typeface="Arabic Typesetting" pitchFamily="66" charset="-78"/>
                <a:cs typeface="Arabic Typesetting" pitchFamily="66" charset="-78"/>
              </a:rPr>
              <a:t> </a:t>
            </a:r>
            <a:r>
              <a:rPr lang="ar-SA" sz="3200" b="1" dirty="0" smtClean="0">
                <a:solidFill>
                  <a:schemeClr val="accent1">
                    <a:lumMod val="75000"/>
                  </a:schemeClr>
                </a:solidFill>
                <a:latin typeface="Arabic Typesetting" pitchFamily="66" charset="-78"/>
                <a:cs typeface="Arabic Typesetting" pitchFamily="66" charset="-78"/>
              </a:rPr>
              <a:t>  </a:t>
            </a:r>
            <a:r>
              <a:rPr lang="ar-EG" sz="3200" b="1" dirty="0" smtClean="0">
                <a:solidFill>
                  <a:schemeClr val="accent1">
                    <a:lumMod val="75000"/>
                  </a:schemeClr>
                </a:solidFill>
                <a:latin typeface="Arabic Typesetting" pitchFamily="66" charset="-78"/>
                <a:cs typeface="Arabic Typesetting" pitchFamily="66" charset="-78"/>
              </a:rPr>
              <a:t>3- </a:t>
            </a:r>
            <a:r>
              <a:rPr lang="ar-EG" sz="3200" b="1" u="sng" dirty="0">
                <a:solidFill>
                  <a:schemeClr val="accent1">
                    <a:lumMod val="75000"/>
                  </a:schemeClr>
                </a:solidFill>
                <a:latin typeface="Arabic Typesetting" pitchFamily="66" charset="-78"/>
                <a:cs typeface="Arabic Typesetting" pitchFamily="66" charset="-78"/>
              </a:rPr>
              <a:t>مقاييس </a:t>
            </a:r>
            <a:r>
              <a:rPr lang="ar-SA" sz="3200" b="1" u="sng" dirty="0" smtClean="0">
                <a:solidFill>
                  <a:schemeClr val="accent1">
                    <a:lumMod val="75000"/>
                  </a:schemeClr>
                </a:solidFill>
                <a:latin typeface="Arabic Typesetting" pitchFamily="66" charset="-78"/>
                <a:cs typeface="Arabic Typesetting" pitchFamily="66" charset="-78"/>
              </a:rPr>
              <a:t>الفترات ( الفئوي)</a:t>
            </a:r>
            <a:r>
              <a:rPr lang="en-US" sz="3200" b="1" u="sng" dirty="0" smtClean="0">
                <a:solidFill>
                  <a:schemeClr val="accent1">
                    <a:lumMod val="75000"/>
                  </a:schemeClr>
                </a:solidFill>
                <a:latin typeface="Arabic Typesetting" pitchFamily="66" charset="-78"/>
                <a:cs typeface="Arabic Typesetting" pitchFamily="66" charset="-78"/>
              </a:rPr>
              <a:t>Interval Scale </a:t>
            </a:r>
            <a:r>
              <a:rPr lang="ar-SA" sz="3200" b="1" u="sng" dirty="0" smtClean="0">
                <a:solidFill>
                  <a:schemeClr val="accent1">
                    <a:lumMod val="75000"/>
                  </a:schemeClr>
                </a:solidFill>
                <a:latin typeface="Arabic Typesetting" pitchFamily="66" charset="-78"/>
                <a:cs typeface="Arabic Typesetting" pitchFamily="66" charset="-78"/>
              </a:rPr>
              <a:t> </a:t>
            </a:r>
            <a:r>
              <a:rPr lang="ar-EG" sz="3200" b="1" dirty="0" smtClean="0">
                <a:solidFill>
                  <a:schemeClr val="accent1">
                    <a:lumMod val="75000"/>
                  </a:schemeClr>
                </a:solidFill>
                <a:latin typeface="Arabic Typesetting" pitchFamily="66" charset="-78"/>
                <a:cs typeface="Arabic Typesetting" pitchFamily="66" charset="-78"/>
              </a:rPr>
              <a:t>:</a:t>
            </a:r>
            <a:endParaRPr lang="ar-SA" sz="3200" b="1" dirty="0" smtClean="0">
              <a:solidFill>
                <a:schemeClr val="accent1">
                  <a:lumMod val="75000"/>
                </a:schemeClr>
              </a:solidFill>
              <a:latin typeface="Arabic Typesetting" pitchFamily="66" charset="-78"/>
              <a:cs typeface="Arabic Typesetting" pitchFamily="66" charset="-78"/>
            </a:endParaRPr>
          </a:p>
          <a:p>
            <a:pPr algn="r" rtl="1">
              <a:buNone/>
            </a:pPr>
            <a:r>
              <a:rPr lang="ar-SA" sz="3200" b="1"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وهو أرقى من مستوى الرتبة , حيث تحمل الارقام معنى كمي .</a:t>
            </a:r>
          </a:p>
          <a:p>
            <a:pPr algn="r" rtl="1">
              <a:buNone/>
            </a:pPr>
            <a:r>
              <a:rPr lang="ar-SA" sz="3200" b="1" dirty="0" smtClean="0">
                <a:latin typeface="Arabic Typesetting" pitchFamily="66" charset="-78"/>
                <a:cs typeface="Arabic Typesetting" pitchFamily="66" charset="-78"/>
              </a:rPr>
              <a:t>لكن الصفر في هذا المقياس صفرا اعتباطيا لاتنعدم فيه السمة</a:t>
            </a:r>
          </a:p>
          <a:p>
            <a:pPr algn="r" rtl="1">
              <a:buNone/>
            </a:pPr>
            <a:r>
              <a:rPr lang="ar-SA" sz="3200" b="1" dirty="0">
                <a:solidFill>
                  <a:schemeClr val="accent1">
                    <a:lumMod val="75000"/>
                  </a:schemeClr>
                </a:solidFill>
                <a:latin typeface="Arabic Typesetting" pitchFamily="66" charset="-78"/>
                <a:cs typeface="Arabic Typesetting" pitchFamily="66" charset="-78"/>
              </a:rPr>
              <a:t>	</a:t>
            </a:r>
            <a:r>
              <a:rPr lang="ar-EG" sz="3200" b="1" dirty="0">
                <a:solidFill>
                  <a:schemeClr val="accent1">
                    <a:lumMod val="75000"/>
                  </a:schemeClr>
                </a:solidFill>
                <a:latin typeface="Arabic Typesetting" pitchFamily="66" charset="-78"/>
                <a:cs typeface="Arabic Typesetting" pitchFamily="66" charset="-78"/>
              </a:rPr>
              <a:t> </a:t>
            </a:r>
            <a:r>
              <a:rPr lang="ar-SA" sz="3200" b="1" dirty="0" smtClean="0">
                <a:solidFill>
                  <a:schemeClr val="accent1">
                    <a:lumMod val="75000"/>
                  </a:schemeClr>
                </a:solidFill>
                <a:latin typeface="Arabic Typesetting" pitchFamily="66" charset="-78"/>
                <a:cs typeface="Arabic Typesetting" pitchFamily="66" charset="-78"/>
              </a:rPr>
              <a:t>4</a:t>
            </a:r>
            <a:r>
              <a:rPr lang="ar-EG" sz="3200" b="1" dirty="0" smtClean="0">
                <a:solidFill>
                  <a:schemeClr val="accent1">
                    <a:lumMod val="75000"/>
                  </a:schemeClr>
                </a:solidFill>
                <a:latin typeface="Arabic Typesetting" pitchFamily="66" charset="-78"/>
                <a:cs typeface="Arabic Typesetting" pitchFamily="66" charset="-78"/>
              </a:rPr>
              <a:t>- </a:t>
            </a:r>
            <a:r>
              <a:rPr lang="ar-EG" sz="3200" b="1" u="sng" dirty="0">
                <a:solidFill>
                  <a:schemeClr val="accent1">
                    <a:lumMod val="75000"/>
                  </a:schemeClr>
                </a:solidFill>
                <a:latin typeface="Arabic Typesetting" pitchFamily="66" charset="-78"/>
                <a:cs typeface="Arabic Typesetting" pitchFamily="66" charset="-78"/>
              </a:rPr>
              <a:t>مقاييس </a:t>
            </a:r>
            <a:r>
              <a:rPr lang="ar-SA" sz="3200" b="1" u="sng" dirty="0" smtClean="0">
                <a:solidFill>
                  <a:schemeClr val="accent1">
                    <a:lumMod val="75000"/>
                  </a:schemeClr>
                </a:solidFill>
                <a:latin typeface="Arabic Typesetting" pitchFamily="66" charset="-78"/>
                <a:cs typeface="Arabic Typesetting" pitchFamily="66" charset="-78"/>
              </a:rPr>
              <a:t>النسبة </a:t>
            </a:r>
            <a:r>
              <a:rPr lang="en-US" sz="3200" b="1" u="sng" dirty="0" smtClean="0">
                <a:solidFill>
                  <a:schemeClr val="accent1">
                    <a:lumMod val="75000"/>
                  </a:schemeClr>
                </a:solidFill>
                <a:latin typeface="Arabic Typesetting" pitchFamily="66" charset="-78"/>
                <a:cs typeface="Arabic Typesetting" pitchFamily="66" charset="-78"/>
              </a:rPr>
              <a:t>Ratio Scale</a:t>
            </a:r>
            <a:r>
              <a:rPr lang="ar-EG" sz="3200" b="1" dirty="0" smtClean="0">
                <a:solidFill>
                  <a:schemeClr val="accent1">
                    <a:lumMod val="75000"/>
                  </a:schemeClr>
                </a:solidFill>
                <a:latin typeface="Arabic Typesetting" pitchFamily="66" charset="-78"/>
                <a:cs typeface="Arabic Typesetting" pitchFamily="66" charset="-78"/>
              </a:rPr>
              <a:t>: </a:t>
            </a:r>
            <a:endParaRPr lang="ar-SA" sz="3200" b="1" dirty="0" smtClean="0">
              <a:solidFill>
                <a:schemeClr val="accent1">
                  <a:lumMod val="75000"/>
                </a:schemeClr>
              </a:solidFill>
              <a:latin typeface="Arabic Typesetting" pitchFamily="66" charset="-78"/>
              <a:cs typeface="Arabic Typesetting" pitchFamily="66" charset="-78"/>
            </a:endParaRPr>
          </a:p>
          <a:p>
            <a:pPr algn="r" rtl="1">
              <a:buNone/>
            </a:pPr>
            <a:r>
              <a:rPr lang="ar-SA" sz="3200" b="1"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مثل المقياس الفئوي ولكن يزيد عليه بوجود صفر حقيقي</a:t>
            </a:r>
          </a:p>
          <a:p>
            <a:pPr algn="r" rtl="1">
              <a:buNone/>
            </a:pPr>
            <a:endParaRPr lang="ar-SA" sz="3200" b="1" dirty="0" smtClean="0">
              <a:latin typeface="Arabic Typesetting" pitchFamily="66" charset="-78"/>
              <a:cs typeface="Arabic Typesetting" pitchFamily="66" charset="-78"/>
            </a:endParaRPr>
          </a:p>
          <a:p>
            <a:pPr algn="r" rtl="1">
              <a:buNone/>
            </a:pPr>
            <a:r>
              <a:rPr lang="ar-SA" sz="3200" dirty="0" smtClean="0">
                <a:latin typeface="Arabic Typesetting" pitchFamily="66" charset="-78"/>
                <a:cs typeface="Arabic Typesetting" pitchFamily="66" charset="-78"/>
              </a:rPr>
              <a:t>  </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15783949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rmAutofit fontScale="90000"/>
          </a:bodyPr>
          <a:lstStyle/>
          <a:p>
            <a:pPr algn="ctr"/>
            <a:r>
              <a:rPr lang="ar-SA" sz="4000" dirty="0" smtClean="0">
                <a:latin typeface="Arabic Typesetting" pitchFamily="66" charset="-78"/>
                <a:cs typeface="Arabic Typesetting" pitchFamily="66" charset="-78"/>
              </a:rPr>
              <a:t>طبيعة المتغيرات البحثية ( السمات والخصائص)</a:t>
            </a:r>
            <a:endParaRPr lang="ar-SA" sz="4000" dirty="0">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19</a:t>
            </a:fld>
            <a:endParaRPr lang="ar-SA"/>
          </a:p>
        </p:txBody>
      </p:sp>
      <p:sp>
        <p:nvSpPr>
          <p:cNvPr id="3" name="عنصر نائب للمحتوى 2"/>
          <p:cNvSpPr>
            <a:spLocks noGrp="1"/>
          </p:cNvSpPr>
          <p:nvPr>
            <p:ph sz="quarter" idx="1"/>
          </p:nvPr>
        </p:nvSpPr>
        <p:spPr/>
        <p:txBody>
          <a:bodyPr>
            <a:normAutofit/>
          </a:bodyPr>
          <a:lstStyle/>
          <a:p>
            <a:pPr algn="r" rtl="1">
              <a:buFont typeface="Wingdings" pitchFamily="2" charset="2"/>
              <a:buChar char="Ø"/>
            </a:pPr>
            <a:r>
              <a:rPr lang="ar-SA" sz="3600" dirty="0" smtClean="0">
                <a:latin typeface="Arabic Typesetting" pitchFamily="66" charset="-78"/>
                <a:cs typeface="Arabic Typesetting" pitchFamily="66" charset="-78"/>
              </a:rPr>
              <a:t>متغيرات نوعية </a:t>
            </a:r>
          </a:p>
          <a:p>
            <a:pPr algn="r" rtl="1">
              <a:buFont typeface="Wingdings" pitchFamily="2" charset="2"/>
              <a:buChar char="Ø"/>
            </a:pPr>
            <a:r>
              <a:rPr lang="ar-SA" sz="3600" dirty="0" smtClean="0">
                <a:latin typeface="Arabic Typesetting" pitchFamily="66" charset="-78"/>
                <a:cs typeface="Arabic Typesetting" pitchFamily="66" charset="-78"/>
              </a:rPr>
              <a:t>متغيرات كمية </a:t>
            </a:r>
          </a:p>
          <a:p>
            <a:pPr lvl="1" algn="r" rtl="1">
              <a:buSzPct val="70000"/>
              <a:buFont typeface="Courier New" pitchFamily="49" charset="0"/>
              <a:buChar char="o"/>
            </a:pPr>
            <a:r>
              <a:rPr lang="ar-SA" sz="3600" dirty="0" smtClean="0">
                <a:latin typeface="Arabic Typesetting" pitchFamily="66" charset="-78"/>
                <a:cs typeface="Arabic Typesetting" pitchFamily="66" charset="-78"/>
              </a:rPr>
              <a:t>  متغيرات رتبيه</a:t>
            </a:r>
          </a:p>
          <a:p>
            <a:pPr lvl="2" algn="r" rtl="1">
              <a:buFont typeface="Courier New" pitchFamily="49" charset="0"/>
              <a:buChar char="o"/>
            </a:pPr>
            <a:r>
              <a:rPr lang="ar-SA" sz="3200" dirty="0" smtClean="0">
                <a:latin typeface="Arabic Typesetting" pitchFamily="66" charset="-78"/>
                <a:cs typeface="Arabic Typesetting" pitchFamily="66" charset="-78"/>
              </a:rPr>
              <a:t>متغيرات منفصلة</a:t>
            </a:r>
          </a:p>
          <a:p>
            <a:pPr lvl="2" algn="r" rtl="1">
              <a:buFont typeface="Courier New" pitchFamily="49" charset="0"/>
              <a:buChar char="o"/>
            </a:pPr>
            <a:r>
              <a:rPr lang="ar-SA" sz="3200" dirty="0" smtClean="0">
                <a:latin typeface="Arabic Typesetting" pitchFamily="66" charset="-78"/>
                <a:cs typeface="Arabic Typesetting" pitchFamily="66" charset="-78"/>
              </a:rPr>
              <a:t>متغيرات متصلة</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3923220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الكتاب المقرر</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a:t>
            </a:fld>
            <a:endParaRPr lang="ar-SA"/>
          </a:p>
        </p:txBody>
      </p:sp>
      <p:sp>
        <p:nvSpPr>
          <p:cNvPr id="3" name="عنصر نائب للمحتوى 2"/>
          <p:cNvSpPr>
            <a:spLocks noGrp="1"/>
          </p:cNvSpPr>
          <p:nvPr>
            <p:ph sz="quarter" idx="1"/>
          </p:nvPr>
        </p:nvSpPr>
        <p:spPr/>
        <p:txBody>
          <a:bodyPr>
            <a:normAutofit/>
          </a:bodyPr>
          <a:lstStyle/>
          <a:p>
            <a:pPr marL="0" indent="0" algn="r" rtl="1">
              <a:buNone/>
            </a:pPr>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المرجع الأساسي :</a:t>
            </a:r>
            <a:endParaRPr lang="ar-SA" sz="3200" dirty="0">
              <a:effectLst>
                <a:outerShdw blurRad="38100" dist="38100" dir="2700000" algn="tl">
                  <a:srgbClr val="000000">
                    <a:alpha val="43137"/>
                  </a:srgbClr>
                </a:outerShdw>
              </a:effectLst>
              <a:latin typeface="Arabic Typesetting" pitchFamily="66" charset="-78"/>
              <a:cs typeface="Arabic Typesetting" pitchFamily="66" charset="-78"/>
            </a:endParaRPr>
          </a:p>
          <a:p>
            <a:pPr marL="514350" indent="-514350" algn="r" rtl="1">
              <a:buFont typeface="+mj-lt"/>
              <a:buAutoNum type="arabicParenR"/>
            </a:pPr>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القياس </a:t>
            </a:r>
            <a:r>
              <a:rPr lang="ar-SA" sz="3600" dirty="0">
                <a:effectLst>
                  <a:outerShdw blurRad="38100" dist="38100" dir="2700000" algn="tl">
                    <a:srgbClr val="000000">
                      <a:alpha val="43137"/>
                    </a:srgbClr>
                  </a:outerShdw>
                </a:effectLst>
                <a:latin typeface="Arabic Typesetting" pitchFamily="66" charset="-78"/>
                <a:cs typeface="Arabic Typesetting" pitchFamily="66" charset="-78"/>
              </a:rPr>
              <a:t>والتقويم في العملية التدريسية، د.أحمد عودة،دار </a:t>
            </a:r>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الأمل،الأردن،2010</a:t>
            </a:r>
            <a:endParaRPr lang="en-US" sz="36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3699714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Autofit/>
          </a:bodyPr>
          <a:lstStyle/>
          <a:p>
            <a:pPr algn="ctr"/>
            <a:r>
              <a:rPr lang="ar-SA" sz="4000" dirty="0" smtClean="0">
                <a:effectLst>
                  <a:outerShdw blurRad="38100" dist="38100" dir="2700000" algn="tl">
                    <a:srgbClr val="000000">
                      <a:alpha val="43137"/>
                    </a:srgbClr>
                  </a:outerShdw>
                </a:effectLst>
                <a:latin typeface="Arabic Typesetting" pitchFamily="66" charset="-78"/>
                <a:cs typeface="Arabic Typesetting" pitchFamily="66" charset="-78"/>
              </a:rPr>
              <a:t>مبادئ عامة في التقويم</a:t>
            </a:r>
            <a:endParaRPr lang="ar-SA" sz="40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20</a:t>
            </a:fld>
            <a:endParaRPr lang="ar-SA"/>
          </a:p>
        </p:txBody>
      </p:sp>
      <p:sp>
        <p:nvSpPr>
          <p:cNvPr id="3" name="عنصر نائب للمحتوى 2"/>
          <p:cNvSpPr>
            <a:spLocks noGrp="1"/>
          </p:cNvSpPr>
          <p:nvPr>
            <p:ph sz="quarter" idx="1"/>
          </p:nvPr>
        </p:nvSpPr>
        <p:spPr>
          <a:xfrm>
            <a:off x="457200" y="1340768"/>
            <a:ext cx="8229600" cy="4983832"/>
          </a:xfrm>
        </p:spPr>
        <p:txBody>
          <a:bodyPr>
            <a:normAutofit/>
          </a:bodyPr>
          <a:lstStyle/>
          <a:p>
            <a:pPr marL="514350" indent="-514350" algn="r" rtl="1">
              <a:buFont typeface="+mj-lt"/>
              <a:buAutoNum type="arabicParenR"/>
            </a:pPr>
            <a:r>
              <a:rPr lang="ar-SA" sz="3200" dirty="0" smtClean="0">
                <a:latin typeface="Arabic Typesetting" pitchFamily="66" charset="-78"/>
                <a:cs typeface="Arabic Typesetting" pitchFamily="66" charset="-78"/>
              </a:rPr>
              <a:t>الغرض من التقويم.</a:t>
            </a:r>
          </a:p>
          <a:p>
            <a:pPr marL="514350" indent="-514350" algn="r" rtl="1">
              <a:buFont typeface="+mj-lt"/>
              <a:buAutoNum type="arabicParenR"/>
            </a:pPr>
            <a:r>
              <a:rPr lang="ar-SA" sz="3200" dirty="0" smtClean="0">
                <a:latin typeface="Arabic Typesetting" pitchFamily="66" charset="-78"/>
                <a:cs typeface="Arabic Typesetting" pitchFamily="66" charset="-78"/>
              </a:rPr>
              <a:t>أدوات التقويم.</a:t>
            </a:r>
          </a:p>
          <a:p>
            <a:pPr marL="514350" indent="-514350" algn="r" rtl="1">
              <a:buFont typeface="+mj-lt"/>
              <a:buAutoNum type="arabicParenR"/>
            </a:pPr>
            <a:r>
              <a:rPr lang="ar-SA" sz="3200" dirty="0" smtClean="0">
                <a:latin typeface="Arabic Typesetting" pitchFamily="66" charset="-78"/>
                <a:cs typeface="Arabic Typesetting" pitchFamily="66" charset="-78"/>
              </a:rPr>
              <a:t>مصادر الاخطاء: ( العيني – التخمين- التحيز- التزييف- البنية الشخصية)</a:t>
            </a:r>
          </a:p>
          <a:p>
            <a:pPr marL="514350" indent="-514350" algn="r" rtl="1">
              <a:buFont typeface="+mj-lt"/>
              <a:buAutoNum type="arabicParenR"/>
            </a:pPr>
            <a:r>
              <a:rPr lang="ar-SA" sz="3200" dirty="0" smtClean="0">
                <a:latin typeface="Arabic Typesetting" pitchFamily="66" charset="-78"/>
                <a:cs typeface="Arabic Typesetting" pitchFamily="66" charset="-78"/>
              </a:rPr>
              <a:t>خصائص عملية التقويم.</a:t>
            </a:r>
          </a:p>
          <a:p>
            <a:pPr marL="514350" indent="-514350" algn="r" rtl="1">
              <a:buFont typeface="+mj-lt"/>
              <a:buAutoNum type="arabicParenR"/>
            </a:pPr>
            <a:r>
              <a:rPr lang="ar-SA" sz="3200" dirty="0" smtClean="0">
                <a:latin typeface="Arabic Typesetting" pitchFamily="66" charset="-78"/>
                <a:cs typeface="Arabic Typesetting" pitchFamily="66" charset="-78"/>
              </a:rPr>
              <a:t>أهمية البرنامج المقوم ووضوح خطة التقويم.</a:t>
            </a:r>
          </a:p>
          <a:p>
            <a:pPr marL="514350" indent="-514350" algn="r" rtl="1">
              <a:buFont typeface="+mj-lt"/>
              <a:buAutoNum type="arabicParenR"/>
            </a:pP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31152210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Autofit/>
          </a:bodyPr>
          <a:lstStyle/>
          <a:p>
            <a:pPr algn="ctr"/>
            <a:r>
              <a:rPr lang="ar-SA" sz="4000" dirty="0" smtClean="0">
                <a:effectLst>
                  <a:outerShdw blurRad="38100" dist="38100" dir="2700000" algn="tl">
                    <a:srgbClr val="000000">
                      <a:alpha val="43137"/>
                    </a:srgbClr>
                  </a:outerShdw>
                </a:effectLst>
                <a:latin typeface="Arabic Typesetting" pitchFamily="66" charset="-78"/>
                <a:cs typeface="Arabic Typesetting" pitchFamily="66" charset="-78"/>
              </a:rPr>
              <a:t>أنواع التقويم</a:t>
            </a:r>
            <a:endParaRPr lang="ar-SA" sz="40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16" name="Slide Number Placeholder 15"/>
          <p:cNvSpPr>
            <a:spLocks noGrp="1"/>
          </p:cNvSpPr>
          <p:nvPr>
            <p:ph type="sldNum" sz="quarter" idx="12"/>
          </p:nvPr>
        </p:nvSpPr>
        <p:spPr/>
        <p:txBody>
          <a:bodyPr/>
          <a:lstStyle/>
          <a:p>
            <a:fld id="{4873FD30-4475-4BD4-B5D1-4EDD5DD32E0C}" type="slidenum">
              <a:rPr lang="ar-SA" smtClean="0"/>
              <a:pPr/>
              <a:t>21</a:t>
            </a:fld>
            <a:endParaRPr lang="ar-SA"/>
          </a:p>
        </p:txBody>
      </p:sp>
      <p:sp>
        <p:nvSpPr>
          <p:cNvPr id="3" name="عنصر نائب للمحتوى 2"/>
          <p:cNvSpPr>
            <a:spLocks noGrp="1"/>
          </p:cNvSpPr>
          <p:nvPr>
            <p:ph sz="quarter" idx="1"/>
          </p:nvPr>
        </p:nvSpPr>
        <p:spPr>
          <a:xfrm>
            <a:off x="457200" y="1935480"/>
            <a:ext cx="8435280" cy="4389120"/>
          </a:xfrm>
        </p:spPr>
        <p:txBody>
          <a:bodyPr>
            <a:normAutofit/>
          </a:bodyPr>
          <a:lstStyle/>
          <a:p>
            <a:r>
              <a:rPr lang="ar-SA" dirty="0" smtClean="0"/>
              <a:t> تصنيف بناء على التوقيت الزمني للتقويم في العملية التدريسية:</a:t>
            </a:r>
          </a:p>
          <a:p>
            <a:pPr lvl="1"/>
            <a:r>
              <a:rPr lang="ar-SA" dirty="0" smtClean="0"/>
              <a:t>تحديد الاهداف التدريسية </a:t>
            </a:r>
            <a:r>
              <a:rPr lang="ar-SA" dirty="0"/>
              <a:t> </a:t>
            </a:r>
            <a:r>
              <a:rPr lang="ar-SA" dirty="0" smtClean="0"/>
              <a:t>               اختبار قبلي ( تقويم تمهيدي)</a:t>
            </a:r>
          </a:p>
          <a:p>
            <a:pPr marL="393192" lvl="1" indent="0">
              <a:buNone/>
            </a:pPr>
            <a:r>
              <a:rPr lang="ar-SA" dirty="0" smtClean="0"/>
              <a:t>                                                                 </a:t>
            </a:r>
          </a:p>
          <a:p>
            <a:pPr marL="393192" lvl="1" indent="0">
              <a:buNone/>
            </a:pPr>
            <a:r>
              <a:rPr lang="ar-SA" dirty="0" smtClean="0"/>
              <a:t>                      غير مرضي                              مرضي</a:t>
            </a:r>
            <a:endParaRPr lang="ar-SA" dirty="0"/>
          </a:p>
          <a:p>
            <a:pPr marL="393192" lvl="1" indent="0">
              <a:buNone/>
            </a:pPr>
            <a:r>
              <a:rPr lang="ar-SA" dirty="0" smtClean="0"/>
              <a:t>                                                                     </a:t>
            </a:r>
          </a:p>
          <a:p>
            <a:pPr marL="393192" lvl="1" indent="0">
              <a:buNone/>
            </a:pPr>
            <a:r>
              <a:rPr lang="ar-SA" dirty="0" smtClean="0"/>
              <a:t>مرضي  	 تقويم بنائي ( تكويني)                   </a:t>
            </a:r>
            <a:r>
              <a:rPr lang="ar-SA" dirty="0"/>
              <a:t> </a:t>
            </a:r>
            <a:r>
              <a:rPr lang="ar-SA" dirty="0" smtClean="0"/>
              <a:t>       تدريس</a:t>
            </a:r>
          </a:p>
          <a:p>
            <a:pPr marL="393192" lvl="1" indent="0">
              <a:buNone/>
            </a:pPr>
            <a:endParaRPr lang="ar-SA" dirty="0"/>
          </a:p>
          <a:p>
            <a:pPr marL="393192" lvl="1" indent="0">
              <a:buNone/>
            </a:pPr>
            <a:r>
              <a:rPr lang="ar-SA" dirty="0" smtClean="0"/>
              <a:t>                      </a:t>
            </a:r>
          </a:p>
          <a:p>
            <a:pPr marL="393192" lvl="1" indent="0">
              <a:buNone/>
            </a:pPr>
            <a:r>
              <a:rPr lang="ar-SA" dirty="0"/>
              <a:t> </a:t>
            </a:r>
            <a:r>
              <a:rPr lang="ar-SA" dirty="0" smtClean="0"/>
              <a:t>             تقدم غير مرضي         تحديد نقاط الضعف          تدريس علاجي</a:t>
            </a:r>
          </a:p>
          <a:p>
            <a:pPr marL="393192" lvl="1" indent="0">
              <a:buNone/>
            </a:pPr>
            <a:r>
              <a:rPr lang="ar-SA" dirty="0"/>
              <a:t>	</a:t>
            </a:r>
            <a:r>
              <a:rPr lang="ar-SA" dirty="0" smtClean="0"/>
              <a:t>						</a:t>
            </a:r>
          </a:p>
        </p:txBody>
      </p:sp>
      <p:sp>
        <p:nvSpPr>
          <p:cNvPr id="7" name="سهم إلى اليسار 6"/>
          <p:cNvSpPr/>
          <p:nvPr/>
        </p:nvSpPr>
        <p:spPr>
          <a:xfrm>
            <a:off x="4499992" y="2636912"/>
            <a:ext cx="864096" cy="720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إلى اليسار واليمين والأعلى 9"/>
          <p:cNvSpPr/>
          <p:nvPr/>
        </p:nvSpPr>
        <p:spPr>
          <a:xfrm>
            <a:off x="3664305" y="2780927"/>
            <a:ext cx="820498" cy="852391"/>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منحني إلى الأعلى 12"/>
          <p:cNvSpPr/>
          <p:nvPr/>
        </p:nvSpPr>
        <p:spPr>
          <a:xfrm>
            <a:off x="6732240" y="2852936"/>
            <a:ext cx="432048" cy="64807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سهم للأسفل 13"/>
          <p:cNvSpPr/>
          <p:nvPr/>
        </p:nvSpPr>
        <p:spPr>
          <a:xfrm>
            <a:off x="2285056" y="3633319"/>
            <a:ext cx="72008"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سهم إلى اليمين 14"/>
          <p:cNvSpPr/>
          <p:nvPr/>
        </p:nvSpPr>
        <p:spPr>
          <a:xfrm>
            <a:off x="3095836" y="4065367"/>
            <a:ext cx="1136939"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سهم للأسفل 17"/>
          <p:cNvSpPr/>
          <p:nvPr/>
        </p:nvSpPr>
        <p:spPr>
          <a:xfrm>
            <a:off x="6804248" y="4581128"/>
            <a:ext cx="144016"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سهم إلى اليسار 18"/>
          <p:cNvSpPr/>
          <p:nvPr/>
        </p:nvSpPr>
        <p:spPr>
          <a:xfrm>
            <a:off x="4932040" y="5325597"/>
            <a:ext cx="616849" cy="1440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سهم إلى اليسار 19"/>
          <p:cNvSpPr/>
          <p:nvPr/>
        </p:nvSpPr>
        <p:spPr>
          <a:xfrm>
            <a:off x="2267744" y="5325597"/>
            <a:ext cx="576064" cy="1440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2" name="رابط كسهم مستقيم 21"/>
          <p:cNvCxnSpPr/>
          <p:nvPr/>
        </p:nvCxnSpPr>
        <p:spPr>
          <a:xfrm flipV="1">
            <a:off x="2195736" y="4437112"/>
            <a:ext cx="252028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سهم إلى اليمين 24"/>
          <p:cNvSpPr/>
          <p:nvPr/>
        </p:nvSpPr>
        <p:spPr>
          <a:xfrm>
            <a:off x="6948264" y="4137375"/>
            <a:ext cx="576064" cy="1557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سهم للأسفل 25"/>
          <p:cNvSpPr/>
          <p:nvPr/>
        </p:nvSpPr>
        <p:spPr>
          <a:xfrm>
            <a:off x="7956376" y="4437112"/>
            <a:ext cx="216024" cy="18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 xmlns:p14="http://schemas.microsoft.com/office/powerpoint/2010/main" val="2410389318"/>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circle(in)">
                                      <p:cBhvr>
                                        <p:cTn id="25" dur="2000"/>
                                        <p:tgtEl>
                                          <p:spTgt spid="3">
                                            <p:txEl>
                                              <p:pRg st="7" end="7"/>
                                            </p:txEl>
                                          </p:spTgt>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circle(in)">
                                      <p:cBhvr>
                                        <p:cTn id="28" dur="2000"/>
                                        <p:tgtEl>
                                          <p:spTgt spid="3">
                                            <p:txEl>
                                              <p:pRg st="8" end="8"/>
                                            </p:txEl>
                                          </p:spTgt>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circle(in)">
                                      <p:cBhvr>
                                        <p:cTn id="31"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لتذييل 9"/>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11" name="Slide Number Placeholder 10"/>
          <p:cNvSpPr>
            <a:spLocks noGrp="1"/>
          </p:cNvSpPr>
          <p:nvPr>
            <p:ph type="sldNum" sz="quarter" idx="12"/>
          </p:nvPr>
        </p:nvSpPr>
        <p:spPr/>
        <p:txBody>
          <a:bodyPr/>
          <a:lstStyle/>
          <a:p>
            <a:fld id="{4873FD30-4475-4BD4-B5D1-4EDD5DD32E0C}" type="slidenum">
              <a:rPr lang="ar-SA" smtClean="0"/>
              <a:pPr/>
              <a:t>22</a:t>
            </a:fld>
            <a:endParaRPr lang="ar-SA"/>
          </a:p>
        </p:txBody>
      </p:sp>
      <p:sp>
        <p:nvSpPr>
          <p:cNvPr id="3" name="عنصر نائب للمحتوى 2"/>
          <p:cNvSpPr>
            <a:spLocks noGrp="1"/>
          </p:cNvSpPr>
          <p:nvPr>
            <p:ph sz="quarter" idx="1"/>
          </p:nvPr>
        </p:nvSpPr>
        <p:spPr>
          <a:xfrm>
            <a:off x="457200" y="836712"/>
            <a:ext cx="8229600" cy="5487888"/>
          </a:xfrm>
        </p:spPr>
        <p:txBody>
          <a:bodyPr>
            <a:normAutofit/>
          </a:bodyPr>
          <a:lstStyle/>
          <a:p>
            <a:pPr algn="l"/>
            <a:r>
              <a:rPr lang="ar-SA" dirty="0" smtClean="0"/>
              <a:t> الاستمرار في التدريس </a:t>
            </a:r>
            <a:r>
              <a:rPr lang="ar-SA" dirty="0"/>
              <a:t> </a:t>
            </a:r>
            <a:r>
              <a:rPr lang="ar-SA" dirty="0" smtClean="0"/>
              <a:t>        تدريس علاجي	    تحديد نقاط الضعف                                  </a:t>
            </a:r>
          </a:p>
          <a:p>
            <a:pPr marL="0" indent="0" algn="l">
              <a:buNone/>
            </a:pPr>
            <a:r>
              <a:rPr lang="ar-SA" dirty="0"/>
              <a:t>	</a:t>
            </a:r>
            <a:r>
              <a:rPr lang="ar-SA" dirty="0" smtClean="0"/>
              <a:t>   </a:t>
            </a:r>
            <a:endParaRPr lang="ar-SA" dirty="0"/>
          </a:p>
          <a:p>
            <a:pPr marL="0" indent="0" algn="l">
              <a:buNone/>
            </a:pPr>
            <a:endParaRPr lang="ar-SA" dirty="0" smtClean="0"/>
          </a:p>
          <a:p>
            <a:pPr marL="0" indent="0" algn="l">
              <a:buNone/>
            </a:pPr>
            <a:r>
              <a:rPr lang="ar-SA" dirty="0"/>
              <a:t>	</a:t>
            </a:r>
            <a:r>
              <a:rPr lang="ar-SA" dirty="0" smtClean="0"/>
              <a:t>تقويم ختامي ( إجمالي)            لم يصل إلى مستوى التمكن</a:t>
            </a:r>
          </a:p>
          <a:p>
            <a:pPr marL="0" indent="0" algn="l">
              <a:buNone/>
            </a:pPr>
            <a:r>
              <a:rPr lang="ar-SA" dirty="0"/>
              <a:t>	</a:t>
            </a:r>
            <a:r>
              <a:rPr lang="ar-SA" dirty="0" smtClean="0"/>
              <a:t>	</a:t>
            </a:r>
          </a:p>
          <a:p>
            <a:pPr marL="0" indent="0" algn="l">
              <a:buNone/>
            </a:pPr>
            <a:endParaRPr lang="ar-SA" dirty="0"/>
          </a:p>
          <a:p>
            <a:pPr marL="0" indent="0" algn="l">
              <a:buNone/>
            </a:pPr>
            <a:r>
              <a:rPr lang="ar-SA" dirty="0" smtClean="0"/>
              <a:t>	وصل لمستوى التمكن</a:t>
            </a:r>
          </a:p>
          <a:p>
            <a:pPr marL="0" indent="0" algn="l">
              <a:buNone/>
            </a:pPr>
            <a:endParaRPr lang="ar-SA" dirty="0"/>
          </a:p>
          <a:p>
            <a:pPr marL="0" indent="0" algn="l">
              <a:buNone/>
            </a:pPr>
            <a:endParaRPr lang="ar-SA" dirty="0" smtClean="0"/>
          </a:p>
          <a:p>
            <a:pPr marL="0" indent="0" algn="l">
              <a:buNone/>
            </a:pPr>
            <a:r>
              <a:rPr lang="ar-SA" dirty="0"/>
              <a:t>	</a:t>
            </a:r>
            <a:r>
              <a:rPr lang="ar-SA" dirty="0" smtClean="0"/>
              <a:t>الانتقال للوحدة التالية</a:t>
            </a:r>
            <a:endParaRPr lang="ar-SA" dirty="0"/>
          </a:p>
        </p:txBody>
      </p:sp>
      <p:sp>
        <p:nvSpPr>
          <p:cNvPr id="2" name="سهم للأسفل 1"/>
          <p:cNvSpPr/>
          <p:nvPr/>
        </p:nvSpPr>
        <p:spPr>
          <a:xfrm>
            <a:off x="7092280" y="1412776"/>
            <a:ext cx="216024"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سهم إلى اليسار 3"/>
          <p:cNvSpPr/>
          <p:nvPr/>
        </p:nvSpPr>
        <p:spPr>
          <a:xfrm>
            <a:off x="4355976" y="2492896"/>
            <a:ext cx="792088" cy="720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سهم لأعلى 4"/>
          <p:cNvSpPr/>
          <p:nvPr/>
        </p:nvSpPr>
        <p:spPr>
          <a:xfrm>
            <a:off x="1187624" y="1556792"/>
            <a:ext cx="216024"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إلى اليمين 5"/>
          <p:cNvSpPr/>
          <p:nvPr/>
        </p:nvSpPr>
        <p:spPr>
          <a:xfrm>
            <a:off x="2771800" y="1124744"/>
            <a:ext cx="576064"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سهم إلى اليمين 6"/>
          <p:cNvSpPr/>
          <p:nvPr/>
        </p:nvSpPr>
        <p:spPr>
          <a:xfrm flipV="1">
            <a:off x="5148064" y="1124745"/>
            <a:ext cx="648072" cy="491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سهم للأسفل 7"/>
          <p:cNvSpPr/>
          <p:nvPr/>
        </p:nvSpPr>
        <p:spPr>
          <a:xfrm>
            <a:off x="6660232" y="2852936"/>
            <a:ext cx="216024"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سهم للأسفل 8"/>
          <p:cNvSpPr/>
          <p:nvPr/>
        </p:nvSpPr>
        <p:spPr>
          <a:xfrm>
            <a:off x="6660232" y="4365104"/>
            <a:ext cx="21602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 xmlns:p14="http://schemas.microsoft.com/office/powerpoint/2010/main" val="30472461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1080120"/>
          </a:xfrm>
        </p:spPr>
        <p:txBody>
          <a:bodyPr>
            <a:normAutofit/>
          </a:bodyPr>
          <a:lstStyle/>
          <a:p>
            <a:pPr algn="ct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تصنيف بناءا على نوع المعلومات التي يتم جمعها </a:t>
            </a:r>
            <a:endParaRPr lang="ar-SA" sz="4400"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23</a:t>
            </a:fld>
            <a:endParaRPr lang="ar-SA"/>
          </a:p>
        </p:txBody>
      </p:sp>
      <p:sp>
        <p:nvSpPr>
          <p:cNvPr id="3" name="عنصر نائب للمحتوى 2"/>
          <p:cNvSpPr>
            <a:spLocks noGrp="1"/>
          </p:cNvSpPr>
          <p:nvPr>
            <p:ph sz="quarter" idx="1"/>
          </p:nvPr>
        </p:nvSpPr>
        <p:spPr>
          <a:xfrm>
            <a:off x="457200" y="1484784"/>
            <a:ext cx="8229600" cy="4839816"/>
          </a:xfrm>
        </p:spPr>
        <p:txBody>
          <a:bodyPr>
            <a:normAutofit/>
          </a:bodyPr>
          <a:lstStyle/>
          <a:p>
            <a:pPr algn="r" rtl="1"/>
            <a:r>
              <a:rPr lang="ar-SA" sz="3600" dirty="0" smtClean="0">
                <a:latin typeface="Arabic Typesetting" pitchFamily="66" charset="-78"/>
                <a:cs typeface="Arabic Typesetting" pitchFamily="66" charset="-78"/>
              </a:rPr>
              <a:t> التقويم الكمي. ( الاختبارات والاستبانات )</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الدقة</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الموضوعية.</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توفير الوقت والجهد.</a:t>
            </a:r>
          </a:p>
          <a:p>
            <a:pPr lvl="3"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سهولة المعالجة الإحصائية للبيانات.</a:t>
            </a:r>
          </a:p>
          <a:p>
            <a:pPr marL="274320" lvl="1" indent="-274320" algn="r" rtl="1">
              <a:buClr>
                <a:schemeClr val="accent3"/>
              </a:buClr>
              <a:buSzPct val="95000"/>
            </a:pPr>
            <a:r>
              <a:rPr lang="ar-SA" sz="3600" dirty="0">
                <a:latin typeface="Arabic Typesetting" pitchFamily="66" charset="-78"/>
                <a:cs typeface="Arabic Typesetting" pitchFamily="66" charset="-78"/>
              </a:rPr>
              <a:t> </a:t>
            </a:r>
            <a:r>
              <a:rPr lang="ar-SA" sz="3600" dirty="0" smtClean="0">
                <a:latin typeface="Arabic Typesetting" pitchFamily="66" charset="-78"/>
                <a:cs typeface="Arabic Typesetting" pitchFamily="66" charset="-78"/>
              </a:rPr>
              <a:t>التقويم النوعي. ( المقابلة والملاحظة)  و يتطلب: </a:t>
            </a:r>
          </a:p>
          <a:p>
            <a:pPr lvl="1" algn="r" rtl="1"/>
            <a:r>
              <a:rPr lang="ar-SA" sz="3200" dirty="0" smtClean="0">
                <a:latin typeface="Arabic Typesetting" pitchFamily="66" charset="-78"/>
                <a:cs typeface="Arabic Typesetting" pitchFamily="66" charset="-78"/>
              </a:rPr>
              <a:t>تكرار ملاحظة لفترات زمنية محددة.</a:t>
            </a:r>
          </a:p>
          <a:p>
            <a:pPr lvl="3" algn="r" rtl="1"/>
            <a:r>
              <a:rPr lang="ar-SA" sz="3200" dirty="0" smtClean="0">
                <a:latin typeface="Arabic Typesetting" pitchFamily="66" charset="-78"/>
                <a:cs typeface="Arabic Typesetting" pitchFamily="66" charset="-78"/>
              </a:rPr>
              <a:t>وتنوع مصادر المعلومات.</a:t>
            </a:r>
          </a:p>
        </p:txBody>
      </p:sp>
    </p:spTree>
    <p:extLst>
      <p:ext uri="{BB962C8B-B14F-4D97-AF65-F5344CB8AC3E}">
        <p14:creationId xmlns="" xmlns:p14="http://schemas.microsoft.com/office/powerpoint/2010/main" val="224166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a:xfrm>
            <a:off x="2667000" y="6340968"/>
            <a:ext cx="3352800" cy="380507"/>
          </a:xfrm>
        </p:spPr>
        <p:txBody>
          <a:bodyPr/>
          <a:lstStyle/>
          <a:p>
            <a:r>
              <a:rPr lang="ar-SA" sz="1400" smtClean="0"/>
              <a:t>تنبيه مهم العرض التقدمي لا يغني ابدا عن الكتاب المقرر.</a:t>
            </a:r>
            <a:endParaRPr lang="ar-SA" sz="1400"/>
          </a:p>
        </p:txBody>
      </p:sp>
      <p:sp>
        <p:nvSpPr>
          <p:cNvPr id="4" name="Slide Number Placeholder 3"/>
          <p:cNvSpPr>
            <a:spLocks noGrp="1"/>
          </p:cNvSpPr>
          <p:nvPr>
            <p:ph type="sldNum" sz="quarter" idx="12"/>
          </p:nvPr>
        </p:nvSpPr>
        <p:spPr/>
        <p:txBody>
          <a:bodyPr/>
          <a:lstStyle/>
          <a:p>
            <a:fld id="{4873FD30-4475-4BD4-B5D1-4EDD5DD32E0C}" type="slidenum">
              <a:rPr lang="ar-SA" smtClean="0"/>
              <a:pPr/>
              <a:t>24</a:t>
            </a:fld>
            <a:endParaRPr lang="ar-SA"/>
          </a:p>
        </p:txBody>
      </p:sp>
      <p:sp>
        <p:nvSpPr>
          <p:cNvPr id="3" name="عنصر نائب للمحتوى 2"/>
          <p:cNvSpPr>
            <a:spLocks noGrp="1"/>
          </p:cNvSpPr>
          <p:nvPr>
            <p:ph sz="quarter" idx="1"/>
          </p:nvPr>
        </p:nvSpPr>
        <p:spPr>
          <a:xfrm>
            <a:off x="457200" y="980728"/>
            <a:ext cx="8229600" cy="5343872"/>
          </a:xfrm>
        </p:spPr>
        <p:txBody>
          <a:bodyPr>
            <a:normAutofit/>
          </a:bodyPr>
          <a:lstStyle/>
          <a:p>
            <a:pPr algn="r" rtl="1"/>
            <a:r>
              <a:rPr lang="ar-SA" sz="3200" dirty="0">
                <a:latin typeface="Arabic Typesetting" pitchFamily="66" charset="-78"/>
                <a:cs typeface="Arabic Typesetting" pitchFamily="66" charset="-78"/>
              </a:rPr>
              <a:t>تصنيف حسب البرنامج </a:t>
            </a:r>
            <a:r>
              <a:rPr lang="ar-SA" sz="3200" dirty="0" smtClean="0">
                <a:latin typeface="Arabic Typesetting" pitchFamily="66" charset="-78"/>
                <a:cs typeface="Arabic Typesetting" pitchFamily="66" charset="-78"/>
              </a:rPr>
              <a:t>المقوم:</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الشامل.</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الجزئي.</a:t>
            </a:r>
          </a:p>
          <a:p>
            <a:pPr marL="393192" lvl="1" indent="0" algn="r" rtl="1">
              <a:buNone/>
            </a:pPr>
            <a:endParaRPr lang="ar-SA" sz="3200" dirty="0" smtClean="0">
              <a:latin typeface="Arabic Typesetting" pitchFamily="66" charset="-78"/>
              <a:cs typeface="Arabic Typesetting" pitchFamily="66" charset="-78"/>
            </a:endParaRPr>
          </a:p>
          <a:p>
            <a:pPr algn="r" rtl="1"/>
            <a:r>
              <a:rPr lang="ar-SA" sz="3200" dirty="0" smtClean="0">
                <a:latin typeface="Arabic Typesetting" pitchFamily="66" charset="-78"/>
                <a:cs typeface="Arabic Typesetting" pitchFamily="66" charset="-78"/>
              </a:rPr>
              <a:t>تصنيف حسب الطرف المقوم:</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الذاتي ( الداخلي).</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المستقل ( الخارجي).</a:t>
            </a:r>
          </a:p>
          <a:p>
            <a:pPr lvl="1" algn="r" rtl="1">
              <a:buFont typeface="Wingdings" pitchFamily="2" charset="2"/>
              <a:buChar char="q"/>
            </a:pPr>
            <a:r>
              <a:rPr lang="ar-SA" sz="3200" dirty="0" smtClean="0">
                <a:latin typeface="Arabic Typesetting" pitchFamily="66" charset="-78"/>
                <a:cs typeface="Arabic Typesetting" pitchFamily="66" charset="-78"/>
              </a:rPr>
              <a:t>التقويم المتعدد الاطراف ( داخلي – خارجي ).</a:t>
            </a:r>
          </a:p>
        </p:txBody>
      </p:sp>
    </p:spTree>
    <p:extLst>
      <p:ext uri="{BB962C8B-B14F-4D97-AF65-F5344CB8AC3E}">
        <p14:creationId xmlns="" xmlns:p14="http://schemas.microsoft.com/office/powerpoint/2010/main" val="132949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25</a:t>
            </a:fld>
            <a:endParaRPr lang="ar-SA"/>
          </a:p>
        </p:txBody>
      </p:sp>
      <p:sp>
        <p:nvSpPr>
          <p:cNvPr id="3" name="عنصر نائب للمحتوى 2"/>
          <p:cNvSpPr>
            <a:spLocks noGrp="1"/>
          </p:cNvSpPr>
          <p:nvPr>
            <p:ph sz="quarter" idx="1"/>
          </p:nvPr>
        </p:nvSpPr>
        <p:spPr>
          <a:xfrm>
            <a:off x="457200" y="1196752"/>
            <a:ext cx="8229600" cy="5127848"/>
          </a:xfrm>
        </p:spPr>
        <p:txBody>
          <a:bodyPr>
            <a:normAutofit/>
          </a:bodyPr>
          <a:lstStyle/>
          <a:p>
            <a:pPr lvl="0" algn="r" rtl="1">
              <a:buClr>
                <a:srgbClr val="0BD0D9"/>
              </a:buClr>
            </a:pPr>
            <a:r>
              <a:rPr lang="ar-SA" sz="3200" dirty="0">
                <a:solidFill>
                  <a:prstClr val="black"/>
                </a:solidFill>
                <a:latin typeface="Arabic Typesetting" pitchFamily="66" charset="-78"/>
                <a:cs typeface="Arabic Typesetting" pitchFamily="66" charset="-78"/>
              </a:rPr>
              <a:t>تصنيف </a:t>
            </a:r>
            <a:r>
              <a:rPr lang="ar-SA" sz="3200" dirty="0" smtClean="0">
                <a:solidFill>
                  <a:prstClr val="black"/>
                </a:solidFill>
                <a:latin typeface="Arabic Typesetting" pitchFamily="66" charset="-78"/>
                <a:cs typeface="Arabic Typesetting" pitchFamily="66" charset="-78"/>
              </a:rPr>
              <a:t>بناءا </a:t>
            </a:r>
            <a:r>
              <a:rPr lang="ar-SA" sz="3200" dirty="0">
                <a:solidFill>
                  <a:prstClr val="black"/>
                </a:solidFill>
                <a:latin typeface="Arabic Typesetting" pitchFamily="66" charset="-78"/>
                <a:cs typeface="Arabic Typesetting" pitchFamily="66" charset="-78"/>
              </a:rPr>
              <a:t>على المرحلة في البرنامج المقوم:</a:t>
            </a:r>
          </a:p>
          <a:p>
            <a:pPr lvl="1" algn="r" rtl="1">
              <a:buClr>
                <a:srgbClr val="0F6FC6"/>
              </a:buClr>
            </a:pPr>
            <a:r>
              <a:rPr lang="ar-SA" sz="3200" dirty="0">
                <a:solidFill>
                  <a:prstClr val="black"/>
                </a:solidFill>
                <a:latin typeface="Arabic Typesetting" pitchFamily="66" charset="-78"/>
                <a:cs typeface="Arabic Typesetting" pitchFamily="66" charset="-78"/>
              </a:rPr>
              <a:t>المدخلات.</a:t>
            </a:r>
          </a:p>
          <a:p>
            <a:pPr lvl="1" algn="r" rtl="1">
              <a:buClr>
                <a:srgbClr val="0F6FC6"/>
              </a:buClr>
            </a:pPr>
            <a:r>
              <a:rPr lang="ar-SA" sz="3200" dirty="0">
                <a:solidFill>
                  <a:prstClr val="black"/>
                </a:solidFill>
                <a:latin typeface="Arabic Typesetting" pitchFamily="66" charset="-78"/>
                <a:cs typeface="Arabic Typesetting" pitchFamily="66" charset="-78"/>
              </a:rPr>
              <a:t>العملية.</a:t>
            </a:r>
          </a:p>
          <a:p>
            <a:pPr lvl="1" algn="r" rtl="1">
              <a:buClr>
                <a:srgbClr val="0F6FC6"/>
              </a:buClr>
            </a:pPr>
            <a:r>
              <a:rPr lang="ar-SA" sz="3200" dirty="0">
                <a:solidFill>
                  <a:prstClr val="black"/>
                </a:solidFill>
                <a:latin typeface="Arabic Typesetting" pitchFamily="66" charset="-78"/>
                <a:cs typeface="Arabic Typesetting" pitchFamily="66" charset="-78"/>
              </a:rPr>
              <a:t>المخرجات</a:t>
            </a:r>
            <a:r>
              <a:rPr lang="ar-SA" sz="3200" dirty="0" smtClean="0">
                <a:solidFill>
                  <a:prstClr val="black"/>
                </a:solidFill>
                <a:latin typeface="Arabic Typesetting" pitchFamily="66" charset="-78"/>
                <a:cs typeface="Arabic Typesetting" pitchFamily="66" charset="-78"/>
              </a:rPr>
              <a:t>.</a:t>
            </a:r>
          </a:p>
          <a:p>
            <a:pPr algn="r" rtl="1">
              <a:buClr>
                <a:srgbClr val="0F6FC6"/>
              </a:buClr>
            </a:pPr>
            <a:r>
              <a:rPr lang="ar-SA" sz="3200" dirty="0" smtClean="0">
                <a:latin typeface="Arabic Typesetting" pitchFamily="66" charset="-78"/>
                <a:cs typeface="Arabic Typesetting" pitchFamily="66" charset="-78"/>
              </a:rPr>
              <a:t>تصنيف بناءا </a:t>
            </a:r>
            <a:r>
              <a:rPr lang="ar-SA" sz="3200" dirty="0">
                <a:latin typeface="Arabic Typesetting" pitchFamily="66" charset="-78"/>
                <a:cs typeface="Arabic Typesetting" pitchFamily="66" charset="-78"/>
              </a:rPr>
              <a:t>على نوع المحك في الحكم على فعالية البرنامج</a:t>
            </a:r>
            <a:endParaRPr lang="ar-SA" sz="3200" dirty="0" smtClean="0">
              <a:latin typeface="Arabic Typesetting" pitchFamily="66" charset="-78"/>
              <a:cs typeface="Arabic Typesetting" pitchFamily="66" charset="-78"/>
            </a:endParaRPr>
          </a:p>
          <a:p>
            <a:pPr lvl="1" algn="r" rtl="1"/>
            <a:r>
              <a:rPr lang="ar-SA" sz="3200" dirty="0" smtClean="0">
                <a:latin typeface="Arabic Typesetting" pitchFamily="66" charset="-78"/>
                <a:cs typeface="Arabic Typesetting" pitchFamily="66" charset="-78"/>
              </a:rPr>
              <a:t> المحكات الجوهرية ( الداخلية).</a:t>
            </a:r>
          </a:p>
          <a:p>
            <a:pPr lvl="1" algn="r" rtl="1"/>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المحكات الشكلية ( الخارجية).</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145223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706090"/>
          </a:xfrm>
        </p:spPr>
        <p:txBody>
          <a:bodyPr>
            <a:normAutofit fontScale="90000"/>
          </a:bodyPr>
          <a:lstStyle/>
          <a:p>
            <a:pPr algn="ctr"/>
            <a:r>
              <a:rPr lang="ar-SA" b="1" dirty="0" smtClean="0">
                <a:effectLst>
                  <a:outerShdw blurRad="38100" dist="38100" dir="2700000" algn="tl">
                    <a:srgbClr val="000000">
                      <a:alpha val="43137"/>
                    </a:srgbClr>
                  </a:outerShdw>
                </a:effectLst>
                <a:latin typeface="Arabic Typesetting" pitchFamily="66" charset="-78"/>
                <a:cs typeface="Arabic Typesetting" pitchFamily="66" charset="-78"/>
              </a:rPr>
              <a:t>أغراض التقويم</a:t>
            </a:r>
            <a:endParaRPr lang="ar-SA"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26</a:t>
            </a:fld>
            <a:endParaRPr lang="ar-SA"/>
          </a:p>
        </p:txBody>
      </p:sp>
      <p:sp>
        <p:nvSpPr>
          <p:cNvPr id="3" name="عنصر نائب للمحتوى 2"/>
          <p:cNvSpPr>
            <a:spLocks noGrp="1"/>
          </p:cNvSpPr>
          <p:nvPr>
            <p:ph sz="quarter" idx="1"/>
          </p:nvPr>
        </p:nvSpPr>
        <p:spPr>
          <a:xfrm>
            <a:off x="914400" y="908720"/>
            <a:ext cx="7772400" cy="5328592"/>
          </a:xfrm>
        </p:spPr>
        <p:txBody>
          <a:bodyPr>
            <a:noAutofit/>
          </a:bodyPr>
          <a:lstStyle/>
          <a:p>
            <a:pPr algn="r" rtl="1">
              <a:buFont typeface="Arial" pitchFamily="34" charset="0"/>
              <a:buChar char="•"/>
            </a:pPr>
            <a:r>
              <a:rPr lang="ar-SA" sz="3200" dirty="0" smtClean="0">
                <a:latin typeface="Arabic Typesetting" pitchFamily="66" charset="-78"/>
                <a:cs typeface="Arabic Typesetting" pitchFamily="66" charset="-78"/>
              </a:rPr>
              <a:t>تعديل الخطة الدراسية والبرامج التدريسية.</a:t>
            </a:r>
          </a:p>
          <a:p>
            <a:pPr algn="r" rtl="1">
              <a:buFont typeface="Arial" pitchFamily="34" charset="0"/>
              <a:buChar char="•"/>
            </a:pPr>
            <a:r>
              <a:rPr lang="ar-SA" sz="3200" dirty="0" smtClean="0">
                <a:latin typeface="Arabic Typesetting" pitchFamily="66" charset="-78"/>
                <a:cs typeface="Arabic Typesetting" pitchFamily="66" charset="-78"/>
              </a:rPr>
              <a:t>تصنيف الطلاب حسب التخصص.</a:t>
            </a:r>
          </a:p>
          <a:p>
            <a:pPr algn="r" rtl="1">
              <a:buFont typeface="Arial" pitchFamily="34" charset="0"/>
              <a:buChar char="•"/>
            </a:pPr>
            <a:r>
              <a:rPr lang="ar-SA" sz="3200" dirty="0" smtClean="0">
                <a:latin typeface="Arabic Typesetting" pitchFamily="66" charset="-78"/>
                <a:cs typeface="Arabic Typesetting" pitchFamily="66" charset="-78"/>
              </a:rPr>
              <a:t>للتعيين والقبول في الجامعات.</a:t>
            </a:r>
          </a:p>
          <a:p>
            <a:pPr algn="r" rtl="1">
              <a:buFont typeface="Arial" pitchFamily="34" charset="0"/>
              <a:buChar char="•"/>
            </a:pPr>
            <a:r>
              <a:rPr lang="ar-SA" sz="3200" dirty="0" smtClean="0">
                <a:latin typeface="Arabic Typesetting" pitchFamily="66" charset="-78"/>
                <a:cs typeface="Arabic Typesetting" pitchFamily="66" charset="-78"/>
              </a:rPr>
              <a:t>للتنبؤ والكشف عن الاستعداد لمهنه معينه.</a:t>
            </a:r>
          </a:p>
          <a:p>
            <a:pPr algn="r" rtl="1">
              <a:buFont typeface="Arial" pitchFamily="34" charset="0"/>
              <a:buChar char="•"/>
            </a:pPr>
            <a:r>
              <a:rPr lang="ar-SA" sz="3200" dirty="0" smtClean="0">
                <a:latin typeface="Arabic Typesetting" pitchFamily="66" charset="-78"/>
                <a:cs typeface="Arabic Typesetting" pitchFamily="66" charset="-78"/>
              </a:rPr>
              <a:t>الفرز حسب القدرات العقلية.</a:t>
            </a:r>
          </a:p>
          <a:p>
            <a:pPr algn="r" rtl="1">
              <a:buFont typeface="Arial" pitchFamily="34" charset="0"/>
              <a:buChar char="•"/>
            </a:pPr>
            <a:r>
              <a:rPr lang="ar-SA" sz="3200" dirty="0" smtClean="0">
                <a:latin typeface="Arabic Typesetting" pitchFamily="66" charset="-78"/>
                <a:cs typeface="Arabic Typesetting" pitchFamily="66" charset="-78"/>
              </a:rPr>
              <a:t>لإرشاد الطلاب وتوجيههم تربويا ومهنيا. </a:t>
            </a:r>
          </a:p>
          <a:p>
            <a:pPr algn="r" rtl="1">
              <a:buFont typeface="Arial" pitchFamily="34" charset="0"/>
              <a:buChar char="•"/>
            </a:pPr>
            <a:r>
              <a:rPr lang="ar-SA" sz="3200" dirty="0" smtClean="0">
                <a:latin typeface="Arabic Typesetting" pitchFamily="66" charset="-78"/>
                <a:cs typeface="Arabic Typesetting" pitchFamily="66" charset="-78"/>
              </a:rPr>
              <a:t>للتحصيل الدراسي.</a:t>
            </a:r>
          </a:p>
          <a:p>
            <a:pPr algn="r" rtl="1">
              <a:buFont typeface="Arial" pitchFamily="34" charset="0"/>
              <a:buChar char="•"/>
            </a:pPr>
            <a:r>
              <a:rPr lang="ar-SA" sz="3200" dirty="0" smtClean="0">
                <a:latin typeface="Arabic Typesetting" pitchFamily="66" charset="-78"/>
                <a:cs typeface="Arabic Typesetting" pitchFamily="66" charset="-78"/>
              </a:rPr>
              <a:t>توفير التواصل بين البيت والمدرسة.</a:t>
            </a:r>
          </a:p>
          <a:p>
            <a:pPr algn="r" rtl="1">
              <a:buFont typeface="Arial" pitchFamily="34" charset="0"/>
              <a:buChar char="•"/>
            </a:pPr>
            <a:r>
              <a:rPr lang="ar-SA" sz="3200" dirty="0" smtClean="0">
                <a:latin typeface="Arabic Typesetting" pitchFamily="66" charset="-78"/>
                <a:cs typeface="Arabic Typesetting" pitchFamily="66" charset="-78"/>
              </a:rPr>
              <a:t>لاستكشاف درجة انتباه الطلبة للدرس.</a:t>
            </a:r>
          </a:p>
          <a:p>
            <a:pPr algn="r" rtl="1">
              <a:buFont typeface="Arial" pitchFamily="34" charset="0"/>
              <a:buChar char="•"/>
            </a:pP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308521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27</a:t>
            </a:fld>
            <a:endParaRPr lang="ar-SA"/>
          </a:p>
        </p:txBody>
      </p:sp>
      <p:sp>
        <p:nvSpPr>
          <p:cNvPr id="3" name="عنصر نائب للمحتوى 2"/>
          <p:cNvSpPr>
            <a:spLocks noGrp="1"/>
          </p:cNvSpPr>
          <p:nvPr>
            <p:ph sz="quarter" idx="1"/>
          </p:nvPr>
        </p:nvSpPr>
        <p:spPr>
          <a:xfrm>
            <a:off x="457200" y="548680"/>
            <a:ext cx="8229600" cy="5775920"/>
          </a:xfrm>
        </p:spPr>
        <p:txBody>
          <a:bodyPr>
            <a:normAutofit/>
          </a:bodyPr>
          <a:lstStyle/>
          <a:p>
            <a:pPr algn="r" rtl="1"/>
            <a:r>
              <a:rPr lang="ar-SA" sz="3200" dirty="0" smtClean="0">
                <a:latin typeface="Arabic Typesetting" pitchFamily="66" charset="-78"/>
                <a:cs typeface="Arabic Typesetting" pitchFamily="66" charset="-78"/>
              </a:rPr>
              <a:t>لإثارة الدافعية.</a:t>
            </a:r>
          </a:p>
          <a:p>
            <a:pPr algn="r" rtl="1"/>
            <a:r>
              <a:rPr lang="ar-SA" sz="3200" dirty="0" smtClean="0">
                <a:latin typeface="Arabic Typesetting" pitchFamily="66" charset="-78"/>
                <a:cs typeface="Arabic Typesetting" pitchFamily="66" charset="-78"/>
              </a:rPr>
              <a:t>لتوفير البيانات والمعلومات البحثية.</a:t>
            </a:r>
          </a:p>
          <a:p>
            <a:pPr algn="r" rtl="1"/>
            <a:r>
              <a:rPr lang="ar-SA" sz="3200" dirty="0" smtClean="0">
                <a:latin typeface="Arabic Typesetting" pitchFamily="66" charset="-78"/>
                <a:cs typeface="Arabic Typesetting" pitchFamily="66" charset="-78"/>
              </a:rPr>
              <a:t>لأغراض التعلم.</a:t>
            </a:r>
          </a:p>
          <a:p>
            <a:pPr algn="r" rtl="1"/>
            <a:endParaRPr lang="ar-SA" sz="3200" dirty="0" smtClean="0">
              <a:latin typeface="Arabic Typesetting" pitchFamily="66" charset="-78"/>
              <a:cs typeface="Arabic Typesetting" pitchFamily="66" charset="-78"/>
            </a:endParaRPr>
          </a:p>
          <a:p>
            <a:pPr algn="r" rtl="1"/>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638176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oAutofit/>
          </a:bodyPr>
          <a:lstStyle/>
          <a:p>
            <a:pPr algn="ctr"/>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أدوات القياس </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8" name="Slide Number Placeholder 7"/>
          <p:cNvSpPr>
            <a:spLocks noGrp="1"/>
          </p:cNvSpPr>
          <p:nvPr>
            <p:ph type="sldNum" sz="quarter" idx="12"/>
          </p:nvPr>
        </p:nvSpPr>
        <p:spPr/>
        <p:txBody>
          <a:bodyPr/>
          <a:lstStyle/>
          <a:p>
            <a:fld id="{4873FD30-4475-4BD4-B5D1-4EDD5DD32E0C}" type="slidenum">
              <a:rPr lang="ar-SA" smtClean="0"/>
              <a:pPr/>
              <a:t>28</a:t>
            </a:fld>
            <a:endParaRPr lang="ar-SA"/>
          </a:p>
        </p:txBody>
      </p:sp>
      <p:sp>
        <p:nvSpPr>
          <p:cNvPr id="3" name="عنصر نائب للمحتوى 2"/>
          <p:cNvSpPr>
            <a:spLocks noGrp="1"/>
          </p:cNvSpPr>
          <p:nvPr>
            <p:ph sz="quarter" idx="1"/>
          </p:nvPr>
        </p:nvSpPr>
        <p:spPr>
          <a:xfrm>
            <a:off x="179512" y="1268760"/>
            <a:ext cx="8712968" cy="5184576"/>
          </a:xfrm>
        </p:spPr>
        <p:txBody>
          <a:bodyPr>
            <a:noAutofit/>
          </a:bodyPr>
          <a:lstStyle/>
          <a:p>
            <a:pPr algn="r" rtl="1"/>
            <a:r>
              <a:rPr lang="ar-SA" sz="3200" dirty="0" smtClean="0">
                <a:latin typeface="Arabic Typesetting" pitchFamily="66" charset="-78"/>
                <a:cs typeface="Arabic Typesetting" pitchFamily="66" charset="-78"/>
              </a:rPr>
              <a:t>تصنيف هبكنز و أنتس لأدوات القياس :-</a:t>
            </a:r>
          </a:p>
          <a:p>
            <a:pPr algn="r" rtl="1"/>
            <a:r>
              <a:rPr lang="ar-SA" sz="3200" dirty="0" smtClean="0">
                <a:latin typeface="Arabic Typesetting" pitchFamily="66" charset="-78"/>
                <a:cs typeface="Arabic Typesetting" pitchFamily="66" charset="-78"/>
              </a:rPr>
              <a:t>أ- فئة الأدوات التي تندرج تحت اسم الاختبارات :-</a:t>
            </a:r>
          </a:p>
        </p:txBody>
      </p:sp>
      <p:sp>
        <p:nvSpPr>
          <p:cNvPr id="5" name="Rectangle 4"/>
          <p:cNvSpPr/>
          <p:nvPr/>
        </p:nvSpPr>
        <p:spPr>
          <a:xfrm>
            <a:off x="2627784" y="2492896"/>
            <a:ext cx="2664296" cy="3672408"/>
          </a:xfrm>
          <a:prstGeom prst="rect">
            <a:avLst/>
          </a:prstGeom>
        </p:spPr>
        <p:style>
          <a:lnRef idx="2">
            <a:schemeClr val="accent6"/>
          </a:lnRef>
          <a:fillRef idx="1">
            <a:schemeClr val="lt1"/>
          </a:fillRef>
          <a:effectRef idx="0">
            <a:schemeClr val="accent6"/>
          </a:effectRef>
          <a:fontRef idx="minor">
            <a:schemeClr val="dk1"/>
          </a:fontRef>
        </p:style>
        <p:txBody>
          <a:bodyPr numCol="1" rtlCol="0" anchor="ctr"/>
          <a:lstStyle/>
          <a:p>
            <a:pPr lvl="2">
              <a:buFont typeface="Wingdings" pitchFamily="2" charset="2"/>
              <a:buChar char="q"/>
            </a:pPr>
            <a:r>
              <a:rPr lang="ar-SA" sz="2800" dirty="0" smtClean="0">
                <a:latin typeface="Arabic Typesetting" pitchFamily="66" charset="-78"/>
                <a:cs typeface="Arabic Typesetting" pitchFamily="66" charset="-78"/>
              </a:rPr>
              <a:t>اختبارات القدرات العقلية:-</a:t>
            </a:r>
          </a:p>
          <a:p>
            <a:pPr lvl="3">
              <a:buFont typeface="Courier New" pitchFamily="49" charset="0"/>
              <a:buChar char="o"/>
            </a:pPr>
            <a:r>
              <a:rPr lang="ar-SA" sz="2800" dirty="0" smtClean="0">
                <a:latin typeface="Arabic Typesetting" pitchFamily="66" charset="-78"/>
                <a:cs typeface="Arabic Typesetting" pitchFamily="66" charset="-78"/>
              </a:rPr>
              <a:t>اختبارات الذكاء.</a:t>
            </a:r>
          </a:p>
          <a:p>
            <a:pPr lvl="2">
              <a:buFont typeface="Courier New" pitchFamily="49" charset="0"/>
              <a:buChar char="o"/>
            </a:pPr>
            <a:r>
              <a:rPr lang="ar-SA" sz="2800" dirty="0" smtClean="0">
                <a:latin typeface="Arabic Typesetting" pitchFamily="66" charset="-78"/>
                <a:cs typeface="Arabic Typesetting" pitchFamily="66" charset="-78"/>
              </a:rPr>
              <a:t>اختبارات الاستعداد.</a:t>
            </a:r>
          </a:p>
          <a:p>
            <a:pPr>
              <a:buFont typeface="Wingdings" pitchFamily="2" charset="2"/>
              <a:buChar char="q"/>
            </a:pPr>
            <a:endParaRPr lang="en-US" dirty="0"/>
          </a:p>
        </p:txBody>
      </p:sp>
      <p:sp>
        <p:nvSpPr>
          <p:cNvPr id="6" name="Rectangle 5"/>
          <p:cNvSpPr/>
          <p:nvPr/>
        </p:nvSpPr>
        <p:spPr>
          <a:xfrm>
            <a:off x="251520" y="2492896"/>
            <a:ext cx="2160240" cy="36724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lvl="1">
              <a:buFont typeface="Wingdings" pitchFamily="2" charset="2"/>
              <a:buChar char="q"/>
            </a:pPr>
            <a:r>
              <a:rPr lang="ar-SA" sz="3200" dirty="0" smtClean="0">
                <a:latin typeface="Arabic Typesetting" pitchFamily="66" charset="-78"/>
                <a:cs typeface="Arabic Typesetting" pitchFamily="66" charset="-78"/>
              </a:rPr>
              <a:t>الاختبارات التي من إعداد المعلم.</a:t>
            </a:r>
          </a:p>
          <a:p>
            <a:pPr algn="ctr"/>
            <a:endParaRPr lang="en-US" dirty="0"/>
          </a:p>
        </p:txBody>
      </p:sp>
      <p:sp>
        <p:nvSpPr>
          <p:cNvPr id="7" name="Rectangle 6"/>
          <p:cNvSpPr/>
          <p:nvPr/>
        </p:nvSpPr>
        <p:spPr>
          <a:xfrm>
            <a:off x="5436096" y="2492896"/>
            <a:ext cx="3312368" cy="36724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1">
              <a:buFont typeface="Wingdings" pitchFamily="2" charset="2"/>
              <a:buChar char="q"/>
            </a:pPr>
            <a:r>
              <a:rPr lang="ar-SA" sz="3200" dirty="0" smtClean="0">
                <a:latin typeface="Arabic Typesetting" pitchFamily="66" charset="-78"/>
                <a:cs typeface="Arabic Typesetting" pitchFamily="66" charset="-78"/>
              </a:rPr>
              <a:t>الاختبارات المقننة والمنشورة:-</a:t>
            </a:r>
          </a:p>
          <a:p>
            <a:pPr lvl="2">
              <a:buFont typeface="Courier New" pitchFamily="49" charset="0"/>
              <a:buChar char="o"/>
            </a:pPr>
            <a:r>
              <a:rPr lang="ar-SA" sz="2800" dirty="0" smtClean="0">
                <a:latin typeface="Arabic Typesetting" pitchFamily="66" charset="-78"/>
                <a:cs typeface="Arabic Typesetting" pitchFamily="66" charset="-78"/>
              </a:rPr>
              <a:t>اختبارات التحصيل:-</a:t>
            </a:r>
          </a:p>
          <a:p>
            <a:pPr lvl="3">
              <a:buFont typeface="Wingdings" pitchFamily="2" charset="2"/>
              <a:buChar char="§"/>
            </a:pPr>
            <a:r>
              <a:rPr lang="ar-SA" sz="2800" dirty="0" smtClean="0">
                <a:latin typeface="Arabic Typesetting" pitchFamily="66" charset="-78"/>
                <a:cs typeface="Arabic Typesetting" pitchFamily="66" charset="-78"/>
              </a:rPr>
              <a:t>اختبارات التحصيل العام.</a:t>
            </a:r>
          </a:p>
          <a:p>
            <a:pPr lvl="3">
              <a:buFont typeface="Wingdings" pitchFamily="2" charset="2"/>
              <a:buChar char="§"/>
            </a:pPr>
            <a:r>
              <a:rPr lang="ar-SA" sz="2800" dirty="0" smtClean="0">
                <a:latin typeface="Arabic Typesetting" pitchFamily="66" charset="-78"/>
                <a:cs typeface="Arabic Typesetting" pitchFamily="66" charset="-78"/>
              </a:rPr>
              <a:t>اختبارات التحصيل الخاص.</a:t>
            </a:r>
          </a:p>
        </p:txBody>
      </p:sp>
    </p:spTree>
    <p:extLst>
      <p:ext uri="{BB962C8B-B14F-4D97-AF65-F5344CB8AC3E}">
        <p14:creationId xmlns="" xmlns:p14="http://schemas.microsoft.com/office/powerpoint/2010/main" val="2866618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29</a:t>
            </a:fld>
            <a:endParaRPr lang="ar-SA"/>
          </a:p>
        </p:txBody>
      </p:sp>
      <p:sp>
        <p:nvSpPr>
          <p:cNvPr id="3" name="عنصر نائب للمحتوى 2"/>
          <p:cNvSpPr>
            <a:spLocks noGrp="1"/>
          </p:cNvSpPr>
          <p:nvPr>
            <p:ph sz="quarter" idx="1"/>
          </p:nvPr>
        </p:nvSpPr>
        <p:spPr>
          <a:xfrm>
            <a:off x="457200" y="908720"/>
            <a:ext cx="8229600" cy="5415880"/>
          </a:xfrm>
        </p:spPr>
        <p:txBody>
          <a:bodyPr>
            <a:normAutofit/>
          </a:bodyPr>
          <a:lstStyle/>
          <a:p>
            <a:pPr algn="r" rtl="1"/>
            <a:r>
              <a:rPr lang="ar-SA" sz="3200" dirty="0" smtClean="0">
                <a:latin typeface="Arabic Typesetting" pitchFamily="66" charset="-78"/>
                <a:cs typeface="Arabic Typesetting" pitchFamily="66" charset="-78"/>
              </a:rPr>
              <a:t>ب – فئة الادوات التي لا تندرج تحت اسم الاختبارات ( أدوات الملاحظة والتقدير ) :-</a:t>
            </a:r>
          </a:p>
          <a:p>
            <a:pPr lvl="1" algn="r" rtl="1"/>
            <a:r>
              <a:rPr lang="ar-SA" sz="3200" dirty="0" smtClean="0">
                <a:latin typeface="Arabic Typesetting" pitchFamily="66" charset="-78"/>
                <a:cs typeface="Arabic Typesetting" pitchFamily="66" charset="-78"/>
              </a:rPr>
              <a:t>السجلات القصصية.</a:t>
            </a:r>
          </a:p>
          <a:p>
            <a:pPr lvl="1" algn="r" rtl="1"/>
            <a:r>
              <a:rPr lang="ar-SA" sz="3200" dirty="0" smtClean="0">
                <a:latin typeface="Arabic Typesetting" pitchFamily="66" charset="-78"/>
                <a:cs typeface="Arabic Typesetting" pitchFamily="66" charset="-78"/>
              </a:rPr>
              <a:t>قوائم الشطب.</a:t>
            </a:r>
          </a:p>
          <a:p>
            <a:pPr lvl="1" algn="r" rtl="1"/>
            <a:r>
              <a:rPr lang="ar-SA" sz="3200" dirty="0" smtClean="0">
                <a:latin typeface="Arabic Typesetting" pitchFamily="66" charset="-78"/>
                <a:cs typeface="Arabic Typesetting" pitchFamily="66" charset="-78"/>
              </a:rPr>
              <a:t>سلالم التقدير.</a:t>
            </a:r>
          </a:p>
          <a:p>
            <a:pPr lvl="1" algn="r" rtl="1"/>
            <a:r>
              <a:rPr lang="ar-SA" sz="3200" dirty="0" smtClean="0">
                <a:latin typeface="Arabic Typesetting" pitchFamily="66" charset="-78"/>
                <a:cs typeface="Arabic Typesetting" pitchFamily="66" charset="-78"/>
              </a:rPr>
              <a:t>مقاييس العلاقات الاجتماعية ( </a:t>
            </a:r>
            <a:r>
              <a:rPr lang="ar-SA" sz="3200" dirty="0" err="1" smtClean="0">
                <a:latin typeface="Arabic Typesetting" pitchFamily="66" charset="-78"/>
                <a:cs typeface="Arabic Typesetting" pitchFamily="66" charset="-78"/>
              </a:rPr>
              <a:t>السوسيومترات</a:t>
            </a:r>
            <a:r>
              <a:rPr lang="ar-SA" sz="3200" dirty="0" smtClean="0">
                <a:latin typeface="Arabic Typesetting" pitchFamily="66" charset="-78"/>
                <a:cs typeface="Arabic Typesetting" pitchFamily="66" charset="-78"/>
              </a:rPr>
              <a:t> ).</a:t>
            </a:r>
          </a:p>
          <a:p>
            <a:pPr lvl="1" algn="r" rtl="1"/>
            <a:r>
              <a:rPr lang="ar-SA" sz="3200" dirty="0" smtClean="0">
                <a:latin typeface="Arabic Typesetting" pitchFamily="66" charset="-78"/>
                <a:cs typeface="Arabic Typesetting" pitchFamily="66" charset="-78"/>
              </a:rPr>
              <a:t>الأدوات الإسقاطيه.</a:t>
            </a:r>
          </a:p>
        </p:txBody>
      </p:sp>
    </p:spTree>
    <p:extLst>
      <p:ext uri="{BB962C8B-B14F-4D97-AF65-F5344CB8AC3E}">
        <p14:creationId xmlns="" xmlns:p14="http://schemas.microsoft.com/office/powerpoint/2010/main" val="2772987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effectLst>
                  <a:outerShdw blurRad="38100" dist="38100" dir="2700000" algn="tl">
                    <a:srgbClr val="000000">
                      <a:alpha val="43137"/>
                    </a:srgbClr>
                  </a:outerShdw>
                </a:effectLst>
                <a:latin typeface="Arabic Typesetting" pitchFamily="66" charset="-78"/>
                <a:cs typeface="Arabic Typesetting" pitchFamily="66" charset="-78"/>
              </a:rPr>
              <a:t>طرق وأدوات التقييم</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3</a:t>
            </a:fld>
            <a:endParaRPr lang="ar-SA"/>
          </a:p>
        </p:txBody>
      </p:sp>
      <p:sp>
        <p:nvSpPr>
          <p:cNvPr id="3" name="عنصر نائب للمحتوى 2"/>
          <p:cNvSpPr>
            <a:spLocks noGrp="1"/>
          </p:cNvSpPr>
          <p:nvPr>
            <p:ph sz="quarter" idx="1"/>
          </p:nvPr>
        </p:nvSpPr>
        <p:spPr/>
        <p:txBody>
          <a:bodyPr>
            <a:normAutofit/>
          </a:bodyPr>
          <a:lstStyle/>
          <a:p>
            <a:pPr algn="r" rtl="1">
              <a:buFont typeface="Wingdings" pitchFamily="2" charset="2"/>
              <a:buChar char="v"/>
            </a:pPr>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الاختبار النهائي  (  40 درجة )</a:t>
            </a:r>
          </a:p>
          <a:p>
            <a:pPr algn="r" rtl="1">
              <a:buFont typeface="Wingdings" pitchFamily="2" charset="2"/>
              <a:buChar char="v"/>
            </a:pPr>
            <a:r>
              <a:rPr lang="ar-SA" sz="3200" dirty="0">
                <a:effectLst>
                  <a:outerShdw blurRad="38100" dist="38100" dir="2700000" algn="tl">
                    <a:srgbClr val="000000">
                      <a:alpha val="43137"/>
                    </a:srgbClr>
                  </a:outerShdw>
                </a:effectLst>
                <a:latin typeface="Arabic Typesetting" pitchFamily="66" charset="-78"/>
                <a:cs typeface="Arabic Typesetting" pitchFamily="66" charset="-78"/>
              </a:rPr>
              <a:t> </a:t>
            </a:r>
            <a:r>
              <a:rPr lang="ar-SA" sz="3200" dirty="0" smtClean="0">
                <a:effectLst>
                  <a:outerShdw blurRad="38100" dist="38100" dir="2700000" algn="tl">
                    <a:srgbClr val="000000">
                      <a:alpha val="43137"/>
                    </a:srgbClr>
                  </a:outerShdw>
                </a:effectLst>
                <a:latin typeface="Arabic Typesetting" pitchFamily="66" charset="-78"/>
                <a:cs typeface="Arabic Typesetting" pitchFamily="66" charset="-78"/>
              </a:rPr>
              <a:t>الاعمال الفصلية ( 60 درجة )</a:t>
            </a:r>
          </a:p>
          <a:p>
            <a:pPr algn="r" rtl="1"/>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اختبارات الفصلية  (30 درجة )</a:t>
            </a:r>
          </a:p>
          <a:p>
            <a:pPr algn="r" rtl="1"/>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المشاركات الصفية      ( 5 درجات )</a:t>
            </a:r>
          </a:p>
          <a:p>
            <a:pPr algn="r" rtl="1"/>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الواجبات المنزلية   +  الأعمال الجماعية    ( 10 درجات )</a:t>
            </a:r>
          </a:p>
          <a:p>
            <a:pPr algn="r" rtl="1"/>
            <a:r>
              <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rPr>
              <a:t>المهمة الأدائية (15 درجات) </a:t>
            </a:r>
          </a:p>
          <a:p>
            <a:pPr algn="r" rtl="1"/>
            <a:endParaRPr lang="ar-SA" sz="3600" dirty="0" smtClean="0">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9679328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576064"/>
          </a:xfrm>
        </p:spPr>
        <p:txBody>
          <a:bodyPr>
            <a:normAutofit fontScale="90000"/>
          </a:bodyPr>
          <a:lstStyle/>
          <a:p>
            <a:pPr algn="ct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الاختبار</a:t>
            </a:r>
            <a:endParaRPr lang="ar-SA"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30</a:t>
            </a:fld>
            <a:endParaRPr lang="ar-SA"/>
          </a:p>
        </p:txBody>
      </p:sp>
      <p:sp>
        <p:nvSpPr>
          <p:cNvPr id="3" name="عنصر نائب للمحتوى 2"/>
          <p:cNvSpPr>
            <a:spLocks noGrp="1"/>
          </p:cNvSpPr>
          <p:nvPr>
            <p:ph sz="quarter" idx="1"/>
          </p:nvPr>
        </p:nvSpPr>
        <p:spPr>
          <a:xfrm>
            <a:off x="251520" y="836712"/>
            <a:ext cx="8568952" cy="5544616"/>
          </a:xfrm>
        </p:spPr>
        <p:txBody>
          <a:bodyPr>
            <a:normAutofit/>
          </a:bodyPr>
          <a:lstStyle/>
          <a:p>
            <a:pPr algn="r" rtl="1"/>
            <a:r>
              <a:rPr lang="ar-SA" sz="3600" dirty="0" smtClean="0">
                <a:latin typeface="Arabic Typesetting" pitchFamily="66" charset="-78"/>
                <a:cs typeface="Arabic Typesetting" pitchFamily="66" charset="-78"/>
              </a:rPr>
              <a:t>تعريفه: إجراء منظم لقياس سمة ما من خلال عينة من السلوك (</a:t>
            </a:r>
            <a:r>
              <a:rPr lang="en-US" sz="3600" dirty="0" smtClean="0">
                <a:latin typeface="Arabic Typesetting" pitchFamily="66" charset="-78"/>
                <a:cs typeface="Arabic Typesetting" pitchFamily="66" charset="-78"/>
              </a:rPr>
              <a:t>Brown, 1983</a:t>
            </a:r>
            <a:r>
              <a:rPr lang="ar-SA" sz="3600" dirty="0" smtClean="0">
                <a:latin typeface="Arabic Typesetting" pitchFamily="66" charset="-78"/>
                <a:cs typeface="Arabic Typesetting" pitchFamily="66" charset="-78"/>
              </a:rPr>
              <a:t>)</a:t>
            </a:r>
            <a:endParaRPr lang="ar-SA" sz="3600" dirty="0" smtClean="0">
              <a:latin typeface="Arabic Typesetting" pitchFamily="66" charset="-78"/>
              <a:cs typeface="Arabic Typesetting" pitchFamily="66" charset="-78"/>
            </a:endParaRPr>
          </a:p>
          <a:p>
            <a:pPr algn="r" rtl="1"/>
            <a:r>
              <a:rPr lang="ar-SA" sz="3600" dirty="0" smtClean="0">
                <a:latin typeface="Arabic Typesetting" pitchFamily="66" charset="-78"/>
                <a:cs typeface="Arabic Typesetting" pitchFamily="66" charset="-78"/>
              </a:rPr>
              <a:t>طرق تصنيف الاختبارات.</a:t>
            </a:r>
          </a:p>
          <a:p>
            <a:pPr lvl="1" algn="r" rtl="1"/>
            <a:r>
              <a:rPr lang="ar-SA" sz="3600" dirty="0" smtClean="0">
                <a:latin typeface="Arabic Typesetting" pitchFamily="66" charset="-78"/>
                <a:cs typeface="Arabic Typesetting" pitchFamily="66" charset="-78"/>
              </a:rPr>
              <a:t>تصنيف حسب طبيعة </a:t>
            </a:r>
            <a:r>
              <a:rPr lang="ar-SA" sz="3600" dirty="0" smtClean="0">
                <a:latin typeface="Arabic Typesetting" pitchFamily="66" charset="-78"/>
                <a:cs typeface="Arabic Typesetting" pitchFamily="66" charset="-78"/>
              </a:rPr>
              <a:t>الاداء (مجال القياس</a:t>
            </a:r>
            <a:r>
              <a:rPr lang="en-US" sz="3600" dirty="0" smtClean="0">
                <a:latin typeface="Arabic Typesetting" pitchFamily="66" charset="-78"/>
                <a:cs typeface="Arabic Typesetting" pitchFamily="66" charset="-78"/>
              </a:rPr>
              <a:t>:</a:t>
            </a:r>
            <a:r>
              <a:rPr lang="ar-SA" sz="3600" dirty="0" smtClean="0">
                <a:latin typeface="Arabic Typesetting" pitchFamily="66" charset="-78"/>
                <a:cs typeface="Arabic Typesetting" pitchFamily="66" charset="-78"/>
              </a:rPr>
              <a:t> معرفي </a:t>
            </a:r>
            <a:r>
              <a:rPr lang="en-US" sz="3600" dirty="0" smtClean="0">
                <a:latin typeface="Arabic Typesetting" pitchFamily="66" charset="-78"/>
                <a:cs typeface="Arabic Typesetting" pitchFamily="66" charset="-78"/>
              </a:rPr>
              <a:t>/</a:t>
            </a:r>
            <a:r>
              <a:rPr lang="ar-SA" sz="3600" dirty="0" smtClean="0">
                <a:latin typeface="Arabic Typesetting" pitchFamily="66" charset="-78"/>
                <a:cs typeface="Arabic Typesetting" pitchFamily="66" charset="-78"/>
              </a:rPr>
              <a:t> عاطفي)</a:t>
            </a:r>
            <a:r>
              <a:rPr lang="ar-SA" sz="3600" dirty="0" smtClean="0">
                <a:latin typeface="Arabic Typesetting" pitchFamily="66" charset="-78"/>
                <a:cs typeface="Arabic Typesetting" pitchFamily="66" charset="-78"/>
              </a:rPr>
              <a:t> :-</a:t>
            </a:r>
            <a:endParaRPr lang="ar-SA" sz="3600" dirty="0" smtClean="0">
              <a:latin typeface="Arabic Typesetting" pitchFamily="66" charset="-78"/>
              <a:cs typeface="Arabic Typesetting" pitchFamily="66" charset="-78"/>
            </a:endParaRPr>
          </a:p>
          <a:p>
            <a:pPr lvl="2" algn="r" rtl="1"/>
            <a:r>
              <a:rPr lang="ar-SA" sz="3200" dirty="0" smtClean="0">
                <a:latin typeface="Arabic Typesetting" pitchFamily="66" charset="-78"/>
                <a:cs typeface="Arabic Typesetting" pitchFamily="66" charset="-78"/>
              </a:rPr>
              <a:t>اختبارات الأداء الأقصى </a:t>
            </a:r>
            <a:r>
              <a:rPr lang="ar-SA" sz="3200" dirty="0" smtClean="0">
                <a:latin typeface="Arabic Typesetting" pitchFamily="66" charset="-78"/>
                <a:cs typeface="Arabic Typesetting" pitchFamily="66" charset="-78"/>
              </a:rPr>
              <a:t>.</a:t>
            </a:r>
            <a:endParaRPr lang="ar-SA" sz="3200" dirty="0" smtClean="0">
              <a:latin typeface="Arabic Typesetting" pitchFamily="66" charset="-78"/>
              <a:cs typeface="Arabic Typesetting" pitchFamily="66" charset="-78"/>
            </a:endParaRPr>
          </a:p>
          <a:p>
            <a:pPr lvl="2" algn="r" rtl="1"/>
            <a:r>
              <a:rPr lang="ar-SA" sz="3200" dirty="0" smtClean="0">
                <a:latin typeface="Arabic Typesetting" pitchFamily="66" charset="-78"/>
                <a:cs typeface="Arabic Typesetting" pitchFamily="66" charset="-78"/>
              </a:rPr>
              <a:t>اختبارات الأداء </a:t>
            </a:r>
            <a:r>
              <a:rPr lang="ar-SA" sz="3200" dirty="0" smtClean="0">
                <a:latin typeface="Arabic Typesetting" pitchFamily="66" charset="-78"/>
                <a:cs typeface="Arabic Typesetting" pitchFamily="66" charset="-78"/>
              </a:rPr>
              <a:t>العادي والطبيعي.</a:t>
            </a:r>
          </a:p>
          <a:p>
            <a:pPr lvl="1" algn="r" rtl="1"/>
            <a:r>
              <a:rPr lang="ar-SA" sz="3600" dirty="0" smtClean="0">
                <a:latin typeface="Arabic Typesetting" pitchFamily="66" charset="-78"/>
                <a:cs typeface="Arabic Typesetting" pitchFamily="66" charset="-78"/>
              </a:rPr>
              <a:t>تصنيف حسب طريقة تفسير النتائج:-</a:t>
            </a:r>
          </a:p>
          <a:p>
            <a:pPr lvl="2" algn="r" rtl="1"/>
            <a:r>
              <a:rPr lang="ar-SA" sz="3200" dirty="0" smtClean="0">
                <a:latin typeface="Arabic Typesetting" pitchFamily="66" charset="-78"/>
                <a:cs typeface="Arabic Typesetting" pitchFamily="66" charset="-78"/>
              </a:rPr>
              <a:t>معيارية المرجع.</a:t>
            </a:r>
          </a:p>
          <a:p>
            <a:pPr lvl="2" algn="r" rtl="1"/>
            <a:r>
              <a:rPr lang="ar-SA" sz="3200" dirty="0" smtClean="0">
                <a:latin typeface="Arabic Typesetting" pitchFamily="66" charset="-78"/>
                <a:cs typeface="Arabic Typesetting" pitchFamily="66" charset="-78"/>
              </a:rPr>
              <a:t>محكية المرجع.</a:t>
            </a:r>
          </a:p>
          <a:p>
            <a:pPr marL="393192" lvl="1" indent="0" algn="r" rtl="1">
              <a:buNone/>
            </a:pPr>
            <a:endParaRPr lang="ar-SA" sz="36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4290609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31</a:t>
            </a:fld>
            <a:endParaRPr lang="ar-SA"/>
          </a:p>
        </p:txBody>
      </p:sp>
      <p:sp>
        <p:nvSpPr>
          <p:cNvPr id="3" name="عنصر نائب للمحتوى 2"/>
          <p:cNvSpPr>
            <a:spLocks noGrp="1"/>
          </p:cNvSpPr>
          <p:nvPr>
            <p:ph sz="quarter" idx="1"/>
          </p:nvPr>
        </p:nvSpPr>
        <p:spPr>
          <a:xfrm>
            <a:off x="457200" y="692696"/>
            <a:ext cx="8229600" cy="5631904"/>
          </a:xfrm>
        </p:spPr>
        <p:txBody>
          <a:bodyPr>
            <a:normAutofit/>
          </a:bodyPr>
          <a:lstStyle/>
          <a:p>
            <a:pPr algn="r" rtl="1"/>
            <a:r>
              <a:rPr lang="ar-SA" sz="3200" dirty="0" smtClean="0">
                <a:latin typeface="Arabic Typesetting" pitchFamily="66" charset="-78"/>
                <a:cs typeface="Arabic Typesetting" pitchFamily="66" charset="-78"/>
              </a:rPr>
              <a:t>تصنيف بناءا على شكل الفقرة:</a:t>
            </a:r>
          </a:p>
          <a:p>
            <a:pPr lvl="1" algn="r" rtl="1">
              <a:buFont typeface="Wingdings" pitchFamily="2" charset="2"/>
              <a:buChar char="q"/>
            </a:pPr>
            <a:r>
              <a:rPr lang="ar-SA" sz="3200" dirty="0" smtClean="0">
                <a:latin typeface="Arabic Typesetting" pitchFamily="66" charset="-78"/>
                <a:cs typeface="Arabic Typesetting" pitchFamily="66" charset="-78"/>
              </a:rPr>
              <a:t>المطابقة.</a:t>
            </a:r>
          </a:p>
          <a:p>
            <a:pPr lvl="1" algn="r" rtl="1">
              <a:buFont typeface="Wingdings" pitchFamily="2" charset="2"/>
              <a:buChar char="q"/>
            </a:pPr>
            <a:r>
              <a:rPr lang="ar-SA" sz="3200" dirty="0" smtClean="0">
                <a:latin typeface="Arabic Typesetting" pitchFamily="66" charset="-78"/>
                <a:cs typeface="Arabic Typesetting" pitchFamily="66" charset="-78"/>
              </a:rPr>
              <a:t>الاختيار من بديلين فقط.</a:t>
            </a:r>
          </a:p>
          <a:p>
            <a:pPr lvl="1" algn="r" rtl="1">
              <a:buFont typeface="Wingdings" pitchFamily="2" charset="2"/>
              <a:buChar char="q"/>
            </a:pPr>
            <a:r>
              <a:rPr lang="ar-SA" sz="3200" dirty="0" smtClean="0">
                <a:latin typeface="Arabic Typesetting" pitchFamily="66" charset="-78"/>
                <a:cs typeface="Arabic Typesetting" pitchFamily="66" charset="-78"/>
              </a:rPr>
              <a:t>الاختيار من متعدد.</a:t>
            </a:r>
          </a:p>
          <a:p>
            <a:pPr lvl="1" algn="r" rtl="1">
              <a:buFont typeface="Wingdings" pitchFamily="2" charset="2"/>
              <a:buChar char="q"/>
            </a:pPr>
            <a:r>
              <a:rPr lang="ar-SA" sz="3200" dirty="0" smtClean="0">
                <a:latin typeface="Arabic Typesetting" pitchFamily="66" charset="-78"/>
                <a:cs typeface="Arabic Typesetting" pitchFamily="66" charset="-78"/>
              </a:rPr>
              <a:t>التكميل.</a:t>
            </a:r>
          </a:p>
          <a:p>
            <a:pPr lvl="1" algn="r" rtl="1">
              <a:buFont typeface="Wingdings" pitchFamily="2" charset="2"/>
              <a:buChar char="q"/>
            </a:pPr>
            <a:r>
              <a:rPr lang="ar-SA" sz="3200" dirty="0" smtClean="0">
                <a:latin typeface="Arabic Typesetting" pitchFamily="66" charset="-78"/>
                <a:cs typeface="Arabic Typesetting" pitchFamily="66" charset="-78"/>
              </a:rPr>
              <a:t>الإجابة القصيرة.</a:t>
            </a:r>
          </a:p>
          <a:p>
            <a:pPr lvl="1" algn="r" rtl="1">
              <a:buFont typeface="Wingdings" pitchFamily="2" charset="2"/>
              <a:buChar char="q"/>
            </a:pPr>
            <a:r>
              <a:rPr lang="ar-SA" sz="3200" dirty="0" smtClean="0">
                <a:latin typeface="Arabic Typesetting" pitchFamily="66" charset="-78"/>
                <a:cs typeface="Arabic Typesetting" pitchFamily="66" charset="-78"/>
              </a:rPr>
              <a:t>المقالية</a:t>
            </a:r>
          </a:p>
          <a:p>
            <a:pPr marL="0" indent="0" algn="r" rtl="1">
              <a:buNone/>
            </a:pP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1453630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32</a:t>
            </a:fld>
            <a:endParaRPr lang="ar-SA"/>
          </a:p>
        </p:txBody>
      </p:sp>
      <p:sp>
        <p:nvSpPr>
          <p:cNvPr id="3" name="عنصر نائب للمحتوى 2"/>
          <p:cNvSpPr>
            <a:spLocks noGrp="1"/>
          </p:cNvSpPr>
          <p:nvPr>
            <p:ph sz="quarter" idx="1"/>
          </p:nvPr>
        </p:nvSpPr>
        <p:spPr>
          <a:xfrm>
            <a:off x="457200" y="764704"/>
            <a:ext cx="8229600" cy="5616624"/>
          </a:xfrm>
        </p:spPr>
        <p:txBody>
          <a:bodyPr>
            <a:noAutofit/>
          </a:bodyPr>
          <a:lstStyle/>
          <a:p>
            <a:pPr algn="r" rtl="1"/>
            <a:r>
              <a:rPr lang="ar-SA" sz="3200" dirty="0" smtClean="0">
                <a:latin typeface="Arabic Typesetting" pitchFamily="66" charset="-78"/>
                <a:cs typeface="Arabic Typesetting" pitchFamily="66" charset="-78"/>
              </a:rPr>
              <a:t>تصنيف حسب طريقة </a:t>
            </a:r>
            <a:r>
              <a:rPr lang="ar-SA" sz="3200" dirty="0" smtClean="0">
                <a:latin typeface="Arabic Typesetting" pitchFamily="66" charset="-78"/>
                <a:cs typeface="Arabic Typesetting" pitchFamily="66" charset="-78"/>
              </a:rPr>
              <a:t>الإجابة</a:t>
            </a:r>
            <a:r>
              <a:rPr lang="ar-SA" sz="3200" dirty="0" smtClean="0">
                <a:latin typeface="Arabic Typesetting" pitchFamily="66" charset="-78"/>
                <a:cs typeface="Arabic Typesetting" pitchFamily="66" charset="-78"/>
              </a:rPr>
              <a:t>:</a:t>
            </a:r>
          </a:p>
          <a:p>
            <a:pPr lvl="1" algn="r" rtl="1"/>
            <a:r>
              <a:rPr lang="ar-SA" sz="3200" dirty="0" smtClean="0">
                <a:latin typeface="Arabic Typesetting" pitchFamily="66" charset="-78"/>
                <a:cs typeface="Arabic Typesetting" pitchFamily="66" charset="-78"/>
              </a:rPr>
              <a:t>اختبارات اختيار أو انتقاء الإجابة</a:t>
            </a:r>
            <a:r>
              <a:rPr lang="ar-SA" sz="3200" dirty="0" smtClean="0">
                <a:latin typeface="Arabic Typesetting" pitchFamily="66" charset="-78"/>
                <a:cs typeface="Arabic Typesetting" pitchFamily="66" charset="-78"/>
              </a:rPr>
              <a:t>.</a:t>
            </a:r>
          </a:p>
          <a:p>
            <a:pPr lvl="1" algn="r" rtl="1"/>
            <a:r>
              <a:rPr lang="ar-SA" sz="3200" dirty="0" smtClean="0">
                <a:latin typeface="Arabic Typesetting" pitchFamily="66" charset="-78"/>
                <a:cs typeface="Arabic Typesetting" pitchFamily="66" charset="-78"/>
              </a:rPr>
              <a:t>اختبارت استدعاء الإجابة وفيها يقوم </a:t>
            </a:r>
            <a:r>
              <a:rPr lang="ar-SA" sz="3200" dirty="0" smtClean="0">
                <a:latin typeface="Arabic Typesetting" pitchFamily="66" charset="-78"/>
                <a:cs typeface="Arabic Typesetting" pitchFamily="66" charset="-78"/>
              </a:rPr>
              <a:t>بها الطالب بصياغة </a:t>
            </a:r>
            <a:r>
              <a:rPr lang="ar-SA" sz="3200" dirty="0" smtClean="0">
                <a:latin typeface="Arabic Typesetting" pitchFamily="66" charset="-78"/>
                <a:cs typeface="Arabic Typesetting" pitchFamily="66" charset="-78"/>
              </a:rPr>
              <a:t>الإجابة</a:t>
            </a:r>
            <a:r>
              <a:rPr lang="ar-SA" sz="3200" dirty="0" smtClean="0">
                <a:latin typeface="Arabic Typesetting" pitchFamily="66" charset="-78"/>
                <a:cs typeface="Arabic Typesetting" pitchFamily="66" charset="-78"/>
              </a:rPr>
              <a:t>.</a:t>
            </a:r>
          </a:p>
          <a:p>
            <a:pPr algn="r" rtl="1"/>
            <a:r>
              <a:rPr lang="ar-SA" sz="3200" dirty="0" smtClean="0">
                <a:latin typeface="Arabic Typesetting" pitchFamily="66" charset="-78"/>
                <a:cs typeface="Arabic Typesetting" pitchFamily="66" charset="-78"/>
              </a:rPr>
              <a:t>تصنيف </a:t>
            </a:r>
            <a:r>
              <a:rPr lang="ar-SA" sz="3200" dirty="0" smtClean="0">
                <a:latin typeface="Arabic Typesetting" pitchFamily="66" charset="-78"/>
                <a:cs typeface="Arabic Typesetting" pitchFamily="66" charset="-78"/>
              </a:rPr>
              <a:t>في ضوء التصحيح ووضع علامات الاختبار.</a:t>
            </a:r>
            <a:endParaRPr lang="ar-SA" sz="3200" dirty="0" smtClean="0">
              <a:latin typeface="Arabic Typesetting" pitchFamily="66" charset="-78"/>
              <a:cs typeface="Arabic Typesetting" pitchFamily="66" charset="-78"/>
            </a:endParaRPr>
          </a:p>
          <a:p>
            <a:pPr lvl="1" algn="r" rtl="1"/>
            <a:r>
              <a:rPr lang="ar-SA" sz="3200" dirty="0" smtClean="0">
                <a:latin typeface="Arabic Typesetting" pitchFamily="66" charset="-78"/>
                <a:cs typeface="Arabic Typesetting" pitchFamily="66" charset="-78"/>
              </a:rPr>
              <a:t>اختبارات ذاتية: تتأثر </a:t>
            </a:r>
            <a:r>
              <a:rPr lang="ar-SA" sz="3200" dirty="0" smtClean="0">
                <a:latin typeface="Arabic Typesetting" pitchFamily="66" charset="-78"/>
                <a:cs typeface="Arabic Typesetting" pitchFamily="66" charset="-78"/>
              </a:rPr>
              <a:t>بذاتية </a:t>
            </a:r>
            <a:r>
              <a:rPr lang="ar-SA" sz="3200" dirty="0" smtClean="0">
                <a:latin typeface="Arabic Typesetting" pitchFamily="66" charset="-78"/>
                <a:cs typeface="Arabic Typesetting" pitchFamily="66" charset="-78"/>
              </a:rPr>
              <a:t>المصحح مثل المقالية </a:t>
            </a:r>
            <a:r>
              <a:rPr lang="ar-SA" sz="3200" dirty="0" smtClean="0">
                <a:latin typeface="Arabic Typesetting" pitchFamily="66" charset="-78"/>
                <a:cs typeface="Arabic Typesetting" pitchFamily="66" charset="-78"/>
              </a:rPr>
              <a:t>والأدائية—يدخل فيها اختلاف </a:t>
            </a:r>
            <a:r>
              <a:rPr lang="ar-SA" sz="3200" dirty="0" smtClean="0">
                <a:latin typeface="Arabic Typesetting" pitchFamily="66" charset="-78"/>
                <a:cs typeface="Arabic Typesetting" pitchFamily="66" charset="-78"/>
              </a:rPr>
              <a:t>المقيمين وتقييم المقيم من وقت لآخر </a:t>
            </a:r>
            <a:endParaRPr lang="ar-SA" sz="3200" dirty="0" smtClean="0">
              <a:latin typeface="Arabic Typesetting" pitchFamily="66" charset="-78"/>
              <a:cs typeface="Arabic Typesetting" pitchFamily="66" charset="-78"/>
            </a:endParaRPr>
          </a:p>
          <a:p>
            <a:pPr lvl="1" algn="r" rtl="1"/>
            <a:r>
              <a:rPr lang="ar-SA" sz="3200" dirty="0" smtClean="0">
                <a:latin typeface="Arabic Typesetting" pitchFamily="66" charset="-78"/>
                <a:cs typeface="Arabic Typesetting" pitchFamily="66" charset="-78"/>
              </a:rPr>
              <a:t>اختبارات موضوعية: لا </a:t>
            </a:r>
            <a:r>
              <a:rPr lang="ar-SA" sz="3200" dirty="0" smtClean="0">
                <a:latin typeface="Arabic Typesetting" pitchFamily="66" charset="-78"/>
                <a:cs typeface="Arabic Typesetting" pitchFamily="66" charset="-78"/>
              </a:rPr>
              <a:t>تتأثر بذاتية </a:t>
            </a:r>
            <a:r>
              <a:rPr lang="ar-SA" sz="3200" dirty="0" smtClean="0">
                <a:latin typeface="Arabic Typesetting" pitchFamily="66" charset="-78"/>
                <a:cs typeface="Arabic Typesetting" pitchFamily="66" charset="-78"/>
              </a:rPr>
              <a:t>المصحح</a:t>
            </a:r>
            <a:endParaRPr lang="ar-SA" sz="3200" dirty="0" smtClean="0">
              <a:latin typeface="Arabic Typesetting" pitchFamily="66" charset="-78"/>
              <a:cs typeface="Arabic Typesetting" pitchFamily="66" charset="-78"/>
            </a:endParaRPr>
          </a:p>
          <a:p>
            <a:pPr algn="r" rtl="1"/>
            <a:r>
              <a:rPr lang="ar-SA" sz="3200" dirty="0" smtClean="0">
                <a:latin typeface="Arabic Typesetting" pitchFamily="66" charset="-78"/>
                <a:cs typeface="Arabic Typesetting" pitchFamily="66" charset="-78"/>
              </a:rPr>
              <a:t>تصنيف في ضوء التقنين والمعايرة:</a:t>
            </a:r>
            <a:endParaRPr lang="ar-SA" sz="3200" dirty="0" smtClean="0">
              <a:latin typeface="Arabic Typesetting" pitchFamily="66" charset="-78"/>
              <a:cs typeface="Arabic Typesetting" pitchFamily="66" charset="-78"/>
            </a:endParaRPr>
          </a:p>
          <a:p>
            <a:pPr lvl="1" algn="r" rtl="1"/>
            <a:r>
              <a:rPr lang="ar-SA" sz="3200" dirty="0" smtClean="0">
                <a:latin typeface="Arabic Typesetting" pitchFamily="66" charset="-78"/>
                <a:cs typeface="Arabic Typesetting" pitchFamily="66" charset="-78"/>
              </a:rPr>
              <a:t>اختبار من </a:t>
            </a:r>
            <a:r>
              <a:rPr lang="ar-SA" sz="3200" dirty="0" smtClean="0">
                <a:latin typeface="Arabic Typesetting" pitchFamily="66" charset="-78"/>
                <a:cs typeface="Arabic Typesetting" pitchFamily="66" charset="-78"/>
              </a:rPr>
              <a:t>إ</a:t>
            </a:r>
            <a:r>
              <a:rPr lang="ar-SA" sz="3200" dirty="0" smtClean="0">
                <a:latin typeface="Arabic Typesetting" pitchFamily="66" charset="-78"/>
                <a:cs typeface="Arabic Typesetting" pitchFamily="66" charset="-78"/>
              </a:rPr>
              <a:t>عداد </a:t>
            </a:r>
            <a:r>
              <a:rPr lang="ar-SA" sz="3200" dirty="0" smtClean="0">
                <a:latin typeface="Arabic Typesetting" pitchFamily="66" charset="-78"/>
                <a:cs typeface="Arabic Typesetting" pitchFamily="66" charset="-78"/>
              </a:rPr>
              <a:t>المعلم.</a:t>
            </a:r>
          </a:p>
          <a:p>
            <a:pPr lvl="1" algn="r" rtl="1"/>
            <a:r>
              <a:rPr lang="ar-SA" sz="3200" dirty="0" smtClean="0">
                <a:latin typeface="Arabic Typesetting" pitchFamily="66" charset="-78"/>
                <a:cs typeface="Arabic Typesetting" pitchFamily="66" charset="-78"/>
              </a:rPr>
              <a:t>اختبارات مقننة.</a:t>
            </a:r>
          </a:p>
        </p:txBody>
      </p:sp>
    </p:spTree>
    <p:extLst>
      <p:ext uri="{BB962C8B-B14F-4D97-AF65-F5344CB8AC3E}">
        <p14:creationId xmlns="" xmlns:p14="http://schemas.microsoft.com/office/powerpoint/2010/main" val="232067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Vertical)">
                                      <p:cBhvr>
                                        <p:cTn id="18" dur="500"/>
                                        <p:tgtEl>
                                          <p:spTgt spid="3">
                                            <p:txEl>
                                              <p:pRg st="3" end="3"/>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arn(inVertical)">
                                      <p:cBhvr>
                                        <p:cTn id="21" dur="500"/>
                                        <p:tgtEl>
                                          <p:spTgt spid="3">
                                            <p:txEl>
                                              <p:pRg st="4" end="4"/>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arn(inVertical)">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arn(inVertical)">
                                      <p:cBhvr>
                                        <p:cTn id="29" dur="500"/>
                                        <p:tgtEl>
                                          <p:spTgt spid="3">
                                            <p:txEl>
                                              <p:pRg st="6" end="6"/>
                                            </p:txEl>
                                          </p:spTgt>
                                        </p:tgtEl>
                                      </p:cBhvr>
                                    </p:animEffect>
                                  </p:childTnLst>
                                </p:cTn>
                              </p:par>
                              <p:par>
                                <p:cTn id="30" presetID="16" presetClass="entr" presetSubtype="21"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par>
                                <p:cTn id="33" presetID="16" presetClass="entr" presetSubtype="21"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arn(inVertic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33</a:t>
            </a:fld>
            <a:endParaRPr lang="ar-SA"/>
          </a:p>
        </p:txBody>
      </p:sp>
      <p:sp>
        <p:nvSpPr>
          <p:cNvPr id="3" name="Content Placeholder 2"/>
          <p:cNvSpPr>
            <a:spLocks noGrp="1"/>
          </p:cNvSpPr>
          <p:nvPr>
            <p:ph sz="quarter" idx="1"/>
          </p:nvPr>
        </p:nvSpPr>
        <p:spPr>
          <a:xfrm>
            <a:off x="457200" y="476672"/>
            <a:ext cx="8291264" cy="5847928"/>
          </a:xfrm>
        </p:spPr>
        <p:txBody>
          <a:bodyPr>
            <a:normAutofit/>
          </a:bodyPr>
          <a:lstStyle/>
          <a:p>
            <a:pPr algn="r" rtl="1"/>
            <a:r>
              <a:rPr lang="ar-SA" sz="3500" dirty="0" smtClean="0">
                <a:latin typeface="Arabic Typesetting" pitchFamily="66" charset="-78"/>
                <a:cs typeface="Arabic Typesetting" pitchFamily="66" charset="-78"/>
              </a:rPr>
              <a:t>تصنيف </a:t>
            </a:r>
            <a:r>
              <a:rPr lang="ar-SA" sz="3500" dirty="0" smtClean="0">
                <a:latin typeface="Arabic Typesetting" pitchFamily="66" charset="-78"/>
                <a:cs typeface="Arabic Typesetting" pitchFamily="66" charset="-78"/>
              </a:rPr>
              <a:t>في ضوء الوقت المعطى للإجابة</a:t>
            </a:r>
            <a:r>
              <a:rPr lang="ar-SA" sz="3500" dirty="0" smtClean="0">
                <a:latin typeface="Arabic Typesetting" pitchFamily="66" charset="-78"/>
                <a:cs typeface="Arabic Typesetting" pitchFamily="66" charset="-78"/>
              </a:rPr>
              <a:t>:</a:t>
            </a:r>
          </a:p>
          <a:p>
            <a:pPr lvl="1" algn="r" rtl="1"/>
            <a:r>
              <a:rPr lang="ar-SA" sz="3500" dirty="0" smtClean="0">
                <a:latin typeface="Arabic Typesetting" pitchFamily="66" charset="-78"/>
                <a:cs typeface="Arabic Typesetting" pitchFamily="66" charset="-78"/>
              </a:rPr>
              <a:t>اختبارات سرعة. (التركيز على سرعة الإجابة وتركيزها)</a:t>
            </a:r>
            <a:endParaRPr lang="ar-SA" sz="3500" dirty="0" smtClean="0">
              <a:latin typeface="Arabic Typesetting" pitchFamily="66" charset="-78"/>
              <a:cs typeface="Arabic Typesetting" pitchFamily="66" charset="-78"/>
            </a:endParaRPr>
          </a:p>
          <a:p>
            <a:pPr lvl="1" algn="r" rtl="1"/>
            <a:r>
              <a:rPr lang="ar-SA" sz="3500" dirty="0" smtClean="0">
                <a:latin typeface="Arabic Typesetting" pitchFamily="66" charset="-78"/>
                <a:cs typeface="Arabic Typesetting" pitchFamily="66" charset="-78"/>
              </a:rPr>
              <a:t>اختبارات قدرة.(التركيز على حدود القدرة والعمق والتوسع المعرفي)</a:t>
            </a:r>
            <a:endParaRPr lang="ar-SA" sz="3500" dirty="0" smtClean="0">
              <a:latin typeface="Arabic Typesetting" pitchFamily="66" charset="-78"/>
              <a:cs typeface="Arabic Typesetting" pitchFamily="66" charset="-78"/>
            </a:endParaRPr>
          </a:p>
          <a:p>
            <a:pPr algn="r" rtl="1"/>
            <a:r>
              <a:rPr lang="ar-SA" sz="3500" dirty="0" smtClean="0">
                <a:latin typeface="Arabic Typesetting" pitchFamily="66" charset="-78"/>
                <a:cs typeface="Arabic Typesetting" pitchFamily="66" charset="-78"/>
              </a:rPr>
              <a:t>تصنيف </a:t>
            </a:r>
            <a:r>
              <a:rPr lang="ar-SA" sz="3500" dirty="0" smtClean="0">
                <a:latin typeface="Arabic Typesetting" pitchFamily="66" charset="-78"/>
                <a:cs typeface="Arabic Typesetting" pitchFamily="66" charset="-78"/>
              </a:rPr>
              <a:t>في ضوء أسلوب إدارة الاختبار :</a:t>
            </a:r>
            <a:endParaRPr lang="ar-SA" sz="3500" dirty="0" smtClean="0">
              <a:latin typeface="Arabic Typesetting" pitchFamily="66" charset="-78"/>
              <a:cs typeface="Arabic Typesetting" pitchFamily="66" charset="-78"/>
            </a:endParaRPr>
          </a:p>
          <a:p>
            <a:pPr lvl="1" algn="r" rtl="1"/>
            <a:r>
              <a:rPr lang="ar-SA" sz="3500" dirty="0" smtClean="0">
                <a:latin typeface="Arabic Typesetting" pitchFamily="66" charset="-78"/>
                <a:cs typeface="Arabic Typesetting" pitchFamily="66" charset="-78"/>
              </a:rPr>
              <a:t>فردية.</a:t>
            </a:r>
          </a:p>
          <a:p>
            <a:pPr lvl="1" algn="r" rtl="1"/>
            <a:r>
              <a:rPr lang="ar-SA" sz="3500" dirty="0" smtClean="0">
                <a:latin typeface="Arabic Typesetting" pitchFamily="66" charset="-78"/>
                <a:cs typeface="Arabic Typesetting" pitchFamily="66" charset="-78"/>
              </a:rPr>
              <a:t>جماعية.</a:t>
            </a:r>
          </a:p>
          <a:p>
            <a:pPr algn="r" rtl="1"/>
            <a:r>
              <a:rPr lang="ar-SA" sz="3500" dirty="0" smtClean="0">
                <a:latin typeface="Arabic Typesetting" pitchFamily="66" charset="-78"/>
                <a:cs typeface="Arabic Typesetting" pitchFamily="66" charset="-78"/>
              </a:rPr>
              <a:t>تصنيف حسب سرعة الإجابة:</a:t>
            </a:r>
          </a:p>
          <a:p>
            <a:pPr lvl="1" algn="r" rtl="1"/>
            <a:r>
              <a:rPr lang="ar-SA" sz="3500" dirty="0" smtClean="0">
                <a:latin typeface="Arabic Typesetting" pitchFamily="66" charset="-78"/>
                <a:cs typeface="Arabic Typesetting" pitchFamily="66" charset="-78"/>
              </a:rPr>
              <a:t>اختبارات سرعة.</a:t>
            </a:r>
          </a:p>
          <a:p>
            <a:pPr lvl="1" algn="r" rtl="1"/>
            <a:r>
              <a:rPr lang="ar-SA" sz="3500" dirty="0" smtClean="0">
                <a:latin typeface="Arabic Typesetting" pitchFamily="66" charset="-78"/>
                <a:cs typeface="Arabic Typesetting" pitchFamily="66" charset="-78"/>
              </a:rPr>
              <a:t>اختبارات قوة.</a:t>
            </a:r>
          </a:p>
          <a:p>
            <a:pPr lvl="1" algn="r" rtl="1"/>
            <a:endParaRPr lang="ar-SA" sz="3200" dirty="0" smtClean="0">
              <a:latin typeface="Arabic Typesetting" pitchFamily="66" charset="-78"/>
              <a:cs typeface="Arabic Typesetting" pitchFamily="66" charset="-78"/>
            </a:endParaRPr>
          </a:p>
          <a:p>
            <a:pPr algn="r" rtl="1"/>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34</a:t>
            </a:fld>
            <a:endParaRPr lang="ar-SA"/>
          </a:p>
        </p:txBody>
      </p:sp>
      <p:sp>
        <p:nvSpPr>
          <p:cNvPr id="3" name="عنصر نائب للمحتوى 2"/>
          <p:cNvSpPr>
            <a:spLocks noGrp="1"/>
          </p:cNvSpPr>
          <p:nvPr>
            <p:ph sz="quarter" idx="1"/>
          </p:nvPr>
        </p:nvSpPr>
        <p:spPr>
          <a:xfrm>
            <a:off x="457200" y="836712"/>
            <a:ext cx="8229600" cy="5487888"/>
          </a:xfrm>
        </p:spPr>
        <p:txBody>
          <a:bodyPr>
            <a:normAutofit/>
          </a:bodyPr>
          <a:lstStyle/>
          <a:p>
            <a:pPr algn="r" rtl="1"/>
            <a:r>
              <a:rPr lang="ar-SA" sz="3200" dirty="0" smtClean="0">
                <a:latin typeface="Arabic Typesetting" pitchFamily="66" charset="-78"/>
                <a:cs typeface="Arabic Typesetting" pitchFamily="66" charset="-78"/>
              </a:rPr>
              <a:t>تصنيف حسب درجة تحديد المثير والإستجابة:</a:t>
            </a:r>
          </a:p>
          <a:p>
            <a:pPr lvl="1" algn="r" rtl="1"/>
            <a:r>
              <a:rPr lang="ar-SA" sz="3200" dirty="0" smtClean="0">
                <a:latin typeface="Arabic Typesetting" pitchFamily="66" charset="-78"/>
                <a:cs typeface="Arabic Typesetting" pitchFamily="66" charset="-78"/>
              </a:rPr>
              <a:t>اختبارات إسقاطيه.</a:t>
            </a:r>
          </a:p>
          <a:p>
            <a:pPr lvl="1" algn="r" rtl="1"/>
            <a:r>
              <a:rPr lang="ar-SA" sz="3200" dirty="0" smtClean="0">
                <a:latin typeface="Arabic Typesetting" pitchFamily="66" charset="-78"/>
                <a:cs typeface="Arabic Typesetting" pitchFamily="66" charset="-78"/>
              </a:rPr>
              <a:t>اختبارات محددة البناء.</a:t>
            </a:r>
          </a:p>
          <a:p>
            <a:pPr algn="r" rtl="1"/>
            <a:r>
              <a:rPr lang="ar-SA" sz="3200" dirty="0" smtClean="0">
                <a:latin typeface="Arabic Typesetting" pitchFamily="66" charset="-78"/>
                <a:cs typeface="Arabic Typesetting" pitchFamily="66" charset="-78"/>
              </a:rPr>
              <a:t>تصنيف حسب الكيفية التي يظهر فيها الأداء:-</a:t>
            </a:r>
          </a:p>
          <a:p>
            <a:pPr lvl="1" algn="r" rtl="1"/>
            <a:r>
              <a:rPr lang="ar-SA" sz="3200" dirty="0" smtClean="0">
                <a:latin typeface="Arabic Typesetting" pitchFamily="66" charset="-78"/>
                <a:cs typeface="Arabic Typesetting" pitchFamily="66" charset="-78"/>
              </a:rPr>
              <a:t>اختبارات لفظية.</a:t>
            </a:r>
          </a:p>
          <a:p>
            <a:pPr lvl="1" algn="r" rtl="1"/>
            <a:r>
              <a:rPr lang="ar-SA" sz="3200" dirty="0" smtClean="0">
                <a:latin typeface="Arabic Typesetting" pitchFamily="66" charset="-78"/>
                <a:cs typeface="Arabic Typesetting" pitchFamily="66" charset="-78"/>
              </a:rPr>
              <a:t>اختبارات عملية.</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366726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35</a:t>
            </a:fld>
            <a:endParaRPr lang="ar-SA"/>
          </a:p>
        </p:txBody>
      </p:sp>
      <p:sp>
        <p:nvSpPr>
          <p:cNvPr id="3" name="عنصر نائب للمحتوى 2"/>
          <p:cNvSpPr>
            <a:spLocks noGrp="1"/>
          </p:cNvSpPr>
          <p:nvPr>
            <p:ph sz="quarter" idx="1"/>
          </p:nvPr>
        </p:nvSpPr>
        <p:spPr>
          <a:xfrm>
            <a:off x="457200" y="1052736"/>
            <a:ext cx="8229600" cy="5271864"/>
          </a:xfrm>
        </p:spPr>
        <p:txBody>
          <a:bodyPr>
            <a:normAutofit/>
          </a:bodyPr>
          <a:lstStyle/>
          <a:p>
            <a:pPr algn="r" rtl="1"/>
            <a:r>
              <a:rPr lang="ar-SA" sz="3200" dirty="0" smtClean="0">
                <a:latin typeface="Arabic Typesetting" pitchFamily="66" charset="-78"/>
                <a:cs typeface="Arabic Typesetting" pitchFamily="66" charset="-78"/>
              </a:rPr>
              <a:t>تصنيف حسب درجة التشابه بين السلوك المقاس والسلوك المنتظر:-</a:t>
            </a:r>
          </a:p>
          <a:p>
            <a:pPr lvl="1" algn="r" rtl="1"/>
            <a:r>
              <a:rPr lang="ar-SA" sz="3200" dirty="0" smtClean="0">
                <a:latin typeface="Arabic Typesetting" pitchFamily="66" charset="-78"/>
                <a:cs typeface="Arabic Typesetting" pitchFamily="66" charset="-78"/>
              </a:rPr>
              <a:t>الاختبارات الممثلة.</a:t>
            </a:r>
          </a:p>
          <a:p>
            <a:pPr lvl="1" algn="r" rtl="1"/>
            <a:r>
              <a:rPr lang="ar-SA" sz="3200" dirty="0" smtClean="0">
                <a:latin typeface="Arabic Typesetting" pitchFamily="66" charset="-78"/>
                <a:cs typeface="Arabic Typesetting" pitchFamily="66" charset="-78"/>
              </a:rPr>
              <a:t>الاختبارات المتنبئة.</a:t>
            </a:r>
          </a:p>
          <a:p>
            <a:pPr algn="r" rtl="1"/>
            <a:r>
              <a:rPr lang="ar-SA" sz="3200" dirty="0" smtClean="0">
                <a:latin typeface="Arabic Typesetting" pitchFamily="66" charset="-78"/>
                <a:cs typeface="Arabic Typesetting" pitchFamily="66" charset="-78"/>
              </a:rPr>
              <a:t>تصنيف حسب درجة تحديد المجال:-</a:t>
            </a:r>
          </a:p>
          <a:p>
            <a:pPr lvl="1" algn="r" rtl="1"/>
            <a:r>
              <a:rPr lang="ar-SA" sz="3200" dirty="0" smtClean="0">
                <a:latin typeface="Arabic Typesetting" pitchFamily="66" charset="-78"/>
                <a:cs typeface="Arabic Typesetting" pitchFamily="66" charset="-78"/>
              </a:rPr>
              <a:t>الاختبار كعينة.</a:t>
            </a:r>
          </a:p>
          <a:p>
            <a:pPr lvl="1" algn="r" rtl="1"/>
            <a:r>
              <a:rPr lang="ar-SA" sz="3200" dirty="0" smtClean="0">
                <a:latin typeface="Arabic Typesetting" pitchFamily="66" charset="-78"/>
                <a:cs typeface="Arabic Typesetting" pitchFamily="66" charset="-78"/>
              </a:rPr>
              <a:t>الاختبار كمؤشر.</a:t>
            </a:r>
          </a:p>
          <a:p>
            <a:pPr algn="r" rtl="1"/>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10265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908720"/>
          </a:xfrm>
        </p:spPr>
        <p:txBody>
          <a:bodyPr>
            <a:normAutofit/>
          </a:bodyPr>
          <a:lstStyle/>
          <a:p>
            <a:pPr algn="ctr"/>
            <a:r>
              <a:rPr lang="ar-SA" sz="4000" dirty="0" smtClean="0">
                <a:latin typeface="Arabic Typesetting" pitchFamily="66" charset="-78"/>
                <a:cs typeface="Arabic Typesetting" pitchFamily="66" charset="-78"/>
              </a:rPr>
              <a:t>الآثار السلبية للاختبارات </a:t>
            </a:r>
            <a:endParaRPr lang="ar-SA" sz="4000" dirty="0">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5" name="Slide Number Placeholder 4"/>
          <p:cNvSpPr>
            <a:spLocks noGrp="1"/>
          </p:cNvSpPr>
          <p:nvPr>
            <p:ph type="sldNum" sz="quarter" idx="12"/>
          </p:nvPr>
        </p:nvSpPr>
        <p:spPr/>
        <p:txBody>
          <a:bodyPr/>
          <a:lstStyle/>
          <a:p>
            <a:fld id="{4873FD30-4475-4BD4-B5D1-4EDD5DD32E0C}" type="slidenum">
              <a:rPr lang="ar-SA" smtClean="0"/>
              <a:pPr/>
              <a:t>36</a:t>
            </a:fld>
            <a:endParaRPr lang="ar-SA"/>
          </a:p>
        </p:txBody>
      </p:sp>
      <p:sp>
        <p:nvSpPr>
          <p:cNvPr id="3" name="عنصر نائب للمحتوى 2"/>
          <p:cNvSpPr>
            <a:spLocks noGrp="1"/>
          </p:cNvSpPr>
          <p:nvPr>
            <p:ph sz="quarter" idx="1"/>
          </p:nvPr>
        </p:nvSpPr>
        <p:spPr>
          <a:xfrm>
            <a:off x="457200" y="764704"/>
            <a:ext cx="8229600" cy="5616624"/>
          </a:xfrm>
        </p:spPr>
        <p:txBody>
          <a:bodyPr>
            <a:normAutofit/>
          </a:bodyPr>
          <a:lstStyle/>
          <a:p>
            <a:pPr algn="r" rtl="1"/>
            <a:r>
              <a:rPr lang="ar-SA" sz="3200" dirty="0" smtClean="0">
                <a:latin typeface="Arabic Typesetting" pitchFamily="66" charset="-78"/>
                <a:cs typeface="Arabic Typesetting" pitchFamily="66" charset="-78"/>
              </a:rPr>
              <a:t>أضرار </a:t>
            </a:r>
            <a:r>
              <a:rPr lang="ar-SA" sz="3200" dirty="0" smtClean="0">
                <a:latin typeface="Arabic Typesetting" pitchFamily="66" charset="-78"/>
                <a:cs typeface="Arabic Typesetting" pitchFamily="66" charset="-78"/>
              </a:rPr>
              <a:t>نفسية مثل رفع </a:t>
            </a:r>
            <a:r>
              <a:rPr lang="ar-SA" sz="3200" dirty="0" smtClean="0">
                <a:latin typeface="Arabic Typesetting" pitchFamily="66" charset="-78"/>
                <a:cs typeface="Arabic Typesetting" pitchFamily="66" charset="-78"/>
              </a:rPr>
              <a:t>مستوى </a:t>
            </a:r>
            <a:r>
              <a:rPr lang="ar-SA" sz="3200" dirty="0" smtClean="0">
                <a:latin typeface="Arabic Typesetting" pitchFamily="66" charset="-78"/>
                <a:cs typeface="Arabic Typesetting" pitchFamily="66" charset="-78"/>
              </a:rPr>
              <a:t>القلق، الانهيار العصبي، الانتحار (كوريا مثلا)</a:t>
            </a:r>
          </a:p>
          <a:p>
            <a:pPr algn="r" rtl="1"/>
            <a:r>
              <a:rPr lang="ar-SA" sz="3200" dirty="0" smtClean="0">
                <a:latin typeface="Arabic Typesetting" pitchFamily="66" charset="-78"/>
                <a:cs typeface="Arabic Typesetting" pitchFamily="66" charset="-78"/>
              </a:rPr>
              <a:t>أضرار اجتماعيةمثل سوء علاقة المعلم بالتلميذ، علاقة الطالب بأسرته</a:t>
            </a:r>
            <a:endParaRPr lang="ar-SA" sz="3200" dirty="0" smtClean="0">
              <a:latin typeface="Arabic Typesetting" pitchFamily="66" charset="-78"/>
              <a:cs typeface="Arabic Typesetting" pitchFamily="66" charset="-78"/>
            </a:endParaRPr>
          </a:p>
          <a:p>
            <a:pPr algn="r" rtl="1"/>
            <a:r>
              <a:rPr lang="ar-SA" sz="3200" dirty="0" smtClean="0">
                <a:latin typeface="Arabic Typesetting" pitchFamily="66" charset="-78"/>
                <a:cs typeface="Arabic Typesetting" pitchFamily="66" charset="-78"/>
              </a:rPr>
              <a:t>أضرار خلقية مثل اللجوء للغش</a:t>
            </a:r>
            <a:endParaRPr lang="ar-SA" sz="3200" dirty="0" smtClean="0">
              <a:latin typeface="Arabic Typesetting" pitchFamily="66" charset="-78"/>
              <a:cs typeface="Arabic Typesetting" pitchFamily="66" charset="-78"/>
            </a:endParaRPr>
          </a:p>
          <a:p>
            <a:pPr algn="r" rtl="1"/>
            <a:r>
              <a:rPr lang="ar-SA" sz="3200" dirty="0" smtClean="0">
                <a:latin typeface="Arabic Typesetting" pitchFamily="66" charset="-78"/>
                <a:cs typeface="Arabic Typesetting" pitchFamily="66" charset="-78"/>
              </a:rPr>
              <a:t>القرارات </a:t>
            </a:r>
            <a:r>
              <a:rPr lang="ar-SA" sz="3200" dirty="0" smtClean="0">
                <a:latin typeface="Arabic Typesetting" pitchFamily="66" charset="-78"/>
                <a:cs typeface="Arabic Typesetting" pitchFamily="66" charset="-78"/>
              </a:rPr>
              <a:t>التعسفية بحق الأفراد بناءا على نتائج الاختبارات.</a:t>
            </a:r>
          </a:p>
          <a:p>
            <a:pPr algn="r" rtl="1"/>
            <a:r>
              <a:rPr lang="ar-SA" sz="3200" dirty="0" smtClean="0">
                <a:latin typeface="Arabic Typesetting" pitchFamily="66" charset="-78"/>
                <a:cs typeface="Arabic Typesetting" pitchFamily="66" charset="-78"/>
              </a:rPr>
              <a:t>التحيز بجميع أنواعه:-</a:t>
            </a:r>
          </a:p>
          <a:p>
            <a:pPr lvl="1" algn="r" rtl="1"/>
            <a:r>
              <a:rPr lang="ar-SA" sz="3200" dirty="0" smtClean="0">
                <a:latin typeface="Arabic Typesetting" pitchFamily="66" charset="-78"/>
                <a:cs typeface="Arabic Typesetting" pitchFamily="66" charset="-78"/>
              </a:rPr>
              <a:t>تحيز عينة الأسئلة.</a:t>
            </a:r>
          </a:p>
          <a:p>
            <a:pPr lvl="1" algn="r" rtl="1"/>
            <a:r>
              <a:rPr lang="ar-SA" sz="3200" dirty="0" smtClean="0">
                <a:latin typeface="Arabic Typesetting" pitchFamily="66" charset="-78"/>
                <a:cs typeface="Arabic Typesetting" pitchFamily="66" charset="-78"/>
              </a:rPr>
              <a:t>تحيز صياغة الفقرات وخصائصها لطالب دون آخر.</a:t>
            </a:r>
          </a:p>
          <a:p>
            <a:pPr lvl="1" algn="r" rtl="1"/>
            <a:r>
              <a:rPr lang="ar-SA" sz="3200" dirty="0" smtClean="0">
                <a:latin typeface="Arabic Typesetting" pitchFamily="66" charset="-78"/>
                <a:cs typeface="Arabic Typesetting" pitchFamily="66" charset="-78"/>
              </a:rPr>
              <a:t>التحيز في محتوى الفقرات لصالح مجتمعات معينة.</a:t>
            </a:r>
          </a:p>
          <a:p>
            <a:pPr algn="r" rtl="1"/>
            <a:r>
              <a:rPr lang="ar-SA" sz="3200" dirty="0" smtClean="0">
                <a:latin typeface="Arabic Typesetting" pitchFamily="66" charset="-78"/>
                <a:cs typeface="Arabic Typesetting" pitchFamily="66" charset="-78"/>
              </a:rPr>
              <a:t>اهتمام الاختبارات بجانب محدود من التعلم أو الأهداف التعليمية</a:t>
            </a:r>
            <a:r>
              <a:rPr lang="ar-SA" sz="3200" dirty="0" smtClean="0">
                <a:latin typeface="Arabic Typesetting" pitchFamily="66" charset="-78"/>
                <a:cs typeface="Arabic Typesetting" pitchFamily="66" charset="-78"/>
              </a:rPr>
              <a:t>. حرمان الطالب من تنمية مهاراته وشخصيته</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50844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1000"/>
                                        <p:tgtEl>
                                          <p:spTgt spid="3">
                                            <p:txEl>
                                              <p:pRg st="7" end="7"/>
                                            </p:txEl>
                                          </p:spTgt>
                                        </p:tgtEl>
                                      </p:cBhvr>
                                    </p:animEffect>
                                    <p:anim calcmode="lin" valueType="num">
                                      <p:cBhvr>
                                        <p:cTn id="5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1000"/>
                                        <p:tgtEl>
                                          <p:spTgt spid="3">
                                            <p:txEl>
                                              <p:pRg st="8" end="8"/>
                                            </p:txEl>
                                          </p:spTgt>
                                        </p:tgtEl>
                                      </p:cBhvr>
                                    </p:animEffect>
                                    <p:anim calcmode="lin" valueType="num">
                                      <p:cBhvr>
                                        <p:cTn id="5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latin typeface="Arabic Typesetting" pitchFamily="66" charset="-78"/>
                <a:cs typeface="Arabic Typesetting" pitchFamily="66" charset="-78"/>
              </a:rPr>
              <a:t>تابع الأضرار السلبية</a:t>
            </a:r>
            <a:endParaRPr lang="en-US" dirty="0">
              <a:latin typeface="Arabic Typesetting" pitchFamily="66" charset="-78"/>
              <a:cs typeface="Arabic Typesetting" pitchFamily="66" charset="-78"/>
            </a:endParaRPr>
          </a:p>
        </p:txBody>
      </p:sp>
      <p:sp>
        <p:nvSpPr>
          <p:cNvPr id="3" name="Footer Placeholder 2"/>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4" name="Slide Number Placeholder 3"/>
          <p:cNvSpPr>
            <a:spLocks noGrp="1"/>
          </p:cNvSpPr>
          <p:nvPr>
            <p:ph type="sldNum" sz="quarter" idx="12"/>
          </p:nvPr>
        </p:nvSpPr>
        <p:spPr/>
        <p:txBody>
          <a:bodyPr/>
          <a:lstStyle/>
          <a:p>
            <a:fld id="{4873FD30-4475-4BD4-B5D1-4EDD5DD32E0C}" type="slidenum">
              <a:rPr lang="ar-SA" smtClean="0"/>
              <a:pPr/>
              <a:t>37</a:t>
            </a:fld>
            <a:endParaRPr lang="ar-SA"/>
          </a:p>
        </p:txBody>
      </p:sp>
      <p:sp>
        <p:nvSpPr>
          <p:cNvPr id="5" name="Content Placeholder 4"/>
          <p:cNvSpPr>
            <a:spLocks noGrp="1"/>
          </p:cNvSpPr>
          <p:nvPr>
            <p:ph sz="quarter" idx="1"/>
          </p:nvPr>
        </p:nvSpPr>
        <p:spPr/>
        <p:txBody>
          <a:bodyPr>
            <a:normAutofit/>
          </a:bodyPr>
          <a:lstStyle/>
          <a:p>
            <a:pPr algn="r" rtl="1"/>
            <a:r>
              <a:rPr lang="ar-SA" sz="3200" dirty="0" smtClean="0">
                <a:latin typeface="Arabic Typesetting" pitchFamily="66" charset="-78"/>
                <a:cs typeface="Arabic Typesetting" pitchFamily="66" charset="-78"/>
              </a:rPr>
              <a:t>وصم الطلاب ببعض السمات التي لا تمحى (غباء أو ذكاء مفرط) وعلاقة ذلك بالأقران واهتمام الأهل بتدريسه </a:t>
            </a:r>
          </a:p>
          <a:p>
            <a:pPr algn="r" rtl="1"/>
            <a:r>
              <a:rPr lang="ar-SA" sz="3200" dirty="0" smtClean="0">
                <a:latin typeface="Arabic Typesetting" pitchFamily="66" charset="-78"/>
                <a:cs typeface="Arabic Typesetting" pitchFamily="66" charset="-78"/>
              </a:rPr>
              <a:t>تضييق الاهتمام بالمواهب والعلوم الاكاديمية وإغماض حق البارعين في المجالات الأخرى</a:t>
            </a:r>
          </a:p>
          <a:p>
            <a:pPr algn="r" rtl="1"/>
            <a:r>
              <a:rPr lang="ar-SA" sz="3200" dirty="0" smtClean="0">
                <a:latin typeface="Arabic Typesetting" pitchFamily="66" charset="-78"/>
                <a:cs typeface="Arabic Typesetting" pitchFamily="66" charset="-78"/>
              </a:rPr>
              <a:t>تحول الدافع من حب للتعلم والاستزادة إلى خوف من الرسوب أو طمعا في قبول أو وظيفة</a:t>
            </a:r>
          </a:p>
          <a:p>
            <a:pPr algn="r" rtl="1"/>
            <a:r>
              <a:rPr lang="ar-SA" sz="3200" dirty="0" smtClean="0">
                <a:latin typeface="Arabic Typesetting" pitchFamily="66" charset="-78"/>
                <a:cs typeface="Arabic Typesetting" pitchFamily="66" charset="-78"/>
              </a:rPr>
              <a:t>إغفال مواضيع مهمة في بعض المواد لعدم دخولها في الامتحان</a:t>
            </a:r>
          </a:p>
          <a:p>
            <a:pPr algn="r" rtl="1"/>
            <a:r>
              <a:rPr lang="ar-SA" sz="3200" dirty="0" smtClean="0">
                <a:latin typeface="Arabic Typesetting" pitchFamily="66" charset="-78"/>
                <a:cs typeface="Arabic Typesetting" pitchFamily="66" charset="-78"/>
              </a:rPr>
              <a:t>تقييد حرية المعلم في اختيار المنهج وربطه بحياة الطلاب على النحو المفيد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92696"/>
            <a:ext cx="8229600" cy="1512168"/>
          </a:xfrm>
        </p:spPr>
        <p:txBody>
          <a:bodyPr>
            <a:normAutofit/>
          </a:bodyPr>
          <a:lstStyle/>
          <a:p>
            <a:pPr algn="ctr" rtl="1"/>
            <a:r>
              <a:rPr lang="ar-SA" sz="4400" dirty="0" smtClean="0">
                <a:effectLst>
                  <a:outerShdw blurRad="38100" dist="38100" dir="2700000" algn="tl">
                    <a:srgbClr val="000000">
                      <a:alpha val="43137"/>
                    </a:srgbClr>
                  </a:outerShdw>
                </a:effectLst>
                <a:latin typeface="Arabic Typesetting" pitchFamily="66" charset="-78"/>
                <a:cs typeface="Arabic Typesetting" pitchFamily="66" charset="-78"/>
              </a:rPr>
              <a:t>طريقة التواصل </a:t>
            </a:r>
            <a:endParaRPr lang="ar-SA" sz="4400"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4</a:t>
            </a:fld>
            <a:endParaRPr lang="ar-SA"/>
          </a:p>
        </p:txBody>
      </p:sp>
      <p:sp>
        <p:nvSpPr>
          <p:cNvPr id="3" name="عنصر نائب للمحتوى 2"/>
          <p:cNvSpPr>
            <a:spLocks noGrp="1"/>
          </p:cNvSpPr>
          <p:nvPr>
            <p:ph sz="quarter" idx="1"/>
          </p:nvPr>
        </p:nvSpPr>
        <p:spPr>
          <a:xfrm>
            <a:off x="457200" y="2924944"/>
            <a:ext cx="8229600" cy="3201219"/>
          </a:xfrm>
        </p:spPr>
        <p:txBody>
          <a:bodyPr/>
          <a:lstStyle/>
          <a:p>
            <a:pPr algn="r" rtl="1">
              <a:buFont typeface="Wingdings" pitchFamily="2" charset="2"/>
              <a:buChar char="q"/>
            </a:pPr>
            <a:r>
              <a:rPr lang="en-US" dirty="0" smtClean="0"/>
              <a:t>E-mail( </a:t>
            </a:r>
            <a:r>
              <a:rPr lang="en-US" dirty="0" smtClean="0">
                <a:solidFill>
                  <a:schemeClr val="tx2"/>
                </a:solidFill>
                <a:hlinkClick r:id="rId2"/>
              </a:rPr>
              <a:t>sfalkahtani@ksu.edu.sa</a:t>
            </a:r>
            <a:r>
              <a:rPr lang="en-US" dirty="0" smtClean="0"/>
              <a:t>)</a:t>
            </a:r>
            <a:r>
              <a:rPr lang="ar-SA" sz="3200" u="sng" dirty="0" smtClean="0">
                <a:effectLst>
                  <a:outerShdw blurRad="38100" dist="38100" dir="2700000" algn="tl">
                    <a:srgbClr val="000000">
                      <a:alpha val="43137"/>
                    </a:srgbClr>
                  </a:outerShdw>
                </a:effectLst>
                <a:latin typeface="Arabic Typesetting" pitchFamily="66" charset="-78"/>
                <a:cs typeface="Arabic Typesetting" pitchFamily="66" charset="-78"/>
                <a:hlinkClick r:id="rId3"/>
              </a:rPr>
              <a:t> </a:t>
            </a:r>
          </a:p>
          <a:p>
            <a:pPr algn="r" rtl="1">
              <a:buFont typeface="Wingdings" pitchFamily="2" charset="2"/>
              <a:buChar char="q"/>
            </a:pPr>
            <a:r>
              <a:rPr lang="ar-SA" sz="3200" u="sng" dirty="0" smtClean="0">
                <a:effectLst>
                  <a:outerShdw blurRad="38100" dist="38100" dir="2700000" algn="tl">
                    <a:srgbClr val="000000">
                      <a:alpha val="43137"/>
                    </a:srgbClr>
                  </a:outerShdw>
                </a:effectLst>
                <a:latin typeface="Arabic Typesetting" pitchFamily="66" charset="-78"/>
                <a:cs typeface="Arabic Typesetting" pitchFamily="66" charset="-78"/>
                <a:hlinkClick r:id="rId3"/>
              </a:rPr>
              <a:t>الموقع الإلكتروني</a:t>
            </a:r>
          </a:p>
          <a:p>
            <a:pPr algn="r" rtl="1">
              <a:buFont typeface="Wingdings" pitchFamily="2" charset="2"/>
              <a:buChar char="q"/>
            </a:pPr>
            <a:r>
              <a:rPr lang="en-US" dirty="0" smtClean="0">
                <a:hlinkClick r:id="rId3"/>
              </a:rPr>
              <a:t>http://fac.ksu.edu.sa/sfalkahtani/classes</a:t>
            </a:r>
            <a:r>
              <a:rPr lang="en-US" dirty="0" smtClean="0"/>
              <a:t> </a:t>
            </a:r>
          </a:p>
          <a:p>
            <a:pPr algn="r" rtl="1">
              <a:buFont typeface="Wingdings" pitchFamily="2" charset="2"/>
              <a:buChar char="q"/>
            </a:pPr>
            <a:endParaRPr lang="ar-SA" dirty="0" smtClean="0"/>
          </a:p>
          <a:p>
            <a:pPr algn="r" rtl="1">
              <a:buNone/>
            </a:pPr>
            <a:endParaRPr lang="en-US" dirty="0" smtClean="0"/>
          </a:p>
        </p:txBody>
      </p:sp>
    </p:spTree>
    <p:extLst>
      <p:ext uri="{BB962C8B-B14F-4D97-AF65-F5344CB8AC3E}">
        <p14:creationId xmlns="" xmlns:p14="http://schemas.microsoft.com/office/powerpoint/2010/main" val="3982042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075240" cy="864096"/>
          </a:xfrm>
        </p:spPr>
        <p:txBody>
          <a:bodyPr>
            <a:normAutofit/>
          </a:bodyPr>
          <a:lstStyle/>
          <a:p>
            <a:pPr algn="ctr"/>
            <a:r>
              <a:rPr lang="ar-SA" dirty="0" smtClean="0">
                <a:effectLst>
                  <a:outerShdw blurRad="38100" dist="38100" dir="2700000" algn="tl">
                    <a:srgbClr val="000000">
                      <a:alpha val="43137"/>
                    </a:srgbClr>
                  </a:outerShdw>
                </a:effectLst>
                <a:latin typeface="Arabic Typesetting" pitchFamily="66" charset="-78"/>
                <a:cs typeface="Arabic Typesetting" pitchFamily="66" charset="-78"/>
              </a:rPr>
              <a:t>توصيف المقرر</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3" name="عنصر نائب للتذييل 2"/>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6" name="Slide Number Placeholder 5"/>
          <p:cNvSpPr>
            <a:spLocks noGrp="1"/>
          </p:cNvSpPr>
          <p:nvPr>
            <p:ph type="sldNum" sz="quarter" idx="12"/>
          </p:nvPr>
        </p:nvSpPr>
        <p:spPr/>
        <p:txBody>
          <a:bodyPr/>
          <a:lstStyle/>
          <a:p>
            <a:fld id="{4873FD30-4475-4BD4-B5D1-4EDD5DD32E0C}" type="slidenum">
              <a:rPr lang="ar-SA" smtClean="0"/>
              <a:pPr/>
              <a:t>5</a:t>
            </a:fld>
            <a:endParaRPr lang="ar-SA"/>
          </a:p>
        </p:txBody>
      </p:sp>
      <p:sp>
        <p:nvSpPr>
          <p:cNvPr id="5" name="عنصر نائب للمحتوى 4"/>
          <p:cNvSpPr>
            <a:spLocks noGrp="1"/>
          </p:cNvSpPr>
          <p:nvPr>
            <p:ph sz="quarter" idx="1"/>
          </p:nvPr>
        </p:nvSpPr>
        <p:spPr>
          <a:xfrm>
            <a:off x="457200" y="1124744"/>
            <a:ext cx="8435280" cy="5328592"/>
          </a:xfrm>
        </p:spPr>
        <p:txBody>
          <a:bodyPr>
            <a:noAutofit/>
          </a:bodyPr>
          <a:lstStyle/>
          <a:p>
            <a:pPr algn="r" rtl="1">
              <a:buFont typeface="Wingdings" pitchFamily="2" charset="2"/>
              <a:buChar char="q"/>
            </a:pPr>
            <a:r>
              <a:rPr lang="ar-SA" sz="2800" dirty="0" smtClean="0"/>
              <a:t> </a:t>
            </a:r>
            <a:r>
              <a:rPr lang="ar-SA" sz="3600" dirty="0">
                <a:latin typeface="Arabic Typesetting" pitchFamily="66" charset="-78"/>
                <a:cs typeface="Arabic Typesetting" pitchFamily="66" charset="-78"/>
              </a:rPr>
              <a:t>القياس  والتقويم ،وأنواع كل </a:t>
            </a:r>
            <a:r>
              <a:rPr lang="ar-SA" sz="3600" dirty="0" smtClean="0">
                <a:latin typeface="Arabic Typesetting" pitchFamily="66" charset="-78"/>
                <a:cs typeface="Arabic Typesetting" pitchFamily="66" charset="-78"/>
              </a:rPr>
              <a:t>منهما.</a:t>
            </a:r>
          </a:p>
          <a:p>
            <a:pPr algn="r" rtl="1">
              <a:buFont typeface="Wingdings" pitchFamily="2" charset="2"/>
              <a:buChar char="q"/>
            </a:pPr>
            <a:r>
              <a:rPr lang="ar-SA" sz="3600" dirty="0">
                <a:latin typeface="Arabic Typesetting" pitchFamily="66" charset="-78"/>
                <a:cs typeface="Arabic Typesetting" pitchFamily="66" charset="-78"/>
              </a:rPr>
              <a:t> أدوات القياس والتقويم  وتصنيفاتها </a:t>
            </a:r>
            <a:r>
              <a:rPr lang="ar-SA" sz="3600" dirty="0" smtClean="0">
                <a:latin typeface="Arabic Typesetting" pitchFamily="66" charset="-78"/>
                <a:cs typeface="Arabic Typesetting" pitchFamily="66" charset="-78"/>
              </a:rPr>
              <a:t>المختلفة.</a:t>
            </a:r>
          </a:p>
          <a:p>
            <a:pPr algn="r" rtl="1">
              <a:buFont typeface="Wingdings" pitchFamily="2" charset="2"/>
              <a:buChar char="q"/>
            </a:pPr>
            <a:r>
              <a:rPr lang="ar-SA" sz="3600" dirty="0">
                <a:latin typeface="Arabic Typesetting" pitchFamily="66" charset="-78"/>
                <a:cs typeface="Arabic Typesetting" pitchFamily="66" charset="-78"/>
              </a:rPr>
              <a:t> الأهداف </a:t>
            </a:r>
            <a:r>
              <a:rPr lang="ar-SA" sz="3600" dirty="0" smtClean="0">
                <a:latin typeface="Arabic Typesetting" pitchFamily="66" charset="-78"/>
                <a:cs typeface="Arabic Typesetting" pitchFamily="66" charset="-78"/>
              </a:rPr>
              <a:t>السلوكية </a:t>
            </a:r>
            <a:r>
              <a:rPr lang="ar-SA" sz="3600" dirty="0">
                <a:latin typeface="Arabic Typesetting" pitchFamily="66" charset="-78"/>
                <a:cs typeface="Arabic Typesetting" pitchFamily="66" charset="-78"/>
              </a:rPr>
              <a:t>وتصنيفاتها المختلفة</a:t>
            </a:r>
            <a:r>
              <a:rPr lang="ar-SA" sz="3600" dirty="0" smtClean="0">
                <a:latin typeface="Arabic Typesetting" pitchFamily="66" charset="-78"/>
                <a:cs typeface="Arabic Typesetting" pitchFamily="66" charset="-78"/>
              </a:rPr>
              <a:t>.</a:t>
            </a:r>
          </a:p>
          <a:p>
            <a:pPr algn="r" rtl="1">
              <a:buFont typeface="Wingdings" pitchFamily="2" charset="2"/>
              <a:buChar char="q"/>
            </a:pPr>
            <a:r>
              <a:rPr lang="ar-SA" sz="3600" dirty="0">
                <a:latin typeface="Arabic Typesetting" pitchFamily="66" charset="-78"/>
                <a:cs typeface="Arabic Typesetting" pitchFamily="66" charset="-78"/>
              </a:rPr>
              <a:t> </a:t>
            </a:r>
            <a:r>
              <a:rPr lang="ar-SA" sz="3600" dirty="0" smtClean="0">
                <a:latin typeface="Arabic Typesetting" pitchFamily="66" charset="-78"/>
                <a:cs typeface="Arabic Typesetting" pitchFamily="66" charset="-78"/>
              </a:rPr>
              <a:t>الاختبار محكي </a:t>
            </a:r>
            <a:r>
              <a:rPr lang="ar-SA" sz="3600" dirty="0">
                <a:latin typeface="Arabic Typesetting" pitchFamily="66" charset="-78"/>
                <a:cs typeface="Arabic Typesetting" pitchFamily="66" charset="-78"/>
              </a:rPr>
              <a:t>المرجع </a:t>
            </a:r>
            <a:r>
              <a:rPr lang="ar-SA" sz="3600" dirty="0" smtClean="0">
                <a:latin typeface="Arabic Typesetting" pitchFamily="66" charset="-78"/>
                <a:cs typeface="Arabic Typesetting" pitchFamily="66" charset="-78"/>
              </a:rPr>
              <a:t>والاختبار معياري </a:t>
            </a:r>
            <a:r>
              <a:rPr lang="ar-SA" sz="3600" dirty="0">
                <a:latin typeface="Arabic Typesetting" pitchFamily="66" charset="-78"/>
                <a:cs typeface="Arabic Typesetting" pitchFamily="66" charset="-78"/>
              </a:rPr>
              <a:t>المرجع وخطوات بناء الاختبارات التحصيلية ، (متضمنة جدول مواصفات للاختبار</a:t>
            </a:r>
            <a:r>
              <a:rPr lang="ar-SA" sz="3600" dirty="0" smtClean="0">
                <a:latin typeface="Arabic Typesetting" pitchFamily="66" charset="-78"/>
                <a:cs typeface="Arabic Typesetting" pitchFamily="66" charset="-78"/>
              </a:rPr>
              <a:t>).</a:t>
            </a:r>
          </a:p>
          <a:p>
            <a:pPr algn="r" rtl="1">
              <a:buFont typeface="Wingdings" pitchFamily="2" charset="2"/>
              <a:buChar char="q"/>
            </a:pPr>
            <a:r>
              <a:rPr lang="ar-SA" sz="3600" dirty="0">
                <a:latin typeface="Arabic Typesetting" pitchFamily="66" charset="-78"/>
                <a:cs typeface="Arabic Typesetting" pitchFamily="66" charset="-78"/>
              </a:rPr>
              <a:t> أنوع الأسئلة وجوانب القوة والضعف لكل منها</a:t>
            </a:r>
            <a:r>
              <a:rPr lang="ar-SA" sz="3600" dirty="0" smtClean="0">
                <a:latin typeface="Arabic Typesetting" pitchFamily="66" charset="-78"/>
                <a:cs typeface="Arabic Typesetting" pitchFamily="66" charset="-78"/>
              </a:rPr>
              <a:t>.</a:t>
            </a:r>
          </a:p>
          <a:p>
            <a:pPr algn="r" rtl="1">
              <a:buFont typeface="Wingdings" pitchFamily="2" charset="2"/>
              <a:buChar char="q"/>
            </a:pPr>
            <a:r>
              <a:rPr lang="ar-SA" sz="3600" dirty="0">
                <a:latin typeface="Arabic Typesetting" pitchFamily="66" charset="-78"/>
                <a:cs typeface="Arabic Typesetting" pitchFamily="66" charset="-78"/>
              </a:rPr>
              <a:t> </a:t>
            </a:r>
            <a:r>
              <a:rPr lang="ar-SA" sz="3600" dirty="0" smtClean="0">
                <a:latin typeface="Arabic Typesetting" pitchFamily="66" charset="-78"/>
                <a:cs typeface="Arabic Typesetting" pitchFamily="66" charset="-78"/>
              </a:rPr>
              <a:t>تحديد إجراءات إخراج </a:t>
            </a:r>
            <a:r>
              <a:rPr lang="ar-SA" sz="3600" dirty="0">
                <a:latin typeface="Arabic Typesetting" pitchFamily="66" charset="-78"/>
                <a:cs typeface="Arabic Typesetting" pitchFamily="66" charset="-78"/>
              </a:rPr>
              <a:t>وتطبيق وتصحيح الاختبارات </a:t>
            </a:r>
            <a:r>
              <a:rPr lang="ar-SA" sz="3600" dirty="0" smtClean="0">
                <a:latin typeface="Arabic Typesetting" pitchFamily="66" charset="-78"/>
                <a:cs typeface="Arabic Typesetting" pitchFamily="66" charset="-78"/>
              </a:rPr>
              <a:t>.</a:t>
            </a:r>
          </a:p>
          <a:p>
            <a:pPr algn="r" rtl="1">
              <a:buFont typeface="Wingdings" pitchFamily="2" charset="2"/>
              <a:buChar char="q"/>
            </a:pPr>
            <a:endParaRPr lang="ar-SA" sz="2800" dirty="0"/>
          </a:p>
        </p:txBody>
      </p:sp>
    </p:spTree>
    <p:extLst>
      <p:ext uri="{BB962C8B-B14F-4D97-AF65-F5344CB8AC3E}">
        <p14:creationId xmlns="" xmlns:p14="http://schemas.microsoft.com/office/powerpoint/2010/main" val="740387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720080"/>
          </a:xfrm>
        </p:spPr>
        <p:txBody>
          <a:bodyPr>
            <a:normAutofit fontScale="90000"/>
          </a:bodyPr>
          <a:lstStyle/>
          <a:p>
            <a:pPr algn="ctr"/>
            <a:r>
              <a:rPr lang="ar-SA" dirty="0" smtClean="0">
                <a:effectLst>
                  <a:outerShdw blurRad="38100" dist="38100" dir="2700000" algn="tl">
                    <a:srgbClr val="000000">
                      <a:alpha val="43137"/>
                    </a:srgbClr>
                  </a:outerShdw>
                </a:effectLst>
                <a:latin typeface="Arabic Typesetting" pitchFamily="66" charset="-78"/>
                <a:cs typeface="Arabic Typesetting" pitchFamily="66" charset="-78"/>
              </a:rPr>
              <a:t>تابع – توصيف المقرر</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6</a:t>
            </a:fld>
            <a:endParaRPr lang="ar-SA"/>
          </a:p>
        </p:txBody>
      </p:sp>
      <p:sp>
        <p:nvSpPr>
          <p:cNvPr id="3" name="عنصر نائب للمحتوى 2"/>
          <p:cNvSpPr>
            <a:spLocks noGrp="1"/>
          </p:cNvSpPr>
          <p:nvPr>
            <p:ph sz="quarter" idx="1"/>
          </p:nvPr>
        </p:nvSpPr>
        <p:spPr>
          <a:xfrm>
            <a:off x="457200" y="1052736"/>
            <a:ext cx="8229600" cy="5400600"/>
          </a:xfrm>
        </p:spPr>
        <p:txBody>
          <a:bodyPr>
            <a:noAutofit/>
          </a:bodyPr>
          <a:lstStyle/>
          <a:p>
            <a:pPr algn="r" rtl="1">
              <a:lnSpc>
                <a:spcPct val="150000"/>
              </a:lnSpc>
              <a:buFont typeface="Wingdings" pitchFamily="2" charset="2"/>
              <a:buChar char="q"/>
            </a:pPr>
            <a:r>
              <a:rPr lang="ar-SA" sz="3200" dirty="0" smtClean="0">
                <a:latin typeface="Arabic Typesetting" pitchFamily="66" charset="-78"/>
                <a:cs typeface="Arabic Typesetting" pitchFamily="66" charset="-78"/>
              </a:rPr>
              <a:t> التعرف على بعض طرق تمثيل البيانات(الجداول التكرارية ، الرسوم البيانية)،وحساب بعض المقاييس الاحصائية(المتوسط الحسابي، الوسيط،، المنوال، المتوسط الموزون الانحراف المعياري ، معامل ارتباط بيرسون).</a:t>
            </a:r>
          </a:p>
          <a:p>
            <a:pPr algn="r" rtl="1">
              <a:lnSpc>
                <a:spcPct val="150000"/>
              </a:lnSpc>
              <a:buFont typeface="Wingdings" pitchFamily="2" charset="2"/>
              <a:buChar char="q"/>
            </a:pPr>
            <a:r>
              <a:rPr lang="ar-SA" sz="3200" dirty="0" smtClean="0">
                <a:latin typeface="Arabic Typesetting" pitchFamily="66" charset="-78"/>
                <a:cs typeface="Arabic Typesetting" pitchFamily="66" charset="-78"/>
              </a:rPr>
              <a:t> تحليل  نتائج الاختبارات إحصائياً(التحليل الإجمالي ،التحليل التفصيلي ويتضمن معامل الصعوبة ، معامل التمييز) وتوظف التحليل في تطوير الاختبار.</a:t>
            </a:r>
          </a:p>
          <a:p>
            <a:pPr algn="r" rtl="1">
              <a:lnSpc>
                <a:spcPct val="150000"/>
              </a:lnSpc>
              <a:buFont typeface="Wingdings" pitchFamily="2" charset="2"/>
              <a:buChar char="q"/>
            </a:pPr>
            <a:r>
              <a:rPr lang="ar-SA" sz="3200" dirty="0" smtClean="0">
                <a:latin typeface="Arabic Typesetting" pitchFamily="66" charset="-78"/>
                <a:cs typeface="Arabic Typesetting" pitchFamily="66" charset="-78"/>
              </a:rPr>
              <a:t> الثبات والصدق وأنواعه كل منها وطرق استخراجها .</a:t>
            </a:r>
          </a:p>
          <a:p>
            <a:pPr marL="0" indent="0" algn="r" rtl="1">
              <a:lnSpc>
                <a:spcPct val="150000"/>
              </a:lnSpc>
              <a:buFont typeface="Wingdings" pitchFamily="2" charset="2"/>
              <a:buChar char="q"/>
            </a:pP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10142208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8229600" cy="648072"/>
          </a:xfrm>
        </p:spPr>
        <p:txBody>
          <a:bodyPr>
            <a:noAutofit/>
          </a:bodyPr>
          <a:lstStyle/>
          <a:p>
            <a:pPr algn="ctr"/>
            <a:r>
              <a:rPr lang="ar-SA" sz="4400" b="1" dirty="0" smtClean="0">
                <a:effectLst>
                  <a:outerShdw blurRad="38100" dist="38100" dir="2700000" algn="tl">
                    <a:srgbClr val="000000">
                      <a:alpha val="43137"/>
                    </a:srgbClr>
                  </a:outerShdw>
                </a:effectLst>
                <a:latin typeface="Arabic Typesetting" pitchFamily="66" charset="-78"/>
                <a:cs typeface="Arabic Typesetting" pitchFamily="66" charset="-78"/>
              </a:rPr>
              <a:t>التقويم</a:t>
            </a:r>
            <a:endParaRPr lang="ar-SA" sz="4400"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7</a:t>
            </a:fld>
            <a:endParaRPr lang="ar-SA"/>
          </a:p>
        </p:txBody>
      </p:sp>
      <p:sp>
        <p:nvSpPr>
          <p:cNvPr id="3" name="عنصر نائب للمحتوى 2"/>
          <p:cNvSpPr>
            <a:spLocks noGrp="1"/>
          </p:cNvSpPr>
          <p:nvPr>
            <p:ph sz="quarter" idx="1"/>
          </p:nvPr>
        </p:nvSpPr>
        <p:spPr>
          <a:xfrm>
            <a:off x="457200" y="692696"/>
            <a:ext cx="8229600" cy="5832648"/>
          </a:xfrm>
        </p:spPr>
        <p:txBody>
          <a:bodyPr>
            <a:noAutofit/>
          </a:bodyPr>
          <a:lstStyle/>
          <a:p>
            <a:pPr algn="r" rtl="1">
              <a:lnSpc>
                <a:spcPct val="120000"/>
              </a:lnSpc>
              <a:buFont typeface="Wingdings" pitchFamily="2" charset="2"/>
              <a:buChar char="q"/>
            </a:pPr>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أهمية التقويم.</a:t>
            </a:r>
          </a:p>
          <a:p>
            <a:pPr algn="just" rtl="1">
              <a:lnSpc>
                <a:spcPct val="120000"/>
              </a:lnSpc>
              <a:buFont typeface="Wingdings" pitchFamily="2" charset="2"/>
              <a:buChar char="q"/>
            </a:pPr>
            <a:r>
              <a:rPr lang="ar-SA" sz="3200" dirty="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يعرف </a:t>
            </a:r>
            <a:r>
              <a:rPr lang="ar-SA" sz="3200" dirty="0">
                <a:latin typeface="Arabic Typesetting" pitchFamily="66" charset="-78"/>
                <a:cs typeface="Arabic Typesetting" pitchFamily="66" charset="-78"/>
              </a:rPr>
              <a:t>"بلوم" ‏</a:t>
            </a:r>
            <a:r>
              <a:rPr lang="en-US" sz="3200" dirty="0">
                <a:latin typeface="Arabic Typesetting" pitchFamily="66" charset="-78"/>
                <a:cs typeface="Arabic Typesetting" pitchFamily="66" charset="-78"/>
              </a:rPr>
              <a:t>BLOOM‏ "</a:t>
            </a:r>
            <a:r>
              <a:rPr lang="ar-SA" sz="3200" dirty="0">
                <a:latin typeface="Arabic Typesetting" pitchFamily="66" charset="-78"/>
                <a:cs typeface="Arabic Typesetting" pitchFamily="66" charset="-78"/>
              </a:rPr>
              <a:t>التقويم </a:t>
            </a:r>
            <a:r>
              <a:rPr lang="ar-SA" sz="3200" dirty="0" smtClean="0">
                <a:latin typeface="Arabic Typesetting" pitchFamily="66" charset="-78"/>
                <a:cs typeface="Arabic Typesetting" pitchFamily="66" charset="-78"/>
              </a:rPr>
              <a:t>بأنه عملية إصدار </a:t>
            </a:r>
            <a:r>
              <a:rPr lang="ar-SA" sz="3200" dirty="0">
                <a:latin typeface="Arabic Typesetting" pitchFamily="66" charset="-78"/>
                <a:cs typeface="Arabic Typesetting" pitchFamily="66" charset="-78"/>
              </a:rPr>
              <a:t>‏حكم لغرض ما يتضمن استخدام معايير لتقدير مدى كفاية الأشياء ودقتها ‏</a:t>
            </a:r>
            <a:r>
              <a:rPr lang="ar-SA" sz="3200" dirty="0" smtClean="0">
                <a:latin typeface="Arabic Typesetting" pitchFamily="66" charset="-78"/>
                <a:cs typeface="Arabic Typesetting" pitchFamily="66" charset="-78"/>
              </a:rPr>
              <a:t>وفعاليتها ويضيف </a:t>
            </a:r>
            <a:r>
              <a:rPr lang="ar-SA" sz="3200" dirty="0">
                <a:latin typeface="Arabic Typesetting" pitchFamily="66" charset="-78"/>
                <a:cs typeface="Arabic Typesetting" pitchFamily="66" charset="-78"/>
              </a:rPr>
              <a:t>"بيبي" ‏</a:t>
            </a:r>
            <a:r>
              <a:rPr lang="en-US" sz="3200" dirty="0" err="1">
                <a:latin typeface="Arabic Typesetting" pitchFamily="66" charset="-78"/>
                <a:cs typeface="Arabic Typesetting" pitchFamily="66" charset="-78"/>
              </a:rPr>
              <a:t>beeby</a:t>
            </a:r>
            <a:r>
              <a:rPr lang="en-US" sz="3200" dirty="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إنه جمع منظم وتفسير للوقائع يؤدي إلى ‏إصدار حكم بالقيمة لاتخاذ موقف أو قرار" .‏</a:t>
            </a:r>
            <a:br>
              <a:rPr lang="ar-SA" sz="3200" dirty="0">
                <a:latin typeface="Arabic Typesetting" pitchFamily="66" charset="-78"/>
                <a:cs typeface="Arabic Typesetting" pitchFamily="66" charset="-78"/>
              </a:rPr>
            </a:br>
            <a:r>
              <a:rPr lang="ar-SA" sz="3200" dirty="0">
                <a:latin typeface="Arabic Typesetting" pitchFamily="66" charset="-78"/>
                <a:cs typeface="Arabic Typesetting" pitchFamily="66" charset="-78"/>
              </a:rPr>
              <a:t>ويعرفه ‏</a:t>
            </a:r>
            <a:r>
              <a:rPr lang="en-US" sz="3200" dirty="0">
                <a:latin typeface="Arabic Typesetting" pitchFamily="66" charset="-78"/>
                <a:cs typeface="Arabic Typesetting" pitchFamily="66" charset="-78"/>
              </a:rPr>
              <a:t>STUFFIBEAN‏ </a:t>
            </a:r>
            <a:r>
              <a:rPr lang="ar-SA" sz="3200" dirty="0">
                <a:latin typeface="Arabic Typesetting" pitchFamily="66" charset="-78"/>
                <a:cs typeface="Arabic Typesetting" pitchFamily="66" charset="-78"/>
              </a:rPr>
              <a:t>بقوله: "التقويم عبارة عن عملية تشمل على ‏تخطيط وجمع وتنظيم للمعلومات بهدف التوصل إلى عدة بدائل للقرارات مع ‏توفير وسائل التمييز فيما </a:t>
            </a:r>
            <a:r>
              <a:rPr lang="ar-SA" sz="3200" dirty="0" smtClean="0">
                <a:latin typeface="Arabic Typesetting" pitchFamily="66" charset="-78"/>
                <a:cs typeface="Arabic Typesetting" pitchFamily="66" charset="-78"/>
              </a:rPr>
              <a:t>بينها.</a:t>
            </a:r>
            <a:r>
              <a:rPr lang="ar-SA" sz="3200" dirty="0">
                <a:latin typeface="Arabic Typesetting" pitchFamily="66" charset="-78"/>
                <a:cs typeface="Arabic Typesetting" pitchFamily="66" charset="-78"/>
              </a:rPr>
              <a:t/>
            </a:r>
            <a:br>
              <a:rPr lang="ar-SA" sz="3200" dirty="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و يعرفه سرحان </a:t>
            </a:r>
            <a:r>
              <a:rPr lang="ar-SA" sz="3200" dirty="0">
                <a:latin typeface="Arabic Typesetting" pitchFamily="66" charset="-78"/>
                <a:cs typeface="Arabic Typesetting" pitchFamily="66" charset="-78"/>
              </a:rPr>
              <a:t>الدمرداش </a:t>
            </a:r>
            <a:r>
              <a:rPr lang="ar-SA" sz="3200" dirty="0" smtClean="0">
                <a:latin typeface="Arabic Typesetting" pitchFamily="66" charset="-78"/>
                <a:cs typeface="Arabic Typesetting" pitchFamily="66" charset="-78"/>
              </a:rPr>
              <a:t>على أنه "تحديد </a:t>
            </a:r>
            <a:r>
              <a:rPr lang="ar-SA" sz="3200" dirty="0">
                <a:latin typeface="Arabic Typesetting" pitchFamily="66" charset="-78"/>
                <a:cs typeface="Arabic Typesetting" pitchFamily="66" charset="-78"/>
              </a:rPr>
              <a:t>ما بلغناه من ‏نجاح في تحقيق الأهداف التي نسعى إلى تحقيقها بحيث يكون عونا لنا على ‏تحديد المشكلات وتشخيص الأوضاع ومعرفة العقبات والمعوقات بقصد ‏تحسين العملية ورفع مستواها وتحقيق </a:t>
            </a:r>
            <a:r>
              <a:rPr lang="ar-SA" sz="3200" dirty="0" smtClean="0">
                <a:latin typeface="Arabic Typesetting" pitchFamily="66" charset="-78"/>
                <a:cs typeface="Arabic Typesetting" pitchFamily="66" charset="-78"/>
              </a:rPr>
              <a:t>الأهداف.</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2212645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720080"/>
          </a:xfrm>
        </p:spPr>
        <p:txBody>
          <a:bodyPr>
            <a:normAutofit fontScale="90000"/>
          </a:bodyPr>
          <a:lstStyle/>
          <a:p>
            <a:pPr algn="ctr"/>
            <a:r>
              <a:rPr lang="ar-SA" sz="6000" dirty="0" smtClean="0">
                <a:effectLst>
                  <a:outerShdw blurRad="38100" dist="38100" dir="2700000" algn="tl">
                    <a:srgbClr val="000000">
                      <a:alpha val="43137"/>
                    </a:srgbClr>
                  </a:outerShdw>
                </a:effectLst>
                <a:latin typeface="Arabic Typesetting" pitchFamily="66" charset="-78"/>
                <a:cs typeface="Arabic Typesetting" pitchFamily="66" charset="-78"/>
              </a:rPr>
              <a:t>التقويم</a:t>
            </a:r>
            <a:endParaRPr lang="ar-SA"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smtClean="0"/>
              <a:t>تنبيه مهم العرض التقدمي لا يغني ابدا عن الكتاب المقرر.</a:t>
            </a:r>
            <a:endParaRPr lang="ar-SA"/>
          </a:p>
        </p:txBody>
      </p:sp>
      <p:sp>
        <p:nvSpPr>
          <p:cNvPr id="5" name="Slide Number Placeholder 4"/>
          <p:cNvSpPr>
            <a:spLocks noGrp="1"/>
          </p:cNvSpPr>
          <p:nvPr>
            <p:ph type="sldNum" sz="quarter" idx="12"/>
          </p:nvPr>
        </p:nvSpPr>
        <p:spPr/>
        <p:txBody>
          <a:bodyPr/>
          <a:lstStyle/>
          <a:p>
            <a:fld id="{4873FD30-4475-4BD4-B5D1-4EDD5DD32E0C}" type="slidenum">
              <a:rPr lang="ar-SA" smtClean="0"/>
              <a:pPr/>
              <a:t>8</a:t>
            </a:fld>
            <a:endParaRPr lang="ar-SA"/>
          </a:p>
        </p:txBody>
      </p:sp>
      <p:sp>
        <p:nvSpPr>
          <p:cNvPr id="3" name="عنصر نائب للمحتوى 2"/>
          <p:cNvSpPr>
            <a:spLocks noGrp="1"/>
          </p:cNvSpPr>
          <p:nvPr>
            <p:ph sz="quarter" idx="1"/>
          </p:nvPr>
        </p:nvSpPr>
        <p:spPr>
          <a:xfrm>
            <a:off x="457200" y="1052736"/>
            <a:ext cx="8229600" cy="5271864"/>
          </a:xfrm>
        </p:spPr>
        <p:txBody>
          <a:bodyPr>
            <a:normAutofit/>
          </a:bodyPr>
          <a:lstStyle/>
          <a:p>
            <a:pPr algn="r" rtl="1">
              <a:lnSpc>
                <a:spcPct val="150000"/>
              </a:lnSpc>
              <a:buFont typeface="Wingdings" pitchFamily="2" charset="2"/>
              <a:buChar char="q"/>
            </a:pPr>
            <a:r>
              <a:rPr lang="en-US" sz="3200" dirty="0">
                <a:latin typeface="Arabic Typesetting" pitchFamily="66" charset="-78"/>
                <a:cs typeface="Arabic Typesetting" pitchFamily="66" charset="-78"/>
              </a:rPr>
              <a:t>Anna Bondoir ‎‏ </a:t>
            </a:r>
            <a:r>
              <a:rPr lang="en-US" sz="3200"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التقويم </a:t>
            </a:r>
            <a:r>
              <a:rPr lang="ar-SA" sz="3200" dirty="0">
                <a:latin typeface="Arabic Typesetting" pitchFamily="66" charset="-78"/>
                <a:cs typeface="Arabic Typesetting" pitchFamily="66" charset="-78"/>
              </a:rPr>
              <a:t>هو جمع معلومات </a:t>
            </a:r>
            <a:r>
              <a:rPr lang="ar-SA" sz="3200" dirty="0" smtClean="0">
                <a:latin typeface="Arabic Typesetting" pitchFamily="66" charset="-78"/>
                <a:cs typeface="Arabic Typesetting" pitchFamily="66" charset="-78"/>
              </a:rPr>
              <a:t>‏ضرورية </a:t>
            </a:r>
            <a:r>
              <a:rPr lang="ar-SA" sz="3200" dirty="0">
                <a:latin typeface="Arabic Typesetting" pitchFamily="66" charset="-78"/>
                <a:cs typeface="Arabic Typesetting" pitchFamily="66" charset="-78"/>
              </a:rPr>
              <a:t>كافية منتقاة من مجموعة الاختبارات ولكي تتخذ قرار الانطلاق من ‏الأهداف التي حددنا، فالتقويم هو الذي يبلغنا هذه المعلومات.‏</a:t>
            </a:r>
            <a:br>
              <a:rPr lang="ar-SA" sz="3200" dirty="0">
                <a:latin typeface="Arabic Typesetting" pitchFamily="66" charset="-78"/>
                <a:cs typeface="Arabic Typesetting" pitchFamily="66" charset="-78"/>
              </a:rPr>
            </a:br>
            <a:r>
              <a:rPr lang="ar-SA" sz="3200" dirty="0" smtClean="0">
                <a:latin typeface="Arabic Typesetting" pitchFamily="66" charset="-78"/>
                <a:cs typeface="Arabic Typesetting" pitchFamily="66" charset="-78"/>
              </a:rPr>
              <a:t>ويعرف محمود </a:t>
            </a:r>
            <a:r>
              <a:rPr lang="ar-SA" sz="3200" dirty="0">
                <a:latin typeface="Arabic Typesetting" pitchFamily="66" charset="-78"/>
                <a:cs typeface="Arabic Typesetting" pitchFamily="66" charset="-78"/>
              </a:rPr>
              <a:t>عبد الحليم منسي: ‏‏"التقويم التربوي هو الأسلوب العلمي الذي يتم من خلاله تشخيص دقيق ‏لظاهرة </a:t>
            </a:r>
            <a:r>
              <a:rPr lang="ar-SA" sz="3200" dirty="0" smtClean="0">
                <a:latin typeface="Arabic Typesetting" pitchFamily="66" charset="-78"/>
                <a:cs typeface="Arabic Typesetting" pitchFamily="66" charset="-78"/>
              </a:rPr>
              <a:t>معينة بهدف تعديل مسار تلك الظاهرة ".</a:t>
            </a: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3349981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792088"/>
          </a:xfrm>
        </p:spPr>
        <p:txBody>
          <a:bodyPr>
            <a:normAutofit/>
          </a:bodyPr>
          <a:lstStyle/>
          <a:p>
            <a:pPr algn="ctr"/>
            <a:r>
              <a:rPr lang="ar-SA" b="1" dirty="0" smtClean="0">
                <a:effectLst>
                  <a:outerShdw blurRad="38100" dist="38100" dir="2700000" algn="tl">
                    <a:srgbClr val="000000">
                      <a:alpha val="43137"/>
                    </a:srgbClr>
                  </a:outerShdw>
                </a:effectLst>
                <a:latin typeface="Arabic Typesetting" pitchFamily="66" charset="-78"/>
                <a:cs typeface="Arabic Typesetting" pitchFamily="66" charset="-78"/>
              </a:rPr>
              <a:t>القياس</a:t>
            </a:r>
            <a:endParaRPr lang="ar-SA" b="1" dirty="0">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 name="عنصر نائب للتذييل 3"/>
          <p:cNvSpPr>
            <a:spLocks noGrp="1"/>
          </p:cNvSpPr>
          <p:nvPr>
            <p:ph type="ftr" sz="quarter" idx="11"/>
          </p:nvPr>
        </p:nvSpPr>
        <p:spPr/>
        <p:txBody>
          <a:bodyPr/>
          <a:lstStyle/>
          <a:p>
            <a:r>
              <a:rPr lang="ar-SA" dirty="0" smtClean="0"/>
              <a:t>تنبيه مهم العرض التقدمي لا يغني ابدا عن الكتاب المقرر.</a:t>
            </a:r>
            <a:endParaRPr lang="ar-SA" dirty="0"/>
          </a:p>
        </p:txBody>
      </p:sp>
      <p:sp>
        <p:nvSpPr>
          <p:cNvPr id="5" name="Slide Number Placeholder 4"/>
          <p:cNvSpPr>
            <a:spLocks noGrp="1"/>
          </p:cNvSpPr>
          <p:nvPr>
            <p:ph type="sldNum" sz="quarter" idx="12"/>
          </p:nvPr>
        </p:nvSpPr>
        <p:spPr/>
        <p:txBody>
          <a:bodyPr/>
          <a:lstStyle/>
          <a:p>
            <a:fld id="{4873FD30-4475-4BD4-B5D1-4EDD5DD32E0C}" type="slidenum">
              <a:rPr lang="ar-SA" smtClean="0"/>
              <a:pPr/>
              <a:t>9</a:t>
            </a:fld>
            <a:endParaRPr lang="ar-SA"/>
          </a:p>
        </p:txBody>
      </p:sp>
      <p:sp>
        <p:nvSpPr>
          <p:cNvPr id="3" name="عنصر نائب للمحتوى 2"/>
          <p:cNvSpPr>
            <a:spLocks noGrp="1"/>
          </p:cNvSpPr>
          <p:nvPr>
            <p:ph sz="quarter" idx="1"/>
          </p:nvPr>
        </p:nvSpPr>
        <p:spPr>
          <a:xfrm>
            <a:off x="457200" y="836712"/>
            <a:ext cx="8229600" cy="5544616"/>
          </a:xfrm>
        </p:spPr>
        <p:txBody>
          <a:bodyPr>
            <a:noAutofit/>
          </a:bodyPr>
          <a:lstStyle/>
          <a:p>
            <a:pPr marL="0" indent="0" algn="r" rtl="1">
              <a:buFont typeface="Wingdings" pitchFamily="2" charset="2"/>
              <a:buChar char="q"/>
            </a:pPr>
            <a:r>
              <a:rPr lang="ar-SA" altLang="zh-CN" sz="3600" b="1" dirty="0" smtClean="0">
                <a:latin typeface="Arabic Typesetting" pitchFamily="66" charset="-78"/>
                <a:cs typeface="Arabic Typesetting" pitchFamily="66" charset="-78"/>
              </a:rPr>
              <a:t>يقوم </a:t>
            </a:r>
            <a:r>
              <a:rPr lang="ar-SA" altLang="zh-CN" sz="3600" b="1" dirty="0">
                <a:latin typeface="Arabic Typesetting" pitchFamily="66" charset="-78"/>
                <a:cs typeface="Arabic Typesetting" pitchFamily="66" charset="-78"/>
              </a:rPr>
              <a:t>العلم على القياس الرقمي لظواهر هذا الكون وعلى تصنيف نتائج هذا القياس في قوانين ونظريات موجزة واضحة منطقية تفسر نتائج القياس الرقمي للملاحظات الدقيقة والتجارب العلمية حيث تتطور العلوم تبعاً لتطور وسائلها التجريبية وبياناتها العددية . ولذا يصبح القياس العقلي والنفسي في علم النفس هدفاً رئيسياً لتطويره وتقدمه .</a:t>
            </a:r>
          </a:p>
          <a:p>
            <a:pPr algn="r" rtl="1">
              <a:buFont typeface="Wingdings" pitchFamily="2" charset="2"/>
              <a:buChar char="q"/>
            </a:pPr>
            <a:r>
              <a:rPr lang="ar-SA" sz="4000" dirty="0" smtClean="0">
                <a:latin typeface="Arabic Typesetting" pitchFamily="66" charset="-78"/>
                <a:cs typeface="Arabic Typesetting" pitchFamily="66" charset="-78"/>
              </a:rPr>
              <a:t>تعريفه </a:t>
            </a:r>
            <a:r>
              <a:rPr lang="ar-SA" sz="3600" dirty="0" smtClean="0">
                <a:latin typeface="Arabic Typesetting" pitchFamily="66" charset="-78"/>
                <a:cs typeface="Arabic Typesetting" pitchFamily="66" charset="-78"/>
              </a:rPr>
              <a:t>:</a:t>
            </a:r>
          </a:p>
          <a:p>
            <a:pPr marL="0" indent="0" algn="r" rtl="1">
              <a:buFont typeface="Wingdings" pitchFamily="2" charset="2"/>
              <a:buChar char="q"/>
            </a:pPr>
            <a:r>
              <a:rPr lang="ar-SA" altLang="zh-CN" sz="3600" b="1" dirty="0">
                <a:latin typeface="Arabic Typesetting" pitchFamily="66" charset="-78"/>
                <a:cs typeface="Arabic Typesetting" pitchFamily="66" charset="-78"/>
              </a:rPr>
              <a:t>يعرف </a:t>
            </a:r>
            <a:r>
              <a:rPr lang="ar-SA" altLang="zh-CN" sz="3600" b="1" dirty="0" smtClean="0">
                <a:latin typeface="Arabic Typesetting" pitchFamily="66" charset="-78"/>
                <a:cs typeface="Arabic Typesetting" pitchFamily="66" charset="-78"/>
              </a:rPr>
              <a:t>على أنه تقدير </a:t>
            </a:r>
            <a:r>
              <a:rPr lang="ar-SA" altLang="zh-CN" sz="3600" b="1" dirty="0">
                <a:latin typeface="Arabic Typesetting" pitchFamily="66" charset="-78"/>
                <a:cs typeface="Arabic Typesetting" pitchFamily="66" charset="-78"/>
              </a:rPr>
              <a:t>الأشياء تقديراً كمياً وفق إطار معين من المقاييس المدرجة والقياس عملية مقارنة شيء ما بوحدات معينة أو بمقدار من نفس الشيء أو الخاصية بهدف معرفة كم من الوحدات يتضمنها هذا الشيء </a:t>
            </a:r>
            <a:r>
              <a:rPr lang="ar-SA" altLang="zh-CN" sz="3600" b="1" dirty="0" smtClean="0">
                <a:latin typeface="Arabic Typesetting" pitchFamily="66" charset="-78"/>
                <a:cs typeface="Arabic Typesetting" pitchFamily="66" charset="-78"/>
              </a:rPr>
              <a:t>.</a:t>
            </a:r>
          </a:p>
          <a:p>
            <a:pPr marL="0" indent="0" algn="r" rtl="1">
              <a:buFont typeface="Wingdings" pitchFamily="2" charset="2"/>
              <a:buChar char="q"/>
            </a:pPr>
            <a:endParaRPr lang="ar-SA" sz="3200" b="1" dirty="0">
              <a:latin typeface="Arabic Typesetting" pitchFamily="66" charset="-78"/>
              <a:cs typeface="Arabic Typesetting" pitchFamily="66" charset="-78"/>
            </a:endParaRPr>
          </a:p>
          <a:p>
            <a:pPr marL="0" indent="0" algn="r" rtl="1">
              <a:buFont typeface="Wingdings" pitchFamily="2" charset="2"/>
              <a:buChar char="q"/>
            </a:pPr>
            <a:endParaRPr lang="ar-SA" sz="3200" b="1" dirty="0" smtClean="0">
              <a:latin typeface="Arabic Typesetting" pitchFamily="66" charset="-78"/>
              <a:cs typeface="Arabic Typesetting" pitchFamily="66" charset="-78"/>
            </a:endParaRPr>
          </a:p>
          <a:p>
            <a:pPr marL="0" indent="0" algn="r" rtl="1">
              <a:buFont typeface="Wingdings" pitchFamily="2" charset="2"/>
              <a:buChar char="q"/>
            </a:pPr>
            <a:endParaRPr lang="ar-SA" sz="3200" b="1" dirty="0">
              <a:latin typeface="Arabic Typesetting" pitchFamily="66" charset="-78"/>
              <a:cs typeface="Arabic Typesetting" pitchFamily="66" charset="-78"/>
            </a:endParaRPr>
          </a:p>
          <a:p>
            <a:pPr marL="0" indent="0" algn="r" rtl="1">
              <a:buFont typeface="Wingdings" pitchFamily="2" charset="2"/>
              <a:buChar char="q"/>
            </a:pPr>
            <a:endParaRPr lang="en-US" sz="3200" b="1" dirty="0">
              <a:latin typeface="Arabic Typesetting" pitchFamily="66" charset="-78"/>
              <a:cs typeface="Arabic Typesetting" pitchFamily="66" charset="-78"/>
            </a:endParaRPr>
          </a:p>
          <a:p>
            <a:pPr marL="0" indent="0" algn="r" rtl="1">
              <a:buFont typeface="Wingdings" pitchFamily="2" charset="2"/>
              <a:buChar char="q"/>
            </a:pPr>
            <a:endParaRPr lang="ar-SA" sz="3200" dirty="0">
              <a:latin typeface="Arabic Typesetting" pitchFamily="66" charset="-78"/>
              <a:cs typeface="Arabic Typesetting" pitchFamily="66" charset="-78"/>
            </a:endParaRPr>
          </a:p>
        </p:txBody>
      </p:sp>
    </p:spTree>
    <p:extLst>
      <p:ext uri="{BB962C8B-B14F-4D97-AF65-F5344CB8AC3E}">
        <p14:creationId xmlns="" xmlns:p14="http://schemas.microsoft.com/office/powerpoint/2010/main" val="171654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1185</TotalTime>
  <Words>2284</Words>
  <Application>Microsoft Office PowerPoint</Application>
  <PresentationFormat>On-screen Show (4:3)</PresentationFormat>
  <Paragraphs>315</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Equity</vt:lpstr>
      <vt:lpstr>التقويم التربوي </vt:lpstr>
      <vt:lpstr>الكتاب المقرر</vt:lpstr>
      <vt:lpstr>طرق وأدوات التقييم</vt:lpstr>
      <vt:lpstr>طريقة التواصل </vt:lpstr>
      <vt:lpstr>توصيف المقرر</vt:lpstr>
      <vt:lpstr>تابع – توصيف المقرر</vt:lpstr>
      <vt:lpstr>التقويم</vt:lpstr>
      <vt:lpstr>التقويم</vt:lpstr>
      <vt:lpstr>القياس</vt:lpstr>
      <vt:lpstr>Slide 10</vt:lpstr>
      <vt:lpstr>Slide 11</vt:lpstr>
      <vt:lpstr>أنواع القياس</vt:lpstr>
      <vt:lpstr>مجالات القياس</vt:lpstr>
      <vt:lpstr>الفرق بين التقويم والقياس</vt:lpstr>
      <vt:lpstr>الفرق بين التقويم والقياس</vt:lpstr>
      <vt:lpstr>Slide 16</vt:lpstr>
      <vt:lpstr>مستويات القياس</vt:lpstr>
      <vt:lpstr>Slide 18</vt:lpstr>
      <vt:lpstr>طبيعة المتغيرات البحثية ( السمات والخصائص)</vt:lpstr>
      <vt:lpstr>مبادئ عامة في التقويم</vt:lpstr>
      <vt:lpstr>أنواع التقويم</vt:lpstr>
      <vt:lpstr>Slide 22</vt:lpstr>
      <vt:lpstr>تصنيف بناءا على نوع المعلومات التي يتم جمعها </vt:lpstr>
      <vt:lpstr>Slide 24</vt:lpstr>
      <vt:lpstr>Slide 25</vt:lpstr>
      <vt:lpstr>أغراض التقويم</vt:lpstr>
      <vt:lpstr>Slide 27</vt:lpstr>
      <vt:lpstr>أدوات القياس </vt:lpstr>
      <vt:lpstr>Slide 29</vt:lpstr>
      <vt:lpstr>الاختبار</vt:lpstr>
      <vt:lpstr>Slide 31</vt:lpstr>
      <vt:lpstr>Slide 32</vt:lpstr>
      <vt:lpstr>Slide 33</vt:lpstr>
      <vt:lpstr>Slide 34</vt:lpstr>
      <vt:lpstr>Slide 35</vt:lpstr>
      <vt:lpstr>الآثار السلبية للاختبارات </vt:lpstr>
      <vt:lpstr>تابع الأضرار السلبية</vt:lpstr>
    </vt:vector>
  </TitlesOfParts>
  <Company>Ahmed-Under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التقويم التربوي </dc:title>
  <dc:creator>admin</dc:creator>
  <cp:lastModifiedBy>Saif</cp:lastModifiedBy>
  <cp:revision>145</cp:revision>
  <dcterms:created xsi:type="dcterms:W3CDTF">2012-09-07T17:42:31Z</dcterms:created>
  <dcterms:modified xsi:type="dcterms:W3CDTF">2013-06-08T21:46:25Z</dcterms:modified>
</cp:coreProperties>
</file>