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12"/>
  </p:notesMasterIdLst>
  <p:handoutMasterIdLst>
    <p:handoutMasterId r:id="rId13"/>
  </p:handoutMasterIdLst>
  <p:sldIdLst>
    <p:sldId id="256" r:id="rId2"/>
    <p:sldId id="257" r:id="rId3"/>
    <p:sldId id="272" r:id="rId4"/>
    <p:sldId id="258" r:id="rId5"/>
    <p:sldId id="275" r:id="rId6"/>
    <p:sldId id="274" r:id="rId7"/>
    <p:sldId id="259" r:id="rId8"/>
    <p:sldId id="261" r:id="rId9"/>
    <p:sldId id="279" r:id="rId10"/>
    <p:sldId id="278" r:id="rId11"/>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r" defTabSz="914400" rtl="1" eaLnBrk="1" latinLnBrk="0" hangingPunct="1">
      <a:defRPr kern="1200">
        <a:solidFill>
          <a:schemeClr val="tx1"/>
        </a:solidFill>
        <a:latin typeface="Arial" pitchFamily="34" charset="0"/>
        <a:ea typeface="+mn-ea"/>
        <a:cs typeface="+mn-cs"/>
      </a:defRPr>
    </a:lvl6pPr>
    <a:lvl7pPr marL="2743200" algn="r" defTabSz="914400" rtl="1" eaLnBrk="1" latinLnBrk="0" hangingPunct="1">
      <a:defRPr kern="1200">
        <a:solidFill>
          <a:schemeClr val="tx1"/>
        </a:solidFill>
        <a:latin typeface="Arial" pitchFamily="34" charset="0"/>
        <a:ea typeface="+mn-ea"/>
        <a:cs typeface="+mn-cs"/>
      </a:defRPr>
    </a:lvl7pPr>
    <a:lvl8pPr marL="3200400" algn="r" defTabSz="914400" rtl="1" eaLnBrk="1" latinLnBrk="0" hangingPunct="1">
      <a:defRPr kern="1200">
        <a:solidFill>
          <a:schemeClr val="tx1"/>
        </a:solidFill>
        <a:latin typeface="Arial" pitchFamily="34" charset="0"/>
        <a:ea typeface="+mn-ea"/>
        <a:cs typeface="+mn-cs"/>
      </a:defRPr>
    </a:lvl8pPr>
    <a:lvl9pPr marL="3657600" algn="r" defTabSz="914400" rtl="1"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F5F5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408" autoAdjust="0"/>
    <p:restoredTop sz="94693" autoAdjust="0"/>
  </p:normalViewPr>
  <p:slideViewPr>
    <p:cSldViewPr>
      <p:cViewPr varScale="1">
        <p:scale>
          <a:sx n="66" d="100"/>
          <a:sy n="66" d="100"/>
        </p:scale>
        <p:origin x="-138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endParaRPr lang="ru-RU"/>
          </a:p>
        </p:txBody>
      </p:sp>
      <p:sp>
        <p:nvSpPr>
          <p:cNvPr id="921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ru-RU"/>
          </a:p>
        </p:txBody>
      </p:sp>
      <p:sp>
        <p:nvSpPr>
          <p:cNvPr id="92164"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921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921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endParaRPr lang="ru-RU"/>
          </a:p>
        </p:txBody>
      </p:sp>
      <p:sp>
        <p:nvSpPr>
          <p:cNvPr id="921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6AC44E3D-0B40-4E3B-BE7C-749CDBC1A186}" type="slidenum">
              <a:rPr lang="ar-SA"/>
              <a:pPr/>
              <a:t>‹#›</a:t>
            </a:fld>
            <a:endParaRPr lang="ru-RU"/>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Arial" pitchFamily="34" charset="0"/>
        <a:ea typeface="+mn-ea"/>
        <a:cs typeface="Arial" pitchFamily="34" charset="0"/>
      </a:defRPr>
    </a:lvl1pPr>
    <a:lvl2pPr marL="457200" algn="r" rtl="1" fontAlgn="base">
      <a:spcBef>
        <a:spcPct val="30000"/>
      </a:spcBef>
      <a:spcAft>
        <a:spcPct val="0"/>
      </a:spcAft>
      <a:defRPr sz="1200" kern="1200">
        <a:solidFill>
          <a:schemeClr val="tx1"/>
        </a:solidFill>
        <a:latin typeface="Arial" pitchFamily="34" charset="0"/>
        <a:ea typeface="+mn-ea"/>
        <a:cs typeface="Arial" pitchFamily="34" charset="0"/>
      </a:defRPr>
    </a:lvl2pPr>
    <a:lvl3pPr marL="914400" algn="r" rtl="1" fontAlgn="base">
      <a:spcBef>
        <a:spcPct val="30000"/>
      </a:spcBef>
      <a:spcAft>
        <a:spcPct val="0"/>
      </a:spcAft>
      <a:defRPr sz="1200" kern="1200">
        <a:solidFill>
          <a:schemeClr val="tx1"/>
        </a:solidFill>
        <a:latin typeface="Arial" pitchFamily="34" charset="0"/>
        <a:ea typeface="+mn-ea"/>
        <a:cs typeface="Arial" pitchFamily="34" charset="0"/>
      </a:defRPr>
    </a:lvl3pPr>
    <a:lvl4pPr marL="1371600" algn="r" rtl="1" fontAlgn="base">
      <a:spcBef>
        <a:spcPct val="30000"/>
      </a:spcBef>
      <a:spcAft>
        <a:spcPct val="0"/>
      </a:spcAft>
      <a:defRPr sz="1200" kern="1200">
        <a:solidFill>
          <a:schemeClr val="tx1"/>
        </a:solidFill>
        <a:latin typeface="Arial" pitchFamily="34" charset="0"/>
        <a:ea typeface="+mn-ea"/>
        <a:cs typeface="Arial" pitchFamily="34" charset="0"/>
      </a:defRPr>
    </a:lvl4pPr>
    <a:lvl5pPr marL="1828800" algn="r" rtl="1" fontAlgn="base">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0" y="3429000"/>
            <a:ext cx="5940425" cy="1368425"/>
          </a:xfrm>
          <a:prstGeom prst="rect">
            <a:avLst/>
          </a:prstGeom>
          <a:solidFill>
            <a:schemeClr val="accent1"/>
          </a:solidFill>
          <a:ln w="9525">
            <a:noFill/>
            <a:miter lim="800000"/>
            <a:headEnd/>
            <a:tailEnd/>
          </a:ln>
          <a:effectLst/>
        </p:spPr>
        <p:txBody>
          <a:bodyPr wrap="none" anchor="ctr"/>
          <a:lstStyle/>
          <a:p>
            <a:endParaRPr lang="ar-SA"/>
          </a:p>
        </p:txBody>
      </p:sp>
      <p:sp>
        <p:nvSpPr>
          <p:cNvPr id="165891" name="Rectangle 3"/>
          <p:cNvSpPr>
            <a:spLocks noGrp="1" noChangeArrowheads="1"/>
          </p:cNvSpPr>
          <p:nvPr>
            <p:ph type="ctrTitle"/>
          </p:nvPr>
        </p:nvSpPr>
        <p:spPr>
          <a:xfrm>
            <a:off x="107950" y="3240088"/>
            <a:ext cx="6048375" cy="1109662"/>
          </a:xfrm>
        </p:spPr>
        <p:txBody>
          <a:bodyPr/>
          <a:lstStyle>
            <a:lvl1pPr>
              <a:defRPr/>
            </a:lvl1pPr>
          </a:lstStyle>
          <a:p>
            <a:r>
              <a:rPr lang="ar-SA"/>
              <a:t>انقر لتحرير نمط العنوان الرئيسي</a:t>
            </a:r>
            <a:endParaRPr lang="ru-RU"/>
          </a:p>
        </p:txBody>
      </p:sp>
      <p:sp>
        <p:nvSpPr>
          <p:cNvPr id="165892" name="Rectangle 4"/>
          <p:cNvSpPr>
            <a:spLocks noGrp="1" noChangeArrowheads="1"/>
          </p:cNvSpPr>
          <p:nvPr>
            <p:ph type="subTitle" idx="1"/>
          </p:nvPr>
        </p:nvSpPr>
        <p:spPr>
          <a:xfrm>
            <a:off x="107950" y="4100513"/>
            <a:ext cx="6048375" cy="696912"/>
          </a:xfrm>
        </p:spPr>
        <p:txBody>
          <a:bodyPr/>
          <a:lstStyle>
            <a:lvl1pPr marL="0" indent="0" algn="ctr">
              <a:buFontTx/>
              <a:buNone/>
              <a:defRPr/>
            </a:lvl1pPr>
          </a:lstStyle>
          <a:p>
            <a:r>
              <a:rPr lang="ar-SA"/>
              <a:t>انقر لتحرير نمط العنوان الثانوي الرئيسي</a:t>
            </a: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910388" y="1557338"/>
            <a:ext cx="1909762" cy="4894262"/>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1176338" y="1557338"/>
            <a:ext cx="5581650" cy="4894262"/>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ar-SA" smtClean="0"/>
              <a:t>انقر لتحرير أنماط النص الرئيسي</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1176338" y="2133600"/>
            <a:ext cx="3744912"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5073650" y="2133600"/>
            <a:ext cx="3746500" cy="431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1143000"/>
          </a:xfrm>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bwMode="auto">
          <a:xfrm>
            <a:off x="1258888" y="1557338"/>
            <a:ext cx="6553200"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endParaRPr lang="ru-RU" smtClean="0"/>
          </a:p>
        </p:txBody>
      </p:sp>
      <p:sp>
        <p:nvSpPr>
          <p:cNvPr id="164867" name="Rectangle 3"/>
          <p:cNvSpPr>
            <a:spLocks noChangeArrowheads="1"/>
          </p:cNvSpPr>
          <p:nvPr/>
        </p:nvSpPr>
        <p:spPr bwMode="auto">
          <a:xfrm>
            <a:off x="0" y="5516563"/>
            <a:ext cx="9144000" cy="1341437"/>
          </a:xfrm>
          <a:prstGeom prst="rect">
            <a:avLst/>
          </a:prstGeom>
          <a:gradFill rotWithShape="1">
            <a:gsLst>
              <a:gs pos="0">
                <a:srgbClr val="765E2F">
                  <a:alpha val="0"/>
                </a:srgbClr>
              </a:gs>
              <a:gs pos="100000">
                <a:schemeClr val="folHlink"/>
              </a:gs>
            </a:gsLst>
            <a:lin ang="5400000" scaled="1"/>
          </a:gradFill>
          <a:ln w="9525">
            <a:noFill/>
            <a:miter lim="800000"/>
            <a:headEnd/>
            <a:tailEnd/>
          </a:ln>
          <a:effectLst/>
        </p:spPr>
        <p:txBody>
          <a:bodyPr wrap="none" anchor="ctr"/>
          <a:lstStyle/>
          <a:p>
            <a:pPr algn="ctr" eaLnBrk="1" hangingPunct="1"/>
            <a:endParaRPr lang="uk-UA"/>
          </a:p>
        </p:txBody>
      </p:sp>
      <p:sp>
        <p:nvSpPr>
          <p:cNvPr id="164868" name="Rectangle 4"/>
          <p:cNvSpPr>
            <a:spLocks noGrp="1" noChangeArrowheads="1"/>
          </p:cNvSpPr>
          <p:nvPr>
            <p:ph type="body" idx="1"/>
          </p:nvPr>
        </p:nvSpPr>
        <p:spPr bwMode="auto">
          <a:xfrm>
            <a:off x="1176338" y="2133600"/>
            <a:ext cx="7643812" cy="4318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endParaRPr lang="ru-RU" smtClean="0"/>
          </a:p>
          <a:p>
            <a:pPr lvl="1"/>
            <a:r>
              <a:rPr lang="ar-SA" smtClean="0"/>
              <a:t>المستوى الثاني</a:t>
            </a:r>
            <a:endParaRPr lang="ru-RU" smtClean="0"/>
          </a:p>
          <a:p>
            <a:pPr lvl="2"/>
            <a:r>
              <a:rPr lang="ar-SA" smtClean="0"/>
              <a:t>المستوى الثالث</a:t>
            </a:r>
            <a:endParaRPr lang="ru-RU" smtClean="0"/>
          </a:p>
          <a:p>
            <a:pPr lvl="3"/>
            <a:r>
              <a:rPr lang="ar-SA" smtClean="0"/>
              <a:t>المستوى الرابع</a:t>
            </a:r>
            <a:endParaRPr lang="ru-RU" smtClean="0"/>
          </a:p>
          <a:p>
            <a:pPr lvl="4"/>
            <a:r>
              <a:rPr lang="ar-SA" smtClean="0"/>
              <a:t>المستوى الخامس</a:t>
            </a:r>
            <a:endParaRPr lang="ru-RU" smtClean="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rtl="0" fontAlgn="base">
        <a:spcBef>
          <a:spcPct val="0"/>
        </a:spcBef>
        <a:spcAft>
          <a:spcPct val="0"/>
        </a:spcAft>
        <a:defRPr sz="3600">
          <a:solidFill>
            <a:schemeClr val="accent1"/>
          </a:solidFill>
          <a:latin typeface="+mj-lt"/>
          <a:ea typeface="+mj-ea"/>
          <a:cs typeface="+mj-cs"/>
        </a:defRPr>
      </a:lvl1pPr>
      <a:lvl2pPr algn="l" rtl="0" fontAlgn="base">
        <a:spcBef>
          <a:spcPct val="0"/>
        </a:spcBef>
        <a:spcAft>
          <a:spcPct val="0"/>
        </a:spcAft>
        <a:defRPr sz="3600">
          <a:solidFill>
            <a:schemeClr val="accent1"/>
          </a:solidFill>
          <a:latin typeface="Arial" pitchFamily="34" charset="0"/>
          <a:cs typeface="Arial" pitchFamily="34" charset="0"/>
        </a:defRPr>
      </a:lvl2pPr>
      <a:lvl3pPr algn="l" rtl="0" fontAlgn="base">
        <a:spcBef>
          <a:spcPct val="0"/>
        </a:spcBef>
        <a:spcAft>
          <a:spcPct val="0"/>
        </a:spcAft>
        <a:defRPr sz="3600">
          <a:solidFill>
            <a:schemeClr val="accent1"/>
          </a:solidFill>
          <a:latin typeface="Arial" pitchFamily="34" charset="0"/>
          <a:cs typeface="Arial" pitchFamily="34" charset="0"/>
        </a:defRPr>
      </a:lvl3pPr>
      <a:lvl4pPr algn="l" rtl="0" fontAlgn="base">
        <a:spcBef>
          <a:spcPct val="0"/>
        </a:spcBef>
        <a:spcAft>
          <a:spcPct val="0"/>
        </a:spcAft>
        <a:defRPr sz="3600">
          <a:solidFill>
            <a:schemeClr val="accent1"/>
          </a:solidFill>
          <a:latin typeface="Arial" pitchFamily="34" charset="0"/>
          <a:cs typeface="Arial" pitchFamily="34" charset="0"/>
        </a:defRPr>
      </a:lvl4pPr>
      <a:lvl5pPr algn="l" rtl="0" fontAlgn="base">
        <a:spcBef>
          <a:spcPct val="0"/>
        </a:spcBef>
        <a:spcAft>
          <a:spcPct val="0"/>
        </a:spcAft>
        <a:defRPr sz="3600">
          <a:solidFill>
            <a:schemeClr val="accent1"/>
          </a:solidFill>
          <a:latin typeface="Arial" pitchFamily="34" charset="0"/>
          <a:cs typeface="Arial" pitchFamily="34" charset="0"/>
        </a:defRPr>
      </a:lvl5pPr>
      <a:lvl6pPr marL="457200" algn="l" rtl="0" fontAlgn="base">
        <a:spcBef>
          <a:spcPct val="0"/>
        </a:spcBef>
        <a:spcAft>
          <a:spcPct val="0"/>
        </a:spcAft>
        <a:defRPr sz="3600">
          <a:solidFill>
            <a:schemeClr val="accent1"/>
          </a:solidFill>
          <a:latin typeface="Arial" pitchFamily="34" charset="0"/>
          <a:cs typeface="Arial" pitchFamily="34" charset="0"/>
        </a:defRPr>
      </a:lvl6pPr>
      <a:lvl7pPr marL="914400" algn="l" rtl="0" fontAlgn="base">
        <a:spcBef>
          <a:spcPct val="0"/>
        </a:spcBef>
        <a:spcAft>
          <a:spcPct val="0"/>
        </a:spcAft>
        <a:defRPr sz="3600">
          <a:solidFill>
            <a:schemeClr val="accent1"/>
          </a:solidFill>
          <a:latin typeface="Arial" pitchFamily="34" charset="0"/>
          <a:cs typeface="Arial" pitchFamily="34" charset="0"/>
        </a:defRPr>
      </a:lvl7pPr>
      <a:lvl8pPr marL="1371600" algn="l" rtl="0" fontAlgn="base">
        <a:spcBef>
          <a:spcPct val="0"/>
        </a:spcBef>
        <a:spcAft>
          <a:spcPct val="0"/>
        </a:spcAft>
        <a:defRPr sz="3600">
          <a:solidFill>
            <a:schemeClr val="accent1"/>
          </a:solidFill>
          <a:latin typeface="Arial" pitchFamily="34" charset="0"/>
          <a:cs typeface="Arial" pitchFamily="34" charset="0"/>
        </a:defRPr>
      </a:lvl8pPr>
      <a:lvl9pPr marL="1828800" algn="l" rtl="0" fontAlgn="base">
        <a:spcBef>
          <a:spcPct val="0"/>
        </a:spcBef>
        <a:spcAft>
          <a:spcPct val="0"/>
        </a:spcAft>
        <a:defRPr sz="3600">
          <a:solidFill>
            <a:schemeClr val="accent1"/>
          </a:solidFill>
          <a:latin typeface="Arial" pitchFamily="34" charset="0"/>
          <a:cs typeface="Arial" pitchFamily="34"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b="1">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2627313" y="3500438"/>
            <a:ext cx="5256212" cy="838200"/>
          </a:xfrm>
          <a:noFill/>
          <a:effectLst>
            <a:outerShdw dist="35921" dir="2700000" algn="ctr" rotWithShape="0">
              <a:schemeClr val="bg2"/>
            </a:outerShdw>
          </a:effectLst>
        </p:spPr>
        <p:txBody>
          <a:bodyPr/>
          <a:lstStyle/>
          <a:p>
            <a:r>
              <a:rPr lang="en-US" sz="7200">
                <a:solidFill>
                  <a:srgbClr val="FF0000"/>
                </a:solidFill>
                <a:ea typeface="Times New Roman" pitchFamily="18" charset="0"/>
                <a:cs typeface="Monotype Koufi" pitchFamily="2" charset="-78"/>
              </a:rPr>
              <a:t/>
            </a:r>
            <a:br>
              <a:rPr lang="en-US" sz="7200">
                <a:solidFill>
                  <a:srgbClr val="FF0000"/>
                </a:solidFill>
                <a:ea typeface="Times New Roman" pitchFamily="18" charset="0"/>
                <a:cs typeface="Monotype Koufi" pitchFamily="2" charset="-78"/>
              </a:rPr>
            </a:br>
            <a:endParaRPr lang="uk-UA" sz="7200">
              <a:solidFill>
                <a:srgbClr val="FF0000"/>
              </a:solidFill>
              <a:ea typeface="Times New Roman" pitchFamily="18" charset="0"/>
              <a:cs typeface="Monotype Koufi" pitchFamily="2" charset="-78"/>
            </a:endParaRPr>
          </a:p>
        </p:txBody>
      </p:sp>
      <p:sp>
        <p:nvSpPr>
          <p:cNvPr id="34819" name="Rectangle 3"/>
          <p:cNvSpPr>
            <a:spLocks noGrp="1" noChangeArrowheads="1"/>
          </p:cNvSpPr>
          <p:nvPr>
            <p:ph type="subTitle" idx="1"/>
          </p:nvPr>
        </p:nvSpPr>
        <p:spPr>
          <a:xfrm>
            <a:off x="539750" y="3716338"/>
            <a:ext cx="4464050" cy="498475"/>
          </a:xfrm>
          <a:effectLst>
            <a:outerShdw dist="35921" dir="2700000" algn="ctr" rotWithShape="0">
              <a:schemeClr val="bg2"/>
            </a:outerShdw>
          </a:effectLst>
        </p:spPr>
        <p:txBody>
          <a:bodyPr/>
          <a:lstStyle/>
          <a:p>
            <a:pPr>
              <a:lnSpc>
                <a:spcPct val="90000"/>
              </a:lnSpc>
            </a:pPr>
            <a:r>
              <a:rPr lang="ar-SA" sz="6600">
                <a:solidFill>
                  <a:schemeClr val="bg1"/>
                </a:solidFill>
              </a:rPr>
              <a:t>الـــعَــوْلَــمَــة</a:t>
            </a:r>
            <a:r>
              <a:rPr lang="uk-UA" sz="6600">
                <a:solidFill>
                  <a:schemeClr val="bg1"/>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4818"/>
                                        </p:tgtEl>
                                        <p:attrNameLst>
                                          <p:attrName>style.visibility</p:attrName>
                                        </p:attrNameLst>
                                      </p:cBhvr>
                                      <p:to>
                                        <p:strVal val="visible"/>
                                      </p:to>
                                    </p:set>
                                    <p:anim calcmode="discrete" valueType="clr">
                                      <p:cBhvr override="childStyle">
                                        <p:cTn id="7" dur="80"/>
                                        <p:tgtEl>
                                          <p:spTgt spid="3481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4818"/>
                                        </p:tgtEl>
                                        <p:attrNameLst>
                                          <p:attrName>fillcolor</p:attrName>
                                        </p:attrNameLst>
                                      </p:cBhvr>
                                      <p:tavLst>
                                        <p:tav tm="0">
                                          <p:val>
                                            <p:clrVal>
                                              <a:schemeClr val="accent2"/>
                                            </p:clrVal>
                                          </p:val>
                                        </p:tav>
                                        <p:tav tm="50000">
                                          <p:val>
                                            <p:clrVal>
                                              <a:schemeClr val="hlink"/>
                                            </p:clrVal>
                                          </p:val>
                                        </p:tav>
                                      </p:tavLst>
                                    </p:anim>
                                    <p:set>
                                      <p:cBhvr>
                                        <p:cTn id="9" dur="80"/>
                                        <p:tgtEl>
                                          <p:spTgt spid="34818"/>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27" presetClass="entr" presetSubtype="0" fill="hold" grpId="0" nodeType="clickEffect">
                                  <p:stCondLst>
                                    <p:cond delay="0"/>
                                  </p:stCondLst>
                                  <p:iterate type="lt">
                                    <p:tmPct val="50000"/>
                                  </p:iterate>
                                  <p:childTnLst>
                                    <p:set>
                                      <p:cBhvr>
                                        <p:cTn id="13" dur="1" fill="hold">
                                          <p:stCondLst>
                                            <p:cond delay="0"/>
                                          </p:stCondLst>
                                        </p:cTn>
                                        <p:tgtEl>
                                          <p:spTgt spid="34819">
                                            <p:txEl>
                                              <p:pRg st="0" end="0"/>
                                            </p:txEl>
                                          </p:spTgt>
                                        </p:tgtEl>
                                        <p:attrNameLst>
                                          <p:attrName>style.visibility</p:attrName>
                                        </p:attrNameLst>
                                      </p:cBhvr>
                                      <p:to>
                                        <p:strVal val="visible"/>
                                      </p:to>
                                    </p:set>
                                    <p:anim calcmode="discrete" valueType="clr">
                                      <p:cBhvr override="childStyle">
                                        <p:cTn id="14" dur="80"/>
                                        <p:tgtEl>
                                          <p:spTgt spid="3481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5" dur="80"/>
                                        <p:tgtEl>
                                          <p:spTgt spid="34819">
                                            <p:txEl>
                                              <p:pRg st="0" end="0"/>
                                            </p:txEl>
                                          </p:spTgt>
                                        </p:tgtEl>
                                        <p:attrNameLst>
                                          <p:attrName>fillcolor</p:attrName>
                                        </p:attrNameLst>
                                      </p:cBhvr>
                                      <p:tavLst>
                                        <p:tav tm="0">
                                          <p:val>
                                            <p:clrVal>
                                              <a:schemeClr val="accent2"/>
                                            </p:clrVal>
                                          </p:val>
                                        </p:tav>
                                        <p:tav tm="50000">
                                          <p:val>
                                            <p:clrVal>
                                              <a:schemeClr val="hlink"/>
                                            </p:clrVal>
                                          </p:val>
                                        </p:tav>
                                      </p:tavLst>
                                    </p:anim>
                                    <p:set>
                                      <p:cBhvr>
                                        <p:cTn id="16" dur="80"/>
                                        <p:tgtEl>
                                          <p:spTgt spid="34819">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p:bldP spid="34819"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a:xfrm>
            <a:off x="3348038" y="1052513"/>
            <a:ext cx="6553200" cy="508000"/>
          </a:xfrm>
        </p:spPr>
        <p:txBody>
          <a:bodyPr/>
          <a:lstStyle/>
          <a:p>
            <a:r>
              <a:rPr lang="ar-SA" sz="3200" b="1"/>
              <a:t>تم هذا العمل بمجهود من الطالبات :</a:t>
            </a:r>
            <a:br>
              <a:rPr lang="ar-SA" sz="3200" b="1"/>
            </a:br>
            <a:endParaRPr lang="en-US" sz="3200" b="1"/>
          </a:p>
        </p:txBody>
      </p:sp>
      <p:sp>
        <p:nvSpPr>
          <p:cNvPr id="195587" name="Rectangle 3"/>
          <p:cNvSpPr>
            <a:spLocks noGrp="1" noChangeArrowheads="1"/>
          </p:cNvSpPr>
          <p:nvPr>
            <p:ph type="body" idx="1"/>
          </p:nvPr>
        </p:nvSpPr>
        <p:spPr>
          <a:xfrm>
            <a:off x="1116013" y="1700213"/>
            <a:ext cx="7643812" cy="4318000"/>
          </a:xfrm>
        </p:spPr>
        <p:txBody>
          <a:bodyPr/>
          <a:lstStyle/>
          <a:p>
            <a:pPr algn="r">
              <a:lnSpc>
                <a:spcPct val="90000"/>
              </a:lnSpc>
              <a:buFontTx/>
              <a:buNone/>
            </a:pPr>
            <a:endParaRPr lang="ar-SA"/>
          </a:p>
          <a:p>
            <a:pPr algn="ctr">
              <a:lnSpc>
                <a:spcPct val="90000"/>
              </a:lnSpc>
              <a:buFontTx/>
              <a:buNone/>
            </a:pPr>
            <a:r>
              <a:rPr lang="ar-SA" sz="4400" b="1">
                <a:latin typeface="Abadi MT Ex Bd" pitchFamily="2" charset="0"/>
                <a:cs typeface="Arabic Transparent" pitchFamily="2" charset="-78"/>
              </a:rPr>
              <a:t>الهام الفعيم</a:t>
            </a:r>
          </a:p>
          <a:p>
            <a:pPr algn="ctr">
              <a:lnSpc>
                <a:spcPct val="90000"/>
              </a:lnSpc>
              <a:buFontTx/>
              <a:buNone/>
            </a:pPr>
            <a:endParaRPr lang="ar-SA" sz="4400">
              <a:latin typeface="Abadi MT Ex Bd" pitchFamily="2" charset="0"/>
              <a:cs typeface="Arabic Transparent" pitchFamily="2" charset="-78"/>
            </a:endParaRPr>
          </a:p>
          <a:p>
            <a:pPr algn="ctr">
              <a:lnSpc>
                <a:spcPct val="90000"/>
              </a:lnSpc>
              <a:buFontTx/>
              <a:buNone/>
            </a:pPr>
            <a:r>
              <a:rPr lang="ar-SA" sz="4400" b="1">
                <a:latin typeface="Abadi MT Ex Bd" pitchFamily="2" charset="0"/>
                <a:cs typeface="Arabic Transparent" pitchFamily="2" charset="-78"/>
              </a:rPr>
              <a:t>اماني المانع</a:t>
            </a:r>
          </a:p>
          <a:p>
            <a:pPr algn="ctr">
              <a:lnSpc>
                <a:spcPct val="90000"/>
              </a:lnSpc>
              <a:buFontTx/>
              <a:buNone/>
            </a:pPr>
            <a:endParaRPr lang="ar-SA" sz="4400">
              <a:latin typeface="Abadi MT Ex Bd" pitchFamily="2" charset="0"/>
              <a:cs typeface="Arabic Transparent" pitchFamily="2" charset="-78"/>
            </a:endParaRPr>
          </a:p>
          <a:p>
            <a:pPr algn="ctr">
              <a:lnSpc>
                <a:spcPct val="90000"/>
              </a:lnSpc>
              <a:buFontTx/>
              <a:buNone/>
            </a:pPr>
            <a:r>
              <a:rPr lang="ar-SA" sz="4400" b="1">
                <a:latin typeface="Abadi MT Ex Bd" pitchFamily="2" charset="0"/>
                <a:cs typeface="Arabic Transparent" pitchFamily="2" charset="-78"/>
              </a:rPr>
              <a:t>هند الصغير</a:t>
            </a:r>
          </a:p>
          <a:p>
            <a:pPr algn="r">
              <a:lnSpc>
                <a:spcPct val="90000"/>
              </a:lnSpc>
              <a:buFontTx/>
              <a:buNone/>
            </a:pP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211638" y="333375"/>
            <a:ext cx="4679950" cy="1223963"/>
          </a:xfrm>
          <a:noFill/>
          <a:ln/>
          <a:effectLst>
            <a:outerShdw dist="35921" dir="2700000" algn="ctr" rotWithShape="0">
              <a:schemeClr val="bg1"/>
            </a:outerShdw>
          </a:effectLst>
        </p:spPr>
        <p:txBody>
          <a:bodyPr/>
          <a:lstStyle/>
          <a:p>
            <a:pPr algn="ctr"/>
            <a:r>
              <a:rPr lang="ar-SA" sz="4300">
                <a:solidFill>
                  <a:srgbClr val="6900B0"/>
                </a:solidFill>
                <a:effectLst>
                  <a:outerShdw blurRad="38100" dist="38100" dir="2700000" algn="tl">
                    <a:srgbClr val="C0C0C0"/>
                  </a:outerShdw>
                </a:effectLst>
                <a:latin typeface="Script MT Bold" pitchFamily="66" charset="0"/>
                <a:cs typeface="Times New Roman" pitchFamily="18" charset="0"/>
              </a:rPr>
              <a:t>أولا: مفهوم العولمة</a:t>
            </a:r>
            <a:endParaRPr lang="uk-UA" sz="4300">
              <a:solidFill>
                <a:srgbClr val="6900B0"/>
              </a:solidFill>
              <a:effectLst>
                <a:outerShdw blurRad="38100" dist="38100" dir="2700000" algn="tl">
                  <a:srgbClr val="C0C0C0"/>
                </a:outerShdw>
              </a:effectLst>
              <a:latin typeface="Script MT Bold" pitchFamily="66" charset="0"/>
              <a:cs typeface="Times New Roman" pitchFamily="18" charset="0"/>
            </a:endParaRPr>
          </a:p>
        </p:txBody>
      </p:sp>
      <p:sp>
        <p:nvSpPr>
          <p:cNvPr id="36867" name="Rectangle 3"/>
          <p:cNvSpPr>
            <a:spLocks noGrp="1" noChangeArrowheads="1"/>
          </p:cNvSpPr>
          <p:nvPr>
            <p:ph type="body" idx="1"/>
          </p:nvPr>
        </p:nvSpPr>
        <p:spPr>
          <a:xfrm>
            <a:off x="1042988" y="2060575"/>
            <a:ext cx="7632700" cy="4319588"/>
          </a:xfrm>
        </p:spPr>
        <p:txBody>
          <a:bodyPr/>
          <a:lstStyle/>
          <a:p>
            <a:pPr>
              <a:buFontTx/>
              <a:buNone/>
            </a:pPr>
            <a:endParaRPr lang="en-US" altLang="ko-KR">
              <a:solidFill>
                <a:schemeClr val="bg2"/>
              </a:solidFill>
              <a:latin typeface="Verdana" pitchFamily="34" charset="0"/>
              <a:ea typeface="Gulim" pitchFamily="34" charset="-127"/>
            </a:endParaRPr>
          </a:p>
          <a:p>
            <a:endParaRPr lang="uk-UA">
              <a:solidFill>
                <a:schemeClr val="bg2"/>
              </a:solidFill>
            </a:endParaRPr>
          </a:p>
        </p:txBody>
      </p:sp>
      <p:pic>
        <p:nvPicPr>
          <p:cNvPr id="36870" name="Picture 6"/>
          <p:cNvPicPr>
            <a:picLocks noChangeAspect="1" noChangeArrowheads="1"/>
          </p:cNvPicPr>
          <p:nvPr/>
        </p:nvPicPr>
        <p:blipFill>
          <a:blip r:embed="rId2"/>
          <a:srcRect/>
          <a:stretch>
            <a:fillRect/>
          </a:stretch>
        </p:blipFill>
        <p:spPr bwMode="auto">
          <a:xfrm>
            <a:off x="795338" y="2924175"/>
            <a:ext cx="1473200" cy="1731963"/>
          </a:xfrm>
          <a:prstGeom prst="rect">
            <a:avLst/>
          </a:prstGeom>
          <a:noFill/>
          <a:ln w="9525" algn="ctr">
            <a:noFill/>
            <a:miter lim="800000"/>
            <a:headEnd/>
            <a:tailEnd/>
          </a:ln>
          <a:effectLst/>
        </p:spPr>
      </p:pic>
      <p:sp>
        <p:nvSpPr>
          <p:cNvPr id="36873" name="Rectangle 9"/>
          <p:cNvSpPr>
            <a:spLocks noChangeArrowheads="1"/>
          </p:cNvSpPr>
          <p:nvPr/>
        </p:nvSpPr>
        <p:spPr bwMode="auto">
          <a:xfrm>
            <a:off x="2286000" y="1803400"/>
            <a:ext cx="6607175" cy="3292475"/>
          </a:xfrm>
          <a:prstGeom prst="rect">
            <a:avLst/>
          </a:prstGeom>
          <a:noFill/>
          <a:ln w="9525" algn="ctr">
            <a:noFill/>
            <a:miter lim="800000"/>
            <a:headEnd/>
            <a:tailEnd/>
          </a:ln>
          <a:effectLst/>
        </p:spPr>
        <p:txBody>
          <a:bodyPr>
            <a:spAutoFit/>
          </a:bodyPr>
          <a:lstStyle/>
          <a:p>
            <a:pPr algn="r">
              <a:spcBef>
                <a:spcPct val="50000"/>
              </a:spcBef>
            </a:pPr>
            <a:r>
              <a:rPr lang="ar-SA" sz="2000" b="1">
                <a:cs typeface="Arial" pitchFamily="34" charset="0"/>
              </a:rPr>
              <a:t>العولمة لغة:</a:t>
            </a:r>
            <a:r>
              <a:rPr lang="ar-SA" sz="2000">
                <a:cs typeface="Arial" pitchFamily="34" charset="0"/>
              </a:rPr>
              <a:t> اسم مشتق من كلمة (العالَم)، وهي مصدر على وزن (فَوْعَلَة)، كما يقال " قَوْلَبَة "، اشتقاقا من كلمة (قالب</a:t>
            </a:r>
            <a:r>
              <a:rPr lang="en-US" sz="2000"/>
              <a:t>).</a:t>
            </a:r>
          </a:p>
          <a:p>
            <a:pPr algn="r">
              <a:spcBef>
                <a:spcPct val="50000"/>
              </a:spcBef>
            </a:pPr>
            <a:r>
              <a:rPr lang="ar-SA" sz="2000" b="1">
                <a:cs typeface="Arial" pitchFamily="34" charset="0"/>
              </a:rPr>
              <a:t>العولمة</a:t>
            </a:r>
            <a:r>
              <a:rPr lang="ar-SA" sz="2000">
                <a:cs typeface="Arial" pitchFamily="34" charset="0"/>
              </a:rPr>
              <a:t> اصطلاحاً لها تعريفات متعددة، منها</a:t>
            </a:r>
            <a:r>
              <a:rPr lang="en-US" sz="2000"/>
              <a:t>:</a:t>
            </a:r>
          </a:p>
          <a:p>
            <a:pPr algn="r">
              <a:spcBef>
                <a:spcPct val="50000"/>
              </a:spcBef>
            </a:pPr>
            <a:r>
              <a:rPr lang="en-US" sz="2000"/>
              <a:t>" </a:t>
            </a:r>
            <a:r>
              <a:rPr lang="ar-SA" sz="2000">
                <a:cs typeface="Arial" pitchFamily="34" charset="0"/>
              </a:rPr>
              <a:t>زيادة درجة الارتباط المتبادل بين المجتمعات الإنسانية، بإزالة الحواجز والمسافات، وتسهيل حركة الناس، والأفكار، والمعلومات، والسلع بين مختلف دول العالم</a:t>
            </a:r>
            <a:r>
              <a:rPr lang="en-US" sz="2000"/>
              <a:t> ”.</a:t>
            </a:r>
          </a:p>
          <a:p>
            <a:pPr algn="r">
              <a:spcBef>
                <a:spcPct val="50000"/>
              </a:spcBef>
            </a:pPr>
            <a:r>
              <a:rPr lang="en-US" sz="2000"/>
              <a:t>" </a:t>
            </a:r>
            <a:r>
              <a:rPr lang="ar-SA" sz="2000">
                <a:cs typeface="Arial" pitchFamily="34" charset="0"/>
              </a:rPr>
              <a:t>عملية تقودها القوى الفاعلة المؤثرة في النظام العالمي ؛ من أجل ترويج قيم، وسلوكيات، وسياسات،  ومفاهيم النموذج الغربي الرأسمالي الليبرالي بأبعاده السياسية والاقتصادية والثقافية</a:t>
            </a:r>
            <a:r>
              <a:rPr lang="en-US" sz="2000"/>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6866"/>
                                        </p:tgtEl>
                                        <p:attrNameLst>
                                          <p:attrName>style.visibility</p:attrName>
                                        </p:attrNameLst>
                                      </p:cBhvr>
                                      <p:to>
                                        <p:strVal val="visible"/>
                                      </p:to>
                                    </p:set>
                                    <p:anim calcmode="discrete" valueType="clr">
                                      <p:cBhvr override="childStyle">
                                        <p:cTn id="7" dur="80"/>
                                        <p:tgtEl>
                                          <p:spTgt spid="3686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6866"/>
                                        </p:tgtEl>
                                        <p:attrNameLst>
                                          <p:attrName>fillcolor</p:attrName>
                                        </p:attrNameLst>
                                      </p:cBhvr>
                                      <p:tavLst>
                                        <p:tav tm="0">
                                          <p:val>
                                            <p:clrVal>
                                              <a:schemeClr val="accent2"/>
                                            </p:clrVal>
                                          </p:val>
                                        </p:tav>
                                        <p:tav tm="50000">
                                          <p:val>
                                            <p:clrVal>
                                              <a:schemeClr val="hlink"/>
                                            </p:clrVal>
                                          </p:val>
                                        </p:tav>
                                      </p:tavLst>
                                    </p:anim>
                                    <p:set>
                                      <p:cBhvr>
                                        <p:cTn id="9" dur="80"/>
                                        <p:tgtEl>
                                          <p:spTgt spid="3686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a:xfrm>
            <a:off x="1835150" y="404813"/>
            <a:ext cx="6553200" cy="508000"/>
          </a:xfrm>
          <a:effectLst>
            <a:outerShdw dist="35921" dir="2700000" algn="ctr" rotWithShape="0">
              <a:schemeClr val="bg1"/>
            </a:outerShdw>
          </a:effectLst>
        </p:spPr>
        <p:txBody>
          <a:bodyPr/>
          <a:lstStyle/>
          <a:p>
            <a:pPr algn="r"/>
            <a:r>
              <a:rPr lang="ar-SA" sz="6600">
                <a:solidFill>
                  <a:srgbClr val="6900B0"/>
                </a:solidFill>
                <a:effectLst>
                  <a:outerShdw blurRad="38100" dist="38100" dir="2700000" algn="tl">
                    <a:srgbClr val="C0C0C0"/>
                  </a:outerShdw>
                </a:effectLst>
                <a:latin typeface="Script MT Bold" pitchFamily="66" charset="0"/>
                <a:cs typeface="Times New Roman" pitchFamily="18" charset="0"/>
              </a:rPr>
              <a:t>ثانيا: أنواع العولمة</a:t>
            </a:r>
            <a:endParaRPr lang="en-US" sz="6600">
              <a:solidFill>
                <a:srgbClr val="6900B0"/>
              </a:solidFill>
              <a:effectLst>
                <a:outerShdw blurRad="38100" dist="38100" dir="2700000" algn="tl">
                  <a:srgbClr val="C0C0C0"/>
                </a:outerShdw>
              </a:effectLst>
              <a:latin typeface="Script MT Bold" pitchFamily="66" charset="0"/>
              <a:cs typeface="Times New Roman" pitchFamily="18" charset="0"/>
            </a:endParaRPr>
          </a:p>
        </p:txBody>
      </p:sp>
      <p:sp>
        <p:nvSpPr>
          <p:cNvPr id="180234" name="Rectangle 10"/>
          <p:cNvSpPr>
            <a:spLocks noGrp="1" noChangeArrowheads="1"/>
          </p:cNvSpPr>
          <p:nvPr>
            <p:ph type="body" idx="1"/>
          </p:nvPr>
        </p:nvSpPr>
        <p:spPr>
          <a:xfrm>
            <a:off x="323850" y="1196975"/>
            <a:ext cx="8435975" cy="5111750"/>
          </a:xfrm>
        </p:spPr>
        <p:txBody>
          <a:bodyPr/>
          <a:lstStyle/>
          <a:p>
            <a:pPr marL="457200" indent="-457200" algn="r">
              <a:lnSpc>
                <a:spcPct val="90000"/>
              </a:lnSpc>
              <a:buFontTx/>
              <a:buNone/>
            </a:pPr>
            <a:endParaRPr lang="ar-SA" sz="2000" b="1"/>
          </a:p>
          <a:p>
            <a:pPr marL="457200" indent="-457200" algn="r">
              <a:lnSpc>
                <a:spcPct val="90000"/>
              </a:lnSpc>
              <a:buFontTx/>
              <a:buNone/>
            </a:pPr>
            <a:r>
              <a:rPr lang="ar-SA" sz="2400" b="1"/>
              <a:t>العولمة السياسية:</a:t>
            </a:r>
          </a:p>
          <a:p>
            <a:pPr marL="457200" indent="-457200" algn="r">
              <a:lnSpc>
                <a:spcPct val="90000"/>
              </a:lnSpc>
              <a:buFontTx/>
              <a:buNone/>
            </a:pPr>
            <a:r>
              <a:rPr lang="ar-SA" sz="2000" b="1"/>
              <a:t>من المنظور السياسي, العولمة هي أن الدولة لا تكون هي الفاعل الوحيد علي المسرح السياسي العالمي، ولكن توجد إلى جانبها هيئات متعددة الجنسيات ومنظمات عالمية وجماعات دولية وغيرها من التنظيمات الفاعلة التي تسعى إلى تحقيق المزيد من الترابط والتداخل والاندماج الدولي.</a:t>
            </a:r>
          </a:p>
          <a:p>
            <a:pPr marL="457200" indent="-457200" algn="r">
              <a:lnSpc>
                <a:spcPct val="90000"/>
              </a:lnSpc>
              <a:buFontTx/>
              <a:buNone/>
            </a:pPr>
            <a:r>
              <a:rPr lang="ar-SA" sz="2000" b="1"/>
              <a:t>ويذهب البعض على أن، العولمة السياسية تعني "نقلاً لسلطة الدولة واختصاصاتها إلى مؤسسات عالمية تتولى تسيير العالم وتوجيهه، وهي بذلك تحل محل الدولة وتهيمن عليها".</a:t>
            </a:r>
          </a:p>
          <a:p>
            <a:pPr marL="457200" indent="-457200" algn="r">
              <a:lnSpc>
                <a:spcPct val="90000"/>
              </a:lnSpc>
              <a:buFontTx/>
              <a:buNone/>
            </a:pPr>
            <a:r>
              <a:rPr lang="ar-SA" sz="2000" b="1"/>
              <a:t>كذلك تتجلى العولمة في المجال السياسي في عدة جوانب، أهمها محاولة إعادة صياغة مفاهيم العلاقات الدولية بما يعطى للدول الدافعة للعولمة حق التدخل في شئون دول الجنوب، متذرعة في ذلك بمفاهيم حقوق الإنسان والديمقراطية التي يجب على دول الجنوب تطبيقها لتحقيق الاندماج مع العولمة.</a:t>
            </a:r>
          </a:p>
          <a:p>
            <a:pPr marL="457200" indent="-457200" algn="r">
              <a:lnSpc>
                <a:spcPct val="90000"/>
              </a:lnSpc>
              <a:buFontTx/>
              <a:buNone/>
            </a:pPr>
            <a:r>
              <a:rPr lang="ar-SA" sz="2000" b="1"/>
              <a:t>ويعد الأثر الهام للعولمة هو إضعاف سلطة الدولة من خلال التركيز على الإقلال من دور الدولة، ووضع معايير عالمية لأدائها لدورها في مجالات الاقتصاد والمعلومات، يتم محاسبتها من جانب قوى العولمة على أساسها العولمة السياسية.</a:t>
            </a:r>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a:p>
            <a:pPr marL="457200" indent="-457200" algn="r">
              <a:lnSpc>
                <a:spcPct val="90000"/>
              </a:lnSpc>
              <a:buFontTx/>
              <a:buNone/>
            </a:pPr>
            <a:endParaRPr lang="ar-SA" sz="2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0226"/>
                                        </p:tgtEl>
                                        <p:attrNameLst>
                                          <p:attrName>style.visibility</p:attrName>
                                        </p:attrNameLst>
                                      </p:cBhvr>
                                      <p:to>
                                        <p:strVal val="visible"/>
                                      </p:to>
                                    </p:set>
                                    <p:anim calcmode="lin" valueType="num">
                                      <p:cBhvr additive="base">
                                        <p:cTn id="7" dur="500" fill="hold"/>
                                        <p:tgtEl>
                                          <p:spTgt spid="180226"/>
                                        </p:tgtEl>
                                        <p:attrNameLst>
                                          <p:attrName>ppt_x</p:attrName>
                                        </p:attrNameLst>
                                      </p:cBhvr>
                                      <p:tavLst>
                                        <p:tav tm="0">
                                          <p:val>
                                            <p:strVal val="#ppt_x"/>
                                          </p:val>
                                        </p:tav>
                                        <p:tav tm="100000">
                                          <p:val>
                                            <p:strVal val="#ppt_x"/>
                                          </p:val>
                                        </p:tav>
                                      </p:tavLst>
                                    </p:anim>
                                    <p:anim calcmode="lin" valueType="num">
                                      <p:cBhvr additive="base">
                                        <p:cTn id="8" dur="500" fill="hold"/>
                                        <p:tgtEl>
                                          <p:spTgt spid="1802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p:cNvSpPr>
            <a:spLocks noGrp="1" noChangeArrowheads="1"/>
          </p:cNvSpPr>
          <p:nvPr>
            <p:ph type="title"/>
          </p:nvPr>
        </p:nvSpPr>
        <p:spPr>
          <a:xfrm>
            <a:off x="2268538" y="333375"/>
            <a:ext cx="6553200" cy="508000"/>
          </a:xfrm>
          <a:effectLst>
            <a:outerShdw dist="35921" dir="2700000" algn="ctr" rotWithShape="0">
              <a:schemeClr val="bg2"/>
            </a:outerShdw>
          </a:effectLst>
        </p:spPr>
        <p:txBody>
          <a:bodyPr/>
          <a:lstStyle/>
          <a:p>
            <a:pPr algn="ctr"/>
            <a:r>
              <a:rPr lang="ar-SA" b="1">
                <a:solidFill>
                  <a:schemeClr val="bg1"/>
                </a:solidFill>
              </a:rPr>
              <a:t>العولمة الثقافية :</a:t>
            </a:r>
            <a:endParaRPr lang="en-US" b="1">
              <a:solidFill>
                <a:schemeClr val="bg1"/>
              </a:solidFill>
            </a:endParaRPr>
          </a:p>
        </p:txBody>
      </p:sp>
      <p:sp>
        <p:nvSpPr>
          <p:cNvPr id="150535" name="Rectangle 7"/>
          <p:cNvSpPr>
            <a:spLocks noGrp="1" noChangeArrowheads="1"/>
          </p:cNvSpPr>
          <p:nvPr>
            <p:ph type="body" idx="1"/>
          </p:nvPr>
        </p:nvSpPr>
        <p:spPr>
          <a:xfrm>
            <a:off x="1187450" y="1700213"/>
            <a:ext cx="7643813" cy="4318000"/>
          </a:xfrm>
        </p:spPr>
        <p:txBody>
          <a:bodyPr/>
          <a:lstStyle/>
          <a:p>
            <a:pPr algn="r">
              <a:buFontTx/>
              <a:buNone/>
            </a:pPr>
            <a:r>
              <a:rPr lang="ar-SA" sz="2400"/>
              <a:t>هي فرض ثقافة الأمة القوية الغالبة، على الأمم الضعيفة المغلوبة. وإلغاء خصوصيتها الثقافية.</a:t>
            </a:r>
          </a:p>
          <a:p>
            <a:pPr algn="r">
              <a:buFontTx/>
              <a:buNone/>
            </a:pPr>
            <a:r>
              <a:rPr lang="ar-SA" sz="2400" b="1"/>
              <a:t>مظاهر العولمة الثقافية:</a:t>
            </a:r>
            <a:r>
              <a:rPr lang="ar-SA" sz="2400"/>
              <a:t> </a:t>
            </a:r>
          </a:p>
          <a:p>
            <a:pPr algn="r">
              <a:buFontTx/>
              <a:buNone/>
            </a:pPr>
            <a:r>
              <a:rPr lang="ar-SA" sz="2400"/>
              <a:t>1- تغييب الأساسيات الدينية، والاستخفاف بمكانة الدين في توجيه الفرد والمجتمع.</a:t>
            </a:r>
          </a:p>
          <a:p>
            <a:pPr algn="r">
              <a:buFontTx/>
              <a:buNone/>
            </a:pPr>
            <a:r>
              <a:rPr lang="ar-SA" sz="2400"/>
              <a:t>2- تحريف المفاهيم المنبثقة من ثقافة الأمة الإسلامية، مثال ذلك:</a:t>
            </a:r>
          </a:p>
          <a:p>
            <a:pPr algn="r">
              <a:buFontTx/>
              <a:buNone/>
            </a:pPr>
            <a:r>
              <a:rPr lang="ar-SA" sz="2400"/>
              <a:t>إلغاء الفوارق بين الرجل والمرأة، واستحداث مفهوم (ا</a:t>
            </a:r>
            <a:r>
              <a:rPr lang="ar-SA" sz="2400" b="1"/>
              <a:t>لجندر</a:t>
            </a:r>
            <a:r>
              <a:rPr lang="ar-SA" sz="2400"/>
              <a:t>)</a:t>
            </a:r>
          </a:p>
          <a:p>
            <a:pPr algn="r">
              <a:buFontTx/>
              <a:buNone/>
            </a:pPr>
            <a:r>
              <a:rPr lang="ar-SA" sz="2400"/>
              <a:t> صناعة القدوات والرواد وفق النموذج الغربي</a:t>
            </a:r>
            <a:r>
              <a:rPr lang="en-US" sz="2400"/>
              <a:t> .</a:t>
            </a:r>
          </a:p>
          <a:p>
            <a:pPr algn="r">
              <a:buFontTx/>
              <a:buNone/>
            </a:pPr>
            <a:r>
              <a:rPr lang="ar-SA" sz="2400"/>
              <a:t>ترويج نمط الحياة الغربية في المأكل والمشرب والملبس، وذلك من خلال وسائل الإعلام العالمية.</a:t>
            </a:r>
          </a:p>
          <a:p>
            <a:endParaRPr lang="en-US" sz="2400"/>
          </a:p>
          <a:p>
            <a:endParaRPr lang="en-US" sz="2400"/>
          </a:p>
        </p:txBody>
      </p:sp>
      <p:pic>
        <p:nvPicPr>
          <p:cNvPr id="150534" name="Picture 6" descr="printd"/>
          <p:cNvPicPr>
            <a:picLocks noChangeAspect="1" noChangeArrowheads="1"/>
          </p:cNvPicPr>
          <p:nvPr/>
        </p:nvPicPr>
        <p:blipFill>
          <a:blip r:embed="rId2"/>
          <a:srcRect/>
          <a:stretch>
            <a:fillRect/>
          </a:stretch>
        </p:blipFill>
        <p:spPr bwMode="auto">
          <a:xfrm>
            <a:off x="-468313" y="0"/>
            <a:ext cx="1584326" cy="685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50532"/>
                                        </p:tgtEl>
                                        <p:attrNameLst>
                                          <p:attrName>style.visibility</p:attrName>
                                        </p:attrNameLst>
                                      </p:cBhvr>
                                      <p:to>
                                        <p:strVal val="visible"/>
                                      </p:to>
                                    </p:set>
                                    <p:animEffect transition="in" filter="fade">
                                      <p:cBhvr>
                                        <p:cTn id="7" dur="1000"/>
                                        <p:tgtEl>
                                          <p:spTgt spid="150532"/>
                                        </p:tgtEl>
                                      </p:cBhvr>
                                    </p:animEffect>
                                    <p:anim calcmode="lin" valueType="num">
                                      <p:cBhvr>
                                        <p:cTn id="8" dur="1000" fill="hold"/>
                                        <p:tgtEl>
                                          <p:spTgt spid="150532"/>
                                        </p:tgtEl>
                                        <p:attrNameLst>
                                          <p:attrName>ppt_x</p:attrName>
                                        </p:attrNameLst>
                                      </p:cBhvr>
                                      <p:tavLst>
                                        <p:tav tm="0">
                                          <p:val>
                                            <p:strVal val="#ppt_x"/>
                                          </p:val>
                                        </p:tav>
                                        <p:tav tm="100000">
                                          <p:val>
                                            <p:strVal val="#ppt_x"/>
                                          </p:val>
                                        </p:tav>
                                      </p:tavLst>
                                    </p:anim>
                                    <p:anim calcmode="lin" valueType="num">
                                      <p:cBhvr>
                                        <p:cTn id="9" dur="1000" fill="hold"/>
                                        <p:tgtEl>
                                          <p:spTgt spid="1505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2411413" y="692150"/>
            <a:ext cx="6553200" cy="508000"/>
          </a:xfrm>
          <a:effectLst>
            <a:outerShdw dist="35921" dir="2700000" algn="ctr" rotWithShape="0">
              <a:schemeClr val="bg1"/>
            </a:outerShdw>
          </a:effectLst>
        </p:spPr>
        <p:txBody>
          <a:bodyPr/>
          <a:lstStyle/>
          <a:p>
            <a:pPr algn="r"/>
            <a:r>
              <a:rPr lang="ar-SA" b="1"/>
              <a:t>مفهوم (الجندر) وخطورته</a:t>
            </a:r>
            <a:r>
              <a:rPr lang="ar-SA"/>
              <a:t> :</a:t>
            </a:r>
            <a:endParaRPr lang="en-US"/>
          </a:p>
        </p:txBody>
      </p:sp>
      <p:sp>
        <p:nvSpPr>
          <p:cNvPr id="192515" name="Rectangle 3"/>
          <p:cNvSpPr>
            <a:spLocks noGrp="1" noChangeArrowheads="1"/>
          </p:cNvSpPr>
          <p:nvPr>
            <p:ph type="body" idx="1"/>
          </p:nvPr>
        </p:nvSpPr>
        <p:spPr>
          <a:xfrm>
            <a:off x="827088" y="1484313"/>
            <a:ext cx="7931150" cy="4824412"/>
          </a:xfrm>
        </p:spPr>
        <p:txBody>
          <a:bodyPr/>
          <a:lstStyle/>
          <a:p>
            <a:pPr algn="r">
              <a:buFontTx/>
              <a:buNone/>
            </a:pPr>
            <a:endParaRPr lang="ar-SA"/>
          </a:p>
          <a:p>
            <a:pPr algn="r">
              <a:buFontTx/>
              <a:buNone/>
            </a:pPr>
            <a:endParaRPr lang="ar-SA"/>
          </a:p>
          <a:p>
            <a:pPr algn="r">
              <a:buFontTx/>
              <a:buNone/>
            </a:pPr>
            <a:endParaRPr lang="ar-SA"/>
          </a:p>
          <a:p>
            <a:pPr algn="r">
              <a:buFontTx/>
              <a:buNone/>
            </a:pPr>
            <a:endParaRPr lang="en-US" sz="3200" b="1"/>
          </a:p>
        </p:txBody>
      </p:sp>
      <p:pic>
        <p:nvPicPr>
          <p:cNvPr id="192516" name="Picture 4"/>
          <p:cNvPicPr>
            <a:picLocks noChangeAspect="1" noChangeArrowheads="1"/>
          </p:cNvPicPr>
          <p:nvPr/>
        </p:nvPicPr>
        <p:blipFill>
          <a:blip r:embed="rId3"/>
          <a:srcRect/>
          <a:stretch>
            <a:fillRect/>
          </a:stretch>
        </p:blipFill>
        <p:spPr bwMode="auto">
          <a:xfrm>
            <a:off x="250825" y="5221288"/>
            <a:ext cx="2484438" cy="1636712"/>
          </a:xfrm>
          <a:prstGeom prst="rect">
            <a:avLst/>
          </a:prstGeom>
          <a:noFill/>
          <a:ln w="9525" algn="ctr">
            <a:noFill/>
            <a:miter lim="800000"/>
            <a:headEnd/>
            <a:tailEnd/>
          </a:ln>
          <a:effectLst/>
        </p:spPr>
      </p:pic>
      <p:graphicFrame>
        <p:nvGraphicFramePr>
          <p:cNvPr id="192519" name="Object 7"/>
          <p:cNvGraphicFramePr>
            <a:graphicFrameLocks noChangeAspect="1"/>
          </p:cNvGraphicFramePr>
          <p:nvPr/>
        </p:nvGraphicFramePr>
        <p:xfrm>
          <a:off x="2247900" y="2708275"/>
          <a:ext cx="6896100" cy="2344738"/>
        </p:xfrm>
        <a:graphic>
          <a:graphicData uri="http://schemas.openxmlformats.org/presentationml/2006/ole">
            <p:oleObj spid="_x0000_s192519" name="مستند الدفتر" r:id="rId4" imgW="6896160" imgH="2343960" progId="WordPad.Document.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92514"/>
                                        </p:tgtEl>
                                        <p:attrNameLst>
                                          <p:attrName>style.visibility</p:attrName>
                                        </p:attrNameLst>
                                      </p:cBhvr>
                                      <p:to>
                                        <p:strVal val="visible"/>
                                      </p:to>
                                    </p:set>
                                    <p:anim calcmode="discrete" valueType="clr">
                                      <p:cBhvr override="childStyle">
                                        <p:cTn id="7" dur="80"/>
                                        <p:tgtEl>
                                          <p:spTgt spid="19251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92514"/>
                                        </p:tgtEl>
                                        <p:attrNameLst>
                                          <p:attrName>fillcolor</p:attrName>
                                        </p:attrNameLst>
                                      </p:cBhvr>
                                      <p:tavLst>
                                        <p:tav tm="0">
                                          <p:val>
                                            <p:clrVal>
                                              <a:schemeClr val="accent2"/>
                                            </p:clrVal>
                                          </p:val>
                                        </p:tav>
                                        <p:tav tm="50000">
                                          <p:val>
                                            <p:clrVal>
                                              <a:schemeClr val="hlink"/>
                                            </p:clrVal>
                                          </p:val>
                                        </p:tav>
                                      </p:tavLst>
                                    </p:anim>
                                    <p:set>
                                      <p:cBhvr>
                                        <p:cTn id="9" dur="80"/>
                                        <p:tgtEl>
                                          <p:spTgt spid="19251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4067175" y="404813"/>
            <a:ext cx="6553200" cy="508000"/>
          </a:xfrm>
          <a:effectLst>
            <a:outerShdw dist="35921" dir="2700000" algn="ctr" rotWithShape="0">
              <a:schemeClr val="bg1"/>
            </a:outerShdw>
          </a:effectLst>
        </p:spPr>
        <p:txBody>
          <a:bodyPr/>
          <a:lstStyle/>
          <a:p>
            <a:r>
              <a:rPr lang="ar-SA" sz="3200" b="1"/>
              <a:t>العولمة في الاقتصاد :</a:t>
            </a:r>
            <a:endParaRPr lang="en-US" sz="3200" b="1"/>
          </a:p>
        </p:txBody>
      </p:sp>
      <p:sp>
        <p:nvSpPr>
          <p:cNvPr id="191491" name="Rectangle 3"/>
          <p:cNvSpPr>
            <a:spLocks noGrp="1" noChangeArrowheads="1"/>
          </p:cNvSpPr>
          <p:nvPr>
            <p:ph type="body" idx="1"/>
          </p:nvPr>
        </p:nvSpPr>
        <p:spPr>
          <a:xfrm>
            <a:off x="1176338" y="1125538"/>
            <a:ext cx="7643812" cy="5326062"/>
          </a:xfrm>
        </p:spPr>
        <p:txBody>
          <a:bodyPr/>
          <a:lstStyle/>
          <a:p>
            <a:pPr algn="r">
              <a:lnSpc>
                <a:spcPct val="90000"/>
              </a:lnSpc>
              <a:buFontTx/>
              <a:buNone/>
            </a:pPr>
            <a:r>
              <a:rPr lang="ar-SA" b="1"/>
              <a:t>عندما يتم استخدام مصطلح "العولمة" في سياقه الاقتصادي، فإنه سيشير إلى تقليل وإزالة الحدود بين الدول بهدف تسهيل تدفق السلع ورءوس لأموال والخدمات والعمالة وانتقالها بين الدول، على الرغم من أنه لا تزال هناك قيود كبيرة مفروضة على موضوع تدفق العمالة بين الدول.</a:t>
            </a:r>
          </a:p>
          <a:p>
            <a:pPr algn="r">
              <a:lnSpc>
                <a:spcPct val="90000"/>
              </a:lnSpc>
              <a:buFontTx/>
              <a:buNone/>
            </a:pPr>
            <a:r>
              <a:rPr lang="ar-SA" b="1"/>
              <a:t> جدير بالذكر أن ظاهرة العولمة لا تعد ظاهرة جديدة, فقد بدأت العولمة في الانتشار في أواخر القرن التاسع عشر ولكن كان انتشارها بطيئًا في أثناء الفترة الممتدة ما بين بداية الحرب العالمية الأولى وحتى الربع الثالث من القرن العشرين ويمكن أن يرجع هذا البطء في انتشار العولمة إلى اتباع عدد من الدول لسياسات التمركز حول الذات بهدف حماية </a:t>
            </a:r>
          </a:p>
          <a:p>
            <a:pPr algn="r">
              <a:lnSpc>
                <a:spcPct val="90000"/>
              </a:lnSpc>
              <a:buFontTx/>
              <a:buNone/>
            </a:pPr>
            <a:r>
              <a:rPr lang="ar-SA" b="1"/>
              <a:t>صناعاتها القومية الخاصة بها. </a:t>
            </a:r>
            <a:endParaRPr lang="en-US" b="1"/>
          </a:p>
          <a:p>
            <a:pPr>
              <a:lnSpc>
                <a:spcPct val="90000"/>
              </a:lnSpc>
            </a:pPr>
            <a:endParaRPr lang="en-US" b="1"/>
          </a:p>
          <a:p>
            <a:pPr algn="r">
              <a:lnSpc>
                <a:spcPct val="90000"/>
              </a:lnSpc>
              <a:buFontTx/>
              <a:buNone/>
            </a:pPr>
            <a:endParaRPr lang="en-US" b="1"/>
          </a:p>
        </p:txBody>
      </p:sp>
      <p:pic>
        <p:nvPicPr>
          <p:cNvPr id="191493" name="Picture 5"/>
          <p:cNvPicPr>
            <a:picLocks noChangeAspect="1" noChangeArrowheads="1"/>
          </p:cNvPicPr>
          <p:nvPr/>
        </p:nvPicPr>
        <p:blipFill>
          <a:blip r:embed="rId2"/>
          <a:srcRect/>
          <a:stretch>
            <a:fillRect/>
          </a:stretch>
        </p:blipFill>
        <p:spPr bwMode="auto">
          <a:xfrm>
            <a:off x="0" y="5146675"/>
            <a:ext cx="2124075" cy="1711325"/>
          </a:xfrm>
          <a:prstGeom prst="rect">
            <a:avLst/>
          </a:prstGeom>
          <a:noFill/>
          <a:ln w="9525" algn="ctr">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3419475" y="908050"/>
            <a:ext cx="5343525" cy="77788"/>
          </a:xfrm>
          <a:effectLst>
            <a:outerShdw dist="35921" dir="2700000" algn="ctr" rotWithShape="0">
              <a:schemeClr val="bg1"/>
            </a:outerShdw>
          </a:effectLst>
        </p:spPr>
        <p:txBody>
          <a:bodyPr/>
          <a:lstStyle/>
          <a:p>
            <a:pPr algn="ctr"/>
            <a:endParaRPr lang="en-US" sz="3200" b="1"/>
          </a:p>
        </p:txBody>
      </p:sp>
      <p:graphicFrame>
        <p:nvGraphicFramePr>
          <p:cNvPr id="152582" name="Object 6"/>
          <p:cNvGraphicFramePr>
            <a:graphicFrameLocks noChangeAspect="1"/>
          </p:cNvGraphicFramePr>
          <p:nvPr/>
        </p:nvGraphicFramePr>
        <p:xfrm>
          <a:off x="1042988" y="1125538"/>
          <a:ext cx="7777162" cy="5329237"/>
        </p:xfrm>
        <a:graphic>
          <a:graphicData uri="http://schemas.openxmlformats.org/presentationml/2006/ole">
            <p:oleObj spid="_x0000_s152582" name="مستند الدفتر" r:id="rId3" imgW="6896160" imgH="4970880" progId="WordPad.Document.1">
              <p:embed/>
            </p:oleObj>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nodePh="1">
                                  <p:stCondLst>
                                    <p:cond delay="0"/>
                                  </p:stCondLst>
                                  <p:endCondLst>
                                    <p:cond evt="begin" delay="0">
                                      <p:tn val="5"/>
                                    </p:cond>
                                  </p:endCondLst>
                                  <p:iterate type="lt">
                                    <p:tmPct val="50000"/>
                                  </p:iterate>
                                  <p:childTnLst>
                                    <p:set>
                                      <p:cBhvr>
                                        <p:cTn id="6" dur="1" fill="hold">
                                          <p:stCondLst>
                                            <p:cond delay="0"/>
                                          </p:stCondLst>
                                        </p:cTn>
                                        <p:tgtEl>
                                          <p:spTgt spid="152578"/>
                                        </p:tgtEl>
                                        <p:attrNameLst>
                                          <p:attrName>style.visibility</p:attrName>
                                        </p:attrNameLst>
                                      </p:cBhvr>
                                      <p:to>
                                        <p:strVal val="visible"/>
                                      </p:to>
                                    </p:set>
                                    <p:anim calcmode="discrete" valueType="clr">
                                      <p:cBhvr override="childStyle">
                                        <p:cTn id="7" dur="80"/>
                                        <p:tgtEl>
                                          <p:spTgt spid="152578"/>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52578"/>
                                        </p:tgtEl>
                                        <p:attrNameLst>
                                          <p:attrName>fillcolor</p:attrName>
                                        </p:attrNameLst>
                                      </p:cBhvr>
                                      <p:tavLst>
                                        <p:tav tm="0">
                                          <p:val>
                                            <p:clrVal>
                                              <a:schemeClr val="accent2"/>
                                            </p:clrVal>
                                          </p:val>
                                        </p:tav>
                                        <p:tav tm="50000">
                                          <p:val>
                                            <p:clrVal>
                                              <a:schemeClr val="hlink"/>
                                            </p:clrVal>
                                          </p:val>
                                        </p:tav>
                                      </p:tavLst>
                                    </p:anim>
                                    <p:set>
                                      <p:cBhvr>
                                        <p:cTn id="9" dur="80"/>
                                        <p:tgtEl>
                                          <p:spTgt spid="15257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type="title"/>
          </p:nvPr>
        </p:nvSpPr>
        <p:spPr>
          <a:xfrm>
            <a:off x="1258888" y="1125538"/>
            <a:ext cx="6553200" cy="508000"/>
          </a:xfrm>
          <a:noFill/>
          <a:ln/>
          <a:effectLst>
            <a:outerShdw dist="35921" dir="2700000" algn="ctr" rotWithShape="0">
              <a:schemeClr val="bg1">
                <a:alpha val="50000"/>
              </a:schemeClr>
            </a:outerShdw>
          </a:effectLst>
        </p:spPr>
        <p:txBody>
          <a:bodyPr/>
          <a:lstStyle/>
          <a:p>
            <a:pPr algn="r"/>
            <a:r>
              <a:rPr lang="ar-SA" sz="3200" b="1"/>
              <a:t>كيف نتعامل مع العولمة</a:t>
            </a:r>
            <a:endParaRPr lang="en-US" sz="3200" b="1"/>
          </a:p>
        </p:txBody>
      </p:sp>
      <p:pic>
        <p:nvPicPr>
          <p:cNvPr id="160774" name="Picture 6" descr="egovernment_screen"/>
          <p:cNvPicPr>
            <a:picLocks noChangeAspect="1" noChangeArrowheads="1"/>
          </p:cNvPicPr>
          <p:nvPr/>
        </p:nvPicPr>
        <p:blipFill>
          <a:blip r:embed="rId2"/>
          <a:srcRect/>
          <a:stretch>
            <a:fillRect/>
          </a:stretch>
        </p:blipFill>
        <p:spPr bwMode="auto">
          <a:xfrm>
            <a:off x="34925" y="2997200"/>
            <a:ext cx="3182938" cy="2589213"/>
          </a:xfrm>
          <a:prstGeom prst="rect">
            <a:avLst/>
          </a:prstGeom>
          <a:noFill/>
        </p:spPr>
      </p:pic>
      <p:sp>
        <p:nvSpPr>
          <p:cNvPr id="160776" name="Rectangle 8"/>
          <p:cNvSpPr>
            <a:spLocks noChangeArrowheads="1"/>
          </p:cNvSpPr>
          <p:nvPr/>
        </p:nvSpPr>
        <p:spPr bwMode="auto">
          <a:xfrm>
            <a:off x="2519363" y="1844675"/>
            <a:ext cx="6624637" cy="3937000"/>
          </a:xfrm>
          <a:prstGeom prst="rect">
            <a:avLst/>
          </a:prstGeom>
          <a:noFill/>
          <a:ln w="9525" algn="ctr">
            <a:noFill/>
            <a:miter lim="800000"/>
            <a:headEnd/>
            <a:tailEnd/>
          </a:ln>
          <a:effectLst/>
        </p:spPr>
        <p:txBody>
          <a:bodyPr>
            <a:spAutoFit/>
          </a:bodyPr>
          <a:lstStyle/>
          <a:p>
            <a:pPr marL="342900" indent="-342900" algn="r"/>
            <a:r>
              <a:rPr lang="ar-SA" b="1">
                <a:solidFill>
                  <a:srgbClr val="000000"/>
                </a:solidFill>
                <a:cs typeface="Arial" pitchFamily="34" charset="0"/>
              </a:rPr>
              <a:t>نشر الوعي بالعولمة</a:t>
            </a:r>
            <a:r>
              <a:rPr lang="ar-SA">
                <a:solidFill>
                  <a:srgbClr val="000000"/>
                </a:solidFill>
                <a:cs typeface="Arial" pitchFamily="34" charset="0"/>
              </a:rPr>
              <a:t>: أي توعية الناس بمفهومها وطبيعتها وآثارها؛ حتى يتحمل كل فرد مسؤوليته تجاهها ويتخلى عن السلبية التي يعيشها في حياته.</a:t>
            </a:r>
            <a:endParaRPr lang="ar-SA" b="1">
              <a:solidFill>
                <a:srgbClr val="000000"/>
              </a:solidFill>
              <a:cs typeface="Arial" pitchFamily="34" charset="0"/>
            </a:endParaRPr>
          </a:p>
          <a:p>
            <a:pPr marL="342900" indent="-342900" algn="r"/>
            <a:r>
              <a:rPr lang="ar-SA" b="1">
                <a:solidFill>
                  <a:srgbClr val="000000"/>
                </a:solidFill>
                <a:cs typeface="Arial" pitchFamily="34" charset="0"/>
              </a:rPr>
              <a:t>العناية بالتربية الأسرية</a:t>
            </a:r>
            <a:r>
              <a:rPr lang="ar-SA">
                <a:solidFill>
                  <a:srgbClr val="000000"/>
                </a:solidFill>
                <a:cs typeface="Arial" pitchFamily="34" charset="0"/>
              </a:rPr>
              <a:t>: و بناء الكيان الإنساني من الداخل، بالاستناد إلى مرجعية ثابتة من القيم والأخلاق الإسلامية وأبرز مهمات التربية بناء الشخصية الذاتية وتعزيز الثقة بالنفس.</a:t>
            </a:r>
          </a:p>
          <a:p>
            <a:pPr marL="342900" indent="-342900" algn="r"/>
            <a:r>
              <a:rPr lang="ar-SA" b="1">
                <a:solidFill>
                  <a:srgbClr val="000000"/>
                </a:solidFill>
                <a:cs typeface="Arial" pitchFamily="34" charset="0"/>
              </a:rPr>
              <a:t>محاورة المتأثرين</a:t>
            </a:r>
            <a:r>
              <a:rPr lang="ar-SA">
                <a:solidFill>
                  <a:srgbClr val="000000"/>
                </a:solidFill>
                <a:cs typeface="Arial" pitchFamily="34" charset="0"/>
              </a:rPr>
              <a:t>: من  أبناء أمتنا بمنهجية علمية واقعية هدفها الوصول للحق والصواب.</a:t>
            </a:r>
            <a:endParaRPr lang="ar-SA" b="1">
              <a:solidFill>
                <a:srgbClr val="000000"/>
              </a:solidFill>
              <a:cs typeface="Arial" pitchFamily="34" charset="0"/>
            </a:endParaRPr>
          </a:p>
          <a:p>
            <a:pPr marL="342900" indent="-342900" algn="r"/>
            <a:r>
              <a:rPr lang="ar-SA" b="1">
                <a:solidFill>
                  <a:srgbClr val="000000"/>
                </a:solidFill>
                <a:cs typeface="Arial" pitchFamily="34" charset="0"/>
              </a:rPr>
              <a:t>تجديد الثقافة الإسلامية</a:t>
            </a:r>
            <a:r>
              <a:rPr lang="ar-SA">
                <a:solidFill>
                  <a:srgbClr val="000000"/>
                </a:solidFill>
                <a:cs typeface="Arial" pitchFamily="34" charset="0"/>
              </a:rPr>
              <a:t>: بإضفاء الجاذبية عليها والتأكيد على خصوصية النظرة الإسلامية للإنسان والكون والحياة، وعلاقة المسلم بالخالق سبحانه وارتباطه بغيره من المسلمين برابطة الإسلام.</a:t>
            </a:r>
            <a:endParaRPr lang="en-US">
              <a:solidFill>
                <a:srgbClr val="000000"/>
              </a:solidFill>
              <a:cs typeface="Arial" pitchFamily="34" charset="0"/>
            </a:endParaRPr>
          </a:p>
          <a:p>
            <a:pPr marL="342900" indent="-342900" algn="r"/>
            <a:r>
              <a:rPr lang="ar-SA" b="1">
                <a:solidFill>
                  <a:srgbClr val="000000"/>
                </a:solidFill>
                <a:cs typeface="Arial" pitchFamily="34" charset="0"/>
              </a:rPr>
              <a:t>ضرورة التنمية البشرية</a:t>
            </a:r>
            <a:r>
              <a:rPr lang="ar-SA">
                <a:solidFill>
                  <a:srgbClr val="000000"/>
                </a:solidFill>
                <a:cs typeface="Arial" pitchFamily="34" charset="0"/>
              </a:rPr>
              <a:t>: وهي " عملية تهدف إلى زيادة الخيارات المتاحة أمام الناس، وتركِّز تلك الخيارات الأساسية في أن يحيا الناس حياة طويلة وخالية من العلل، وأن يكتسبوا المعرفة، وأن يحصلوا على الموارد اللازمة لتحقيق مستوى حياة كريمة ".</a:t>
            </a:r>
          </a:p>
          <a:p>
            <a:pPr marL="342900" indent="-342900" algn="r"/>
            <a:r>
              <a:rPr lang="ar-SA" b="1">
                <a:solidFill>
                  <a:srgbClr val="000000"/>
                </a:solidFill>
                <a:cs typeface="Arial" pitchFamily="34" charset="0"/>
              </a:rPr>
              <a:t>التقدم التقني</a:t>
            </a:r>
            <a:r>
              <a:rPr lang="ar-SA">
                <a:solidFill>
                  <a:srgbClr val="000000"/>
                </a:solidFill>
                <a:cs typeface="Arial" pitchFamily="34" charset="0"/>
              </a:rPr>
              <a:t>: لأن كثيراً من سلبيات العولمة يأتينا ضمن تقنيات ومنتجات الآخرين.</a:t>
            </a:r>
          </a:p>
          <a:p>
            <a:pPr marL="342900" indent="-342900" algn="r"/>
            <a:r>
              <a:rPr lang="ar-SA" b="1">
                <a:solidFill>
                  <a:srgbClr val="000000"/>
                </a:solidFill>
                <a:cs typeface="Arial" pitchFamily="34" charset="0"/>
              </a:rPr>
              <a:t>التعاون وتبادل الخبرات والمنافع بين الأقطار الإسلامية.</a:t>
            </a:r>
            <a:endParaRPr lang="en-US" b="1">
              <a:solidFill>
                <a:srgbClr val="000000"/>
              </a:solidFill>
              <a:cs typeface="Arial" pitchFamily="34"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2"/>
          <p:cNvSpPr>
            <a:spLocks noGrp="1" noChangeArrowheads="1"/>
          </p:cNvSpPr>
          <p:nvPr>
            <p:ph type="title"/>
          </p:nvPr>
        </p:nvSpPr>
        <p:spPr>
          <a:xfrm>
            <a:off x="2268538" y="620713"/>
            <a:ext cx="6553200" cy="508000"/>
          </a:xfrm>
        </p:spPr>
        <p:txBody>
          <a:bodyPr/>
          <a:lstStyle/>
          <a:p>
            <a:r>
              <a:rPr lang="ar-SA" sz="4300">
                <a:solidFill>
                  <a:srgbClr val="6900B0"/>
                </a:solidFill>
                <a:effectLst>
                  <a:outerShdw blurRad="38100" dist="38100" dir="2700000" algn="tl">
                    <a:srgbClr val="C0C0C0"/>
                  </a:outerShdw>
                </a:effectLst>
                <a:latin typeface="Script MT Bold" pitchFamily="66" charset="0"/>
                <a:cs typeface="Times New Roman" pitchFamily="18" charset="0"/>
              </a:rPr>
              <a:t>دور الشباب في مواجهة العولمة</a:t>
            </a:r>
            <a:endParaRPr lang="en-US" sz="4300">
              <a:solidFill>
                <a:srgbClr val="6900B0"/>
              </a:solidFill>
              <a:effectLst>
                <a:outerShdw blurRad="38100" dist="38100" dir="2700000" algn="tl">
                  <a:srgbClr val="C0C0C0"/>
                </a:outerShdw>
              </a:effectLst>
              <a:latin typeface="Script MT Bold" pitchFamily="66" charset="0"/>
              <a:cs typeface="Times New Roman" pitchFamily="18" charset="0"/>
            </a:endParaRPr>
          </a:p>
        </p:txBody>
      </p:sp>
      <p:sp>
        <p:nvSpPr>
          <p:cNvPr id="204803" name="Rectangle 3"/>
          <p:cNvSpPr>
            <a:spLocks noGrp="1" noChangeArrowheads="1"/>
          </p:cNvSpPr>
          <p:nvPr>
            <p:ph type="body" idx="1"/>
          </p:nvPr>
        </p:nvSpPr>
        <p:spPr>
          <a:xfrm>
            <a:off x="827088" y="1484313"/>
            <a:ext cx="7993062" cy="5373687"/>
          </a:xfrm>
        </p:spPr>
        <p:txBody>
          <a:bodyPr/>
          <a:lstStyle/>
          <a:p>
            <a:pPr marL="533400" indent="-533400" algn="r">
              <a:lnSpc>
                <a:spcPct val="110000"/>
              </a:lnSpc>
              <a:buClr>
                <a:srgbClr val="6900B0"/>
              </a:buClr>
              <a:buFontTx/>
              <a:buNone/>
            </a:pPr>
            <a:r>
              <a:rPr lang="ar-SA" b="1">
                <a:solidFill>
                  <a:srgbClr val="000000"/>
                </a:solidFill>
                <a:cs typeface="Times New Roman" pitchFamily="18" charset="0"/>
              </a:rPr>
              <a:t>1-التزكية النفسية والسمو الإيماني</a:t>
            </a:r>
            <a:r>
              <a:rPr lang="ar-SA">
                <a:solidFill>
                  <a:srgbClr val="000000"/>
                </a:solidFill>
                <a:cs typeface="Times New Roman" pitchFamily="18" charset="0"/>
              </a:rPr>
              <a:t>: لمواجهة سعار الشهوات المستعرة، وحضيض الأخلاقيات الهابطة الناتجة عن العولمة.</a:t>
            </a:r>
          </a:p>
          <a:p>
            <a:pPr marL="533400" indent="-533400" algn="r">
              <a:lnSpc>
                <a:spcPct val="110000"/>
              </a:lnSpc>
              <a:buClr>
                <a:srgbClr val="6900B0"/>
              </a:buClr>
              <a:buFontTx/>
              <a:buNone/>
            </a:pPr>
            <a:r>
              <a:rPr lang="ar-SA" b="1">
                <a:solidFill>
                  <a:srgbClr val="000000"/>
                </a:solidFill>
                <a:cs typeface="Times New Roman" pitchFamily="18" charset="0"/>
              </a:rPr>
              <a:t>2-العمق الثقافي والحوار الواعي</a:t>
            </a:r>
            <a:r>
              <a:rPr lang="ar-SA">
                <a:solidFill>
                  <a:srgbClr val="000000"/>
                </a:solidFill>
                <a:cs typeface="Times New Roman" pitchFamily="18" charset="0"/>
              </a:rPr>
              <a:t>: لأن الثقافة منطلق التغيير والحراك الاجتماعي، وهي السد المنيع أمام الثقافات الدخيلة.</a:t>
            </a:r>
          </a:p>
          <a:p>
            <a:pPr marL="533400" indent="-533400" algn="r">
              <a:lnSpc>
                <a:spcPct val="110000"/>
              </a:lnSpc>
              <a:buClr>
                <a:srgbClr val="6900B0"/>
              </a:buClr>
              <a:buFontTx/>
              <a:buNone/>
            </a:pPr>
            <a:r>
              <a:rPr lang="ar-SA" b="1">
                <a:solidFill>
                  <a:srgbClr val="000000"/>
                </a:solidFill>
                <a:latin typeface="Times New Roman" pitchFamily="18" charset="0"/>
                <a:cs typeface="Times New Roman" pitchFamily="18" charset="0"/>
              </a:rPr>
              <a:t>3-تحمل المسؤولية والإحساس بقيمة العمل</a:t>
            </a:r>
            <a:r>
              <a:rPr lang="ar-SA">
                <a:solidFill>
                  <a:srgbClr val="000000"/>
                </a:solidFill>
                <a:latin typeface="Times New Roman" pitchFamily="18" charset="0"/>
                <a:cs typeface="Times New Roman" pitchFamily="18" charset="0"/>
              </a:rPr>
              <a:t>: والسعي إلى إثبات الذات من خلال إنجازاته ونجاحاته العملي.</a:t>
            </a:r>
            <a:r>
              <a:rPr lang="en-US">
                <a:solidFill>
                  <a:srgbClr val="000000"/>
                </a:solidFill>
                <a:cs typeface="Times New Roman" pitchFamily="18" charset="0"/>
              </a:rPr>
              <a:t> </a:t>
            </a:r>
            <a:endParaRPr lang="ar-SA">
              <a:solidFill>
                <a:srgbClr val="000000"/>
              </a:solidFill>
              <a:cs typeface="Times New Roman" pitchFamily="18" charset="0"/>
            </a:endParaRPr>
          </a:p>
          <a:p>
            <a:pPr marL="533400" indent="-533400" algn="r">
              <a:lnSpc>
                <a:spcPct val="110000"/>
              </a:lnSpc>
              <a:buClr>
                <a:srgbClr val="6900B0"/>
              </a:buClr>
              <a:buFontTx/>
              <a:buNone/>
            </a:pPr>
            <a:r>
              <a:rPr lang="ar-SA" b="1">
                <a:solidFill>
                  <a:srgbClr val="000000"/>
                </a:solidFill>
                <a:latin typeface="Times New Roman" pitchFamily="18" charset="0"/>
                <a:cs typeface="Times New Roman" pitchFamily="18" charset="0"/>
              </a:rPr>
              <a:t>4-الإيجابية الفاعلة والمنجز الحضاري</a:t>
            </a:r>
            <a:r>
              <a:rPr lang="ar-SA">
                <a:solidFill>
                  <a:srgbClr val="000000"/>
                </a:solidFill>
                <a:latin typeface="Times New Roman" pitchFamily="18" charset="0"/>
                <a:cs typeface="Times New Roman" pitchFamily="18" charset="0"/>
              </a:rPr>
              <a:t>: بحيث يكونون أكثر فاعلية وأحسن أداء وتنظيماً، ولكل منهم مشروعه الحضاري ومنجزه العملي وبصمته الواضحة في محيطه، والمجتمع القوي لا يكون إلا من أفراد أقوياء.</a:t>
            </a:r>
            <a:endParaRPr lang="en-US">
              <a:solidFill>
                <a:srgbClr val="000000"/>
              </a:solidFill>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template">
  <a:themeElements>
    <a:clrScheme name="template 1">
      <a:dk1>
        <a:srgbClr val="4D4D4D"/>
      </a:dk1>
      <a:lt1>
        <a:srgbClr val="FFFFFF"/>
      </a:lt1>
      <a:dk2>
        <a:srgbClr val="4D4D4D"/>
      </a:dk2>
      <a:lt2>
        <a:srgbClr val="000000"/>
      </a:lt2>
      <a:accent1>
        <a:srgbClr val="0066CC"/>
      </a:accent1>
      <a:accent2>
        <a:srgbClr val="3399FF"/>
      </a:accent2>
      <a:accent3>
        <a:srgbClr val="FFFFFF"/>
      </a:accent3>
      <a:accent4>
        <a:srgbClr val="404040"/>
      </a:accent4>
      <a:accent5>
        <a:srgbClr val="AAB8E2"/>
      </a:accent5>
      <a:accent6>
        <a:srgbClr val="2D8AE7"/>
      </a:accent6>
      <a:hlink>
        <a:srgbClr val="33CCFF"/>
      </a:hlink>
      <a:folHlink>
        <a:srgbClr val="CCECFF"/>
      </a:folHlink>
    </a:clrScheme>
    <a:fontScheme name="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template 1">
        <a:dk1>
          <a:srgbClr val="4D4D4D"/>
        </a:dk1>
        <a:lt1>
          <a:srgbClr val="FFFFFF"/>
        </a:lt1>
        <a:dk2>
          <a:srgbClr val="4D4D4D"/>
        </a:dk2>
        <a:lt2>
          <a:srgbClr val="000000"/>
        </a:lt2>
        <a:accent1>
          <a:srgbClr val="0066CC"/>
        </a:accent1>
        <a:accent2>
          <a:srgbClr val="3399FF"/>
        </a:accent2>
        <a:accent3>
          <a:srgbClr val="FFFFFF"/>
        </a:accent3>
        <a:accent4>
          <a:srgbClr val="404040"/>
        </a:accent4>
        <a:accent5>
          <a:srgbClr val="AAB8E2"/>
        </a:accent5>
        <a:accent6>
          <a:srgbClr val="2D8AE7"/>
        </a:accent6>
        <a:hlink>
          <a:srgbClr val="33CCFF"/>
        </a:hlink>
        <a:folHlink>
          <a:srgbClr val="CCECFF"/>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4D4D4D"/>
        </a:dk2>
        <a:lt2>
          <a:srgbClr val="000000"/>
        </a:lt2>
        <a:accent1>
          <a:srgbClr val="3366CC"/>
        </a:accent1>
        <a:accent2>
          <a:srgbClr val="3399FF"/>
        </a:accent2>
        <a:accent3>
          <a:srgbClr val="FFFFFF"/>
        </a:accent3>
        <a:accent4>
          <a:srgbClr val="404040"/>
        </a:accent4>
        <a:accent5>
          <a:srgbClr val="ADB8E2"/>
        </a:accent5>
        <a:accent6>
          <a:srgbClr val="2D8AE7"/>
        </a:accent6>
        <a:hlink>
          <a:srgbClr val="339933"/>
        </a:hlink>
        <a:folHlink>
          <a:srgbClr val="CCECFF"/>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4D4D4D"/>
        </a:dk2>
        <a:lt2>
          <a:srgbClr val="000000"/>
        </a:lt2>
        <a:accent1>
          <a:srgbClr val="3366CC"/>
        </a:accent1>
        <a:accent2>
          <a:srgbClr val="3399FF"/>
        </a:accent2>
        <a:accent3>
          <a:srgbClr val="FFFFFF"/>
        </a:accent3>
        <a:accent4>
          <a:srgbClr val="404040"/>
        </a:accent4>
        <a:accent5>
          <a:srgbClr val="ADB8E2"/>
        </a:accent5>
        <a:accent6>
          <a:srgbClr val="2D8AE7"/>
        </a:accent6>
        <a:hlink>
          <a:srgbClr val="FF6600"/>
        </a:hlink>
        <a:folHlink>
          <a:srgbClr val="CCECFF"/>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4D4D4D"/>
        </a:dk2>
        <a:lt2>
          <a:srgbClr val="000000"/>
        </a:lt2>
        <a:accent1>
          <a:srgbClr val="003399"/>
        </a:accent1>
        <a:accent2>
          <a:srgbClr val="3399FF"/>
        </a:accent2>
        <a:accent3>
          <a:srgbClr val="FFFFFF"/>
        </a:accent3>
        <a:accent4>
          <a:srgbClr val="404040"/>
        </a:accent4>
        <a:accent5>
          <a:srgbClr val="AAADCA"/>
        </a:accent5>
        <a:accent6>
          <a:srgbClr val="2D8AE7"/>
        </a:accent6>
        <a:hlink>
          <a:srgbClr val="FF6600"/>
        </a:hlink>
        <a:folHlink>
          <a:srgbClr val="CCECF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سمة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569</TotalTime>
  <Words>735</Words>
  <Application>Microsoft PowerPoint</Application>
  <PresentationFormat>عرض على الشاشة (3:4)‏</PresentationFormat>
  <Paragraphs>55</Paragraphs>
  <Slides>10</Slides>
  <Notes>0</Notes>
  <HiddenSlides>0</HiddenSlides>
  <MMClips>0</MMClips>
  <ScaleCrop>false</ScaleCrop>
  <HeadingPairs>
    <vt:vector size="8" baseType="variant">
      <vt:variant>
        <vt:lpstr>الخطوط المستخدمة</vt:lpstr>
      </vt:variant>
      <vt:variant>
        <vt:i4>8</vt:i4>
      </vt:variant>
      <vt:variant>
        <vt:lpstr>سمة</vt:lpstr>
      </vt:variant>
      <vt:variant>
        <vt:i4>1</vt:i4>
      </vt:variant>
      <vt:variant>
        <vt:lpstr>خوادم OLE مضمنة</vt:lpstr>
      </vt:variant>
      <vt:variant>
        <vt:i4>1</vt:i4>
      </vt:variant>
      <vt:variant>
        <vt:lpstr>عناوين الشرائح</vt:lpstr>
      </vt:variant>
      <vt:variant>
        <vt:i4>10</vt:i4>
      </vt:variant>
    </vt:vector>
  </HeadingPairs>
  <TitlesOfParts>
    <vt:vector size="20" baseType="lpstr">
      <vt:lpstr>Arial</vt:lpstr>
      <vt:lpstr>Times New Roman</vt:lpstr>
      <vt:lpstr>Monotype Koufi</vt:lpstr>
      <vt:lpstr>Script MT Bold</vt:lpstr>
      <vt:lpstr>Verdana</vt:lpstr>
      <vt:lpstr>Gulim</vt:lpstr>
      <vt:lpstr>Abadi MT Ex Bd</vt:lpstr>
      <vt:lpstr>Arabic Transparent</vt:lpstr>
      <vt:lpstr>template</vt:lpstr>
      <vt:lpstr>مستند الدفتر</vt:lpstr>
      <vt:lpstr> </vt:lpstr>
      <vt:lpstr>أولا: مفهوم العولمة</vt:lpstr>
      <vt:lpstr>ثانيا: أنواع العولمة</vt:lpstr>
      <vt:lpstr>العولمة الثقافية :</vt:lpstr>
      <vt:lpstr>مفهوم (الجندر) وخطورته :</vt:lpstr>
      <vt:lpstr>العولمة في الاقتصاد :</vt:lpstr>
      <vt:lpstr>الشريحة 7</vt:lpstr>
      <vt:lpstr>كيف نتعامل مع العولمة</vt:lpstr>
      <vt:lpstr>دور الشباب في مواجهة العولمة</vt:lpstr>
      <vt:lpstr>تم هذا العمل بمجهود من الطالبات :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الحكومة الإلكترونية</dc:title>
  <dc:creator>elham</dc:creator>
  <cp:lastModifiedBy>COMPUTER</cp:lastModifiedBy>
  <cp:revision>18</cp:revision>
  <dcterms:created xsi:type="dcterms:W3CDTF">2010-03-26T17:25:36Z</dcterms:created>
  <dcterms:modified xsi:type="dcterms:W3CDTF">2012-09-14T13:32:03Z</dcterms:modified>
</cp:coreProperties>
</file>