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diagrams/colors1.xml" ContentType="application/vnd.openxmlformats-officedocument.drawingml.diagramColors+xml"/>
  <Override PartName="/ppt/diagrams/colors2.xml" ContentType="application/vnd.openxmlformats-officedocument.drawingml.diagramColors+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04" r:id="rId1"/>
  </p:sldMasterIdLst>
  <p:notesMasterIdLst>
    <p:notesMasterId r:id="rId16"/>
  </p:notesMasterIdLst>
  <p:sldIdLst>
    <p:sldId id="256" r:id="rId2"/>
    <p:sldId id="267" r:id="rId3"/>
    <p:sldId id="257" r:id="rId4"/>
    <p:sldId id="258" r:id="rId5"/>
    <p:sldId id="260" r:id="rId6"/>
    <p:sldId id="261" r:id="rId7"/>
    <p:sldId id="268" r:id="rId8"/>
    <p:sldId id="262" r:id="rId9"/>
    <p:sldId id="263" r:id="rId10"/>
    <p:sldId id="264" r:id="rId11"/>
    <p:sldId id="265" r:id="rId12"/>
    <p:sldId id="266" r:id="rId13"/>
    <p:sldId id="269" r:id="rId14"/>
    <p:sldId id="270" r:id="rId1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45" autoAdjust="0"/>
    <p:restoredTop sz="94576" autoAdjust="0"/>
  </p:normalViewPr>
  <p:slideViewPr>
    <p:cSldViewPr>
      <p:cViewPr varScale="1">
        <p:scale>
          <a:sx n="51" d="100"/>
          <a:sy n="51" d="100"/>
        </p:scale>
        <p:origin x="-90" y="-3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4" d="100"/>
          <a:sy n="54" d="100"/>
        </p:scale>
        <p:origin x="-2610"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FE56BA4-8495-42C8-ACE6-F484CEAB2FCB}" type="doc">
      <dgm:prSet loTypeId="urn:microsoft.com/office/officeart/2005/8/layout/lProcess2" loCatId="relationship" qsTypeId="urn:microsoft.com/office/officeart/2005/8/quickstyle/3d6" qsCatId="3D" csTypeId="urn:microsoft.com/office/officeart/2005/8/colors/accent1_2" csCatId="accent1" phldr="1"/>
      <dgm:spPr/>
      <dgm:t>
        <a:bodyPr/>
        <a:lstStyle/>
        <a:p>
          <a:pPr rtl="1"/>
          <a:endParaRPr lang="ar-SA"/>
        </a:p>
      </dgm:t>
    </dgm:pt>
    <dgm:pt modelId="{CC21F2A5-B2B0-48FF-AE9C-7B93486EA429}">
      <dgm:prSet phldrT="[نص]" custT="1"/>
      <dgm:spPr>
        <a:noFill/>
      </dgm:spPr>
      <dgm:t>
        <a:bodyPr/>
        <a:lstStyle/>
        <a:p>
          <a:pPr rtl="1"/>
          <a:r>
            <a:rPr lang="ar-SA" sz="6000" dirty="0" smtClean="0">
              <a:solidFill>
                <a:schemeClr val="accent3">
                  <a:lumMod val="75000"/>
                </a:schemeClr>
              </a:solidFill>
              <a:latin typeface="Andalus" pitchFamily="18" charset="-78"/>
              <a:cs typeface="Andalus" pitchFamily="18" charset="-78"/>
            </a:rPr>
            <a:t>نواقض الإيمان</a:t>
          </a:r>
          <a:endParaRPr lang="ar-SA" sz="6000" dirty="0">
            <a:solidFill>
              <a:schemeClr val="accent3">
                <a:lumMod val="75000"/>
              </a:schemeClr>
            </a:solidFill>
            <a:latin typeface="Andalus" pitchFamily="18" charset="-78"/>
            <a:cs typeface="Andalus" pitchFamily="18" charset="-78"/>
          </a:endParaRPr>
        </a:p>
      </dgm:t>
    </dgm:pt>
    <dgm:pt modelId="{5AD54F4D-AA87-482C-86FB-25C25B181A0F}" type="parTrans" cxnId="{B5509328-B44B-45E6-868C-B16C883B8E9E}">
      <dgm:prSet/>
      <dgm:spPr/>
      <dgm:t>
        <a:bodyPr/>
        <a:lstStyle/>
        <a:p>
          <a:pPr rtl="1"/>
          <a:endParaRPr lang="ar-SA"/>
        </a:p>
      </dgm:t>
    </dgm:pt>
    <dgm:pt modelId="{555B83D9-170B-4CD6-BF09-1D49B2CE3A6B}" type="sibTrans" cxnId="{B5509328-B44B-45E6-868C-B16C883B8E9E}">
      <dgm:prSet/>
      <dgm:spPr/>
      <dgm:t>
        <a:bodyPr/>
        <a:lstStyle/>
        <a:p>
          <a:pPr rtl="1"/>
          <a:endParaRPr lang="ar-SA"/>
        </a:p>
      </dgm:t>
    </dgm:pt>
    <dgm:pt modelId="{3EBA44C9-3D17-4F23-A33C-E8546B1F0A4A}">
      <dgm:prSet phldrT="[نص]" custT="1"/>
      <dgm:spPr>
        <a:solidFill>
          <a:schemeClr val="tx1">
            <a:lumMod val="50000"/>
            <a:lumOff val="50000"/>
          </a:schemeClr>
        </a:solidFill>
      </dgm:spPr>
      <dgm:t>
        <a:bodyPr/>
        <a:lstStyle/>
        <a:p>
          <a:pPr rtl="1"/>
          <a:r>
            <a:rPr lang="ar-SA" sz="4000" b="1" dirty="0" smtClean="0">
              <a:solidFill>
                <a:srgbClr val="002060"/>
              </a:solidFill>
              <a:cs typeface="Akhbar MT" pitchFamily="2" charset="-78"/>
            </a:rPr>
            <a:t>النواقض العملية </a:t>
          </a:r>
          <a:endParaRPr lang="ar-SA" sz="4000" b="1" dirty="0">
            <a:solidFill>
              <a:srgbClr val="002060"/>
            </a:solidFill>
            <a:cs typeface="Akhbar MT" pitchFamily="2" charset="-78"/>
          </a:endParaRPr>
        </a:p>
      </dgm:t>
    </dgm:pt>
    <dgm:pt modelId="{AA1D425D-C71B-46F9-AB91-E818B6C9B1F3}" type="parTrans" cxnId="{F3F998AF-52A8-4703-BB92-73FF08CCA1D5}">
      <dgm:prSet/>
      <dgm:spPr/>
      <dgm:t>
        <a:bodyPr/>
        <a:lstStyle/>
        <a:p>
          <a:pPr rtl="1"/>
          <a:endParaRPr lang="ar-SA"/>
        </a:p>
      </dgm:t>
    </dgm:pt>
    <dgm:pt modelId="{D4D385D8-7B94-486B-A1D7-2BB835BDDBDE}" type="sibTrans" cxnId="{F3F998AF-52A8-4703-BB92-73FF08CCA1D5}">
      <dgm:prSet/>
      <dgm:spPr/>
      <dgm:t>
        <a:bodyPr/>
        <a:lstStyle/>
        <a:p>
          <a:pPr rtl="1"/>
          <a:endParaRPr lang="ar-SA"/>
        </a:p>
      </dgm:t>
    </dgm:pt>
    <dgm:pt modelId="{AB554D53-2275-4F4E-BA6C-F09AAE29582E}">
      <dgm:prSet phldrT="[نص]" custT="1"/>
      <dgm:spPr>
        <a:solidFill>
          <a:schemeClr val="tx1">
            <a:lumMod val="50000"/>
            <a:lumOff val="50000"/>
          </a:schemeClr>
        </a:solidFill>
      </dgm:spPr>
      <dgm:t>
        <a:bodyPr/>
        <a:lstStyle/>
        <a:p>
          <a:pPr rtl="1"/>
          <a:r>
            <a:rPr lang="ar-SA" sz="4000" b="1" dirty="0" smtClean="0">
              <a:solidFill>
                <a:srgbClr val="002060"/>
              </a:solidFill>
              <a:latin typeface="Britannic Bold" pitchFamily="34" charset="0"/>
              <a:cs typeface="Akhbar MT" pitchFamily="2" charset="-78"/>
            </a:rPr>
            <a:t>النواقض القولية </a:t>
          </a:r>
          <a:endParaRPr lang="ar-SA" sz="4000" b="1" dirty="0">
            <a:solidFill>
              <a:srgbClr val="002060"/>
            </a:solidFill>
            <a:latin typeface="Britannic Bold" pitchFamily="34" charset="0"/>
            <a:cs typeface="Akhbar MT" pitchFamily="2" charset="-78"/>
          </a:endParaRPr>
        </a:p>
      </dgm:t>
    </dgm:pt>
    <dgm:pt modelId="{157C0F29-F22C-4E01-A897-3855E69993FE}" type="parTrans" cxnId="{ED968045-D5C6-48A9-8422-D7984E591603}">
      <dgm:prSet/>
      <dgm:spPr/>
      <dgm:t>
        <a:bodyPr/>
        <a:lstStyle/>
        <a:p>
          <a:pPr rtl="1"/>
          <a:endParaRPr lang="ar-SA"/>
        </a:p>
      </dgm:t>
    </dgm:pt>
    <dgm:pt modelId="{7F250B4E-A189-45C4-BFFA-09915C79E1A4}" type="sibTrans" cxnId="{ED968045-D5C6-48A9-8422-D7984E591603}">
      <dgm:prSet/>
      <dgm:spPr/>
      <dgm:t>
        <a:bodyPr/>
        <a:lstStyle/>
        <a:p>
          <a:pPr rtl="1"/>
          <a:endParaRPr lang="ar-SA"/>
        </a:p>
      </dgm:t>
    </dgm:pt>
    <dgm:pt modelId="{0E096BFF-FE07-40E5-B5C8-2EECE14EB317}">
      <dgm:prSet phldrT="[نص]" custT="1"/>
      <dgm:spPr>
        <a:solidFill>
          <a:schemeClr val="tx1">
            <a:lumMod val="50000"/>
            <a:lumOff val="50000"/>
          </a:schemeClr>
        </a:solidFill>
      </dgm:spPr>
      <dgm:t>
        <a:bodyPr/>
        <a:lstStyle/>
        <a:p>
          <a:pPr rtl="1"/>
          <a:r>
            <a:rPr lang="ar-SA" sz="4000" b="1" dirty="0" smtClean="0">
              <a:solidFill>
                <a:srgbClr val="002060"/>
              </a:solidFill>
              <a:cs typeface="Akhbar MT" pitchFamily="2" charset="-78"/>
            </a:rPr>
            <a:t>النواقض </a:t>
          </a:r>
          <a:r>
            <a:rPr lang="ar-SA" sz="3200" b="1" dirty="0" smtClean="0">
              <a:solidFill>
                <a:srgbClr val="002060"/>
              </a:solidFill>
              <a:cs typeface="Akhbar MT" pitchFamily="2" charset="-78"/>
            </a:rPr>
            <a:t>الاعتقادية</a:t>
          </a:r>
          <a:r>
            <a:rPr lang="ar-SA" sz="4000" b="1" dirty="0" smtClean="0">
              <a:solidFill>
                <a:srgbClr val="002060"/>
              </a:solidFill>
              <a:cs typeface="Akhbar MT" pitchFamily="2" charset="-78"/>
            </a:rPr>
            <a:t> </a:t>
          </a:r>
          <a:endParaRPr lang="ar-SA" sz="4000" b="1" dirty="0">
            <a:solidFill>
              <a:srgbClr val="002060"/>
            </a:solidFill>
            <a:cs typeface="Akhbar MT" pitchFamily="2" charset="-78"/>
          </a:endParaRPr>
        </a:p>
      </dgm:t>
    </dgm:pt>
    <dgm:pt modelId="{09BBFDCF-0F50-4002-8351-45070D290C90}" type="parTrans" cxnId="{6C5977A3-90DF-4693-8238-C1E7D68B4223}">
      <dgm:prSet/>
      <dgm:spPr/>
      <dgm:t>
        <a:bodyPr/>
        <a:lstStyle/>
        <a:p>
          <a:pPr rtl="1"/>
          <a:endParaRPr lang="ar-SA"/>
        </a:p>
      </dgm:t>
    </dgm:pt>
    <dgm:pt modelId="{1BCC11EF-20EE-41A4-8463-C4CFFF528726}" type="sibTrans" cxnId="{6C5977A3-90DF-4693-8238-C1E7D68B4223}">
      <dgm:prSet/>
      <dgm:spPr/>
      <dgm:t>
        <a:bodyPr/>
        <a:lstStyle/>
        <a:p>
          <a:pPr rtl="1"/>
          <a:endParaRPr lang="ar-SA"/>
        </a:p>
      </dgm:t>
    </dgm:pt>
    <dgm:pt modelId="{40754870-FC0D-4CF4-B3BF-B36CC8CB5BBF}" type="pres">
      <dgm:prSet presAssocID="{4FE56BA4-8495-42C8-ACE6-F484CEAB2FCB}" presName="theList" presStyleCnt="0">
        <dgm:presLayoutVars>
          <dgm:dir/>
          <dgm:animLvl val="lvl"/>
          <dgm:resizeHandles val="exact"/>
        </dgm:presLayoutVars>
      </dgm:prSet>
      <dgm:spPr/>
      <dgm:t>
        <a:bodyPr/>
        <a:lstStyle/>
        <a:p>
          <a:pPr rtl="1"/>
          <a:endParaRPr lang="ar-SA"/>
        </a:p>
      </dgm:t>
    </dgm:pt>
    <dgm:pt modelId="{486D4E99-268B-4773-A294-CDC1BF10B8F9}" type="pres">
      <dgm:prSet presAssocID="{CC21F2A5-B2B0-48FF-AE9C-7B93486EA429}" presName="compNode" presStyleCnt="0"/>
      <dgm:spPr/>
      <dgm:t>
        <a:bodyPr/>
        <a:lstStyle/>
        <a:p>
          <a:pPr rtl="1"/>
          <a:endParaRPr lang="ar-SA"/>
        </a:p>
      </dgm:t>
    </dgm:pt>
    <dgm:pt modelId="{0DAC6494-2514-44F4-BC4A-E4F04449DB3C}" type="pres">
      <dgm:prSet presAssocID="{CC21F2A5-B2B0-48FF-AE9C-7B93486EA429}" presName="aNode" presStyleLbl="bgShp" presStyleIdx="0" presStyleCnt="1" custLinFactNeighborX="39242" custLinFactNeighborY="-42105"/>
      <dgm:spPr/>
      <dgm:t>
        <a:bodyPr/>
        <a:lstStyle/>
        <a:p>
          <a:pPr rtl="1"/>
          <a:endParaRPr lang="ar-SA"/>
        </a:p>
      </dgm:t>
    </dgm:pt>
    <dgm:pt modelId="{EED1F571-32EA-41CF-A114-895692CE841A}" type="pres">
      <dgm:prSet presAssocID="{CC21F2A5-B2B0-48FF-AE9C-7B93486EA429}" presName="textNode" presStyleLbl="bgShp" presStyleIdx="0" presStyleCnt="1"/>
      <dgm:spPr/>
      <dgm:t>
        <a:bodyPr/>
        <a:lstStyle/>
        <a:p>
          <a:pPr rtl="1"/>
          <a:endParaRPr lang="ar-SA"/>
        </a:p>
      </dgm:t>
    </dgm:pt>
    <dgm:pt modelId="{255945DE-B448-46FC-84B9-BA3D0C231B68}" type="pres">
      <dgm:prSet presAssocID="{CC21F2A5-B2B0-48FF-AE9C-7B93486EA429}" presName="compChildNode" presStyleCnt="0"/>
      <dgm:spPr/>
      <dgm:t>
        <a:bodyPr/>
        <a:lstStyle/>
        <a:p>
          <a:pPr rtl="1"/>
          <a:endParaRPr lang="ar-SA"/>
        </a:p>
      </dgm:t>
    </dgm:pt>
    <dgm:pt modelId="{934F6894-2911-4B72-8D28-55FA10D8660F}" type="pres">
      <dgm:prSet presAssocID="{CC21F2A5-B2B0-48FF-AE9C-7B93486EA429}" presName="theInnerList" presStyleCnt="0"/>
      <dgm:spPr/>
      <dgm:t>
        <a:bodyPr/>
        <a:lstStyle/>
        <a:p>
          <a:pPr rtl="1"/>
          <a:endParaRPr lang="ar-SA"/>
        </a:p>
      </dgm:t>
    </dgm:pt>
    <dgm:pt modelId="{E2F3DFD3-0138-4C9D-8E5B-58A6466F239D}" type="pres">
      <dgm:prSet presAssocID="{3EBA44C9-3D17-4F23-A33C-E8546B1F0A4A}" presName="childNode" presStyleLbl="node1" presStyleIdx="0" presStyleCnt="3">
        <dgm:presLayoutVars>
          <dgm:bulletEnabled val="1"/>
        </dgm:presLayoutVars>
      </dgm:prSet>
      <dgm:spPr/>
      <dgm:t>
        <a:bodyPr/>
        <a:lstStyle/>
        <a:p>
          <a:pPr rtl="1"/>
          <a:endParaRPr lang="ar-SA"/>
        </a:p>
      </dgm:t>
    </dgm:pt>
    <dgm:pt modelId="{ED1030FF-190E-4FE9-BCFF-5004654F9360}" type="pres">
      <dgm:prSet presAssocID="{3EBA44C9-3D17-4F23-A33C-E8546B1F0A4A}" presName="aSpace2" presStyleCnt="0"/>
      <dgm:spPr/>
      <dgm:t>
        <a:bodyPr/>
        <a:lstStyle/>
        <a:p>
          <a:pPr rtl="1"/>
          <a:endParaRPr lang="ar-SA"/>
        </a:p>
      </dgm:t>
    </dgm:pt>
    <dgm:pt modelId="{EC75978F-9060-4EA7-ADF9-0F4140D98079}" type="pres">
      <dgm:prSet presAssocID="{AB554D53-2275-4F4E-BA6C-F09AAE29582E}" presName="childNode" presStyleLbl="node1" presStyleIdx="1" presStyleCnt="3">
        <dgm:presLayoutVars>
          <dgm:bulletEnabled val="1"/>
        </dgm:presLayoutVars>
      </dgm:prSet>
      <dgm:spPr/>
      <dgm:t>
        <a:bodyPr/>
        <a:lstStyle/>
        <a:p>
          <a:pPr rtl="1"/>
          <a:endParaRPr lang="ar-SA"/>
        </a:p>
      </dgm:t>
    </dgm:pt>
    <dgm:pt modelId="{997CBBCC-2A0C-44E1-9255-6960DA1EB29A}" type="pres">
      <dgm:prSet presAssocID="{AB554D53-2275-4F4E-BA6C-F09AAE29582E}" presName="aSpace2" presStyleCnt="0"/>
      <dgm:spPr/>
      <dgm:t>
        <a:bodyPr/>
        <a:lstStyle/>
        <a:p>
          <a:pPr rtl="1"/>
          <a:endParaRPr lang="ar-SA"/>
        </a:p>
      </dgm:t>
    </dgm:pt>
    <dgm:pt modelId="{CEF4C773-907C-41AC-88A8-FB91D182D72F}" type="pres">
      <dgm:prSet presAssocID="{0E096BFF-FE07-40E5-B5C8-2EECE14EB317}" presName="childNode" presStyleLbl="node1" presStyleIdx="2" presStyleCnt="3">
        <dgm:presLayoutVars>
          <dgm:bulletEnabled val="1"/>
        </dgm:presLayoutVars>
      </dgm:prSet>
      <dgm:spPr/>
      <dgm:t>
        <a:bodyPr/>
        <a:lstStyle/>
        <a:p>
          <a:pPr rtl="1"/>
          <a:endParaRPr lang="ar-SA"/>
        </a:p>
      </dgm:t>
    </dgm:pt>
  </dgm:ptLst>
  <dgm:cxnLst>
    <dgm:cxn modelId="{86546B2B-85DF-42FA-995C-3763D9570CAF}" type="presOf" srcId="{4FE56BA4-8495-42C8-ACE6-F484CEAB2FCB}" destId="{40754870-FC0D-4CF4-B3BF-B36CC8CB5BBF}" srcOrd="0" destOrd="0" presId="urn:microsoft.com/office/officeart/2005/8/layout/lProcess2"/>
    <dgm:cxn modelId="{F3F998AF-52A8-4703-BB92-73FF08CCA1D5}" srcId="{CC21F2A5-B2B0-48FF-AE9C-7B93486EA429}" destId="{3EBA44C9-3D17-4F23-A33C-E8546B1F0A4A}" srcOrd="0" destOrd="0" parTransId="{AA1D425D-C71B-46F9-AB91-E818B6C9B1F3}" sibTransId="{D4D385D8-7B94-486B-A1D7-2BB835BDDBDE}"/>
    <dgm:cxn modelId="{5C589D1D-D110-4393-B30E-202A6C9BA443}" type="presOf" srcId="{0E096BFF-FE07-40E5-B5C8-2EECE14EB317}" destId="{CEF4C773-907C-41AC-88A8-FB91D182D72F}" srcOrd="0" destOrd="0" presId="urn:microsoft.com/office/officeart/2005/8/layout/lProcess2"/>
    <dgm:cxn modelId="{6C5977A3-90DF-4693-8238-C1E7D68B4223}" srcId="{CC21F2A5-B2B0-48FF-AE9C-7B93486EA429}" destId="{0E096BFF-FE07-40E5-B5C8-2EECE14EB317}" srcOrd="2" destOrd="0" parTransId="{09BBFDCF-0F50-4002-8351-45070D290C90}" sibTransId="{1BCC11EF-20EE-41A4-8463-C4CFFF528726}"/>
    <dgm:cxn modelId="{ED0848F6-9F38-4D28-B6F3-36B1A707CE74}" type="presOf" srcId="{AB554D53-2275-4F4E-BA6C-F09AAE29582E}" destId="{EC75978F-9060-4EA7-ADF9-0F4140D98079}" srcOrd="0" destOrd="0" presId="urn:microsoft.com/office/officeart/2005/8/layout/lProcess2"/>
    <dgm:cxn modelId="{ED968045-D5C6-48A9-8422-D7984E591603}" srcId="{CC21F2A5-B2B0-48FF-AE9C-7B93486EA429}" destId="{AB554D53-2275-4F4E-BA6C-F09AAE29582E}" srcOrd="1" destOrd="0" parTransId="{157C0F29-F22C-4E01-A897-3855E69993FE}" sibTransId="{7F250B4E-A189-45C4-BFFA-09915C79E1A4}"/>
    <dgm:cxn modelId="{B5509328-B44B-45E6-868C-B16C883B8E9E}" srcId="{4FE56BA4-8495-42C8-ACE6-F484CEAB2FCB}" destId="{CC21F2A5-B2B0-48FF-AE9C-7B93486EA429}" srcOrd="0" destOrd="0" parTransId="{5AD54F4D-AA87-482C-86FB-25C25B181A0F}" sibTransId="{555B83D9-170B-4CD6-BF09-1D49B2CE3A6B}"/>
    <dgm:cxn modelId="{1F79856F-8ED2-4838-99A3-DBF1C16EE34A}" type="presOf" srcId="{CC21F2A5-B2B0-48FF-AE9C-7B93486EA429}" destId="{0DAC6494-2514-44F4-BC4A-E4F04449DB3C}" srcOrd="0" destOrd="0" presId="urn:microsoft.com/office/officeart/2005/8/layout/lProcess2"/>
    <dgm:cxn modelId="{A0FE9351-B490-4D88-B51D-499227B4DFF3}" type="presOf" srcId="{CC21F2A5-B2B0-48FF-AE9C-7B93486EA429}" destId="{EED1F571-32EA-41CF-A114-895692CE841A}" srcOrd="1" destOrd="0" presId="urn:microsoft.com/office/officeart/2005/8/layout/lProcess2"/>
    <dgm:cxn modelId="{A1D69190-6AE5-4EF8-AF2D-F4DD1365C445}" type="presOf" srcId="{3EBA44C9-3D17-4F23-A33C-E8546B1F0A4A}" destId="{E2F3DFD3-0138-4C9D-8E5B-58A6466F239D}" srcOrd="0" destOrd="0" presId="urn:microsoft.com/office/officeart/2005/8/layout/lProcess2"/>
    <dgm:cxn modelId="{BE16C5CD-69A9-4EA8-9885-D8D82D0DD014}" type="presParOf" srcId="{40754870-FC0D-4CF4-B3BF-B36CC8CB5BBF}" destId="{486D4E99-268B-4773-A294-CDC1BF10B8F9}" srcOrd="0" destOrd="0" presId="urn:microsoft.com/office/officeart/2005/8/layout/lProcess2"/>
    <dgm:cxn modelId="{55BEDFE6-E3F0-457A-8748-F484282098A4}" type="presParOf" srcId="{486D4E99-268B-4773-A294-CDC1BF10B8F9}" destId="{0DAC6494-2514-44F4-BC4A-E4F04449DB3C}" srcOrd="0" destOrd="0" presId="urn:microsoft.com/office/officeart/2005/8/layout/lProcess2"/>
    <dgm:cxn modelId="{B8775DD3-D4F1-453B-BE4F-15FDCAEBE360}" type="presParOf" srcId="{486D4E99-268B-4773-A294-CDC1BF10B8F9}" destId="{EED1F571-32EA-41CF-A114-895692CE841A}" srcOrd="1" destOrd="0" presId="urn:microsoft.com/office/officeart/2005/8/layout/lProcess2"/>
    <dgm:cxn modelId="{960919DB-EE86-4D97-B2DA-DC4CCFA2AAC6}" type="presParOf" srcId="{486D4E99-268B-4773-A294-CDC1BF10B8F9}" destId="{255945DE-B448-46FC-84B9-BA3D0C231B68}" srcOrd="2" destOrd="0" presId="urn:microsoft.com/office/officeart/2005/8/layout/lProcess2"/>
    <dgm:cxn modelId="{969F4004-5CA7-4D47-96ED-793CE8471A7E}" type="presParOf" srcId="{255945DE-B448-46FC-84B9-BA3D0C231B68}" destId="{934F6894-2911-4B72-8D28-55FA10D8660F}" srcOrd="0" destOrd="0" presId="urn:microsoft.com/office/officeart/2005/8/layout/lProcess2"/>
    <dgm:cxn modelId="{6C2D3FBD-52C0-4A4A-A62C-845BCCFE83AD}" type="presParOf" srcId="{934F6894-2911-4B72-8D28-55FA10D8660F}" destId="{E2F3DFD3-0138-4C9D-8E5B-58A6466F239D}" srcOrd="0" destOrd="0" presId="urn:microsoft.com/office/officeart/2005/8/layout/lProcess2"/>
    <dgm:cxn modelId="{5837A06B-BDEE-43B6-BA55-4C47CD44F501}" type="presParOf" srcId="{934F6894-2911-4B72-8D28-55FA10D8660F}" destId="{ED1030FF-190E-4FE9-BCFF-5004654F9360}" srcOrd="1" destOrd="0" presId="urn:microsoft.com/office/officeart/2005/8/layout/lProcess2"/>
    <dgm:cxn modelId="{654731D5-C8F2-41B3-A496-B2EB74BD68AE}" type="presParOf" srcId="{934F6894-2911-4B72-8D28-55FA10D8660F}" destId="{EC75978F-9060-4EA7-ADF9-0F4140D98079}" srcOrd="2" destOrd="0" presId="urn:microsoft.com/office/officeart/2005/8/layout/lProcess2"/>
    <dgm:cxn modelId="{8EBB5B2F-9029-4FBC-9EE9-97F2AB3344BB}" type="presParOf" srcId="{934F6894-2911-4B72-8D28-55FA10D8660F}" destId="{997CBBCC-2A0C-44E1-9255-6960DA1EB29A}" srcOrd="3" destOrd="0" presId="urn:microsoft.com/office/officeart/2005/8/layout/lProcess2"/>
    <dgm:cxn modelId="{FCE5B1A0-91E1-4DD1-8323-91FFD3A0AE57}" type="presParOf" srcId="{934F6894-2911-4B72-8D28-55FA10D8660F}" destId="{CEF4C773-907C-41AC-88A8-FB91D182D72F}" srcOrd="4" destOrd="0" presId="urn:microsoft.com/office/officeart/2005/8/layout/lProcess2"/>
  </dgm:cxnLst>
  <dgm:bg/>
  <dgm:whole/>
</dgm:dataModel>
</file>

<file path=ppt/diagrams/data2.xml><?xml version="1.0" encoding="utf-8"?>
<dgm:dataModel xmlns:dgm="http://schemas.openxmlformats.org/drawingml/2006/diagram" xmlns:a="http://schemas.openxmlformats.org/drawingml/2006/main">
  <dgm:ptLst>
    <dgm:pt modelId="{5D117A6D-FCE1-4194-9CC6-B869BE72C306}" type="doc">
      <dgm:prSet loTypeId="urn:microsoft.com/office/officeart/2005/8/layout/process4" loCatId="process" qsTypeId="urn:microsoft.com/office/officeart/2005/8/quickstyle/simple1" qsCatId="simple" csTypeId="urn:microsoft.com/office/officeart/2005/8/colors/accent1_2" csCatId="accent1" phldr="1"/>
      <dgm:spPr/>
      <dgm:t>
        <a:bodyPr/>
        <a:lstStyle/>
        <a:p>
          <a:pPr rtl="1"/>
          <a:endParaRPr lang="ar-SA"/>
        </a:p>
      </dgm:t>
    </dgm:pt>
    <dgm:pt modelId="{6B5D6ACD-BEE2-4A12-913D-F178583CA94D}">
      <dgm:prSet phldrT="[نص]"/>
      <dgm:spPr>
        <a:solidFill>
          <a:schemeClr val="accent3">
            <a:lumMod val="50000"/>
          </a:schemeClr>
        </a:solidFill>
      </dgm:spPr>
      <dgm:t>
        <a:bodyPr/>
        <a:lstStyle/>
        <a:p>
          <a:pPr rtl="1"/>
          <a:r>
            <a:rPr lang="ar-SA" b="1" dirty="0" smtClean="0">
              <a:latin typeface="Arial" pitchFamily="34" charset="0"/>
              <a:cs typeface="Arial" pitchFamily="34" charset="0"/>
            </a:rPr>
            <a:t>تكذيب الرسول صلى الله عليه وسلم أو بعض ما جاء به </a:t>
          </a:r>
          <a:endParaRPr lang="ar-SA" b="1" dirty="0">
            <a:latin typeface="Arial" pitchFamily="34" charset="0"/>
            <a:cs typeface="Arial" pitchFamily="34" charset="0"/>
          </a:endParaRPr>
        </a:p>
      </dgm:t>
    </dgm:pt>
    <dgm:pt modelId="{36610C01-D3BE-4EDA-AFB0-803F0A263353}" type="parTrans" cxnId="{74E93612-A3AC-4E50-916E-9E67C88C634B}">
      <dgm:prSet/>
      <dgm:spPr/>
      <dgm:t>
        <a:bodyPr/>
        <a:lstStyle/>
        <a:p>
          <a:pPr rtl="1"/>
          <a:endParaRPr lang="ar-SA"/>
        </a:p>
      </dgm:t>
    </dgm:pt>
    <dgm:pt modelId="{BAC4B063-1963-4A20-B804-FF6869349308}" type="sibTrans" cxnId="{74E93612-A3AC-4E50-916E-9E67C88C634B}">
      <dgm:prSet/>
      <dgm:spPr/>
      <dgm:t>
        <a:bodyPr/>
        <a:lstStyle/>
        <a:p>
          <a:pPr rtl="1"/>
          <a:endParaRPr lang="ar-SA"/>
        </a:p>
      </dgm:t>
    </dgm:pt>
    <dgm:pt modelId="{D5BBB9E7-8353-430C-B04E-3A4DA3C585B6}">
      <dgm:prSet phldrT="[نص]"/>
      <dgm:spPr>
        <a:solidFill>
          <a:schemeClr val="accent3">
            <a:lumMod val="50000"/>
          </a:schemeClr>
        </a:solidFill>
      </dgm:spPr>
      <dgm:t>
        <a:bodyPr/>
        <a:lstStyle/>
        <a:p>
          <a:pPr rtl="1"/>
          <a:r>
            <a:rPr lang="ar-SA" b="1" dirty="0" smtClean="0">
              <a:latin typeface="Arial" pitchFamily="34" charset="0"/>
              <a:cs typeface="Arial" pitchFamily="34" charset="0"/>
            </a:rPr>
            <a:t>بغض الرسول صلى الله عليه وسلم أو بغض ما جاء به</a:t>
          </a:r>
          <a:endParaRPr lang="ar-SA" b="1" dirty="0">
            <a:latin typeface="Arial" pitchFamily="34" charset="0"/>
            <a:cs typeface="Arial" pitchFamily="34" charset="0"/>
          </a:endParaRPr>
        </a:p>
      </dgm:t>
    </dgm:pt>
    <dgm:pt modelId="{C1BD1C88-25B7-4546-8631-E33963A63C18}" type="parTrans" cxnId="{4882F12B-0865-4830-AF4E-18257A453A70}">
      <dgm:prSet/>
      <dgm:spPr/>
      <dgm:t>
        <a:bodyPr/>
        <a:lstStyle/>
        <a:p>
          <a:pPr rtl="1"/>
          <a:endParaRPr lang="ar-SA"/>
        </a:p>
      </dgm:t>
    </dgm:pt>
    <dgm:pt modelId="{255780BF-2BC3-4CCA-8378-F915782426C1}" type="sibTrans" cxnId="{4882F12B-0865-4830-AF4E-18257A453A70}">
      <dgm:prSet/>
      <dgm:spPr/>
      <dgm:t>
        <a:bodyPr/>
        <a:lstStyle/>
        <a:p>
          <a:pPr rtl="1"/>
          <a:endParaRPr lang="ar-SA"/>
        </a:p>
      </dgm:t>
    </dgm:pt>
    <dgm:pt modelId="{F4F605BD-910E-462B-B5F6-97B21001639D}">
      <dgm:prSet phldrT="[نص]"/>
      <dgm:spPr>
        <a:solidFill>
          <a:schemeClr val="accent3">
            <a:lumMod val="50000"/>
          </a:schemeClr>
        </a:solidFill>
      </dgm:spPr>
      <dgm:t>
        <a:bodyPr/>
        <a:lstStyle/>
        <a:p>
          <a:pPr rtl="1"/>
          <a:r>
            <a:rPr lang="ar-SA" b="1" dirty="0" smtClean="0">
              <a:latin typeface="Arial" pitchFamily="34" charset="0"/>
              <a:cs typeface="Arial" pitchFamily="34" charset="0"/>
            </a:rPr>
            <a:t>المسرة بانخفاض دين الرسول صلى الله عليه وسلم أو الكراهية لانتصار دين الرسول </a:t>
          </a:r>
          <a:endParaRPr lang="ar-SA" b="1" dirty="0">
            <a:latin typeface="Arial" pitchFamily="34" charset="0"/>
            <a:cs typeface="Arial" pitchFamily="34" charset="0"/>
          </a:endParaRPr>
        </a:p>
      </dgm:t>
    </dgm:pt>
    <dgm:pt modelId="{63E5F8EF-1111-4EAE-AE7F-71FA9FB798FA}" type="parTrans" cxnId="{9B8EB109-8B86-442A-B6D8-75340B1359D8}">
      <dgm:prSet/>
      <dgm:spPr/>
      <dgm:t>
        <a:bodyPr/>
        <a:lstStyle/>
        <a:p>
          <a:pPr rtl="1"/>
          <a:endParaRPr lang="ar-SA"/>
        </a:p>
      </dgm:t>
    </dgm:pt>
    <dgm:pt modelId="{22AAE150-49B2-483B-859E-C92EFAB4ED41}" type="sibTrans" cxnId="{9B8EB109-8B86-442A-B6D8-75340B1359D8}">
      <dgm:prSet/>
      <dgm:spPr/>
      <dgm:t>
        <a:bodyPr/>
        <a:lstStyle/>
        <a:p>
          <a:pPr rtl="1"/>
          <a:endParaRPr lang="ar-SA"/>
        </a:p>
      </dgm:t>
    </dgm:pt>
    <dgm:pt modelId="{AC515FAB-8ADE-4624-99A5-3F351E0FE166}" type="pres">
      <dgm:prSet presAssocID="{5D117A6D-FCE1-4194-9CC6-B869BE72C306}" presName="Name0" presStyleCnt="0">
        <dgm:presLayoutVars>
          <dgm:dir/>
          <dgm:animLvl val="lvl"/>
          <dgm:resizeHandles val="exact"/>
        </dgm:presLayoutVars>
      </dgm:prSet>
      <dgm:spPr/>
      <dgm:t>
        <a:bodyPr/>
        <a:lstStyle/>
        <a:p>
          <a:pPr rtl="1"/>
          <a:endParaRPr lang="ar-SA"/>
        </a:p>
      </dgm:t>
    </dgm:pt>
    <dgm:pt modelId="{53077E76-6289-4999-88AC-922A988193A1}" type="pres">
      <dgm:prSet presAssocID="{F4F605BD-910E-462B-B5F6-97B21001639D}" presName="boxAndChildren" presStyleCnt="0"/>
      <dgm:spPr/>
      <dgm:t>
        <a:bodyPr/>
        <a:lstStyle/>
        <a:p>
          <a:pPr rtl="1"/>
          <a:endParaRPr lang="ar-SA"/>
        </a:p>
      </dgm:t>
    </dgm:pt>
    <dgm:pt modelId="{3E85C44A-E591-4B3C-AACB-0012853B5834}" type="pres">
      <dgm:prSet presAssocID="{F4F605BD-910E-462B-B5F6-97B21001639D}" presName="parentTextBox" presStyleLbl="node1" presStyleIdx="0" presStyleCnt="3"/>
      <dgm:spPr/>
      <dgm:t>
        <a:bodyPr/>
        <a:lstStyle/>
        <a:p>
          <a:pPr rtl="1"/>
          <a:endParaRPr lang="ar-SA"/>
        </a:p>
      </dgm:t>
    </dgm:pt>
    <dgm:pt modelId="{BF19C522-E848-473D-89CE-991AF6EDED28}" type="pres">
      <dgm:prSet presAssocID="{255780BF-2BC3-4CCA-8378-F915782426C1}" presName="sp" presStyleCnt="0"/>
      <dgm:spPr/>
      <dgm:t>
        <a:bodyPr/>
        <a:lstStyle/>
        <a:p>
          <a:pPr rtl="1"/>
          <a:endParaRPr lang="ar-SA"/>
        </a:p>
      </dgm:t>
    </dgm:pt>
    <dgm:pt modelId="{1C62C091-9C25-4050-8A19-D75B27B6AE5D}" type="pres">
      <dgm:prSet presAssocID="{D5BBB9E7-8353-430C-B04E-3A4DA3C585B6}" presName="arrowAndChildren" presStyleCnt="0"/>
      <dgm:spPr/>
      <dgm:t>
        <a:bodyPr/>
        <a:lstStyle/>
        <a:p>
          <a:pPr rtl="1"/>
          <a:endParaRPr lang="ar-SA"/>
        </a:p>
      </dgm:t>
    </dgm:pt>
    <dgm:pt modelId="{77AF1CEC-E117-4525-BF5B-917AE0E595A8}" type="pres">
      <dgm:prSet presAssocID="{D5BBB9E7-8353-430C-B04E-3A4DA3C585B6}" presName="parentTextArrow" presStyleLbl="node1" presStyleIdx="1" presStyleCnt="3"/>
      <dgm:spPr/>
      <dgm:t>
        <a:bodyPr/>
        <a:lstStyle/>
        <a:p>
          <a:pPr rtl="1"/>
          <a:endParaRPr lang="ar-SA"/>
        </a:p>
      </dgm:t>
    </dgm:pt>
    <dgm:pt modelId="{5E1ECD9F-D002-4172-A971-FD5BE1285D9D}" type="pres">
      <dgm:prSet presAssocID="{BAC4B063-1963-4A20-B804-FF6869349308}" presName="sp" presStyleCnt="0"/>
      <dgm:spPr/>
      <dgm:t>
        <a:bodyPr/>
        <a:lstStyle/>
        <a:p>
          <a:pPr rtl="1"/>
          <a:endParaRPr lang="ar-SA"/>
        </a:p>
      </dgm:t>
    </dgm:pt>
    <dgm:pt modelId="{9DD029BD-4355-40D3-A8FB-2EDC6A01F913}" type="pres">
      <dgm:prSet presAssocID="{6B5D6ACD-BEE2-4A12-913D-F178583CA94D}" presName="arrowAndChildren" presStyleCnt="0"/>
      <dgm:spPr/>
      <dgm:t>
        <a:bodyPr/>
        <a:lstStyle/>
        <a:p>
          <a:pPr rtl="1"/>
          <a:endParaRPr lang="ar-SA"/>
        </a:p>
      </dgm:t>
    </dgm:pt>
    <dgm:pt modelId="{5E1EA3F1-2C78-4BEF-B333-5A3E4E7CCAE3}" type="pres">
      <dgm:prSet presAssocID="{6B5D6ACD-BEE2-4A12-913D-F178583CA94D}" presName="parentTextArrow" presStyleLbl="node1" presStyleIdx="2" presStyleCnt="3"/>
      <dgm:spPr/>
      <dgm:t>
        <a:bodyPr/>
        <a:lstStyle/>
        <a:p>
          <a:pPr rtl="1"/>
          <a:endParaRPr lang="ar-SA"/>
        </a:p>
      </dgm:t>
    </dgm:pt>
  </dgm:ptLst>
  <dgm:cxnLst>
    <dgm:cxn modelId="{9B8EB109-8B86-442A-B6D8-75340B1359D8}" srcId="{5D117A6D-FCE1-4194-9CC6-B869BE72C306}" destId="{F4F605BD-910E-462B-B5F6-97B21001639D}" srcOrd="2" destOrd="0" parTransId="{63E5F8EF-1111-4EAE-AE7F-71FA9FB798FA}" sibTransId="{22AAE150-49B2-483B-859E-C92EFAB4ED41}"/>
    <dgm:cxn modelId="{B1399E36-FD15-4A64-B1F8-6A4531C2DA18}" type="presOf" srcId="{6B5D6ACD-BEE2-4A12-913D-F178583CA94D}" destId="{5E1EA3F1-2C78-4BEF-B333-5A3E4E7CCAE3}" srcOrd="0" destOrd="0" presId="urn:microsoft.com/office/officeart/2005/8/layout/process4"/>
    <dgm:cxn modelId="{662840C0-9550-40F3-8B68-D1DB8C4EF49A}" type="presOf" srcId="{5D117A6D-FCE1-4194-9CC6-B869BE72C306}" destId="{AC515FAB-8ADE-4624-99A5-3F351E0FE166}" srcOrd="0" destOrd="0" presId="urn:microsoft.com/office/officeart/2005/8/layout/process4"/>
    <dgm:cxn modelId="{74E93612-A3AC-4E50-916E-9E67C88C634B}" srcId="{5D117A6D-FCE1-4194-9CC6-B869BE72C306}" destId="{6B5D6ACD-BEE2-4A12-913D-F178583CA94D}" srcOrd="0" destOrd="0" parTransId="{36610C01-D3BE-4EDA-AFB0-803F0A263353}" sibTransId="{BAC4B063-1963-4A20-B804-FF6869349308}"/>
    <dgm:cxn modelId="{C6C8104E-EFB9-4DBF-AC4D-5FB172CFA732}" type="presOf" srcId="{D5BBB9E7-8353-430C-B04E-3A4DA3C585B6}" destId="{77AF1CEC-E117-4525-BF5B-917AE0E595A8}" srcOrd="0" destOrd="0" presId="urn:microsoft.com/office/officeart/2005/8/layout/process4"/>
    <dgm:cxn modelId="{4882F12B-0865-4830-AF4E-18257A453A70}" srcId="{5D117A6D-FCE1-4194-9CC6-B869BE72C306}" destId="{D5BBB9E7-8353-430C-B04E-3A4DA3C585B6}" srcOrd="1" destOrd="0" parTransId="{C1BD1C88-25B7-4546-8631-E33963A63C18}" sibTransId="{255780BF-2BC3-4CCA-8378-F915782426C1}"/>
    <dgm:cxn modelId="{BAE5A96E-7DD0-4EAE-9FCF-D9640DC2320B}" type="presOf" srcId="{F4F605BD-910E-462B-B5F6-97B21001639D}" destId="{3E85C44A-E591-4B3C-AACB-0012853B5834}" srcOrd="0" destOrd="0" presId="urn:microsoft.com/office/officeart/2005/8/layout/process4"/>
    <dgm:cxn modelId="{18B447CB-4A2C-48B5-B209-1AD9620427FA}" type="presParOf" srcId="{AC515FAB-8ADE-4624-99A5-3F351E0FE166}" destId="{53077E76-6289-4999-88AC-922A988193A1}" srcOrd="0" destOrd="0" presId="urn:microsoft.com/office/officeart/2005/8/layout/process4"/>
    <dgm:cxn modelId="{B82972C1-7BC3-42A7-B887-5F3FB30CDBC4}" type="presParOf" srcId="{53077E76-6289-4999-88AC-922A988193A1}" destId="{3E85C44A-E591-4B3C-AACB-0012853B5834}" srcOrd="0" destOrd="0" presId="urn:microsoft.com/office/officeart/2005/8/layout/process4"/>
    <dgm:cxn modelId="{6E0E98E4-1AF8-4AC0-9C0D-6632D17641E3}" type="presParOf" srcId="{AC515FAB-8ADE-4624-99A5-3F351E0FE166}" destId="{BF19C522-E848-473D-89CE-991AF6EDED28}" srcOrd="1" destOrd="0" presId="urn:microsoft.com/office/officeart/2005/8/layout/process4"/>
    <dgm:cxn modelId="{3EE7DDEA-D351-4114-AA39-F04F52E8E533}" type="presParOf" srcId="{AC515FAB-8ADE-4624-99A5-3F351E0FE166}" destId="{1C62C091-9C25-4050-8A19-D75B27B6AE5D}" srcOrd="2" destOrd="0" presId="urn:microsoft.com/office/officeart/2005/8/layout/process4"/>
    <dgm:cxn modelId="{5D8F33E0-7DF7-4C16-B5C6-9804AA203463}" type="presParOf" srcId="{1C62C091-9C25-4050-8A19-D75B27B6AE5D}" destId="{77AF1CEC-E117-4525-BF5B-917AE0E595A8}" srcOrd="0" destOrd="0" presId="urn:microsoft.com/office/officeart/2005/8/layout/process4"/>
    <dgm:cxn modelId="{820A8C55-300D-49B9-AE3F-6E83873E6E54}" type="presParOf" srcId="{AC515FAB-8ADE-4624-99A5-3F351E0FE166}" destId="{5E1ECD9F-D002-4172-A971-FD5BE1285D9D}" srcOrd="3" destOrd="0" presId="urn:microsoft.com/office/officeart/2005/8/layout/process4"/>
    <dgm:cxn modelId="{087BE721-847F-4D9B-B7AB-FEC388C037A2}" type="presParOf" srcId="{AC515FAB-8ADE-4624-99A5-3F351E0FE166}" destId="{9DD029BD-4355-40D3-A8FB-2EDC6A01F913}" srcOrd="4" destOrd="0" presId="urn:microsoft.com/office/officeart/2005/8/layout/process4"/>
    <dgm:cxn modelId="{C86FE779-8A27-4C43-8E92-785BBF3FA52B}" type="presParOf" srcId="{9DD029BD-4355-40D3-A8FB-2EDC6A01F913}" destId="{5E1EA3F1-2C78-4BEF-B333-5A3E4E7CCAE3}" srcOrd="0" destOrd="0" presId="urn:microsoft.com/office/officeart/2005/8/layout/process4"/>
  </dgm:cxnLst>
  <dgm:bg>
    <a:effectLst>
      <a:outerShdw blurRad="381000" dist="711200" dir="6240000" sx="37000" sy="37000" algn="ctr" rotWithShape="0">
        <a:schemeClr val="bg2">
          <a:alpha val="49000"/>
        </a:schemeClr>
      </a:outerShdw>
    </a:effectLst>
  </dgm:bg>
  <dgm:whole>
    <a:ln>
      <a:noFill/>
    </a:ln>
  </dgm:whole>
</dgm:dataModel>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AE5900D9-C248-48D0-8909-26F6C7FFE64B}" type="datetimeFigureOut">
              <a:rPr lang="ar-SA" smtClean="0"/>
              <a:pPr/>
              <a:t>16/11/1433</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94C2B411-5D75-4E0F-ACC3-BB36123A4653}"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1143000" y="685800"/>
            <a:ext cx="4572000" cy="3429000"/>
          </a:xfrm>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94C2B411-5D75-4E0F-ACC3-BB36123A4653}" type="slidenum">
              <a:rPr lang="ar-SA" smtClean="0"/>
              <a:pPr/>
              <a:t>3</a:t>
            </a:fld>
            <a:endParaRPr lang="ar-SA"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2">
        <a:schemeClr val="bg2"/>
      </p:bgRef>
    </p:bg>
    <p:spTree>
      <p:nvGrpSpPr>
        <p:cNvPr id="1" name=""/>
        <p:cNvGrpSpPr/>
        <p:nvPr/>
      </p:nvGrpSpPr>
      <p:grpSpPr>
        <a:xfrm>
          <a:off x="0" y="0"/>
          <a:ext cx="0" cy="0"/>
          <a:chOff x="0" y="0"/>
          <a:chExt cx="0" cy="0"/>
        </a:xfrm>
      </p:grpSpPr>
      <p:sp>
        <p:nvSpPr>
          <p:cNvPr id="9" name="مستطيل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عنوان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ar-SA" smtClean="0"/>
              <a:t>انقر لتحرير نمط العنوان الرئيسي</a:t>
            </a:r>
            <a:endParaRPr kumimoji="0" lang="en-US"/>
          </a:p>
        </p:txBody>
      </p:sp>
      <p:sp>
        <p:nvSpPr>
          <p:cNvPr id="3" name="عنوان فرعي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ar-SA" smtClean="0"/>
              <a:t>انقر لتحرير نمط العنوان الثانوي الرئيسي</a:t>
            </a:r>
            <a:endParaRPr kumimoji="0" lang="en-US"/>
          </a:p>
        </p:txBody>
      </p:sp>
      <p:sp>
        <p:nvSpPr>
          <p:cNvPr id="4" name="عنصر نائب للتاريخ 3"/>
          <p:cNvSpPr>
            <a:spLocks noGrp="1"/>
          </p:cNvSpPr>
          <p:nvPr>
            <p:ph type="dt" sz="half" idx="10"/>
          </p:nvPr>
        </p:nvSpPr>
        <p:spPr/>
        <p:txBody>
          <a:bodyPr/>
          <a:lstStyle/>
          <a:p>
            <a:fld id="{8F0530D8-B956-4543-8184-8189401AAE69}" type="datetimeFigureOut">
              <a:rPr lang="ar-SA" smtClean="0"/>
              <a:pPr/>
              <a:t>16/11/1433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A52BDF0-8113-4F0E-8861-92D9E0729427}" type="slidenum">
              <a:rPr lang="ar-SA" smtClean="0"/>
              <a:pPr/>
              <a:t>‹#›</a:t>
            </a:fld>
            <a:endParaRPr lang="ar-SA"/>
          </a:p>
        </p:txBody>
      </p:sp>
      <p:sp>
        <p:nvSpPr>
          <p:cNvPr id="10" name="مستطيل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8F0530D8-B956-4543-8184-8189401AAE69}" type="datetimeFigureOut">
              <a:rPr lang="ar-SA" smtClean="0"/>
              <a:pPr/>
              <a:t>16/11/1433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A52BDF0-8113-4F0E-8861-92D9E0729427}"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9" name="مستطيل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مستطيل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عنوان عمودي 1"/>
          <p:cNvSpPr>
            <a:spLocks noGrp="1"/>
          </p:cNvSpPr>
          <p:nvPr>
            <p:ph type="title" orient="vert"/>
          </p:nvPr>
        </p:nvSpPr>
        <p:spPr>
          <a:xfrm>
            <a:off x="6781800" y="274640"/>
            <a:ext cx="19050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304800"/>
            <a:ext cx="60198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8F0530D8-B956-4543-8184-8189401AAE69}" type="datetimeFigureOut">
              <a:rPr lang="ar-SA" smtClean="0"/>
              <a:pPr/>
              <a:t>16/11/1433</a:t>
            </a:fld>
            <a:endParaRPr lang="ar-SA"/>
          </a:p>
        </p:txBody>
      </p:sp>
      <p:sp>
        <p:nvSpPr>
          <p:cNvPr id="5" name="عنصر نائب للتذييل 4"/>
          <p:cNvSpPr>
            <a:spLocks noGrp="1"/>
          </p:cNvSpPr>
          <p:nvPr>
            <p:ph type="ftr" sz="quarter" idx="11"/>
          </p:nvPr>
        </p:nvSpPr>
        <p:spPr>
          <a:xfrm>
            <a:off x="2640597" y="6377459"/>
            <a:ext cx="3836404" cy="365125"/>
          </a:xfrm>
        </p:spPr>
        <p:txBody>
          <a:bodyPr/>
          <a:lstStyle/>
          <a:p>
            <a:endParaRPr lang="ar-SA"/>
          </a:p>
        </p:txBody>
      </p:sp>
      <p:sp>
        <p:nvSpPr>
          <p:cNvPr id="6" name="عنصر نائب لرقم الشريحة 5"/>
          <p:cNvSpPr>
            <a:spLocks noGrp="1"/>
          </p:cNvSpPr>
          <p:nvPr>
            <p:ph type="sldNum" sz="quarter" idx="12"/>
          </p:nvPr>
        </p:nvSpPr>
        <p:spPr/>
        <p:txBody>
          <a:bodyPr/>
          <a:lstStyle/>
          <a:p>
            <a:fld id="{4A52BDF0-8113-4F0E-8861-92D9E0729427}"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55448"/>
            <a:ext cx="8229600" cy="1252728"/>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8F0530D8-B956-4543-8184-8189401AAE69}" type="datetimeFigureOut">
              <a:rPr lang="ar-SA" smtClean="0"/>
              <a:pPr/>
              <a:t>16/11/1433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A52BDF0-8113-4F0E-8861-92D9E0729427}"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2">
        <a:schemeClr val="bg2"/>
      </p:bgRef>
    </p:bg>
    <p:spTree>
      <p:nvGrpSpPr>
        <p:cNvPr id="1" name=""/>
        <p:cNvGrpSpPr/>
        <p:nvPr/>
      </p:nvGrpSpPr>
      <p:grpSpPr>
        <a:xfrm>
          <a:off x="0" y="0"/>
          <a:ext cx="0" cy="0"/>
          <a:chOff x="0" y="0"/>
          <a:chExt cx="0" cy="0"/>
        </a:xfrm>
      </p:grpSpPr>
      <p:sp>
        <p:nvSpPr>
          <p:cNvPr id="9" name="مستطيل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مستطيل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عنوان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8F0530D8-B956-4543-8184-8189401AAE69}" type="datetimeFigureOut">
              <a:rPr lang="ar-SA" smtClean="0"/>
              <a:pPr/>
              <a:t>16/11/1433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A52BDF0-8113-4F0E-8861-92D9E0729427}"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8F0530D8-B956-4543-8184-8189401AAE69}" type="datetimeFigureOut">
              <a:rPr lang="ar-SA" smtClean="0"/>
              <a:pPr/>
              <a:t>16/11/1433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4A52BDF0-8113-4F0E-8861-92D9E0729427}"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نص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ar-SA" smtClean="0"/>
              <a:t>انقر لتحرير أنماط النص الرئيسي</a:t>
            </a:r>
          </a:p>
        </p:txBody>
      </p:sp>
      <p:sp>
        <p:nvSpPr>
          <p:cNvPr id="6" name="عنصر نائب للمحتوى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8F0530D8-B956-4543-8184-8189401AAE69}" type="datetimeFigureOut">
              <a:rPr lang="ar-SA" smtClean="0"/>
              <a:pPr/>
              <a:t>16/11/1433</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4A52BDF0-8113-4F0E-8861-92D9E0729427}"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8F0530D8-B956-4543-8184-8189401AAE69}" type="datetimeFigureOut">
              <a:rPr lang="ar-SA" smtClean="0"/>
              <a:pPr/>
              <a:t>16/11/1433</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4A52BDF0-8113-4F0E-8861-92D9E0729427}"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8F0530D8-B956-4543-8184-8189401AAE69}" type="datetimeFigureOut">
              <a:rPr lang="ar-SA" smtClean="0"/>
              <a:pPr/>
              <a:t>16/11/1433</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4A52BDF0-8113-4F0E-8861-92D9E0729427}"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نص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F0530D8-B956-4543-8184-8189401AAE69}" type="datetimeFigureOut">
              <a:rPr lang="ar-SA" smtClean="0"/>
              <a:pPr/>
              <a:t>16/11/1433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4A52BDF0-8113-4F0E-8861-92D9E0729427}" type="slidenum">
              <a:rPr lang="ar-SA" smtClean="0"/>
              <a:pPr/>
              <a:t>‹#›</a:t>
            </a:fld>
            <a:endParaRPr lang="ar-SA"/>
          </a:p>
        </p:txBody>
      </p:sp>
      <p:sp>
        <p:nvSpPr>
          <p:cNvPr id="12" name="مستطيل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مستطيل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a:xfrm>
            <a:off x="164592" y="1170432"/>
            <a:ext cx="2523744" cy="201168"/>
          </a:xfrm>
        </p:spPr>
        <p:txBody>
          <a:bodyPr/>
          <a:lstStyle/>
          <a:p>
            <a:fld id="{8F0530D8-B956-4543-8184-8189401AAE69}" type="datetimeFigureOut">
              <a:rPr lang="ar-SA" smtClean="0"/>
              <a:pPr/>
              <a:t>16/11/1433</a:t>
            </a:fld>
            <a:endParaRPr lang="ar-SA"/>
          </a:p>
        </p:txBody>
      </p:sp>
      <p:sp>
        <p:nvSpPr>
          <p:cNvPr id="11" name="مستطيل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مستطيل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عنصر نائب للتذييل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ar-SA"/>
          </a:p>
        </p:txBody>
      </p:sp>
      <p:sp>
        <p:nvSpPr>
          <p:cNvPr id="7" name="عنصر نائب لرقم الشريحة 6"/>
          <p:cNvSpPr>
            <a:spLocks noGrp="1"/>
          </p:cNvSpPr>
          <p:nvPr>
            <p:ph type="sldNum" sz="quarter" idx="12"/>
          </p:nvPr>
        </p:nvSpPr>
        <p:spPr>
          <a:xfrm>
            <a:off x="8339328" y="1170432"/>
            <a:ext cx="733864" cy="201168"/>
          </a:xfrm>
        </p:spPr>
        <p:txBody>
          <a:bodyPr/>
          <a:lstStyle/>
          <a:p>
            <a:fld id="{4A52BDF0-8113-4F0E-8861-92D9E0729427}"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مستطيل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مستطيل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عنصر نائب للعنوان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4" name="عنصر نائب للتاريخ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8F0530D8-B956-4543-8184-8189401AAE69}" type="datetimeFigureOut">
              <a:rPr lang="ar-SA" smtClean="0"/>
              <a:pPr/>
              <a:t>16/11/1433</a:t>
            </a:fld>
            <a:endParaRPr lang="ar-SA"/>
          </a:p>
        </p:txBody>
      </p:sp>
      <p:sp>
        <p:nvSpPr>
          <p:cNvPr id="5" name="عنصر نائب للتذييل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ar-SA"/>
          </a:p>
        </p:txBody>
      </p:sp>
      <p:sp>
        <p:nvSpPr>
          <p:cNvPr id="6" name="عنصر نائب لرقم الشريحة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4A52BDF0-8113-4F0E-8861-92D9E0729427}"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1"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r" rtl="1"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r" rtl="1"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r" rtl="1"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r" rtl="1"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r" rtl="1"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r" rtl="1"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r" rtl="1"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r" rtl="1"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r" rtl="1"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openxmlformats.org/officeDocument/2006/relationships/image" Target="../media/image8.jpe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571472" y="928670"/>
            <a:ext cx="6615130" cy="4180530"/>
          </a:xfrm>
        </p:spPr>
        <p:txBody>
          <a:bodyPr>
            <a:normAutofit/>
          </a:bodyPr>
          <a:lstStyle/>
          <a:p>
            <a:r>
              <a:rPr lang="ar-SA" sz="8800" dirty="0" smtClean="0">
                <a:solidFill>
                  <a:schemeClr val="tx2">
                    <a:lumMod val="60000"/>
                    <a:lumOff val="40000"/>
                  </a:schemeClr>
                </a:solidFill>
                <a:cs typeface="Diwani Bent" pitchFamily="2" charset="-78"/>
              </a:rPr>
              <a:t>بسم الله الرحمن الرحيم</a:t>
            </a:r>
            <a:endParaRPr lang="ar-SA" sz="8800" dirty="0">
              <a:solidFill>
                <a:schemeClr val="tx2">
                  <a:lumMod val="60000"/>
                  <a:lumOff val="40000"/>
                </a:schemeClr>
              </a:solidFill>
              <a:cs typeface="Diwani Bent" pitchFamily="2" charset="-78"/>
            </a:endParaRPr>
          </a:p>
        </p:txBody>
      </p:sp>
      <p:pic>
        <p:nvPicPr>
          <p:cNvPr id="5" name="صورة 4" descr="093.jpg"/>
          <p:cNvPicPr>
            <a:picLocks noChangeAspect="1"/>
          </p:cNvPicPr>
          <p:nvPr/>
        </p:nvPicPr>
        <p:blipFill>
          <a:blip r:embed="rId3"/>
          <a:stretch>
            <a:fillRect/>
          </a:stretch>
        </p:blipFill>
        <p:spPr>
          <a:xfrm>
            <a:off x="0" y="5072073"/>
            <a:ext cx="1785918" cy="1785927"/>
          </a:xfrm>
          <a:prstGeom prst="ellipse">
            <a:avLst/>
          </a:prstGeom>
          <a:ln>
            <a:noFill/>
          </a:ln>
          <a:effectLst>
            <a:softEdge rad="112500"/>
          </a:effectLst>
        </p:spPr>
      </p:pic>
    </p:spTree>
  </p:cSld>
  <p:clrMapOvr>
    <a:masterClrMapping/>
  </p:clrMapOvr>
  <p:transition spd="slow">
    <p:wheel spokes="8"/>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lstStyle/>
          <a:p>
            <a:pPr>
              <a:buNone/>
            </a:pPr>
            <a:r>
              <a:rPr lang="ar-SA" dirty="0" smtClean="0"/>
              <a:t> </a:t>
            </a:r>
            <a:r>
              <a:rPr lang="ar-SA" b="1" u="sng" dirty="0" smtClean="0">
                <a:solidFill>
                  <a:schemeClr val="accent4">
                    <a:lumMod val="75000"/>
                  </a:schemeClr>
                </a:solidFill>
                <a:cs typeface="Simple Bold Jut Out" pitchFamily="2" charset="-78"/>
              </a:rPr>
              <a:t>9- الإباء و الاستكبار : </a:t>
            </a:r>
          </a:p>
          <a:p>
            <a:pPr>
              <a:buNone/>
            </a:pPr>
            <a:r>
              <a:rPr lang="ar-SA" dirty="0" smtClean="0"/>
              <a:t>  </a:t>
            </a:r>
            <a:r>
              <a:rPr lang="ar-SA" b="1" dirty="0" smtClean="0">
                <a:solidFill>
                  <a:srgbClr val="002060"/>
                </a:solidFill>
                <a:latin typeface="Arial" pitchFamily="34" charset="0"/>
                <a:cs typeface="Arial" pitchFamily="34" charset="0"/>
              </a:rPr>
              <a:t>وهو كفر من عرف صدق الرسول ، وانه جاء بالحق من عند الله ، </a:t>
            </a:r>
          </a:p>
          <a:p>
            <a:pPr>
              <a:buNone/>
            </a:pPr>
            <a:r>
              <a:rPr lang="ar-SA" b="1" dirty="0" smtClean="0">
                <a:solidFill>
                  <a:srgbClr val="002060"/>
                </a:solidFill>
                <a:latin typeface="Arial" pitchFamily="34" charset="0"/>
                <a:cs typeface="Arial" pitchFamily="34" charset="0"/>
              </a:rPr>
              <a:t>    ولم ينقد له إباءً واستكبار ، وهو الغالب على كفر أعداء الرسول ،  وكبر إبليس من هذا النوع .</a:t>
            </a:r>
          </a:p>
        </p:txBody>
      </p:sp>
    </p:spTree>
  </p:cSld>
  <p:clrMapOvr>
    <a:masterClrMapping/>
  </p:clrMapOvr>
  <p:transition>
    <p:wheel spokes="8"/>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285720" y="214290"/>
            <a:ext cx="8229600" cy="1252728"/>
          </a:xfrm>
        </p:spPr>
        <p:txBody>
          <a:bodyPr/>
          <a:lstStyle/>
          <a:p>
            <a:pPr algn="ctr"/>
            <a:r>
              <a:rPr lang="ar-SA" dirty="0" smtClean="0"/>
              <a:t> </a:t>
            </a:r>
            <a:r>
              <a:rPr lang="ar-SA" sz="4000" u="sng" dirty="0" smtClean="0">
                <a:solidFill>
                  <a:schemeClr val="accent1"/>
                </a:solidFill>
                <a:cs typeface="Simple Bold Jut Out" pitchFamily="2" charset="-78"/>
              </a:rPr>
              <a:t>ثانياً / نواقض الإيمان القولية.</a:t>
            </a:r>
            <a:endParaRPr lang="ar-SA" sz="4000" u="sng" dirty="0">
              <a:solidFill>
                <a:schemeClr val="accent1"/>
              </a:solidFill>
              <a:cs typeface="Simple Bold Jut Out" pitchFamily="2" charset="-78"/>
            </a:endParaRPr>
          </a:p>
        </p:txBody>
      </p:sp>
      <p:sp>
        <p:nvSpPr>
          <p:cNvPr id="3" name="عنصر نائب للمحتوى 2"/>
          <p:cNvSpPr>
            <a:spLocks noGrp="1"/>
          </p:cNvSpPr>
          <p:nvPr>
            <p:ph idx="1"/>
          </p:nvPr>
        </p:nvSpPr>
        <p:spPr/>
        <p:txBody>
          <a:bodyPr>
            <a:normAutofit/>
          </a:bodyPr>
          <a:lstStyle/>
          <a:p>
            <a:r>
              <a:rPr lang="ar-SA" sz="3000" b="1" dirty="0" smtClean="0">
                <a:latin typeface="Arial" pitchFamily="34" charset="0"/>
                <a:cs typeface="Arial" pitchFamily="34" charset="0"/>
              </a:rPr>
              <a:t>1- سب الله تعالى ، أو رسله ،  أو كتبه ، أو دينه .</a:t>
            </a:r>
          </a:p>
          <a:p>
            <a:r>
              <a:rPr lang="ar-SA" sz="3000" b="1" dirty="0" smtClean="0">
                <a:latin typeface="Arial" pitchFamily="34" charset="0"/>
                <a:cs typeface="Arial" pitchFamily="34" charset="0"/>
              </a:rPr>
              <a:t>2- الاستهزاء بالله ، أو دينه ، أو رسله ، أو كتبه .</a:t>
            </a:r>
          </a:p>
          <a:p>
            <a:r>
              <a:rPr lang="ar-SA" sz="3000" b="1" dirty="0" smtClean="0">
                <a:latin typeface="Arial" pitchFamily="34" charset="0"/>
                <a:cs typeface="Arial" pitchFamily="34" charset="0"/>
              </a:rPr>
              <a:t>3- إنكار معلوم من الدين بالضرورة ،مثل: إنكار الكتب المنزلة على الأنبياء أو إنكار الملائكة أو إنكار الجن أو إنكار البعث أو إنكار الوعد والوعيد .</a:t>
            </a:r>
          </a:p>
          <a:p>
            <a:r>
              <a:rPr lang="ar-SA" sz="3000" b="1" dirty="0" smtClean="0">
                <a:latin typeface="Arial" pitchFamily="34" charset="0"/>
                <a:cs typeface="Arial" pitchFamily="34" charset="0"/>
              </a:rPr>
              <a:t>4- ادّعـــاء النبوة .</a:t>
            </a:r>
          </a:p>
          <a:p>
            <a:r>
              <a:rPr lang="ar-SA" sz="3000" b="1" dirty="0" smtClean="0">
                <a:latin typeface="Arial" pitchFamily="34" charset="0"/>
                <a:cs typeface="Arial" pitchFamily="34" charset="0"/>
              </a:rPr>
              <a:t>5- ادّعـــاء علم الغيب ؛ كالتنجيم والكهانة والعرافة .</a:t>
            </a:r>
          </a:p>
          <a:p>
            <a:pPr>
              <a:buNone/>
            </a:pPr>
            <a:r>
              <a:rPr lang="ar-SA" sz="3000" b="1" dirty="0" smtClean="0">
                <a:latin typeface="Arial" pitchFamily="34" charset="0"/>
                <a:cs typeface="Arial" pitchFamily="34" charset="0"/>
              </a:rPr>
              <a:t>   </a:t>
            </a:r>
          </a:p>
          <a:p>
            <a:pPr>
              <a:buNone/>
            </a:pPr>
            <a:endParaRPr lang="ar-SA" dirty="0" smtClean="0"/>
          </a:p>
          <a:p>
            <a:pPr>
              <a:buNone/>
            </a:pPr>
            <a:endParaRPr lang="ar-SA" dirty="0" smtClean="0"/>
          </a:p>
          <a:p>
            <a:pPr>
              <a:buNone/>
            </a:pPr>
            <a:endParaRPr lang="ar-SA" dirty="0" smtClean="0"/>
          </a:p>
          <a:p>
            <a:pPr>
              <a:buNone/>
            </a:pPr>
            <a:endParaRPr lang="ar-SA" dirty="0" smtClean="0"/>
          </a:p>
          <a:p>
            <a:pPr>
              <a:buNone/>
            </a:pPr>
            <a:endParaRPr lang="ar-SA" dirty="0" smtClean="0"/>
          </a:p>
          <a:p>
            <a:pPr>
              <a:buNone/>
            </a:pPr>
            <a:endParaRPr lang="ar-SA" dirty="0" smtClean="0"/>
          </a:p>
          <a:p>
            <a:pPr>
              <a:buNone/>
            </a:pPr>
            <a:endParaRPr lang="ar-SA" dirty="0" smtClean="0"/>
          </a:p>
          <a:p>
            <a:pPr>
              <a:buNone/>
            </a:pPr>
            <a:endParaRPr lang="ar-SA" dirty="0" smtClean="0"/>
          </a:p>
          <a:p>
            <a:pPr>
              <a:buNone/>
            </a:pPr>
            <a:endParaRPr lang="ar-SA" dirty="0" smtClean="0"/>
          </a:p>
          <a:p>
            <a:pPr>
              <a:buNone/>
            </a:pPr>
            <a:endParaRPr lang="ar-SA" dirty="0" smtClean="0"/>
          </a:p>
          <a:p>
            <a:pPr>
              <a:buNone/>
            </a:pPr>
            <a:endParaRPr lang="ar-SA" dirty="0"/>
          </a:p>
        </p:txBody>
      </p:sp>
    </p:spTree>
  </p:cSld>
  <p:clrMapOvr>
    <a:masterClrMapping/>
  </p:clrMapOvr>
  <p:transition spd="med">
    <p:newsflash/>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u="sng" dirty="0" smtClean="0">
                <a:solidFill>
                  <a:schemeClr val="accent4">
                    <a:lumMod val="75000"/>
                  </a:schemeClr>
                </a:solidFill>
                <a:cs typeface="Simple Bold Jut Out" pitchFamily="2" charset="-78"/>
              </a:rPr>
              <a:t>ثالثاً / نواقض الإيمان العملية .</a:t>
            </a:r>
            <a:endParaRPr lang="ar-SA" u="sng" dirty="0">
              <a:solidFill>
                <a:schemeClr val="accent4">
                  <a:lumMod val="75000"/>
                </a:schemeClr>
              </a:solidFill>
              <a:cs typeface="Simple Bold Jut Out" pitchFamily="2" charset="-78"/>
            </a:endParaRPr>
          </a:p>
        </p:txBody>
      </p:sp>
      <p:sp>
        <p:nvSpPr>
          <p:cNvPr id="3" name="عنصر نائب للمحتوى 2"/>
          <p:cNvSpPr>
            <a:spLocks noGrp="1"/>
          </p:cNvSpPr>
          <p:nvPr>
            <p:ph idx="1"/>
          </p:nvPr>
        </p:nvSpPr>
        <p:spPr/>
        <p:txBody>
          <a:bodyPr>
            <a:normAutofit fontScale="77500" lnSpcReduction="20000"/>
          </a:bodyPr>
          <a:lstStyle/>
          <a:p>
            <a:r>
              <a:rPr lang="ar-SA" b="1" u="sng" dirty="0" smtClean="0">
                <a:solidFill>
                  <a:schemeClr val="accent4">
                    <a:lumMod val="75000"/>
                  </a:schemeClr>
                </a:solidFill>
                <a:latin typeface="Aharoni" pitchFamily="2" charset="-79"/>
                <a:cs typeface="Simple Bold Jut Out" pitchFamily="2" charset="-78"/>
              </a:rPr>
              <a:t>1- الشرك في عبادة الله عز وجل ( الشرك بالعمل ) .</a:t>
            </a:r>
          </a:p>
          <a:p>
            <a:pPr>
              <a:buNone/>
            </a:pPr>
            <a:r>
              <a:rPr lang="ar-SA" dirty="0" smtClean="0"/>
              <a:t>    بــأن يتقدم لغير الله بأنواع العبادات التي هي حق الله وحده ؛</a:t>
            </a:r>
          </a:p>
          <a:p>
            <a:pPr>
              <a:buNone/>
            </a:pPr>
            <a:r>
              <a:rPr lang="ar-SA" dirty="0" smtClean="0"/>
              <a:t>              كالركوع والسجود والذبح .</a:t>
            </a:r>
          </a:p>
          <a:p>
            <a:pPr>
              <a:buNone/>
            </a:pPr>
            <a:r>
              <a:rPr lang="ar-SA" dirty="0" smtClean="0"/>
              <a:t> </a:t>
            </a:r>
            <a:r>
              <a:rPr lang="ar-SA" b="1" u="sng" dirty="0" smtClean="0">
                <a:solidFill>
                  <a:schemeClr val="accent4">
                    <a:lumMod val="75000"/>
                  </a:schemeClr>
                </a:solidFill>
                <a:cs typeface="Simple Bold Jut Out" pitchFamily="2" charset="-78"/>
              </a:rPr>
              <a:t>2- السحر :</a:t>
            </a:r>
          </a:p>
          <a:p>
            <a:pPr>
              <a:buNone/>
            </a:pPr>
            <a:r>
              <a:rPr lang="ar-SA" dirty="0" smtClean="0"/>
              <a:t>     وهو في اللغة : ما خفي ولطف سببه </a:t>
            </a:r>
          </a:p>
          <a:p>
            <a:pPr>
              <a:buNone/>
            </a:pPr>
            <a:r>
              <a:rPr lang="ar-SA" dirty="0" smtClean="0"/>
              <a:t>    وفي الشرع : عقد ورقى أو قراءات وطلاسم يتوصل بها الساحر إلى استخدام الشياطين فيما يريد به ضرر المسحور .</a:t>
            </a:r>
          </a:p>
          <a:p>
            <a:pPr>
              <a:buNone/>
            </a:pPr>
            <a:r>
              <a:rPr lang="ar-SA" sz="3600" dirty="0" smtClean="0">
                <a:cs typeface="Simple Bold Jut Out" pitchFamily="2" charset="-78"/>
              </a:rPr>
              <a:t>      </a:t>
            </a:r>
            <a:r>
              <a:rPr lang="ar-SA" sz="3600" b="1" i="1" u="sng" dirty="0" smtClean="0">
                <a:solidFill>
                  <a:srgbClr val="002060"/>
                </a:solidFill>
                <a:latin typeface="Andalus" pitchFamily="18" charset="-78"/>
                <a:cs typeface="Simple Bold Jut Out" pitchFamily="2" charset="-78"/>
              </a:rPr>
              <a:t>حكمه : </a:t>
            </a:r>
            <a:r>
              <a:rPr lang="ar-SA" dirty="0" smtClean="0"/>
              <a:t>شرك يكفر فاعله ؛ لان فيه استعانة بالشياطين بطاعتهم والتقرب إليهم بفعل الكفر </a:t>
            </a:r>
          </a:p>
          <a:p>
            <a:pPr>
              <a:buNone/>
            </a:pPr>
            <a:r>
              <a:rPr lang="ar-SA" b="1" u="sng" dirty="0" smtClean="0">
                <a:solidFill>
                  <a:schemeClr val="accent4">
                    <a:lumMod val="75000"/>
                  </a:schemeClr>
                </a:solidFill>
                <a:cs typeface="Simple Bold Jut Out" pitchFamily="2" charset="-78"/>
              </a:rPr>
              <a:t>3- الاستهانة بالمصحف ، وتلويثه بالنجاسات أو دوسه بالأقدام </a:t>
            </a:r>
            <a:r>
              <a:rPr lang="ar-SA" dirty="0" smtClean="0"/>
              <a:t>.</a:t>
            </a:r>
          </a:p>
          <a:p>
            <a:pPr>
              <a:buNone/>
            </a:pPr>
            <a:r>
              <a:rPr lang="ar-SA" u="sng" dirty="0" smtClean="0">
                <a:solidFill>
                  <a:schemeClr val="accent4">
                    <a:lumMod val="75000"/>
                  </a:schemeClr>
                </a:solidFill>
                <a:cs typeface="Simple Bold Jut Out" pitchFamily="2" charset="-78"/>
              </a:rPr>
              <a:t>4- مظاهرة المشركين، ومعاونتهم على المسلمين .</a:t>
            </a:r>
          </a:p>
          <a:p>
            <a:pPr>
              <a:buNone/>
            </a:pPr>
            <a:endParaRPr lang="ar-SA" dirty="0"/>
          </a:p>
        </p:txBody>
      </p:sp>
    </p:spTree>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 </a:t>
            </a:r>
            <a:endParaRPr lang="ar-SA" dirty="0"/>
          </a:p>
        </p:txBody>
      </p:sp>
      <p:sp>
        <p:nvSpPr>
          <p:cNvPr id="3" name="عنصر نائب للمحتوى 2"/>
          <p:cNvSpPr>
            <a:spLocks noGrp="1"/>
          </p:cNvSpPr>
          <p:nvPr>
            <p:ph idx="1"/>
          </p:nvPr>
        </p:nvSpPr>
        <p:spPr/>
        <p:txBody>
          <a:bodyPr>
            <a:normAutofit/>
          </a:bodyPr>
          <a:lstStyle/>
          <a:p>
            <a:pPr>
              <a:buNone/>
            </a:pPr>
            <a:r>
              <a:rPr lang="ar-SA" sz="2800" b="1" u="sng" dirty="0" smtClean="0">
                <a:solidFill>
                  <a:schemeClr val="accent2">
                    <a:lumMod val="75000"/>
                  </a:schemeClr>
                </a:solidFill>
                <a:latin typeface="Arial" pitchFamily="34" charset="0"/>
                <a:cs typeface="Arial" pitchFamily="34" charset="0"/>
              </a:rPr>
              <a:t>حكم تكفير المعيّن :-</a:t>
            </a:r>
          </a:p>
          <a:p>
            <a:pPr>
              <a:buNone/>
            </a:pPr>
            <a:r>
              <a:rPr lang="ar-SA" sz="2800" dirty="0" smtClean="0">
                <a:latin typeface="Arial" pitchFamily="34" charset="0"/>
                <a:cs typeface="Arial" pitchFamily="34" charset="0"/>
              </a:rPr>
              <a:t>الأصل فيمن ينتسب للإسلام بقاء أسلامه حتى يتحقق من خلاف ذلك </a:t>
            </a:r>
          </a:p>
          <a:p>
            <a:pPr>
              <a:buNone/>
            </a:pPr>
            <a:r>
              <a:rPr lang="ar-SA" sz="2800" dirty="0" smtClean="0">
                <a:latin typeface="Arial" pitchFamily="34" charset="0"/>
                <a:cs typeface="Arial" pitchFamily="34" charset="0"/>
              </a:rPr>
              <a:t>عنه بمقتضى الدليل الشرعي ، ولا يجوز الإقدام على تكفيره ؛ لان في ذلك محذورين :</a:t>
            </a:r>
          </a:p>
          <a:p>
            <a:pPr>
              <a:buNone/>
            </a:pPr>
            <a:r>
              <a:rPr lang="ar-SA" sz="2800" dirty="0" smtClean="0">
                <a:latin typeface="Arial" pitchFamily="34" charset="0"/>
                <a:cs typeface="Arial" pitchFamily="34" charset="0"/>
              </a:rPr>
              <a:t>         </a:t>
            </a:r>
            <a:endParaRPr lang="ar-SA" sz="2800" dirty="0">
              <a:latin typeface="Arial" pitchFamily="34" charset="0"/>
              <a:cs typeface="Arial" pitchFamily="34" charset="0"/>
            </a:endParaRPr>
          </a:p>
        </p:txBody>
      </p:sp>
      <p:sp>
        <p:nvSpPr>
          <p:cNvPr id="4" name="مستطيل ذو زوايا قطرية مستديرة 3"/>
          <p:cNvSpPr/>
          <p:nvPr/>
        </p:nvSpPr>
        <p:spPr>
          <a:xfrm>
            <a:off x="3071802" y="3571876"/>
            <a:ext cx="5557870" cy="914400"/>
          </a:xfrm>
          <a:prstGeom prst="round2Diag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SA" b="1" u="sng" dirty="0" smtClean="0">
                <a:solidFill>
                  <a:schemeClr val="accent2"/>
                </a:solidFill>
                <a:latin typeface="Arial" pitchFamily="34" charset="0"/>
                <a:cs typeface="Arial" pitchFamily="34" charset="0"/>
              </a:rPr>
              <a:t>احدهما:- </a:t>
            </a:r>
            <a:r>
              <a:rPr lang="ar-SA" dirty="0" smtClean="0">
                <a:solidFill>
                  <a:schemeClr val="accent6"/>
                </a:solidFill>
                <a:latin typeface="Arial" pitchFamily="34" charset="0"/>
                <a:cs typeface="Arial" pitchFamily="34" charset="0"/>
              </a:rPr>
              <a:t>ا</a:t>
            </a:r>
            <a:r>
              <a:rPr lang="ar-SA" b="1" dirty="0" smtClean="0">
                <a:solidFill>
                  <a:schemeClr val="accent6"/>
                </a:solidFill>
                <a:latin typeface="Arial" pitchFamily="34" charset="0"/>
                <a:cs typeface="Arial" pitchFamily="34" charset="0"/>
              </a:rPr>
              <a:t>فتراء الكذب على الله تعالى في الحكم بالكفر ،وعلى المحكوم عليه برميه بالكفر </a:t>
            </a:r>
            <a:endParaRPr lang="ar-SA" b="1" dirty="0">
              <a:solidFill>
                <a:schemeClr val="accent6"/>
              </a:solidFill>
              <a:latin typeface="Arial" pitchFamily="34" charset="0"/>
              <a:cs typeface="Arial" pitchFamily="34" charset="0"/>
            </a:endParaRPr>
          </a:p>
        </p:txBody>
      </p:sp>
      <p:sp>
        <p:nvSpPr>
          <p:cNvPr id="5" name="مستطيل ذو زوايا قطرية مستديرة 4"/>
          <p:cNvSpPr/>
          <p:nvPr/>
        </p:nvSpPr>
        <p:spPr>
          <a:xfrm>
            <a:off x="1571604" y="4929198"/>
            <a:ext cx="6858048" cy="1414466"/>
          </a:xfrm>
          <a:prstGeom prst="round2Diag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SA" b="1" u="sng" dirty="0" smtClean="0">
                <a:solidFill>
                  <a:schemeClr val="accent2"/>
                </a:solidFill>
                <a:latin typeface="Arial" pitchFamily="34" charset="0"/>
                <a:cs typeface="Arial" pitchFamily="34" charset="0"/>
              </a:rPr>
              <a:t>الثاني :- </a:t>
            </a:r>
            <a:r>
              <a:rPr lang="ar-SA" b="1" dirty="0" smtClean="0">
                <a:solidFill>
                  <a:schemeClr val="accent6"/>
                </a:solidFill>
                <a:latin typeface="Arial" pitchFamily="34" charset="0"/>
                <a:cs typeface="Arial" pitchFamily="34" charset="0"/>
              </a:rPr>
              <a:t>عود وصف الكفر عليه إن كان أخوه بريئاً منه ، فقد قال النبي </a:t>
            </a:r>
            <a:r>
              <a:rPr lang="ar-SA" sz="2000" b="1" dirty="0" smtClean="0">
                <a:solidFill>
                  <a:schemeClr val="accent6"/>
                </a:solidFill>
                <a:latin typeface="Arial" pitchFamily="34" charset="0"/>
                <a:cs typeface="Arial" pitchFamily="34" charset="0"/>
              </a:rPr>
              <a:t>صلى الله عليه وسلم : (مَنْ دَعَا رَجُلاَ بِالكُفر أَو قَالَ:عدو الله، وَليسَ كذلكَ إلا حَار عليه )</a:t>
            </a:r>
            <a:endParaRPr lang="ar-SA" sz="2000" b="1" dirty="0">
              <a:solidFill>
                <a:schemeClr val="accent6"/>
              </a:solidFill>
              <a:latin typeface="Arial" pitchFamily="34" charset="0"/>
              <a:cs typeface="Arial" pitchFamily="34" charset="0"/>
            </a:endParaRPr>
          </a:p>
        </p:txBody>
      </p:sp>
    </p:spTree>
  </p:cSld>
  <p:clrMapOvr>
    <a:masterClrMapping/>
  </p:clrMapOvr>
  <p:transition>
    <p:push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a:scene3d>
            <a:camera prst="perspectiveRelaxedModerately"/>
            <a:lightRig rig="threePt" dir="t"/>
          </a:scene3d>
        </p:spPr>
        <p:txBody>
          <a:bodyPr>
            <a:normAutofit lnSpcReduction="10000"/>
          </a:bodyPr>
          <a:lstStyle/>
          <a:p>
            <a:pPr>
              <a:buNone/>
            </a:pPr>
            <a:r>
              <a:rPr lang="ar-SA" b="1" dirty="0" smtClean="0">
                <a:cs typeface="Akhbar MT" pitchFamily="2" charset="-78"/>
              </a:rPr>
              <a:t>               </a:t>
            </a:r>
          </a:p>
          <a:p>
            <a:pPr>
              <a:buNone/>
            </a:pPr>
            <a:endParaRPr lang="ar-SA" b="1" dirty="0" smtClean="0">
              <a:cs typeface="Akhbar MT" pitchFamily="2" charset="-78"/>
            </a:endParaRPr>
          </a:p>
          <a:p>
            <a:pPr>
              <a:buNone/>
            </a:pPr>
            <a:endParaRPr lang="ar-SA" b="1" dirty="0" smtClean="0">
              <a:cs typeface="Akhbar MT" pitchFamily="2" charset="-78"/>
            </a:endParaRPr>
          </a:p>
          <a:p>
            <a:pPr>
              <a:buNone/>
            </a:pPr>
            <a:endParaRPr lang="ar-SA" b="1" dirty="0" smtClean="0">
              <a:cs typeface="Akhbar MT" pitchFamily="2" charset="-78"/>
            </a:endParaRPr>
          </a:p>
          <a:p>
            <a:pPr>
              <a:buNone/>
            </a:pPr>
            <a:endParaRPr lang="ar-SA" b="1" dirty="0" smtClean="0">
              <a:solidFill>
                <a:schemeClr val="accent3">
                  <a:lumMod val="50000"/>
                </a:schemeClr>
              </a:solidFill>
              <a:cs typeface="Akhbar MT" pitchFamily="2" charset="-78"/>
            </a:endParaRPr>
          </a:p>
          <a:p>
            <a:pPr>
              <a:buNone/>
            </a:pPr>
            <a:r>
              <a:rPr lang="ar-SA" b="1" dirty="0" smtClean="0">
                <a:solidFill>
                  <a:schemeClr val="accent3">
                    <a:lumMod val="50000"/>
                  </a:schemeClr>
                </a:solidFill>
                <a:cs typeface="Akhbar MT" pitchFamily="2" charset="-78"/>
              </a:rPr>
              <a:t>    إعداد</a:t>
            </a:r>
          </a:p>
          <a:p>
            <a:pPr>
              <a:buNone/>
            </a:pPr>
            <a:r>
              <a:rPr lang="ar-SA" b="1" dirty="0" smtClean="0">
                <a:cs typeface="Akhbar MT" pitchFamily="2" charset="-78"/>
              </a:rPr>
              <a:t>      هيله الروكان-سمر با محيمود</a:t>
            </a:r>
          </a:p>
          <a:p>
            <a:pPr>
              <a:buNone/>
            </a:pPr>
            <a:r>
              <a:rPr lang="ar-SA" b="1" dirty="0" smtClean="0">
                <a:cs typeface="Akhbar MT" pitchFamily="2" charset="-78"/>
              </a:rPr>
              <a:t>      أسماء المويهان-وعد التركي</a:t>
            </a:r>
          </a:p>
          <a:p>
            <a:pPr>
              <a:buNone/>
            </a:pPr>
            <a:r>
              <a:rPr lang="ar-SA" b="1" dirty="0" smtClean="0">
                <a:cs typeface="Akhbar MT" pitchFamily="2" charset="-78"/>
              </a:rPr>
              <a:t>      امتنان الرويتع-ندى العرفج</a:t>
            </a:r>
          </a:p>
          <a:p>
            <a:pPr>
              <a:buNone/>
            </a:pPr>
            <a:r>
              <a:rPr lang="ar-SA" b="1" dirty="0" smtClean="0">
                <a:cs typeface="Akhbar MT" pitchFamily="2" charset="-78"/>
              </a:rPr>
              <a:t>                 نورة الحسين</a:t>
            </a:r>
            <a:endParaRPr lang="ar-SA" b="1" dirty="0">
              <a:cs typeface="Akhbar MT" pitchFamily="2" charset="-78"/>
            </a:endParaRPr>
          </a:p>
        </p:txBody>
      </p:sp>
      <p:pic>
        <p:nvPicPr>
          <p:cNvPr id="4" name="صورة 3" descr="PencilsWallpaperpencils23172511024768-5.jpg"/>
          <p:cNvPicPr>
            <a:picLocks noChangeAspect="1"/>
          </p:cNvPicPr>
          <p:nvPr/>
        </p:nvPicPr>
        <p:blipFill>
          <a:blip r:embed="rId3"/>
          <a:stretch>
            <a:fillRect/>
          </a:stretch>
        </p:blipFill>
        <p:spPr>
          <a:xfrm>
            <a:off x="1142976" y="5143512"/>
            <a:ext cx="3859159" cy="1000132"/>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ransition spd="slow">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52400"/>
            <a:ext cx="8229600" cy="1419212"/>
          </a:xfrm>
        </p:spPr>
        <p:txBody>
          <a:bodyPr>
            <a:normAutofit/>
          </a:bodyPr>
          <a:lstStyle/>
          <a:p>
            <a:pPr algn="ctr"/>
            <a:r>
              <a:rPr lang="ar-SA" sz="4800" dirty="0" smtClean="0">
                <a:cs typeface="Bold Italic Art" pitchFamily="2" charset="-78"/>
              </a:rPr>
              <a:t>نواقض الإيمان </a:t>
            </a:r>
            <a:endParaRPr lang="ar-SA" sz="4800" dirty="0">
              <a:cs typeface="Bold Italic Art" pitchFamily="2" charset="-78"/>
            </a:endParaRPr>
          </a:p>
        </p:txBody>
      </p:sp>
      <p:pic>
        <p:nvPicPr>
          <p:cNvPr id="3" name="صورة 2" descr="20110926136.jpg"/>
          <p:cNvPicPr>
            <a:picLocks noChangeAspect="1"/>
          </p:cNvPicPr>
          <p:nvPr/>
        </p:nvPicPr>
        <p:blipFill>
          <a:blip r:embed="rId2">
            <a:lum bright="-6000" contrast="41000"/>
          </a:blip>
          <a:stretch>
            <a:fillRect/>
          </a:stretch>
        </p:blipFill>
        <p:spPr>
          <a:xfrm>
            <a:off x="3643306" y="2214554"/>
            <a:ext cx="2694811" cy="3730455"/>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4000" b="-4000"/>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571472" y="285728"/>
            <a:ext cx="8153400" cy="990600"/>
          </a:xfrm>
          <a:ln>
            <a:solidFill>
              <a:schemeClr val="accent1"/>
            </a:solidFill>
          </a:ln>
          <a:effectLst>
            <a:innerShdw blurRad="63500" dist="50800" dir="16200000">
              <a:prstClr val="black">
                <a:alpha val="50000"/>
              </a:prstClr>
            </a:innerShdw>
          </a:effectLst>
          <a:scene3d>
            <a:camera prst="obliqueBottomLeft"/>
            <a:lightRig rig="threePt" dir="t"/>
          </a:scene3d>
          <a:sp3d>
            <a:bevelT w="139700" prst="cross"/>
            <a:bevelB w="152400" h="50800" prst="softRound"/>
          </a:sp3d>
        </p:spPr>
        <p:txBody>
          <a:bodyPr/>
          <a:lstStyle/>
          <a:p>
            <a:pPr algn="ctr"/>
            <a:r>
              <a:rPr lang="ar-SA" b="1" i="1" u="sng" dirty="0" smtClean="0">
                <a:solidFill>
                  <a:schemeClr val="accent1"/>
                </a:solidFill>
                <a:latin typeface="Monotype Koufi" pitchFamily="2" charset="-78"/>
                <a:ea typeface="Monotype Koufi" pitchFamily="2" charset="-78"/>
                <a:cs typeface="Monotype Koufi" pitchFamily="2" charset="-78"/>
              </a:rPr>
              <a:t>معنى النواقض</a:t>
            </a:r>
            <a:endParaRPr lang="ar-SA" b="1" i="1" u="sng" dirty="0">
              <a:solidFill>
                <a:schemeClr val="accent1"/>
              </a:solidFill>
              <a:latin typeface="Monotype Koufi" pitchFamily="2" charset="-78"/>
              <a:ea typeface="Monotype Koufi" pitchFamily="2" charset="-78"/>
              <a:cs typeface="Monotype Koufi" pitchFamily="2" charset="-78"/>
            </a:endParaRPr>
          </a:p>
        </p:txBody>
      </p:sp>
      <p:sp>
        <p:nvSpPr>
          <p:cNvPr id="3" name="عنصر نائب للمحتوى 2"/>
          <p:cNvSpPr>
            <a:spLocks noGrp="1"/>
          </p:cNvSpPr>
          <p:nvPr>
            <p:ph sz="half" idx="1"/>
          </p:nvPr>
        </p:nvSpPr>
        <p:spPr/>
        <p:txBody>
          <a:bodyPr>
            <a:normAutofit/>
          </a:bodyPr>
          <a:lstStyle/>
          <a:p>
            <a:r>
              <a:rPr lang="ar-SA" sz="3600" dirty="0" smtClean="0">
                <a:solidFill>
                  <a:schemeClr val="accent4">
                    <a:lumMod val="50000"/>
                  </a:schemeClr>
                </a:solidFill>
                <a:latin typeface="Andalus" pitchFamily="18" charset="-78"/>
                <a:cs typeface="Andalus" pitchFamily="18" charset="-78"/>
              </a:rPr>
              <a:t>في الاصطلاح :</a:t>
            </a:r>
          </a:p>
          <a:p>
            <a:r>
              <a:rPr lang="ar-SA" sz="2400" dirty="0" smtClean="0">
                <a:latin typeface="Berlin Sans FB Demi" pitchFamily="34" charset="0"/>
                <a:ea typeface="Monotype Koufi" pitchFamily="2" charset="-78"/>
                <a:cs typeface="Monotype Koufi" pitchFamily="2" charset="-78"/>
              </a:rPr>
              <a:t>اعتقادات ، أو أقوال ,أو أفعال</a:t>
            </a:r>
          </a:p>
          <a:p>
            <a:pPr>
              <a:buNone/>
            </a:pPr>
            <a:r>
              <a:rPr lang="ar-SA" sz="2400" dirty="0">
                <a:latin typeface="Berlin Sans FB Demi" pitchFamily="34" charset="0"/>
                <a:ea typeface="Monotype Koufi" pitchFamily="2" charset="-78"/>
                <a:cs typeface="Monotype Koufi" pitchFamily="2" charset="-78"/>
              </a:rPr>
              <a:t> </a:t>
            </a:r>
            <a:r>
              <a:rPr lang="ar-SA" sz="2400" dirty="0" smtClean="0">
                <a:latin typeface="Berlin Sans FB Demi" pitchFamily="34" charset="0"/>
                <a:ea typeface="Monotype Koufi" pitchFamily="2" charset="-78"/>
                <a:cs typeface="Monotype Koufi" pitchFamily="2" charset="-78"/>
              </a:rPr>
              <a:t>    تزيل الإيمان وتقطعه .</a:t>
            </a:r>
          </a:p>
          <a:p>
            <a:pPr>
              <a:buNone/>
            </a:pPr>
            <a:r>
              <a:rPr lang="ar-SA" sz="2400" dirty="0">
                <a:latin typeface="Berlin Sans FB Demi" pitchFamily="34" charset="0"/>
                <a:ea typeface="Monotype Koufi" pitchFamily="2" charset="-78"/>
                <a:cs typeface="Monotype Koufi" pitchFamily="2" charset="-78"/>
              </a:rPr>
              <a:t> </a:t>
            </a:r>
            <a:r>
              <a:rPr lang="ar-SA" sz="2400" dirty="0" smtClean="0">
                <a:latin typeface="Berlin Sans FB Demi" pitchFamily="34" charset="0"/>
                <a:ea typeface="Monotype Koufi" pitchFamily="2" charset="-78"/>
                <a:cs typeface="Monotype Koufi" pitchFamily="2" charset="-78"/>
              </a:rPr>
              <a:t>      وسميت نواقض ..</a:t>
            </a:r>
          </a:p>
          <a:p>
            <a:pPr>
              <a:buNone/>
            </a:pPr>
            <a:r>
              <a:rPr lang="ar-SA" sz="2400" dirty="0">
                <a:latin typeface="Berlin Sans FB Demi" pitchFamily="34" charset="0"/>
                <a:ea typeface="Monotype Koufi" pitchFamily="2" charset="-78"/>
                <a:cs typeface="Monotype Koufi" pitchFamily="2" charset="-78"/>
              </a:rPr>
              <a:t> </a:t>
            </a:r>
            <a:r>
              <a:rPr lang="ar-SA" sz="2400" dirty="0" smtClean="0">
                <a:latin typeface="Berlin Sans FB Demi" pitchFamily="34" charset="0"/>
                <a:ea typeface="Monotype Koufi" pitchFamily="2" charset="-78"/>
                <a:cs typeface="Monotype Koufi" pitchFamily="2" charset="-78"/>
              </a:rPr>
              <a:t>   لأن الإنسان إذا فعل واحداً منها؛ انتقض إسلامه ودينه ، </a:t>
            </a:r>
          </a:p>
          <a:p>
            <a:pPr>
              <a:buNone/>
            </a:pPr>
            <a:r>
              <a:rPr lang="ar-SA" sz="2400" dirty="0">
                <a:latin typeface="Berlin Sans FB Demi" pitchFamily="34" charset="0"/>
                <a:ea typeface="Monotype Koufi" pitchFamily="2" charset="-78"/>
                <a:cs typeface="Monotype Koufi" pitchFamily="2" charset="-78"/>
              </a:rPr>
              <a:t> </a:t>
            </a:r>
            <a:r>
              <a:rPr lang="ar-SA" sz="2400" dirty="0" smtClean="0">
                <a:latin typeface="Berlin Sans FB Demi" pitchFamily="34" charset="0"/>
                <a:ea typeface="Monotype Koufi" pitchFamily="2" charset="-78"/>
                <a:cs typeface="Monotype Koufi" pitchFamily="2" charset="-78"/>
              </a:rPr>
              <a:t> وانتقل من كونه مسلماً إلى كونه كافراً .</a:t>
            </a:r>
            <a:endParaRPr lang="ar-SA" sz="2400" dirty="0">
              <a:latin typeface="Berlin Sans FB Demi" pitchFamily="34" charset="0"/>
              <a:ea typeface="Monotype Koufi" pitchFamily="2" charset="-78"/>
              <a:cs typeface="Monotype Koufi" pitchFamily="2" charset="-78"/>
            </a:endParaRPr>
          </a:p>
        </p:txBody>
      </p:sp>
      <p:sp>
        <p:nvSpPr>
          <p:cNvPr id="4" name="عنصر نائب للمحتوى 3"/>
          <p:cNvSpPr>
            <a:spLocks noGrp="1"/>
          </p:cNvSpPr>
          <p:nvPr>
            <p:ph sz="half" idx="2"/>
          </p:nvPr>
        </p:nvSpPr>
        <p:spPr/>
        <p:txBody>
          <a:bodyPr>
            <a:normAutofit/>
          </a:bodyPr>
          <a:lstStyle/>
          <a:p>
            <a:r>
              <a:rPr lang="ar-SA" sz="3600" dirty="0" smtClean="0">
                <a:solidFill>
                  <a:schemeClr val="accent4">
                    <a:lumMod val="50000"/>
                  </a:schemeClr>
                </a:solidFill>
                <a:latin typeface="Andalus" pitchFamily="18" charset="-78"/>
                <a:cs typeface="Andalus" pitchFamily="18" charset="-78"/>
              </a:rPr>
              <a:t>في اللغة :</a:t>
            </a:r>
          </a:p>
          <a:p>
            <a:r>
              <a:rPr lang="ar-SA" sz="2400" dirty="0" smtClean="0">
                <a:latin typeface="Monotype Koufi" pitchFamily="2" charset="-78"/>
                <a:ea typeface="Monotype Koufi" pitchFamily="2" charset="-78"/>
                <a:cs typeface="Monotype Koufi" pitchFamily="2" charset="-78"/>
              </a:rPr>
              <a:t>النقضُ في البناء والحبل والعهد وغيره ، ضد الإبرام ،أي هو</a:t>
            </a:r>
          </a:p>
          <a:p>
            <a:pPr>
              <a:buNone/>
            </a:pPr>
            <a:r>
              <a:rPr lang="ar-SA" sz="2400" dirty="0" smtClean="0">
                <a:latin typeface="Monotype Koufi" pitchFamily="2" charset="-78"/>
                <a:ea typeface="Monotype Koufi" pitchFamily="2" charset="-78"/>
                <a:cs typeface="Monotype Koufi" pitchFamily="2" charset="-78"/>
              </a:rPr>
              <a:t>    الحلٌّ ، والإزالة ، والإبطال.</a:t>
            </a:r>
          </a:p>
        </p:txBody>
      </p:sp>
      <p:pic>
        <p:nvPicPr>
          <p:cNvPr id="5" name="صورة 4" descr="032.jpg"/>
          <p:cNvPicPr>
            <a:picLocks noChangeAspect="1"/>
          </p:cNvPicPr>
          <p:nvPr/>
        </p:nvPicPr>
        <p:blipFill>
          <a:blip r:embed="rId4"/>
          <a:stretch>
            <a:fillRect/>
          </a:stretch>
        </p:blipFill>
        <p:spPr>
          <a:xfrm>
            <a:off x="6997975" y="5214950"/>
            <a:ext cx="1924463" cy="142876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3200" b="1" dirty="0" smtClean="0">
                <a:solidFill>
                  <a:schemeClr val="accent1"/>
                </a:solidFill>
                <a:cs typeface="Bold Italic Art" pitchFamily="2" charset="-78"/>
              </a:rPr>
              <a:t>يدخل في هذه النواقض </a:t>
            </a:r>
            <a:endParaRPr lang="ar-SA" sz="3200" b="1" dirty="0">
              <a:solidFill>
                <a:schemeClr val="accent1"/>
              </a:solidFill>
              <a:cs typeface="Bold Italic Art" pitchFamily="2" charset="-78"/>
            </a:endParaRPr>
          </a:p>
        </p:txBody>
      </p:sp>
      <p:sp>
        <p:nvSpPr>
          <p:cNvPr id="3" name="عنصر نائب للنص 2"/>
          <p:cNvSpPr>
            <a:spLocks noGrp="1"/>
          </p:cNvSpPr>
          <p:nvPr>
            <p:ph type="body" idx="1"/>
          </p:nvPr>
        </p:nvSpPr>
        <p:spPr/>
        <p:txBody>
          <a:bodyPr>
            <a:normAutofit/>
          </a:bodyPr>
          <a:lstStyle/>
          <a:p>
            <a:endParaRPr lang="ar-SA" sz="3600" dirty="0">
              <a:solidFill>
                <a:schemeClr val="tx1">
                  <a:lumMod val="85000"/>
                  <a:lumOff val="15000"/>
                </a:schemeClr>
              </a:solidFill>
              <a:latin typeface="Andalus" pitchFamily="18" charset="-78"/>
              <a:cs typeface="Andalus" pitchFamily="18" charset="-78"/>
            </a:endParaRPr>
          </a:p>
        </p:txBody>
      </p:sp>
      <p:sp>
        <p:nvSpPr>
          <p:cNvPr id="4" name="عنصر نائب للمحتوى 3"/>
          <p:cNvSpPr>
            <a:spLocks noGrp="1"/>
          </p:cNvSpPr>
          <p:nvPr>
            <p:ph sz="half" idx="2"/>
          </p:nvPr>
        </p:nvSpPr>
        <p:spPr/>
        <p:txBody>
          <a:bodyPr>
            <a:normAutofit/>
          </a:bodyPr>
          <a:lstStyle/>
          <a:p>
            <a:endParaRPr lang="ar-SA" sz="4000" dirty="0">
              <a:latin typeface="Andalus" pitchFamily="18" charset="-78"/>
              <a:cs typeface="Andalus" pitchFamily="18" charset="-78"/>
            </a:endParaRPr>
          </a:p>
        </p:txBody>
      </p:sp>
      <p:sp>
        <p:nvSpPr>
          <p:cNvPr id="5" name="عنصر نائب للنص 4"/>
          <p:cNvSpPr>
            <a:spLocks noGrp="1"/>
          </p:cNvSpPr>
          <p:nvPr>
            <p:ph type="body" sz="quarter" idx="3"/>
          </p:nvPr>
        </p:nvSpPr>
        <p:spPr/>
        <p:txBody>
          <a:bodyPr>
            <a:normAutofit/>
          </a:bodyPr>
          <a:lstStyle/>
          <a:p>
            <a:endParaRPr lang="ar-SA" sz="2800" dirty="0">
              <a:solidFill>
                <a:schemeClr val="bg2">
                  <a:lumMod val="25000"/>
                </a:schemeClr>
              </a:solidFill>
              <a:latin typeface="Monotype Koufi" pitchFamily="2" charset="-78"/>
              <a:ea typeface="Monotype Koufi" pitchFamily="2" charset="-78"/>
              <a:cs typeface="Monotype Koufi" pitchFamily="2" charset="-78"/>
            </a:endParaRPr>
          </a:p>
        </p:txBody>
      </p:sp>
      <p:sp>
        <p:nvSpPr>
          <p:cNvPr id="6" name="عنصر نائب للمحتوى 5"/>
          <p:cNvSpPr>
            <a:spLocks noGrp="1"/>
          </p:cNvSpPr>
          <p:nvPr>
            <p:ph sz="quarter" idx="4"/>
          </p:nvPr>
        </p:nvSpPr>
        <p:spPr/>
        <p:txBody>
          <a:bodyPr>
            <a:normAutofit/>
          </a:bodyPr>
          <a:lstStyle/>
          <a:p>
            <a:endParaRPr lang="ar-SA" sz="4000" dirty="0">
              <a:latin typeface="Andalus" pitchFamily="18" charset="-78"/>
              <a:cs typeface="Andalus" pitchFamily="18" charset="-78"/>
            </a:endParaRPr>
          </a:p>
        </p:txBody>
      </p:sp>
      <p:pic>
        <p:nvPicPr>
          <p:cNvPr id="8" name="صورة 7" descr="084.jpg"/>
          <p:cNvPicPr>
            <a:picLocks noChangeAspect="1"/>
          </p:cNvPicPr>
          <p:nvPr/>
        </p:nvPicPr>
        <p:blipFill>
          <a:blip r:embed="rId3"/>
          <a:stretch>
            <a:fillRect/>
          </a:stretch>
        </p:blipFill>
        <p:spPr>
          <a:xfrm>
            <a:off x="7500958" y="5405434"/>
            <a:ext cx="1500198" cy="1452566"/>
          </a:xfrm>
          <a:prstGeom prst="ellipse">
            <a:avLst/>
          </a:prstGeom>
          <a:ln>
            <a:noFill/>
          </a:ln>
          <a:effectLst>
            <a:softEdge rad="112500"/>
          </a:effectLst>
        </p:spPr>
      </p:pic>
      <p:sp>
        <p:nvSpPr>
          <p:cNvPr id="9" name="مستطيل ذو زاويتين مستديرتين في نفس الجانب 8"/>
          <p:cNvSpPr/>
          <p:nvPr/>
        </p:nvSpPr>
        <p:spPr>
          <a:xfrm>
            <a:off x="1357290" y="1643050"/>
            <a:ext cx="7000924" cy="135732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latin typeface="Arial" pitchFamily="34" charset="0"/>
                <a:cs typeface="Arial" pitchFamily="34" charset="0"/>
              </a:rPr>
              <a:t>ويدخل في هذه النواقض مايخرج من هذه الملة كالشرك الأكبر،والكفر الأكبر ، والنفاق الأكبر </a:t>
            </a:r>
            <a:endParaRPr lang="ar-SA" sz="2400" b="1" dirty="0">
              <a:solidFill>
                <a:schemeClr val="tx1"/>
              </a:solidFill>
              <a:latin typeface="Arial" pitchFamily="34" charset="0"/>
              <a:cs typeface="Arial" pitchFamily="34" charset="0"/>
            </a:endParaRPr>
          </a:p>
        </p:txBody>
      </p:sp>
      <p:sp>
        <p:nvSpPr>
          <p:cNvPr id="10" name="مستطيل مستدير الزوايا 9"/>
          <p:cNvSpPr/>
          <p:nvPr/>
        </p:nvSpPr>
        <p:spPr>
          <a:xfrm>
            <a:off x="1142976" y="3214686"/>
            <a:ext cx="7572428" cy="207170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أ</a:t>
            </a:r>
            <a:r>
              <a:rPr lang="ar-SA" sz="2400" b="1" dirty="0" smtClean="0">
                <a:solidFill>
                  <a:schemeClr val="tx1"/>
                </a:solidFill>
                <a:latin typeface="Arial" pitchFamily="34" charset="0"/>
                <a:cs typeface="Arial" pitchFamily="34" charset="0"/>
              </a:rPr>
              <a:t>ما ما دون ذلك مما يدخل في الشرك الأصغر ،كيسير الرياء ،أو الكفر الأصغر ،كالحلف بغير الله ، أو النفاق الأصغر ؛كمن عادته الكذب في الحديث أو خيانة الامانه أو الغدر فلا يخرج من الملة ولا ينقل عن الإسلام بل ينقض االايمان ويستحق العقوبة إلا أن يتوب صاحبة غير انه لا يخلد في النار كما يحبط العمل الذي يقترن به ولا يحبط جميع العمل </a:t>
            </a:r>
            <a:endParaRPr lang="ar-SA" sz="2400" b="1" dirty="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path" presetSubtype="0" accel="50000" decel="50000" fill="hold" grpId="0" nodeType="clickEffect">
                                  <p:stCondLst>
                                    <p:cond delay="0"/>
                                  </p:stCondLst>
                                  <p:childTnLst>
                                    <p:animMotion origin="layout" path="M 0 0  L -0.25 0  E" pathEditMode="relative" ptsTypes="">
                                      <p:cBhvr>
                                        <p:cTn id="6" dur="2000" fill="hold"/>
                                        <p:tgtEl>
                                          <p:spTgt spid="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1000" b="-21000"/>
          </a:stretch>
        </a:blipFill>
        <a:effectLst/>
      </p:bgPr>
    </p:bg>
    <p:spTree>
      <p:nvGrpSpPr>
        <p:cNvPr id="1" name=""/>
        <p:cNvGrpSpPr/>
        <p:nvPr/>
      </p:nvGrpSpPr>
      <p:grpSpPr>
        <a:xfrm>
          <a:off x="0" y="0"/>
          <a:ext cx="0" cy="0"/>
          <a:chOff x="0" y="0"/>
          <a:chExt cx="0" cy="0"/>
        </a:xfrm>
      </p:grpSpPr>
      <p:sp>
        <p:nvSpPr>
          <p:cNvPr id="8" name="عنوان 7"/>
          <p:cNvSpPr>
            <a:spLocks noGrp="1"/>
          </p:cNvSpPr>
          <p:nvPr>
            <p:ph type="title"/>
          </p:nvPr>
        </p:nvSpPr>
        <p:spPr/>
        <p:txBody>
          <a:bodyPr/>
          <a:lstStyle/>
          <a:p>
            <a:r>
              <a:rPr lang="ar-SA" dirty="0" smtClean="0"/>
              <a:t>           </a:t>
            </a:r>
            <a:endParaRPr lang="ar-SA" dirty="0"/>
          </a:p>
        </p:txBody>
      </p:sp>
      <p:graphicFrame>
        <p:nvGraphicFramePr>
          <p:cNvPr id="4" name="عنصر نائب للمحتوى 3"/>
          <p:cNvGraphicFramePr>
            <a:graphicFrameLocks noGrp="1"/>
          </p:cNvGraphicFramePr>
          <p:nvPr>
            <p:ph idx="1"/>
          </p:nvPr>
        </p:nvGraphicFramePr>
        <p:xfrm>
          <a:off x="642910" y="1714488"/>
          <a:ext cx="7643866" cy="40719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صورة 4" descr="084.jpg"/>
          <p:cNvPicPr>
            <a:picLocks noChangeAspect="1"/>
          </p:cNvPicPr>
          <p:nvPr/>
        </p:nvPicPr>
        <p:blipFill>
          <a:blip r:embed="rId7"/>
          <a:stretch>
            <a:fillRect/>
          </a:stretch>
        </p:blipFill>
        <p:spPr>
          <a:xfrm>
            <a:off x="3857620" y="0"/>
            <a:ext cx="1928837" cy="1500198"/>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3000" b="-13000"/>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 </a:t>
            </a:r>
            <a:r>
              <a:rPr lang="ar-SA" u="sng" dirty="0" smtClean="0">
                <a:solidFill>
                  <a:schemeClr val="bg1">
                    <a:lumMod val="65000"/>
                  </a:schemeClr>
                </a:solidFill>
                <a:cs typeface="Simple Bold Jut Out" pitchFamily="2" charset="-78"/>
              </a:rPr>
              <a:t>اولاً/ نواقض الإيمان الاعتقاديه    </a:t>
            </a:r>
            <a:endParaRPr lang="ar-SA" u="sng" dirty="0">
              <a:solidFill>
                <a:schemeClr val="bg1">
                  <a:lumMod val="65000"/>
                </a:schemeClr>
              </a:solidFill>
              <a:cs typeface="Simple Bold Jut Out" pitchFamily="2" charset="-78"/>
            </a:endParaRPr>
          </a:p>
        </p:txBody>
      </p:sp>
      <p:sp>
        <p:nvSpPr>
          <p:cNvPr id="3" name="عنصر نائب للمحتوى 2"/>
          <p:cNvSpPr>
            <a:spLocks noGrp="1"/>
          </p:cNvSpPr>
          <p:nvPr>
            <p:ph idx="1"/>
          </p:nvPr>
        </p:nvSpPr>
        <p:spPr>
          <a:effectLst>
            <a:outerShdw blurRad="50800" dist="38100" dir="8100000" algn="tr" rotWithShape="0">
              <a:prstClr val="black">
                <a:alpha val="40000"/>
              </a:prstClr>
            </a:outerShdw>
          </a:effectLst>
        </p:spPr>
        <p:txBody>
          <a:bodyPr>
            <a:normAutofit/>
          </a:bodyPr>
          <a:lstStyle/>
          <a:p>
            <a:r>
              <a:rPr lang="ar-SA" dirty="0" smtClean="0"/>
              <a:t>1</a:t>
            </a:r>
            <a:r>
              <a:rPr lang="ar-SA" b="1" dirty="0" smtClean="0">
                <a:solidFill>
                  <a:srgbClr val="002060"/>
                </a:solidFill>
                <a:cs typeface="Simple Bold Jut Out" pitchFamily="2" charset="-78"/>
              </a:rPr>
              <a:t>- الشرك بالله تعالى (الشرك الاعتقادي) :</a:t>
            </a:r>
          </a:p>
          <a:p>
            <a:pPr>
              <a:buFont typeface="Wingdings" pitchFamily="2" charset="2"/>
              <a:buChar char="v"/>
            </a:pPr>
            <a:r>
              <a:rPr lang="ar-SA" b="1" dirty="0" smtClean="0">
                <a:solidFill>
                  <a:srgbClr val="002060"/>
                </a:solidFill>
                <a:cs typeface="Simple Bold Jut Out" pitchFamily="2" charset="-78"/>
              </a:rPr>
              <a:t>باعتقاد أن ما سوى الله يستحق أن يدعى أو يذبح له</a:t>
            </a:r>
          </a:p>
          <a:p>
            <a:pPr>
              <a:buFont typeface="Wingdings" pitchFamily="2" charset="2"/>
              <a:buChar char="v"/>
            </a:pPr>
            <a:r>
              <a:rPr lang="ar-SA" b="1" dirty="0" smtClean="0">
                <a:solidFill>
                  <a:srgbClr val="002060"/>
                </a:solidFill>
                <a:cs typeface="Simple Bold Jut Out" pitchFamily="2" charset="-78"/>
              </a:rPr>
              <a:t>باعتقاد أن ما سوى الله له تصرف معين في الكون </a:t>
            </a:r>
          </a:p>
          <a:p>
            <a:pPr>
              <a:buFont typeface="Wingdings" pitchFamily="2" charset="2"/>
              <a:buChar char="v"/>
            </a:pPr>
            <a:r>
              <a:rPr lang="ar-SA" b="1" dirty="0" smtClean="0">
                <a:solidFill>
                  <a:srgbClr val="002060"/>
                </a:solidFill>
                <a:cs typeface="Simple Bold Jut Out" pitchFamily="2" charset="-78"/>
              </a:rPr>
              <a:t>باعتقاد أن أحدا سوى الله له اطلاع على الغيب كالكهنة وغيرهم .</a:t>
            </a:r>
          </a:p>
          <a:p>
            <a:pPr>
              <a:buFont typeface="Wingdings" pitchFamily="2" charset="2"/>
              <a:buChar char="v"/>
            </a:pPr>
            <a:endParaRPr lang="ar-SA" dirty="0" smtClean="0"/>
          </a:p>
        </p:txBody>
      </p:sp>
    </p:spTree>
  </p:cSld>
  <p:clrMapOvr>
    <a:masterClrMapping/>
  </p:clrMapOvr>
  <p:transition>
    <p:comb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3000" r="-3000"/>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lstStyle/>
          <a:p>
            <a:r>
              <a:rPr lang="ar-SA" b="1" dirty="0" smtClean="0">
                <a:solidFill>
                  <a:srgbClr val="002060"/>
                </a:solidFill>
                <a:cs typeface="Simple Bold Jut Out" pitchFamily="2" charset="-78"/>
              </a:rPr>
              <a:t>2- الجحود والتكذيب بشيء من الفرائض والواجبات .</a:t>
            </a:r>
          </a:p>
          <a:p>
            <a:r>
              <a:rPr lang="ar-SA" b="1" dirty="0" smtClean="0">
                <a:solidFill>
                  <a:srgbClr val="002060"/>
                </a:solidFill>
                <a:cs typeface="Simple Bold Jut Out" pitchFamily="2" charset="-78"/>
              </a:rPr>
              <a:t>3- استحلال أمر معلوم من الدين بضرورة تحريمه .</a:t>
            </a:r>
          </a:p>
          <a:p>
            <a:r>
              <a:rPr lang="ar-SA" b="1" dirty="0" smtClean="0">
                <a:solidFill>
                  <a:srgbClr val="002060"/>
                </a:solidFill>
                <a:cs typeface="Simple Bold Jut Out" pitchFamily="2" charset="-78"/>
              </a:rPr>
              <a:t>4- الشك في حكم من أحكام الله عز وجل أو في خبر من أخباره :</a:t>
            </a:r>
          </a:p>
          <a:p>
            <a:pPr>
              <a:buFont typeface="Wingdings" pitchFamily="2" charset="2"/>
              <a:buChar char="v"/>
            </a:pPr>
            <a:r>
              <a:rPr lang="ar-SA" b="1" i="1" u="sng" dirty="0" smtClean="0">
                <a:solidFill>
                  <a:schemeClr val="tx1">
                    <a:lumMod val="75000"/>
                    <a:lumOff val="25000"/>
                  </a:schemeClr>
                </a:solidFill>
                <a:cs typeface="Akhbar MT" pitchFamily="2" charset="-78"/>
              </a:rPr>
              <a:t>كمن يشك في صدق النبي صلى الله عليه وسلم وفي بعض أخباره الثابتة أو في حكم شرعي ثابت كحرمة الربا. </a:t>
            </a:r>
          </a:p>
          <a:p>
            <a:endParaRPr lang="ar-SA" dirty="0"/>
          </a:p>
        </p:txBody>
      </p:sp>
      <p:pic>
        <p:nvPicPr>
          <p:cNvPr id="4" name="صورة 3" descr="032.jpg"/>
          <p:cNvPicPr>
            <a:picLocks noChangeAspect="1"/>
          </p:cNvPicPr>
          <p:nvPr/>
        </p:nvPicPr>
        <p:blipFill>
          <a:blip r:embed="rId3"/>
          <a:stretch>
            <a:fillRect/>
          </a:stretch>
        </p:blipFill>
        <p:spPr>
          <a:xfrm>
            <a:off x="7729551" y="0"/>
            <a:ext cx="1414449" cy="1428736"/>
          </a:xfrm>
          <a:prstGeom prst="ellipse">
            <a:avLst/>
          </a:prstGeom>
          <a:ln>
            <a:noFill/>
          </a:ln>
          <a:effectLst>
            <a:softEdge rad="112500"/>
          </a:effectLst>
        </p:spPr>
      </p:pic>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 </a:t>
            </a:r>
            <a:endParaRPr lang="ar-SA" dirty="0"/>
          </a:p>
        </p:txBody>
      </p:sp>
      <p:sp>
        <p:nvSpPr>
          <p:cNvPr id="3" name="عنصر نائب للمحتوى 2"/>
          <p:cNvSpPr>
            <a:spLocks noGrp="1"/>
          </p:cNvSpPr>
          <p:nvPr>
            <p:ph idx="1"/>
          </p:nvPr>
        </p:nvSpPr>
        <p:spPr/>
        <p:txBody>
          <a:bodyPr>
            <a:normAutofit/>
          </a:bodyPr>
          <a:lstStyle/>
          <a:p>
            <a:r>
              <a:rPr lang="ar-SA" sz="2800" b="1" dirty="0" smtClean="0">
                <a:solidFill>
                  <a:srgbClr val="002060"/>
                </a:solidFill>
                <a:latin typeface="Miriam Fixed" pitchFamily="49" charset="-79"/>
                <a:cs typeface="Simple Bold Jut Out" pitchFamily="2" charset="-78"/>
              </a:rPr>
              <a:t>5- من لم يكفّر المشركين أو شك في كفرهم أو صحح مذهبهم .</a:t>
            </a:r>
          </a:p>
          <a:p>
            <a:r>
              <a:rPr lang="ar-SA" sz="2800" b="1" dirty="0" smtClean="0">
                <a:solidFill>
                  <a:srgbClr val="002060"/>
                </a:solidFill>
                <a:latin typeface="Miriam Fixed" pitchFamily="49" charset="-79"/>
                <a:cs typeface="Simple Bold Jut Out" pitchFamily="2" charset="-78"/>
              </a:rPr>
              <a:t>6- اعتقاد أن بعض الناس لا يجب عليه أتباع النبي صلى الله عليه وسلم .</a:t>
            </a:r>
          </a:p>
          <a:p>
            <a:r>
              <a:rPr lang="ar-SA" sz="2800" b="1" dirty="0" smtClean="0">
                <a:solidFill>
                  <a:srgbClr val="002060"/>
                </a:solidFill>
                <a:latin typeface="Miriam Fixed" pitchFamily="49" charset="-79"/>
                <a:cs typeface="Simple Bold Jut Out" pitchFamily="2" charset="-78"/>
              </a:rPr>
              <a:t>7- الإعراض عن دين الله لا يتعلمه ولا يعمل به .</a:t>
            </a:r>
          </a:p>
          <a:p>
            <a:r>
              <a:rPr lang="ar-SA" sz="2800" b="1" dirty="0" smtClean="0">
                <a:solidFill>
                  <a:srgbClr val="002060"/>
                </a:solidFill>
                <a:latin typeface="Miriam Fixed" pitchFamily="49" charset="-79"/>
                <a:cs typeface="Simple Bold Jut Out" pitchFamily="2" charset="-78"/>
              </a:rPr>
              <a:t>8- النفاق الاعتقادي ( النفاق الأكبر) : وهو أن يظهر للمسلمين إيمانه بالله ولائكته وكتبه ورسله واليوم الأخر وهو في الباطن منسلخ من ذلك كله مكذب به . </a:t>
            </a:r>
          </a:p>
          <a:p>
            <a:pPr>
              <a:buNone/>
            </a:pPr>
            <a:r>
              <a:rPr lang="ar-SA" sz="2800" dirty="0" smtClean="0">
                <a:latin typeface="Miriam Fixed" pitchFamily="49" charset="-79"/>
              </a:rPr>
              <a:t>                       </a:t>
            </a:r>
            <a:endParaRPr lang="ar-SA" sz="2800" dirty="0">
              <a:latin typeface="Miriam Fixed" pitchFamily="49" charset="-79"/>
            </a:endParaRPr>
          </a:p>
        </p:txBody>
      </p:sp>
    </p:spTree>
  </p:cSld>
  <p:clrMapOvr>
    <a:masterClrMapping/>
  </p:clrMapOvr>
  <p:transition>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571472" y="357166"/>
            <a:ext cx="8153400" cy="990600"/>
          </a:xfrm>
        </p:spPr>
        <p:txBody>
          <a:bodyPr>
            <a:normAutofit fontScale="90000"/>
            <a:scene3d>
              <a:camera prst="orthographicFront"/>
              <a:lightRig rig="flat" dir="tl"/>
            </a:scene3d>
            <a:sp3d contourW="19050" prstMaterial="clear">
              <a:bevelT w="50800" h="50800"/>
              <a:contourClr>
                <a:schemeClr val="accent5">
                  <a:tint val="70000"/>
                  <a:satMod val="180000"/>
                  <a:alpha val="70000"/>
                </a:schemeClr>
              </a:contourClr>
            </a:sp3d>
          </a:bodyPr>
          <a:lstStyle/>
          <a:p>
            <a:pPr algn="r"/>
            <a:r>
              <a:rPr lang="ar-SA" u="sng"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cs typeface="Simple Bold Jut Out" pitchFamily="2" charset="-78"/>
              </a:rPr>
              <a:t>وهو أنواع أهمها :</a:t>
            </a:r>
            <a:r>
              <a:rPr lang="ar-SA" dirty="0" smtClean="0">
                <a:ln/>
                <a:solidFill>
                  <a:schemeClr val="accent5">
                    <a:tint val="50000"/>
                    <a:satMod val="180000"/>
                  </a:schemeClr>
                </a:solidFill>
              </a:rPr>
              <a:t/>
            </a:r>
            <a:br>
              <a:rPr lang="ar-SA" dirty="0" smtClean="0">
                <a:ln/>
                <a:solidFill>
                  <a:schemeClr val="accent5">
                    <a:tint val="50000"/>
                    <a:satMod val="180000"/>
                  </a:schemeClr>
                </a:solidFill>
              </a:rPr>
            </a:br>
            <a:endParaRPr lang="ar-SA" dirty="0">
              <a:ln/>
              <a:solidFill>
                <a:schemeClr val="accent5">
                  <a:tint val="50000"/>
                  <a:satMod val="180000"/>
                </a:schemeClr>
              </a:solidFill>
            </a:endParaRPr>
          </a:p>
        </p:txBody>
      </p:sp>
      <p:sp>
        <p:nvSpPr>
          <p:cNvPr id="3" name="عنصر نائب للمحتوى 2"/>
          <p:cNvSpPr>
            <a:spLocks noGrp="1"/>
          </p:cNvSpPr>
          <p:nvPr>
            <p:ph idx="1"/>
          </p:nvPr>
        </p:nvSpPr>
        <p:spPr>
          <a:xfrm>
            <a:off x="285720" y="2000240"/>
            <a:ext cx="6143668" cy="4000528"/>
          </a:xfrm>
        </p:spPr>
        <p:style>
          <a:lnRef idx="1">
            <a:schemeClr val="accent3"/>
          </a:lnRef>
          <a:fillRef idx="2">
            <a:schemeClr val="accent3"/>
          </a:fillRef>
          <a:effectRef idx="1">
            <a:schemeClr val="accent3"/>
          </a:effectRef>
          <a:fontRef idx="minor">
            <a:schemeClr val="dk1"/>
          </a:fontRef>
        </p:style>
        <p:txBody>
          <a:bodyPr/>
          <a:lstStyle/>
          <a:p>
            <a:pPr>
              <a:buNone/>
            </a:pPr>
            <a:endParaRPr lang="ar-SA" dirty="0"/>
          </a:p>
        </p:txBody>
      </p:sp>
      <p:graphicFrame>
        <p:nvGraphicFramePr>
          <p:cNvPr id="6" name="رسم تخطيطي 5"/>
          <p:cNvGraphicFramePr/>
          <p:nvPr/>
        </p:nvGraphicFramePr>
        <p:xfrm>
          <a:off x="285720" y="1928802"/>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cover dir="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وحدة نمطية">
  <a:themeElements>
    <a:clrScheme name="وحدة نمطية">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وحدة نمطية">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وحدة نمطية">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797</TotalTime>
  <Words>700</Words>
  <Application>Microsoft Office PowerPoint</Application>
  <PresentationFormat>عرض على الشاشة (3:4)‏</PresentationFormat>
  <Paragraphs>86</Paragraphs>
  <Slides>14</Slides>
  <Notes>1</Notes>
  <HiddenSlides>0</HiddenSlides>
  <MMClips>0</MMClips>
  <ScaleCrop>false</ScaleCrop>
  <HeadingPairs>
    <vt:vector size="4" baseType="variant">
      <vt:variant>
        <vt:lpstr>سمة</vt:lpstr>
      </vt:variant>
      <vt:variant>
        <vt:i4>1</vt:i4>
      </vt:variant>
      <vt:variant>
        <vt:lpstr>عناوين الشرائح</vt:lpstr>
      </vt:variant>
      <vt:variant>
        <vt:i4>14</vt:i4>
      </vt:variant>
    </vt:vector>
  </HeadingPairs>
  <TitlesOfParts>
    <vt:vector size="15" baseType="lpstr">
      <vt:lpstr>وحدة نمطية</vt:lpstr>
      <vt:lpstr>بسم الله الرحمن الرحيم</vt:lpstr>
      <vt:lpstr>نواقض الإيمان </vt:lpstr>
      <vt:lpstr>معنى النواقض</vt:lpstr>
      <vt:lpstr>يدخل في هذه النواقض </vt:lpstr>
      <vt:lpstr>           </vt:lpstr>
      <vt:lpstr> اولاً/ نواقض الإيمان الاعتقاديه    </vt:lpstr>
      <vt:lpstr>الشريحة 7</vt:lpstr>
      <vt:lpstr> </vt:lpstr>
      <vt:lpstr>وهو أنواع أهمها : </vt:lpstr>
      <vt:lpstr>الشريحة 10</vt:lpstr>
      <vt:lpstr> ثانياً / نواقض الإيمان القولية.</vt:lpstr>
      <vt:lpstr>ثالثاً / نواقض الإيمان العملية .</vt:lpstr>
      <vt:lpstr> </vt:lpstr>
      <vt:lpstr>الشريحة 14</vt:lpstr>
    </vt:vector>
  </TitlesOfParts>
  <Company>alamgir.hridoy@yahoo.com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Alamgir</dc:creator>
  <cp:lastModifiedBy>COMPUTER</cp:lastModifiedBy>
  <cp:revision>80</cp:revision>
  <dcterms:created xsi:type="dcterms:W3CDTF">2012-03-04T23:14:52Z</dcterms:created>
  <dcterms:modified xsi:type="dcterms:W3CDTF">2012-10-01T14:59:25Z</dcterms:modified>
</cp:coreProperties>
</file>