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4" r:id="rId13"/>
    <p:sldId id="275" r:id="rId14"/>
    <p:sldId id="269" r:id="rId15"/>
    <p:sldId id="273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9484"/>
    <a:srgbClr val="8C7B5A"/>
    <a:srgbClr val="988D66"/>
    <a:srgbClr val="87734B"/>
    <a:srgbClr val="B09B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9F8FB27-334F-4164-9560-D6BEA748BE8E}" type="datetimeFigureOut">
              <a:rPr lang="ar-SA"/>
              <a:pPr>
                <a:defRPr/>
              </a:pPr>
              <a:t>28/10/1433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lvl="0"/>
            <a:endParaRPr lang="ar-SA" noProof="0" smtClean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0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62A8030-D0DF-4B39-BAC9-1630C1AF4B0B}" type="slidenum">
              <a:rPr lang="ar-SA"/>
              <a:pPr>
                <a:defRPr/>
              </a:pPr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1946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4A36A5-52E5-4181-A97D-7272B4C20A48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867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2ED01E3-34AE-4B38-836A-CB99A9B0EEF2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970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045D1E5-4BE1-4EE0-89F3-8C9856588A1B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ar-SA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072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8BD36F-9D87-43E4-B972-D51A1E99C869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ar-SA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277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F54943-2695-4CCC-B137-D20D2CB21E70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ar-SA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174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8F7950-9555-4048-94B5-8392EF55BBB3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ar-SA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379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D6E5FD6-8F1B-4436-90A1-8258DA0B6BF4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ar-SA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3482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2CE8F7-360F-4B5C-A89C-37F347EE36BD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048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F12DFEB-8E2A-40E1-8443-D140A8B92F1F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150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3839537-BF27-407A-9CF1-8FD16E143A4C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253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BA8263-45C2-488A-89AD-D9D30A1E06E1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3556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956A6E-3F15-412F-B3B5-0A4CAA0D4FBB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4580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2E007BD-A174-4800-A300-E48C60117F8E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5604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FD8D80B-82F9-4B26-AEAE-612B8C003A84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ar-S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6628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C4CF75-0A93-471A-B331-19A561234640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ar-S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عنصر نائب لصورة الشريحة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عنصر نائب للملاحظات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ar-SA" smtClean="0"/>
          </a:p>
        </p:txBody>
      </p:sp>
      <p:sp>
        <p:nvSpPr>
          <p:cNvPr id="27652" name="عنصر نائب لرقم الشريحة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7139F8A-AA41-48F9-9168-99D1D332502A}" type="slidenum">
              <a:rPr lang="ar-SA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471FF-6C52-4898-90C8-070F1A853B81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0E9094-C3DC-4A74-B9DF-80509CAD293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8E377-F3D3-40CC-8A17-D8E3536E2FE0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B74D53-00DC-4564-9042-88075A02974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AA70-987D-4978-9518-E158FEFA4DD3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177667-50A5-4346-95CF-D08430E7AE2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F7182-CAD0-4BD1-9CFD-D0013EE24DB8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D0528-B920-4FE6-A9C1-6D63C07A91C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4B513-7F23-4994-A15A-0830B1FC8D8A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6A4BE-FF6C-45D6-AF3B-05D7A83AFD3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DACFE-8306-4E40-9FE9-C00AC0C34C0F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F31CE3-A57E-4295-9C6D-AEDDF31716C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BB7B3-B432-48C6-AE92-4B849C4E99B9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D4C88-D3DA-40D8-B773-EC738341E5FB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468328-F0ED-433D-BEAA-AA10E568AB8E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7E58BE-FE4E-41A9-8CEA-2FD9239B115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FA93D-88D8-4D51-B312-3C9430CD4879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764AA0-BF99-4B1C-853A-968BE0E1F50D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CE85F-0A3E-40CB-BB2D-C117BAD77B72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14F1EB-BC43-4F8B-B632-429795BA91BE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1938B-4940-46EA-A913-864CD0C1CB12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E63EC1-893D-4E8B-A070-DD1E6656370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7B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  <a:endParaRPr lang="en-US" smtClean="0"/>
          </a:p>
          <a:p>
            <a:pPr lvl="1"/>
            <a:r>
              <a:rPr lang="ar-SA" smtClean="0"/>
              <a:t>المستوى الثاني</a:t>
            </a:r>
            <a:endParaRPr lang="en-US" smtClean="0"/>
          </a:p>
          <a:p>
            <a:pPr lvl="2"/>
            <a:r>
              <a:rPr lang="ar-SA" smtClean="0"/>
              <a:t>المستوى الثالث</a:t>
            </a:r>
            <a:endParaRPr lang="en-US" smtClean="0"/>
          </a:p>
          <a:p>
            <a:pPr lvl="3"/>
            <a:r>
              <a:rPr lang="ar-SA" smtClean="0"/>
              <a:t>المستوى الرابع</a:t>
            </a:r>
            <a:endParaRPr lang="en-US" smtClean="0"/>
          </a:p>
          <a:p>
            <a:pPr lvl="4"/>
            <a:r>
              <a:rPr lang="ar-SA" smtClean="0"/>
              <a:t>المستوى الخامس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F68B1C-E977-475C-8B9A-4FEADF654EDE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rtl="0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16A70AD-5413-4662-B7DA-1BABF0D47535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smh.net/uploader/index.php?action=viewfile&amp;id=5283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060575"/>
            <a:ext cx="1266825" cy="2371725"/>
          </a:xfrm>
          <a:prstGeom prst="rect">
            <a:avLst/>
          </a:prstGeom>
          <a:noFill/>
        </p:spPr>
      </p:pic>
      <p:pic>
        <p:nvPicPr>
          <p:cNvPr id="2056" name="Picture 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1266825" cy="2371725"/>
          </a:xfrm>
          <a:prstGeom prst="rect">
            <a:avLst/>
          </a:prstGeom>
          <a:noFill/>
        </p:spPr>
      </p:pic>
      <p:pic>
        <p:nvPicPr>
          <p:cNvPr id="2057" name="Picture 9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5445125"/>
            <a:ext cx="2371725" cy="1266825"/>
          </a:xfrm>
          <a:prstGeom prst="rect">
            <a:avLst/>
          </a:prstGeom>
          <a:noFill/>
        </p:spPr>
      </p:pic>
      <p:pic>
        <p:nvPicPr>
          <p:cNvPr id="2059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5445125"/>
            <a:ext cx="2371725" cy="1266825"/>
          </a:xfrm>
          <a:prstGeom prst="rect">
            <a:avLst/>
          </a:prstGeom>
          <a:noFill/>
        </p:spPr>
      </p:pic>
      <p:pic>
        <p:nvPicPr>
          <p:cNvPr id="2060" name="Picture 12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445125"/>
            <a:ext cx="2371725" cy="1266825"/>
          </a:xfrm>
          <a:prstGeom prst="rect">
            <a:avLst/>
          </a:prstGeom>
          <a:noFill/>
        </p:spPr>
      </p:pic>
      <p:pic>
        <p:nvPicPr>
          <p:cNvPr id="2061" name="Picture 13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5445125"/>
            <a:ext cx="2371725" cy="1266825"/>
          </a:xfrm>
          <a:prstGeom prst="rect">
            <a:avLst/>
          </a:prstGeom>
          <a:noFill/>
        </p:spPr>
      </p:pic>
      <p:pic>
        <p:nvPicPr>
          <p:cNvPr id="2054" name="Picture 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365625"/>
            <a:ext cx="1266825" cy="2371725"/>
          </a:xfrm>
          <a:prstGeom prst="rect">
            <a:avLst/>
          </a:prstGeom>
          <a:noFill/>
        </p:spPr>
      </p:pic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771775" y="1341438"/>
            <a:ext cx="345757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10000" b="1">
                <a:solidFill>
                  <a:srgbClr val="A09484"/>
                </a:solidFill>
                <a:cs typeface="FS_Arabic" pitchFamily="2" charset="-78"/>
              </a:rPr>
              <a:t>الايمو</a:t>
            </a:r>
          </a:p>
          <a:p>
            <a:pPr algn="ctr">
              <a:spcBef>
                <a:spcPct val="50000"/>
              </a:spcBef>
            </a:pPr>
            <a:r>
              <a:rPr lang="en-US" sz="10000" b="1">
                <a:solidFill>
                  <a:srgbClr val="A09484"/>
                </a:solidFill>
                <a:latin typeface="Lucida Console" pitchFamily="49" charset="0"/>
              </a:rPr>
              <a:t>Emo</a:t>
            </a:r>
          </a:p>
        </p:txBody>
      </p:sp>
      <p:pic>
        <p:nvPicPr>
          <p:cNvPr id="2066" name="Picture 1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2060575"/>
            <a:ext cx="1266825" cy="2371725"/>
          </a:xfrm>
          <a:prstGeom prst="rect">
            <a:avLst/>
          </a:prstGeom>
          <a:noFill/>
        </p:spPr>
      </p:pic>
      <p:pic>
        <p:nvPicPr>
          <p:cNvPr id="2067" name="Picture 19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188913"/>
            <a:ext cx="1266825" cy="2371725"/>
          </a:xfrm>
          <a:prstGeom prst="rect">
            <a:avLst/>
          </a:prstGeom>
          <a:noFill/>
        </p:spPr>
      </p:pic>
      <p:pic>
        <p:nvPicPr>
          <p:cNvPr id="2068" name="Picture 20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4365625"/>
            <a:ext cx="1266825" cy="2371725"/>
          </a:xfrm>
          <a:prstGeom prst="rect">
            <a:avLst/>
          </a:prstGeom>
          <a:noFill/>
        </p:spPr>
      </p:pic>
      <p:pic>
        <p:nvPicPr>
          <p:cNvPr id="2069" name="Picture 2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88913"/>
            <a:ext cx="2371725" cy="1266825"/>
          </a:xfrm>
          <a:prstGeom prst="rect">
            <a:avLst/>
          </a:prstGeom>
          <a:noFill/>
        </p:spPr>
      </p:pic>
      <p:pic>
        <p:nvPicPr>
          <p:cNvPr id="2070" name="Picture 22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188913"/>
            <a:ext cx="2371725" cy="1266825"/>
          </a:xfrm>
          <a:prstGeom prst="rect">
            <a:avLst/>
          </a:prstGeom>
          <a:noFill/>
        </p:spPr>
      </p:pic>
      <p:pic>
        <p:nvPicPr>
          <p:cNvPr id="2071" name="Picture 23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88913"/>
            <a:ext cx="2371725" cy="1266825"/>
          </a:xfrm>
          <a:prstGeom prst="rect">
            <a:avLst/>
          </a:prstGeom>
          <a:noFill/>
        </p:spPr>
      </p:pic>
      <p:pic>
        <p:nvPicPr>
          <p:cNvPr id="2072" name="Picture 24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2371725" cy="126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c05.deviantart.com/fs16/f/2007/170/d/9/Bittersweet_by_Bloddropp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971550" y="609600"/>
            <a:ext cx="7848600" cy="544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36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مايقال عن الايمو ::</a:t>
            </a:r>
            <a:br>
              <a:rPr lang="ar-SA" sz="36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يوجــد من يعتقد ان الايمو تنتمي لعبدة الشياطين ؟!</a:t>
            </a:r>
            <a:b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فهذا غير صحيح اطلاقا انما .. الايمو ليس لهم</a:t>
            </a:r>
          </a:p>
          <a:p>
            <a:pPr algn="ctr" rtl="0"/>
            <a: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 ديانه محددة و اي شي من هذا ,,</a:t>
            </a:r>
            <a:b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فالايمو هم من يعانون من الإضطرابات أو الميول للانتحار</a:t>
            </a:r>
          </a:p>
          <a:p>
            <a:pPr algn="ctr" rtl="0"/>
            <a: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 </a:t>
            </a:r>
            <a:b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فشخص يستمع لموسيقى الإيمو، ويلبس ملابس عادية ذات ألوان فاقعة , ويعيش حياة رغيدة </a:t>
            </a:r>
            <a:b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5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تنطبق عليه صفة إيمو، لأنه يشارك جزءا من هذا الثقافة الثانوية , اذا فهـو منهم ,,</a:t>
            </a:r>
            <a:endParaRPr lang="en-US" sz="3500">
              <a:solidFill>
                <a:schemeClr val="bg1"/>
              </a:solidFill>
              <a:latin typeface="Calibri" pitchFamily="34" charset="0"/>
              <a:cs typeface="FS_Arabic" pitchFamily="2" charset="-78"/>
            </a:endParaRPr>
          </a:p>
        </p:txBody>
      </p:sp>
      <p:pic>
        <p:nvPicPr>
          <p:cNvPr id="12293" name="Picture 5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12294" name="Picture 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2295" name="Picture 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2296" name="Picture 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  <p:pic>
        <p:nvPicPr>
          <p:cNvPr id="12297" name="Picture 9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12298" name="Picture 10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12299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4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47109" name="Picture 5" descr="4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47110" name="Picture 6" descr="4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  <p:pic>
        <p:nvPicPr>
          <p:cNvPr id="47111" name="Picture 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47112" name="Picture 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47113" name="Picture 9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47114" name="Picture 10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  <p:pic>
        <p:nvPicPr>
          <p:cNvPr id="47116" name="Picture 12" descr="Emo_Boy_by_LoveKnowsNoGend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2276475"/>
            <a:ext cx="2728912" cy="3638550"/>
          </a:xfrm>
          <a:prstGeom prst="rect">
            <a:avLst/>
          </a:prstGeom>
          <a:noFill/>
        </p:spPr>
      </p:pic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1763713" y="333375"/>
            <a:ext cx="6983412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ينتقد الكثيرون هذه الثقافة لما فيها من ازياء غريبة و يعتبروهم مجانين و متخلفين ..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لانهم يقومون بشق نفسهم و جرح انفسهم و يفكرون بالانتحار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و لا يريدون اكمال حياتهم 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بهذا العالم ..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هنالك بعض منا من يقوم بتقليدهم 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بهدف لفت الانتباهـ فقط ..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حين ان ينتمي لهذه الجماعه 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و الثقافة سيرى ان حياته ستتغير للاسوأ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فليس الايمو مجرد “مظهر” !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انتقدت هذه الظاهرة فالبعض و هم من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 الايمو انفسهم قاموا بوصف الايمو بانهم 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مجرد قمامه</a:t>
            </a:r>
          </a:p>
          <a:p>
            <a:r>
              <a:rPr lang="ar-SA" sz="2400" b="1">
                <a:solidFill>
                  <a:schemeClr val="bg1"/>
                </a:solidFill>
                <a:cs typeface="FS_Arabic" pitchFamily="2" charset="-78"/>
              </a:rPr>
              <a:t>وقد قامت المكسيك باقامة حملة مكافحة ضدهم</a:t>
            </a:r>
          </a:p>
          <a:p>
            <a:endParaRPr lang="en-US" sz="2400">
              <a:solidFill>
                <a:schemeClr val="bg1"/>
              </a:solidFill>
              <a:cs typeface="FS_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1116013" y="476250"/>
            <a:ext cx="7488237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في روسيا اوجد قانون تم تقديمه في مجلس الدوما لتنظيم مواقع الايمو ، و تم الحظر على نمط الايمو في المدارس</a:t>
            </a:r>
          </a:p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والمباني الحكومية ، لكونها تخشى من “خطورة الاتجاه في سن المراهقة” تعزيز السلوك غير الاجتماعي ، والاكتئاب ، والانسحاب الاجتماعي وحتى الانتحار</a:t>
            </a:r>
          </a:p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اضافة الى انه انتقد الايمو بسبب تحريضة </a:t>
            </a:r>
          </a:p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على اذية النفس و الانتحار</a:t>
            </a:r>
          </a:p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وقد حدثت ضجة اذ تسبب الايمو في</a:t>
            </a:r>
          </a:p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 انتحار فتاة تدعى “هانا بوند” تبلغ </a:t>
            </a:r>
            <a:r>
              <a:rPr lang="en-US" sz="2800" b="1">
                <a:solidFill>
                  <a:schemeClr val="bg1"/>
                </a:solidFill>
                <a:cs typeface="FS_Arabic" pitchFamily="2" charset="-78"/>
              </a:rPr>
              <a:t>13</a:t>
            </a:r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 سنة </a:t>
            </a:r>
          </a:p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كانت من جماعة الايمو ..</a:t>
            </a:r>
          </a:p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وكانت تدخل الى مواقعم وبسبب </a:t>
            </a:r>
          </a:p>
          <a:p>
            <a:pPr algn="l"/>
            <a:r>
              <a:rPr lang="ar-SA" sz="2800" b="1">
                <a:solidFill>
                  <a:schemeClr val="bg1"/>
                </a:solidFill>
                <a:cs typeface="FS_Arabic" pitchFamily="2" charset="-78"/>
              </a:rPr>
              <a:t>تحريضهم على الانتحار وجدت وقد شنقت نفسها</a:t>
            </a:r>
            <a:endParaRPr lang="en-US" sz="2800" b="1">
              <a:solidFill>
                <a:schemeClr val="bg1"/>
              </a:solidFill>
              <a:cs typeface="FS_Arabic" pitchFamily="2" charset="-78"/>
            </a:endParaRPr>
          </a:p>
        </p:txBody>
      </p:sp>
      <p:pic>
        <p:nvPicPr>
          <p:cNvPr id="48133" name="Picture 5" descr="4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48134" name="Picture 6" descr="4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48135" name="Picture 7" descr="4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  <p:pic>
        <p:nvPicPr>
          <p:cNvPr id="48136" name="Picture 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48137" name="Picture 9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48138" name="Picture 10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48139" name="Picture 11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  <p:pic>
        <p:nvPicPr>
          <p:cNvPr id="48140" name="Picture 12" descr="E0Cn6-7nxF_135845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2636838"/>
            <a:ext cx="2168525" cy="3173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971550" y="476250"/>
            <a:ext cx="779145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36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كيف يعيشون ؟</a:t>
            </a:r>
            <a:r>
              <a:rPr lang="ar-SA" sz="2800" b="1">
                <a:solidFill>
                  <a:srgbClr val="FFFF00"/>
                </a:solidFill>
                <a:latin typeface="Calibri" pitchFamily="34" charset="0"/>
                <a:cs typeface="FS_Arabic" pitchFamily="2" charset="-78"/>
              </a:rPr>
              <a:t/>
            </a:r>
            <a:br>
              <a:rPr lang="ar-SA" sz="2800" b="1">
                <a:solidFill>
                  <a:srgbClr val="FFFF00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يتسكع الإيمو في شوارع المدن الغربية (ليلاً)، بمفرده أو بصحبة أحد أفراد جماعته، بوجه كئيب. غالباً ما تراه باكياً</a:t>
            </a:r>
            <a:endParaRPr lang="en-US" sz="2800">
              <a:solidFill>
                <a:srgbClr val="FFFF00"/>
              </a:solidFill>
              <a:latin typeface="Calibri" pitchFamily="34" charset="0"/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1187450" y="1989138"/>
            <a:ext cx="74168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36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كيف يبدو مظهرهم العام ؟</a:t>
            </a:r>
            <a: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/>
            </a:r>
            <a:b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من مميزات مظهر إيمو أنه يصعب التفريق بين الإيمو الفتاة والإيمو الصبي</a:t>
            </a:r>
            <a:b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en-US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Emo-kids</a:t>
            </a:r>
            <a: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فكلهم </a:t>
            </a:r>
            <a:r>
              <a:rPr lang="en-US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 </a:t>
            </a:r>
            <a: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ولا يفرقون بين الجنسين</a:t>
            </a:r>
            <a:b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يتميزون كذلك باللونين الأسود والزهري، وتخطيط أسود حول العيون، لتظهر كبيرة (كما في أفلام الأنيمي)</a:t>
            </a:r>
            <a:b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الشعر الأسود، الذي ينساب على طرفي الرأس بموديل آسيوي حديث. ومن الخلف غالباً ما يُثبّت في الهواء. وقد يحتوي على خصلات زهرية</a:t>
            </a:r>
            <a:endParaRPr lang="en-US" sz="2800">
              <a:solidFill>
                <a:schemeClr val="bg1"/>
              </a:solidFill>
              <a:latin typeface="Calibri" pitchFamily="34" charset="0"/>
              <a:cs typeface="FS_Arabic" pitchFamily="2" charset="-78"/>
            </a:endParaRPr>
          </a:p>
        </p:txBody>
      </p:sp>
      <p:pic>
        <p:nvPicPr>
          <p:cNvPr id="13318" name="Picture 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13319" name="Picture 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13320" name="Picture 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  <p:pic>
        <p:nvPicPr>
          <p:cNvPr id="13321" name="Picture 9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13322" name="Picture 10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3323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3324" name="Picture 12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3492500" y="260350"/>
            <a:ext cx="52387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44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ما هو شعار هذه الشركة</a:t>
            </a:r>
            <a:r>
              <a:rPr lang="ar-SA" sz="4400" b="1">
                <a:solidFill>
                  <a:srgbClr val="A09484"/>
                </a:solidFill>
                <a:latin typeface="Calibri" pitchFamily="34" charset="0"/>
              </a:rPr>
              <a:t> !!</a:t>
            </a:r>
            <a:endParaRPr lang="en-US" sz="4400" b="1">
              <a:solidFill>
                <a:srgbClr val="A09484"/>
              </a:solidFill>
              <a:latin typeface="Calibri" pitchFamily="34" charset="0"/>
            </a:endParaRPr>
          </a:p>
        </p:txBody>
      </p:sp>
      <p:sp>
        <p:nvSpPr>
          <p:cNvPr id="15364" name="AutoShape 2" descr="http://toha246.jeeran.com/emo-rock/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rtl="0"/>
            <a:endParaRPr lang="ar-SA">
              <a:latin typeface="Calibri" pitchFamily="34" charset="0"/>
            </a:endParaRPr>
          </a:p>
        </p:txBody>
      </p:sp>
      <p:pic>
        <p:nvPicPr>
          <p:cNvPr id="15365" name="Picture 4" descr="http://toha246.jeeran.com/emo-rock/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541463"/>
            <a:ext cx="806450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981075"/>
            <a:ext cx="2371725" cy="690563"/>
          </a:xfrm>
          <a:prstGeom prst="rect">
            <a:avLst/>
          </a:prstGeom>
          <a:noFill/>
        </p:spPr>
      </p:pic>
      <p:pic>
        <p:nvPicPr>
          <p:cNvPr id="15368" name="Picture 8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981075"/>
            <a:ext cx="2371725" cy="690563"/>
          </a:xfrm>
          <a:prstGeom prst="rect">
            <a:avLst/>
          </a:prstGeom>
          <a:noFill/>
        </p:spPr>
      </p:pic>
      <p:pic>
        <p:nvPicPr>
          <p:cNvPr id="15369" name="Picture 9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981075"/>
            <a:ext cx="2371725" cy="690563"/>
          </a:xfrm>
          <a:prstGeom prst="rect">
            <a:avLst/>
          </a:prstGeom>
          <a:noFill/>
        </p:spPr>
      </p:pic>
      <p:pic>
        <p:nvPicPr>
          <p:cNvPr id="15370" name="Picture 10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981075"/>
            <a:ext cx="2371725" cy="690563"/>
          </a:xfrm>
          <a:prstGeom prst="rect">
            <a:avLst/>
          </a:prstGeom>
          <a:noFill/>
        </p:spPr>
      </p:pic>
      <p:pic>
        <p:nvPicPr>
          <p:cNvPr id="15371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5949950"/>
            <a:ext cx="2371725" cy="690563"/>
          </a:xfrm>
          <a:prstGeom prst="rect">
            <a:avLst/>
          </a:prstGeom>
          <a:noFill/>
        </p:spPr>
      </p:pic>
      <p:pic>
        <p:nvPicPr>
          <p:cNvPr id="15372" name="Picture 12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5949950"/>
            <a:ext cx="2371725" cy="690563"/>
          </a:xfrm>
          <a:prstGeom prst="rect">
            <a:avLst/>
          </a:prstGeom>
          <a:noFill/>
        </p:spPr>
      </p:pic>
      <p:pic>
        <p:nvPicPr>
          <p:cNvPr id="15373" name="Picture 13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949950"/>
            <a:ext cx="2371725" cy="690563"/>
          </a:xfrm>
          <a:prstGeom prst="rect">
            <a:avLst/>
          </a:prstGeom>
          <a:noFill/>
        </p:spPr>
      </p:pic>
      <p:pic>
        <p:nvPicPr>
          <p:cNvPr id="15374" name="Picture 14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5949950"/>
            <a:ext cx="2371725" cy="690563"/>
          </a:xfrm>
          <a:prstGeom prst="rect">
            <a:avLst/>
          </a:prstGeom>
          <a:noFill/>
        </p:spPr>
      </p:pic>
      <p:pic>
        <p:nvPicPr>
          <p:cNvPr id="15375" name="Picture 15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484313"/>
            <a:ext cx="690563" cy="2371725"/>
          </a:xfrm>
          <a:prstGeom prst="rect">
            <a:avLst/>
          </a:prstGeom>
          <a:noFill/>
        </p:spPr>
      </p:pic>
      <p:pic>
        <p:nvPicPr>
          <p:cNvPr id="15376" name="Picture 16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716338"/>
            <a:ext cx="690563" cy="2371725"/>
          </a:xfrm>
          <a:prstGeom prst="rect">
            <a:avLst/>
          </a:prstGeom>
          <a:noFill/>
        </p:spPr>
      </p:pic>
      <p:pic>
        <p:nvPicPr>
          <p:cNvPr id="15377" name="Picture 17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01013" y="1557338"/>
            <a:ext cx="690562" cy="2371725"/>
          </a:xfrm>
          <a:prstGeom prst="rect">
            <a:avLst/>
          </a:prstGeom>
          <a:noFill/>
        </p:spPr>
      </p:pic>
      <p:pic>
        <p:nvPicPr>
          <p:cNvPr id="15378" name="Picture 18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01013" y="3716338"/>
            <a:ext cx="690562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381000" y="1295400"/>
            <a:ext cx="8305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en-US" sz="2800" b="1">
                <a:solidFill>
                  <a:schemeClr val="bg1"/>
                </a:solidFill>
                <a:latin typeface="Calibri" pitchFamily="34" charset="0"/>
              </a:rPr>
            </a:br>
            <a:endParaRPr lang="ar-SA" sz="2800" b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971550" y="476250"/>
            <a:ext cx="7791450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4400" b="1">
                <a:solidFill>
                  <a:srgbClr val="A09484"/>
                </a:solidFill>
                <a:cs typeface="FS_Arabic" pitchFamily="2" charset="-78"/>
              </a:rPr>
              <a:t>ماركة البلاي بوي</a:t>
            </a:r>
            <a:endParaRPr lang="ar-SA" sz="4400" b="1">
              <a:solidFill>
                <a:srgbClr val="A09484"/>
              </a:solidFill>
              <a:latin typeface="Calibri" pitchFamily="34" charset="0"/>
              <a:cs typeface="FS_Arabic" pitchFamily="2" charset="-78"/>
            </a:endParaRPr>
          </a:p>
          <a:p>
            <a:pPr algn="ctr" rtl="0"/>
            <a:endParaRPr lang="ar-SA" sz="2800" b="1">
              <a:solidFill>
                <a:schemeClr val="bg1"/>
              </a:solidFill>
              <a:latin typeface="Calibri" pitchFamily="34" charset="0"/>
              <a:cs typeface="FS_Arabic" pitchFamily="2" charset="-78"/>
            </a:endParaRPr>
          </a:p>
          <a:p>
            <a:pPr algn="ctr" rtl="0"/>
            <a:r>
              <a:rPr lang="ar-SA" sz="32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بلاي بوي أو الفتى اللعوب مجلة إباحية أمريكية أسسها            ” هيو هيفنر ”</a:t>
            </a:r>
          </a:p>
          <a:p>
            <a:pPr algn="ctr" rtl="0"/>
            <a:endParaRPr lang="ar-SA" sz="3200" b="1">
              <a:solidFill>
                <a:schemeClr val="bg1"/>
              </a:solidFill>
              <a:latin typeface="Calibri" pitchFamily="34" charset="0"/>
              <a:cs typeface="FS_Arabic" pitchFamily="2" charset="-78"/>
            </a:endParaRPr>
          </a:p>
          <a:p>
            <a:pPr algn="ctr" rtl="0"/>
            <a:r>
              <a:rPr lang="ar-SA" sz="3200" b="1">
                <a:solidFill>
                  <a:schemeClr val="bg1"/>
                </a:solidFill>
                <a:cs typeface="FS_Arabic" pitchFamily="2" charset="-78"/>
              </a:rPr>
              <a:t>و تعتبر من أكبر المجلات الإباحية توزيعا في العالم</a:t>
            </a:r>
            <a:br>
              <a:rPr lang="ar-SA" sz="3200" b="1">
                <a:solidFill>
                  <a:schemeClr val="bg1"/>
                </a:solidFill>
                <a:cs typeface="FS_Arabic" pitchFamily="2" charset="-78"/>
              </a:rPr>
            </a:br>
            <a:r>
              <a:rPr lang="ar-SA" sz="3200" b="1">
                <a:solidFill>
                  <a:schemeClr val="bg1"/>
                </a:solidFill>
                <a:cs typeface="FS_Arabic" pitchFamily="2" charset="-78"/>
              </a:rPr>
              <a:t>وتصدر الآن في اكثر من دولة </a:t>
            </a:r>
            <a:br>
              <a:rPr lang="ar-SA" sz="3200" b="1">
                <a:solidFill>
                  <a:schemeClr val="bg1"/>
                </a:solidFill>
                <a:cs typeface="FS_Arabic" pitchFamily="2" charset="-78"/>
              </a:rPr>
            </a:br>
            <a:r>
              <a:rPr lang="ar-SA" sz="3200" b="1">
                <a:solidFill>
                  <a:schemeClr val="bg1"/>
                </a:solidFill>
                <a:cs typeface="FS_Arabic" pitchFamily="2" charset="-78"/>
              </a:rPr>
              <a:t/>
            </a:r>
            <a:br>
              <a:rPr lang="ar-SA" sz="3200" b="1">
                <a:solidFill>
                  <a:schemeClr val="bg1"/>
                </a:solidFill>
                <a:cs typeface="FS_Arabic" pitchFamily="2" charset="-78"/>
              </a:rPr>
            </a:br>
            <a:r>
              <a:rPr lang="ar-SA" sz="3200" b="1">
                <a:solidFill>
                  <a:schemeClr val="bg1"/>
                </a:solidFill>
                <a:cs typeface="FS_Arabic" pitchFamily="2" charset="-78"/>
              </a:rPr>
              <a:t>والنسبة الأكبر لمبيعاتها هي للترويج عن نواديها والأفلام الجنسية بشكل رسمي وتبيع منتجاتها لدعم نشاطها الأساسي</a:t>
            </a:r>
            <a:endParaRPr lang="en-US" sz="3200" b="1">
              <a:solidFill>
                <a:schemeClr val="bg1"/>
              </a:solidFill>
              <a:cs typeface="FS_Arabic" pitchFamily="2" charset="-78"/>
            </a:endParaRPr>
          </a:p>
        </p:txBody>
      </p:sp>
      <p:pic>
        <p:nvPicPr>
          <p:cNvPr id="14344" name="Picture 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14345" name="Picture 9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14346" name="Picture 10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  <p:pic>
        <p:nvPicPr>
          <p:cNvPr id="14347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14348" name="Picture 12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4349" name="Picture 13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4350" name="Picture 14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971550" y="404813"/>
            <a:ext cx="81724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32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هل وصلت منتجات هذه الشركة إلى المملكة العربية السعودية ؟</a:t>
            </a:r>
            <a:endParaRPr lang="en-US" sz="3200">
              <a:solidFill>
                <a:srgbClr val="FFFF00"/>
              </a:solidFill>
              <a:latin typeface="Calibri" pitchFamily="34" charset="0"/>
              <a:cs typeface="FS_Arabic" pitchFamily="2" charset="-78"/>
            </a:endParaRPr>
          </a:p>
        </p:txBody>
      </p:sp>
      <p:pic>
        <p:nvPicPr>
          <p:cNvPr id="16388" name="Picture 2" descr="http://www.basmh.net/uploader/files/5283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125538"/>
            <a:ext cx="86868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4"/>
          <p:cNvSpPr>
            <a:spLocks noChangeArrowheads="1"/>
          </p:cNvSpPr>
          <p:nvPr/>
        </p:nvSpPr>
        <p:spPr bwMode="auto">
          <a:xfrm>
            <a:off x="395288" y="4005263"/>
            <a:ext cx="8382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32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صاحب الصور يقول إنه وجد منتجات هذه الشركة بإحدى المحلات في الرياض</a:t>
            </a:r>
            <a:br>
              <a:rPr lang="ar-SA" sz="32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2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/>
            </a:r>
            <a:br>
              <a:rPr lang="ar-SA" sz="32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2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وأنها تباع بسعرها الاصلي أي أن الحزام بحوالي 500 ريال !</a:t>
            </a:r>
            <a:endParaRPr lang="en-US" sz="3200">
              <a:solidFill>
                <a:schemeClr val="bg1"/>
              </a:solidFill>
              <a:latin typeface="Calibri" pitchFamily="34" charset="0"/>
              <a:cs typeface="FS_Arabic" pitchFamily="2" charset="-78"/>
            </a:endParaRPr>
          </a:p>
        </p:txBody>
      </p:sp>
      <p:pic>
        <p:nvPicPr>
          <p:cNvPr id="16394" name="Picture 10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16395" name="Picture 11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6396" name="Picture 12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6397" name="Picture 13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  <p:pic>
        <p:nvPicPr>
          <p:cNvPr id="16398" name="Picture 14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6875" y="3429000"/>
            <a:ext cx="2371725" cy="690563"/>
          </a:xfrm>
          <a:prstGeom prst="rect">
            <a:avLst/>
          </a:prstGeom>
          <a:noFill/>
        </p:spPr>
      </p:pic>
      <p:pic>
        <p:nvPicPr>
          <p:cNvPr id="16399" name="Picture 15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57463" y="3429000"/>
            <a:ext cx="2371725" cy="690563"/>
          </a:xfrm>
          <a:prstGeom prst="rect">
            <a:avLst/>
          </a:prstGeom>
          <a:noFill/>
        </p:spPr>
      </p:pic>
      <p:pic>
        <p:nvPicPr>
          <p:cNvPr id="16400" name="Picture 16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429000"/>
            <a:ext cx="2371725" cy="690563"/>
          </a:xfrm>
          <a:prstGeom prst="rect">
            <a:avLst/>
          </a:prstGeom>
          <a:noFill/>
        </p:spPr>
      </p:pic>
      <p:pic>
        <p:nvPicPr>
          <p:cNvPr id="16401" name="Picture 17" descr="4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16688" y="3429000"/>
            <a:ext cx="2371725" cy="690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17414" name="Picture 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17415" name="Picture 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  <p:pic>
        <p:nvPicPr>
          <p:cNvPr id="17416" name="Picture 8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17417" name="Picture 9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7418" name="Picture 10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7419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  <p:pic>
        <p:nvPicPr>
          <p:cNvPr id="17420" name="Picture 12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88913"/>
            <a:ext cx="2371725" cy="690562"/>
          </a:xfrm>
          <a:prstGeom prst="rect">
            <a:avLst/>
          </a:prstGeom>
          <a:noFill/>
        </p:spPr>
      </p:pic>
      <p:pic>
        <p:nvPicPr>
          <p:cNvPr id="17421" name="Picture 13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1413" y="188913"/>
            <a:ext cx="2371725" cy="690562"/>
          </a:xfrm>
          <a:prstGeom prst="rect">
            <a:avLst/>
          </a:prstGeom>
          <a:noFill/>
        </p:spPr>
      </p:pic>
      <p:pic>
        <p:nvPicPr>
          <p:cNvPr id="17422" name="Picture 14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0413" y="188913"/>
            <a:ext cx="2371725" cy="690562"/>
          </a:xfrm>
          <a:prstGeom prst="rect">
            <a:avLst/>
          </a:prstGeom>
          <a:noFill/>
        </p:spPr>
      </p:pic>
      <p:pic>
        <p:nvPicPr>
          <p:cNvPr id="17423" name="Picture 15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0638" y="188913"/>
            <a:ext cx="2371725" cy="690562"/>
          </a:xfrm>
          <a:prstGeom prst="rect">
            <a:avLst/>
          </a:prstGeom>
          <a:noFill/>
        </p:spPr>
      </p:pic>
      <p:pic>
        <p:nvPicPr>
          <p:cNvPr id="17424" name="Picture 1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4365625"/>
            <a:ext cx="792162" cy="2371725"/>
          </a:xfrm>
          <a:prstGeom prst="rect">
            <a:avLst/>
          </a:prstGeom>
          <a:noFill/>
        </p:spPr>
      </p:pic>
      <p:pic>
        <p:nvPicPr>
          <p:cNvPr id="17425" name="Picture 1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2060575"/>
            <a:ext cx="720725" cy="2371725"/>
          </a:xfrm>
          <a:prstGeom prst="rect">
            <a:avLst/>
          </a:prstGeom>
          <a:noFill/>
        </p:spPr>
      </p:pic>
      <p:pic>
        <p:nvPicPr>
          <p:cNvPr id="17426" name="Picture 1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7988" y="188913"/>
            <a:ext cx="720725" cy="2371725"/>
          </a:xfrm>
          <a:prstGeom prst="rect">
            <a:avLst/>
          </a:prstGeom>
          <a:noFill/>
        </p:spPr>
      </p:pic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2411413" y="836613"/>
            <a:ext cx="3960812" cy="521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ar-SA" sz="4800">
                <a:solidFill>
                  <a:srgbClr val="A09484"/>
                </a:solidFill>
                <a:cs typeface="FS_Arabic" pitchFamily="2" charset="-78"/>
              </a:rPr>
              <a:t>عمل الطآلبآت ::</a:t>
            </a:r>
          </a:p>
          <a:p>
            <a:pPr algn="ctr">
              <a:spcBef>
                <a:spcPct val="50000"/>
              </a:spcBef>
            </a:pPr>
            <a:r>
              <a:rPr lang="ar-SA" sz="4800">
                <a:solidFill>
                  <a:schemeClr val="bg1"/>
                </a:solidFill>
                <a:cs typeface="FS_Arabic" pitchFamily="2" charset="-78"/>
              </a:rPr>
              <a:t>نوارة الغامدي</a:t>
            </a:r>
          </a:p>
          <a:p>
            <a:pPr algn="ctr">
              <a:spcBef>
                <a:spcPct val="50000"/>
              </a:spcBef>
            </a:pPr>
            <a:r>
              <a:rPr lang="ar-SA" sz="4800">
                <a:solidFill>
                  <a:schemeClr val="bg1"/>
                </a:solidFill>
                <a:cs typeface="FS_Arabic" pitchFamily="2" charset="-78"/>
              </a:rPr>
              <a:t>حنين الربيـّع</a:t>
            </a:r>
          </a:p>
          <a:p>
            <a:pPr algn="ctr">
              <a:spcBef>
                <a:spcPct val="50000"/>
              </a:spcBef>
            </a:pPr>
            <a:r>
              <a:rPr lang="ar-SA" sz="4800">
                <a:solidFill>
                  <a:schemeClr val="bg1"/>
                </a:solidFill>
                <a:cs typeface="FS_Arabic" pitchFamily="2" charset="-78"/>
              </a:rPr>
              <a:t>آلاء المنيف</a:t>
            </a:r>
          </a:p>
          <a:p>
            <a:pPr algn="ctr">
              <a:spcBef>
                <a:spcPct val="50000"/>
              </a:spcBef>
            </a:pPr>
            <a:r>
              <a:rPr lang="ar-SA" sz="4800">
                <a:solidFill>
                  <a:schemeClr val="bg1"/>
                </a:solidFill>
                <a:cs typeface="FS_Arabic" pitchFamily="2" charset="-78"/>
              </a:rPr>
              <a:t>عفاف العتيبي</a:t>
            </a:r>
            <a:endParaRPr lang="en-US" sz="4800">
              <a:solidFill>
                <a:schemeClr val="bg1"/>
              </a:solidFill>
              <a:cs typeface="FS_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3" name="Picture 11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3077" name="Picture 5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3078" name="Picture 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304800" y="533400"/>
            <a:ext cx="8659813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36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من هم الايمو ؟</a:t>
            </a:r>
          </a:p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الايمو اختصار لمصطلح متمرد ذونفسية حساسة</a:t>
            </a:r>
          </a:p>
          <a:p>
            <a:pPr algn="ctr" rtl="0"/>
            <a:r>
              <a:rPr lang="ar-SA" sz="36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موسيقى الايمو</a:t>
            </a:r>
          </a:p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نوع من أنواع الموسيقى التي تنتمي إلى الروك والميتال ، </a:t>
            </a:r>
          </a:p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حيث تتحدث حول الألم والحزن وكلماتها حساسة ، </a:t>
            </a:r>
          </a:p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وقد لاقى العديد من الانتقادات لافتقاره إلى اللحن الغنائي.</a:t>
            </a:r>
          </a:p>
          <a:p>
            <a:pPr algn="ctr" rtl="0"/>
            <a:endParaRPr lang="ar-SA" sz="3600">
              <a:solidFill>
                <a:schemeClr val="bg1"/>
              </a:solidFill>
              <a:latin typeface="Calibri" pitchFamily="34" charset="0"/>
            </a:endParaRPr>
          </a:p>
          <a:p>
            <a:pPr algn="ctr" rtl="0"/>
            <a:r>
              <a:rPr lang="ar-SA" sz="3600">
                <a:latin typeface="Calibri" pitchFamily="34" charset="0"/>
                <a:cs typeface="Al-Hadith1" pitchFamily="2" charset="-78"/>
              </a:rPr>
              <a:t>تتميز بأن معظم المنتمون لها مراهقون بين </a:t>
            </a:r>
          </a:p>
          <a:p>
            <a:pPr algn="ctr" rtl="0"/>
            <a:r>
              <a:rPr lang="ar-SA" sz="3600">
                <a:latin typeface="Calibri" pitchFamily="34" charset="0"/>
                <a:cs typeface="Al-Hadith1" pitchFamily="2" charset="-78"/>
              </a:rPr>
              <a:t>عمر 12 ـ 17 فإذا تجاوزوا عمر 17 يخرجون </a:t>
            </a:r>
          </a:p>
          <a:p>
            <a:pPr algn="ctr" rtl="0"/>
            <a:r>
              <a:rPr lang="ar-SA" sz="3600">
                <a:latin typeface="Calibri" pitchFamily="34" charset="0"/>
                <a:cs typeface="Al-Hadith1" pitchFamily="2" charset="-78"/>
              </a:rPr>
              <a:t>منها لأنهم فوق السن القانوني</a:t>
            </a:r>
            <a:endParaRPr lang="ar-SA" sz="3600">
              <a:latin typeface="Calibri" pitchFamily="34" charset="0"/>
            </a:endParaRPr>
          </a:p>
        </p:txBody>
      </p:sp>
      <p:pic>
        <p:nvPicPr>
          <p:cNvPr id="3079" name="Picture 7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3080" name="Picture 8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3081" name="Picture 9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3082" name="Picture 10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836863" y="476250"/>
            <a:ext cx="330676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ar-SA" sz="48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ازيـــــاء الايمـــو</a:t>
            </a:r>
            <a:endParaRPr lang="en-US" sz="4800" b="1">
              <a:solidFill>
                <a:srgbClr val="A09484"/>
              </a:solidFill>
              <a:latin typeface="Calibri" pitchFamily="34" charset="0"/>
              <a:cs typeface="FS_Arabic" pitchFamily="2" charset="-78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81000" y="1371600"/>
            <a:ext cx="86106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يلبسون في العادة ملابس قاتمة أو سوداء،</a:t>
            </a:r>
          </a:p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سراويل ضيقة جدا أو فضفاضة جدا، أغطية المعصم،</a:t>
            </a:r>
          </a:p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وهذه الملابس تحمل أحيانا كلمات من أغاني الروك المشهورة. </a:t>
            </a:r>
            <a:b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كما أن شعر الذكور يكون منسدلا من الأمام. </a:t>
            </a:r>
            <a:b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فليس كلــ من فعلــ ذلك فهو منهم فبعضهم</a:t>
            </a:r>
          </a:p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فقط مدعون يحاولون لفت الانتباه</a:t>
            </a:r>
          </a:p>
          <a:p>
            <a:pPr algn="ctr" rtl="0"/>
            <a:r>
              <a:rPr lang="ar-SA" sz="3600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يرتدون الحلق في جميع أجزاء الجسم</a:t>
            </a:r>
          </a:p>
          <a:p>
            <a:pPr algn="ctr" rtl="0"/>
            <a:endParaRPr lang="ar-SA" sz="36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102" name="Picture 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4103" name="Picture 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4104" name="Picture 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4105" name="Picture 9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  <p:pic>
        <p:nvPicPr>
          <p:cNvPr id="4106" name="Picture 10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4107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4108" name="Picture 12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377602Emo20sign[1]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149.imageshack.us/img149/6200/cvhbemoet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azalya.net/vb/uploaded/103_11938364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0" y="228600"/>
            <a:ext cx="8915400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r>
              <a:rPr lang="ar-SA" sz="44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  <a:t>شخصـــــية الايمــو ::</a:t>
            </a:r>
            <a:br>
              <a:rPr lang="ar-SA" sz="4400" b="1">
                <a:solidFill>
                  <a:srgbClr val="A09484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حزن ؛ تشاؤم ؛ اكتئاب ؛ صمت ؛ وخجل </a:t>
            </a:r>
            <a:b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هي صفات الايمــو ...</a:t>
            </a:r>
            <a:b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و الاحزان التي مر بها في السابق المطبوعه </a:t>
            </a:r>
          </a:p>
          <a:p>
            <a:pPr algn="ctr" rtl="0"/>
            <a: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في ذهنه ..</a:t>
            </a:r>
            <a:b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التي تجعلهم يميلون للانتحار </a:t>
            </a:r>
          </a:p>
          <a:p>
            <a:pPr algn="ctr" rtl="0"/>
            <a: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و شق انفسهم بما هو حاد حتى </a:t>
            </a:r>
          </a:p>
          <a:p>
            <a:pPr algn="ctr" rtl="0"/>
            <a: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ولو لم يكونوا يردون الانتحار </a:t>
            </a:r>
            <a:b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</a:br>
            <a:r>
              <a:rPr lang="ar-SA" sz="4000" b="1">
                <a:solidFill>
                  <a:schemeClr val="bg1"/>
                </a:solidFill>
                <a:latin typeface="Calibri" pitchFamily="34" charset="0"/>
                <a:cs typeface="FS_Arabic" pitchFamily="2" charset="-78"/>
              </a:rPr>
              <a:t>فأصبح الايمو شي يمثلــ به ..</a:t>
            </a:r>
            <a:r>
              <a:rPr lang="ar-SA" sz="4400" b="1">
                <a:solidFill>
                  <a:schemeClr val="bg1"/>
                </a:solidFill>
                <a:latin typeface="Calibri" pitchFamily="34" charset="0"/>
              </a:rPr>
              <a:t> </a:t>
            </a:r>
            <a:endParaRPr lang="en-US" sz="4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197" name="Picture 5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8198" name="Picture 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8199" name="Picture 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8200" name="Picture 8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  <p:pic>
        <p:nvPicPr>
          <p:cNvPr id="8201" name="Picture 9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8202" name="Picture 10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8203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 descr="348581_0123344921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971550" y="260350"/>
            <a:ext cx="7993063" cy="576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/>
            <a:endParaRPr lang="ar-SA" sz="2800" b="1">
              <a:solidFill>
                <a:srgbClr val="FFFF00"/>
              </a:solidFill>
              <a:latin typeface="Calibri" pitchFamily="34" charset="0"/>
            </a:endParaRPr>
          </a:p>
          <a:p>
            <a:pPr algn="ctr" rtl="0"/>
            <a:r>
              <a:rPr lang="ar-SA" sz="3600" b="1">
                <a:solidFill>
                  <a:srgbClr val="A09484"/>
                </a:solidFill>
                <a:latin typeface="Lucida Console" pitchFamily="49" charset="0"/>
                <a:cs typeface="FS_Arabic" pitchFamily="2" charset="-78"/>
              </a:rPr>
              <a:t>ثقـــافــــــــة الايمــــــو ::</a:t>
            </a:r>
            <a:r>
              <a:rPr lang="ar-SA" sz="2800" b="1">
                <a:solidFill>
                  <a:srgbClr val="FFFF00"/>
                </a:solidFill>
                <a:latin typeface="Lucida Console" pitchFamily="49" charset="0"/>
                <a:cs typeface="FS_Arabic" pitchFamily="2" charset="-78"/>
              </a:rPr>
              <a:t/>
            </a:r>
            <a:br>
              <a:rPr lang="ar-SA" sz="2800" b="1">
                <a:solidFill>
                  <a:srgbClr val="FFFF00"/>
                </a:solidFill>
                <a:latin typeface="Lucida Console" pitchFamily="49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وهذه الثقافة يتبعها العديد من المراهقي، في أمريكا الشمالية عادة، </a:t>
            </a:r>
          </a:p>
          <a:p>
            <a:pPr algn="ctr" rtl="0"/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كوسيلة للتعبير عن مشاعرهم، وهي ليست عادة أوظاهرة خطيرة </a:t>
            </a:r>
            <a:b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و انما هي مجرد مرحلة يمر بها المراهق ثم يفيق منها..</a:t>
            </a:r>
            <a:b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هؤلاء أناس طبيعيون جدا وإجتماعيون.. على عكس مايقولهـ الغيـــر </a:t>
            </a:r>
            <a:b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ويعتبرون من أكثر الناس فكاهة، إلا أنهم حساسون أكثر من اللازم ,,</a:t>
            </a:r>
            <a:b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فقد إشتهر عنهم كتابة الأشعار الحزينة منها , و يعيشون حياتهم في حزن دائم </a:t>
            </a:r>
            <a:b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امـــــا البعض منهم ...</a:t>
            </a:r>
            <a:b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يكونون في العادة متشائمين أويضخمون جدا من المشاكل </a:t>
            </a:r>
          </a:p>
          <a:p>
            <a:pPr algn="ctr" rtl="0"/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الصغيرة التي تحدث في حياتهم ..</a:t>
            </a:r>
            <a:b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</a:br>
            <a:r>
              <a:rPr lang="ar-SA" sz="2800" b="1">
                <a:solidFill>
                  <a:schemeClr val="bg1"/>
                </a:solidFill>
                <a:latin typeface="Lucida Console" pitchFamily="49" charset="0"/>
                <a:cs typeface="FS_Arabic" pitchFamily="2" charset="-78"/>
              </a:rPr>
              <a:t>حتى لو كانت بسيطــة ,,</a:t>
            </a:r>
            <a:endParaRPr lang="en-US" sz="2800">
              <a:solidFill>
                <a:schemeClr val="bg1"/>
              </a:solidFill>
              <a:latin typeface="Lucida Console" pitchFamily="49" charset="0"/>
              <a:cs typeface="FS_Arabic" pitchFamily="2" charset="-78"/>
            </a:endParaRPr>
          </a:p>
        </p:txBody>
      </p:sp>
      <p:pic>
        <p:nvPicPr>
          <p:cNvPr id="10245" name="Picture 5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4365625"/>
            <a:ext cx="792163" cy="2371725"/>
          </a:xfrm>
          <a:prstGeom prst="rect">
            <a:avLst/>
          </a:prstGeom>
          <a:noFill/>
        </p:spPr>
      </p:pic>
      <p:pic>
        <p:nvPicPr>
          <p:cNvPr id="10246" name="Picture 6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060575"/>
            <a:ext cx="720725" cy="2371725"/>
          </a:xfrm>
          <a:prstGeom prst="rect">
            <a:avLst/>
          </a:prstGeom>
          <a:noFill/>
        </p:spPr>
      </p:pic>
      <p:pic>
        <p:nvPicPr>
          <p:cNvPr id="10247" name="Picture 7" descr="4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720725" cy="2371725"/>
          </a:xfrm>
          <a:prstGeom prst="rect">
            <a:avLst/>
          </a:prstGeom>
          <a:noFill/>
        </p:spPr>
      </p:pic>
      <p:pic>
        <p:nvPicPr>
          <p:cNvPr id="10248" name="Picture 8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6021388"/>
            <a:ext cx="2371725" cy="690562"/>
          </a:xfrm>
          <a:prstGeom prst="rect">
            <a:avLst/>
          </a:prstGeom>
          <a:noFill/>
        </p:spPr>
      </p:pic>
      <p:pic>
        <p:nvPicPr>
          <p:cNvPr id="10249" name="Picture 9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0250" name="Picture 10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6021388"/>
            <a:ext cx="2371725" cy="690562"/>
          </a:xfrm>
          <a:prstGeom prst="rect">
            <a:avLst/>
          </a:prstGeom>
          <a:noFill/>
        </p:spPr>
      </p:pic>
      <p:pic>
        <p:nvPicPr>
          <p:cNvPr id="10251" name="Picture 11" descr="4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6021388"/>
            <a:ext cx="2371725" cy="690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ايمو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ايموو</Template>
  <TotalTime>69</TotalTime>
  <Words>369</Words>
  <Application>Microsoft Office PowerPoint</Application>
  <PresentationFormat>عرض على الشاشة (3:4)‏</PresentationFormat>
  <Paragraphs>83</Paragraphs>
  <Slides>18</Slides>
  <Notes>16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4" baseType="lpstr">
      <vt:lpstr>Calibri</vt:lpstr>
      <vt:lpstr>Arial</vt:lpstr>
      <vt:lpstr>FS_Arabic</vt:lpstr>
      <vt:lpstr>Lucida Console</vt:lpstr>
      <vt:lpstr>Al-Hadith1</vt:lpstr>
      <vt:lpstr>ايموو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XP</dc:creator>
  <cp:lastModifiedBy>COMPUTER</cp:lastModifiedBy>
  <cp:revision>3</cp:revision>
  <dcterms:created xsi:type="dcterms:W3CDTF">2010-06-04T13:05:44Z</dcterms:created>
  <dcterms:modified xsi:type="dcterms:W3CDTF">2012-09-14T13:30:25Z</dcterms:modified>
</cp:coreProperties>
</file>