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1" r:id="rId3"/>
    <p:sldId id="258" r:id="rId4"/>
    <p:sldId id="260" r:id="rId5"/>
    <p:sldId id="272" r:id="rId6"/>
    <p:sldId id="261" r:id="rId7"/>
    <p:sldId id="274" r:id="rId8"/>
    <p:sldId id="276" r:id="rId9"/>
    <p:sldId id="262" r:id="rId10"/>
    <p:sldId id="263" r:id="rId11"/>
    <p:sldId id="273" r:id="rId12"/>
    <p:sldId id="264" r:id="rId13"/>
    <p:sldId id="277" r:id="rId14"/>
    <p:sldId id="265" r:id="rId15"/>
    <p:sldId id="266" r:id="rId16"/>
    <p:sldId id="267" r:id="rId17"/>
    <p:sldId id="278" r:id="rId18"/>
    <p:sldId id="287" r:id="rId19"/>
    <p:sldId id="268" r:id="rId20"/>
    <p:sldId id="279" r:id="rId21"/>
    <p:sldId id="280" r:id="rId22"/>
    <p:sldId id="259" r:id="rId23"/>
    <p:sldId id="269" r:id="rId24"/>
    <p:sldId id="281" r:id="rId25"/>
    <p:sldId id="282" r:id="rId26"/>
    <p:sldId id="284" r:id="rId27"/>
    <p:sldId id="285" r:id="rId28"/>
    <p:sldId id="286" r:id="rId29"/>
    <p:sldId id="270" r:id="rId30"/>
    <p:sldId id="289" r:id="rId31"/>
    <p:sldId id="283" r:id="rId32"/>
    <p:sldId id="288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3FA-8C12-414D-9E56-F46715C21CBB}" type="datetimeFigureOut">
              <a:rPr lang="ar-SA" smtClean="0"/>
              <a:pPr/>
              <a:t>13/04/1434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0D401-1E8E-48F2-9961-F413E2D6A82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نظريات التعلم </a:t>
            </a:r>
            <a:br>
              <a:rPr lang="ar-SA" b="1" dirty="0" smtClean="0"/>
            </a:br>
            <a:r>
              <a:rPr lang="ar-SA" b="1" dirty="0" err="1" smtClean="0"/>
              <a:t>المحاضره</a:t>
            </a:r>
            <a:r>
              <a:rPr lang="ar-SA" b="1" dirty="0" smtClean="0"/>
              <a:t> </a:t>
            </a:r>
            <a:r>
              <a:rPr lang="ar-SA" b="1" dirty="0" err="1" smtClean="0"/>
              <a:t>الرابعه</a:t>
            </a:r>
            <a:endParaRPr lang="ar-S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رابعاً -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الاستجابه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الشرطيه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: </a:t>
            </a:r>
            <a:r>
              <a:rPr lang="ar-SA" b="1" dirty="0" smtClean="0">
                <a:solidFill>
                  <a:schemeClr val="tx1"/>
                </a:solidFill>
              </a:rPr>
              <a:t>وهي </a:t>
            </a:r>
            <a:r>
              <a:rPr lang="ar-SA" b="1" dirty="0" err="1" smtClean="0">
                <a:solidFill>
                  <a:schemeClr val="tx1"/>
                </a:solidFill>
              </a:rPr>
              <a:t>الاستجابه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المتعلمه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dirty="0" smtClean="0"/>
              <a:t>تنشأ </a:t>
            </a:r>
            <a:r>
              <a:rPr lang="ar-SA" dirty="0" smtClean="0"/>
              <a:t>عن وجود مثير يسبق المثير المعزز غالبا ما تكون </a:t>
            </a:r>
            <a:r>
              <a:rPr lang="ar-SA" dirty="0" err="1" smtClean="0"/>
              <a:t>إراديه</a:t>
            </a:r>
            <a:r>
              <a:rPr lang="ar-SA" dirty="0" smtClean="0"/>
              <a:t> حركيه </a:t>
            </a:r>
          </a:p>
          <a:p>
            <a:r>
              <a:rPr lang="ar-SA" dirty="0" smtClean="0"/>
              <a:t>نادرا ما تشبه </a:t>
            </a:r>
            <a:r>
              <a:rPr lang="ar-SA" dirty="0" err="1" smtClean="0"/>
              <a:t>الاستجابه</a:t>
            </a:r>
            <a:r>
              <a:rPr lang="ar-SA" dirty="0" smtClean="0"/>
              <a:t> غير </a:t>
            </a:r>
            <a:r>
              <a:rPr lang="ar-SA" dirty="0" err="1" smtClean="0"/>
              <a:t>الشرطيه</a:t>
            </a:r>
            <a:r>
              <a:rPr lang="ar-SA" dirty="0" smtClean="0"/>
              <a:t> </a:t>
            </a:r>
          </a:p>
          <a:p>
            <a:r>
              <a:rPr lang="ar-SA" dirty="0" smtClean="0"/>
              <a:t>قد تكتسب قوتها خلال التعزيز السالب أو الموجب 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نظرية ثورندايك صوره أخرى للصندوق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تفسير التعلم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الاستجابه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الصحيحه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تقوى تدريجيا بالتدريب لأنه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الاستجابه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المعززه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وقد أدى ذلك إلى وضع قانون الأثر</a:t>
            </a:r>
            <a:endParaRPr lang="ar-SA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الاستجابه في نظرية ثورندايك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5784" y="0"/>
            <a:ext cx="9429784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القوانين </a:t>
            </a:r>
            <a:r>
              <a:rPr lang="ar-SA" b="1" dirty="0" err="1" smtClean="0">
                <a:solidFill>
                  <a:srgbClr val="FF0000"/>
                </a:solidFill>
              </a:rPr>
              <a:t>الرئيسيه</a:t>
            </a:r>
            <a:r>
              <a:rPr lang="ar-SA" b="1" dirty="0" smtClean="0">
                <a:solidFill>
                  <a:srgbClr val="FF0000"/>
                </a:solidFill>
              </a:rPr>
              <a:t> في نظرية </a:t>
            </a:r>
            <a:r>
              <a:rPr lang="ar-SA" b="1" dirty="0" err="1" smtClean="0">
                <a:solidFill>
                  <a:srgbClr val="FF0000"/>
                </a:solidFill>
              </a:rPr>
              <a:t>ثورندايك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1- قانون التكرار :</a:t>
            </a: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أن الكائن الحي يزداد لديه الميل إلى تكرار الأفعال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الموصله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إالى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الهدف .</a:t>
            </a:r>
          </a:p>
          <a:p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2- قانون </a:t>
            </a:r>
            <a:r>
              <a:rPr lang="ar-SA" b="1" dirty="0" err="1" smtClean="0">
                <a:solidFill>
                  <a:schemeClr val="accent3">
                    <a:lumMod val="50000"/>
                  </a:schemeClr>
                </a:solidFill>
              </a:rPr>
              <a:t>الحداثه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 :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الكائن يكرر السلوك الأخير الذي أوصله للهدف</a:t>
            </a:r>
          </a:p>
          <a:p>
            <a:endParaRPr lang="ar-SA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3- قانون التدريب : </a:t>
            </a:r>
            <a:r>
              <a:rPr lang="ar-SA" b="1" dirty="0" smtClean="0"/>
              <a:t>يتكون من جزأين :</a:t>
            </a:r>
          </a:p>
          <a:p>
            <a:r>
              <a:rPr lang="ar-SA" b="1" dirty="0" smtClean="0"/>
              <a:t>الجزء الأول قانون الاستعمال </a:t>
            </a:r>
          </a:p>
          <a:p>
            <a:r>
              <a:rPr lang="ar-SA" b="1" dirty="0" smtClean="0"/>
              <a:t>الجزء الثاني : قانون الإهمال </a:t>
            </a:r>
          </a:p>
          <a:p>
            <a:r>
              <a:rPr lang="ar-SA" b="1" dirty="0" smtClean="0"/>
              <a:t>قارن بين الاستعمال الفوري والاستعمال غير الفوري الذي يضعف من احتمال ظهور </a:t>
            </a:r>
            <a:r>
              <a:rPr lang="ar-SA" b="1" dirty="0" err="1" smtClean="0"/>
              <a:t>الاستجابه</a:t>
            </a:r>
            <a:r>
              <a:rPr lang="ar-SA" b="1" dirty="0" smtClean="0"/>
              <a:t> بعكس الأول .</a:t>
            </a:r>
            <a:endParaRPr lang="ar-SA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4- قانون الأثر : </a:t>
            </a:r>
            <a:r>
              <a:rPr lang="ar-SA" b="1" dirty="0" smtClean="0"/>
              <a:t>يعني أن تعزيز </a:t>
            </a:r>
            <a:r>
              <a:rPr lang="ar-SA" b="1" dirty="0" err="1" smtClean="0"/>
              <a:t>الاستجابه</a:t>
            </a:r>
            <a:r>
              <a:rPr lang="ar-SA" b="1" dirty="0" smtClean="0"/>
              <a:t> يزيد من احتمال حدوثها .</a:t>
            </a:r>
          </a:p>
          <a:p>
            <a:r>
              <a:rPr lang="ar-SA" b="1" dirty="0" smtClean="0"/>
              <a:t>يعتبر حجر </a:t>
            </a:r>
            <a:r>
              <a:rPr lang="ar-SA" b="1" dirty="0" err="1" smtClean="0"/>
              <a:t>الزاويه</a:t>
            </a:r>
            <a:r>
              <a:rPr lang="ar-SA" b="1" dirty="0" smtClean="0"/>
              <a:t> في نظرية </a:t>
            </a:r>
            <a:r>
              <a:rPr lang="ar-SA" b="1" dirty="0" err="1" smtClean="0"/>
              <a:t>ثورندايك</a:t>
            </a:r>
            <a:r>
              <a:rPr lang="ar-SA" b="1" dirty="0" smtClean="0"/>
              <a:t> .</a:t>
            </a:r>
            <a:endParaRPr lang="ar-SA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هدي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شهادة شكر وتقدير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14377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5- قانون الاستعداد :- </a:t>
            </a:r>
            <a:r>
              <a:rPr lang="ar-SA" b="1" dirty="0" smtClean="0"/>
              <a:t>ركز على دور </a:t>
            </a:r>
            <a:r>
              <a:rPr lang="ar-SA" b="1" dirty="0" err="1" smtClean="0"/>
              <a:t>الوحده</a:t>
            </a:r>
            <a:r>
              <a:rPr lang="ar-SA" b="1" dirty="0" smtClean="0"/>
              <a:t> </a:t>
            </a:r>
            <a:r>
              <a:rPr lang="ar-SA" b="1" dirty="0" err="1" smtClean="0"/>
              <a:t>العصبيه</a:t>
            </a:r>
            <a:r>
              <a:rPr lang="ar-SA" b="1" dirty="0" smtClean="0"/>
              <a:t> في تكوين الشعور بالارتياح والرضا </a:t>
            </a:r>
          </a:p>
          <a:p>
            <a:pPr>
              <a:buNone/>
            </a:pPr>
            <a:r>
              <a:rPr lang="ar-SA" b="1" dirty="0" smtClean="0"/>
              <a:t>مثل اتساق اتجاهات الفرد مع عمله وأثرها على الارتياح أو الضيق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النظريه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الوصليه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00B050"/>
                </a:solidFill>
              </a:rPr>
              <a:t>نظرية </a:t>
            </a:r>
            <a:r>
              <a:rPr lang="ar-SA" b="1" dirty="0" err="1" smtClean="0">
                <a:solidFill>
                  <a:srgbClr val="00B050"/>
                </a:solidFill>
              </a:rPr>
              <a:t>ثورندايك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الوحده العصبيه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الشعور بالارتياح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571479"/>
            <a:ext cx="6715172" cy="5500727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التطبيقات </a:t>
            </a:r>
            <a:r>
              <a:rPr lang="ar-SA" b="1" dirty="0" err="1" smtClean="0">
                <a:solidFill>
                  <a:srgbClr val="FF0000"/>
                </a:solidFill>
              </a:rPr>
              <a:t>التربويه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شروط التعليم الجيد :</a:t>
            </a: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1- نهتم بظروف الموقف التعليمي .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2- نضع في الاعتبار </a:t>
            </a:r>
            <a:r>
              <a:rPr lang="ar-SA" b="1" dirty="0" err="1" smtClean="0">
                <a:solidFill>
                  <a:srgbClr val="7030A0"/>
                </a:solidFill>
              </a:rPr>
              <a:t>الاستجابه</a:t>
            </a:r>
            <a:r>
              <a:rPr lang="ar-SA" b="1" dirty="0" smtClean="0">
                <a:solidFill>
                  <a:srgbClr val="7030A0"/>
                </a:solidFill>
              </a:rPr>
              <a:t> المرغوب ربطها بهذا الموقف .</a:t>
            </a:r>
          </a:p>
          <a:p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3- نتجنب تكوين أي رابطه بين </a:t>
            </a:r>
            <a:r>
              <a:rPr lang="ar-SA" b="1" dirty="0" err="1" smtClean="0">
                <a:solidFill>
                  <a:schemeClr val="accent3">
                    <a:lumMod val="50000"/>
                  </a:schemeClr>
                </a:solidFill>
              </a:rPr>
              <a:t>الاستجابه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 والموقف نتوقع أن تكوين </a:t>
            </a:r>
            <a:r>
              <a:rPr lang="ar-SA" b="1" dirty="0" err="1" smtClean="0">
                <a:solidFill>
                  <a:schemeClr val="accent3">
                    <a:lumMod val="50000"/>
                  </a:schemeClr>
                </a:solidFill>
              </a:rPr>
              <a:t>ضعيفه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 .</a:t>
            </a:r>
          </a:p>
          <a:p>
            <a:r>
              <a:rPr lang="ar-SA" b="1" dirty="0" smtClean="0"/>
              <a:t>4- أن نتجنب تكوين أكثر من رابطه في وقت واحد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b="1" dirty="0" smtClean="0"/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5- أن نعمل على تقوية الارتباط بين </a:t>
            </a:r>
            <a:r>
              <a:rPr lang="ar-SA" b="1" dirty="0" err="1" smtClean="0"/>
              <a:t>الاستجابه</a:t>
            </a:r>
            <a:r>
              <a:rPr lang="ar-SA" b="1" dirty="0" smtClean="0"/>
              <a:t> والموقف .</a:t>
            </a:r>
          </a:p>
          <a:p>
            <a:pPr>
              <a:buNone/>
            </a:pPr>
            <a:r>
              <a:rPr lang="ar-SA" b="1" dirty="0" smtClean="0"/>
              <a:t>أن تصمم مواقف التعلم بشكل يجعلها تشبه مواقف </a:t>
            </a:r>
            <a:r>
              <a:rPr lang="ar-SA" b="1" dirty="0" err="1" smtClean="0"/>
              <a:t>الحياه</a:t>
            </a:r>
            <a:r>
              <a:rPr lang="ar-SA" b="1" dirty="0" smtClean="0"/>
              <a:t> ذاتها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فصل نموذجي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فصل نموذجي 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فصل نموذجي 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فصل نموذجي 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حة التعزيز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0465"/>
            <a:ext cx="8229600" cy="50546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/>
              <a:t>   خلاصة التطبيقات </a:t>
            </a:r>
            <a:r>
              <a:rPr lang="ar-SA" b="1" dirty="0" err="1" smtClean="0"/>
              <a:t>التربويه</a:t>
            </a:r>
            <a:r>
              <a:rPr lang="ar-SA" b="1" dirty="0" smtClean="0"/>
              <a:t> :</a:t>
            </a:r>
          </a:p>
          <a:p>
            <a:pPr>
              <a:buNone/>
            </a:pPr>
            <a:r>
              <a:rPr lang="ar-SA" dirty="0" smtClean="0"/>
              <a:t>إذاً ركز </a:t>
            </a:r>
            <a:r>
              <a:rPr lang="ar-SA" dirty="0" err="1" smtClean="0"/>
              <a:t>ثورندايك</a:t>
            </a:r>
            <a:r>
              <a:rPr lang="ar-SA" dirty="0" smtClean="0"/>
              <a:t> على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التعلم القائم على الأداء </a:t>
            </a:r>
            <a:r>
              <a:rPr lang="ar-SA" dirty="0" smtClean="0"/>
              <a:t>لأنه أكثر فاعليه في النمو التربوي للفرد من التعلم القائم على الإلقاء .</a:t>
            </a:r>
          </a:p>
          <a:p>
            <a:r>
              <a:rPr lang="ar-SA" dirty="0" smtClean="0"/>
              <a:t>ضرورة التدرج </a:t>
            </a:r>
            <a:r>
              <a:rPr lang="ar-SA" b="1" dirty="0" smtClean="0">
                <a:solidFill>
                  <a:srgbClr val="7030A0"/>
                </a:solidFill>
              </a:rPr>
              <a:t>من السهل </a:t>
            </a:r>
            <a:r>
              <a:rPr lang="ar-SA" b="1" dirty="0" err="1" smtClean="0">
                <a:solidFill>
                  <a:srgbClr val="7030A0"/>
                </a:solidFill>
              </a:rPr>
              <a:t>إالى</a:t>
            </a:r>
            <a:r>
              <a:rPr lang="ar-SA" b="1" dirty="0" smtClean="0">
                <a:solidFill>
                  <a:srgbClr val="7030A0"/>
                </a:solidFill>
              </a:rPr>
              <a:t> الصعب </a:t>
            </a:r>
            <a:r>
              <a:rPr lang="ar-SA" dirty="0" smtClean="0"/>
              <a:t>ومن الوحدات </a:t>
            </a:r>
            <a:r>
              <a:rPr lang="ar-SA" dirty="0" err="1" smtClean="0"/>
              <a:t>البسيطه</a:t>
            </a:r>
            <a:r>
              <a:rPr lang="ar-SA" dirty="0" smtClean="0"/>
              <a:t> </a:t>
            </a:r>
            <a:r>
              <a:rPr lang="ar-SA" dirty="0" err="1" smtClean="0"/>
              <a:t>إألى</a:t>
            </a:r>
            <a:r>
              <a:rPr lang="ar-SA" dirty="0" smtClean="0"/>
              <a:t> الأكثر تعقيدا وإعطاء الفرص </a:t>
            </a:r>
            <a:r>
              <a:rPr lang="ar-SA" dirty="0" err="1" smtClean="0"/>
              <a:t>الكافيه</a:t>
            </a:r>
            <a:r>
              <a:rPr lang="ar-SA" dirty="0" smtClean="0"/>
              <a:t> للمتعلم في شكل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ممارسة </a:t>
            </a:r>
            <a:r>
              <a:rPr lang="ar-SA" b="1" dirty="0" err="1" smtClean="0">
                <a:solidFill>
                  <a:schemeClr val="accent2">
                    <a:lumMod val="50000"/>
                  </a:schemeClr>
                </a:solidFill>
              </a:rPr>
              <a:t>المحاوله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 والخطأ </a:t>
            </a:r>
            <a:r>
              <a:rPr lang="ar-SA" dirty="0" smtClean="0"/>
              <a:t>مع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عدم إغفال أثر الجزاء </a:t>
            </a:r>
            <a:r>
              <a:rPr lang="ar-SA" dirty="0" smtClean="0"/>
              <a:t>الذي يتمثل في قانون الأثر في سرعة تحقيق التعلم وفاعليته .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سمي اشتراطاً وصلياً أو </a:t>
            </a:r>
            <a:r>
              <a:rPr lang="ar-SA" dirty="0" err="1" smtClean="0"/>
              <a:t>ذرائعياُ</a:t>
            </a:r>
            <a:r>
              <a:rPr lang="ar-SA" dirty="0" smtClean="0"/>
              <a:t> لأنه يحدث فيه تعزيز وتقويه </a:t>
            </a:r>
            <a:r>
              <a:rPr lang="ar-SA" dirty="0" err="1" smtClean="0"/>
              <a:t>تدريجيه</a:t>
            </a:r>
            <a:r>
              <a:rPr lang="ar-SA" dirty="0" smtClean="0"/>
              <a:t> </a:t>
            </a:r>
            <a:r>
              <a:rPr lang="ar-SA" dirty="0" err="1" smtClean="0"/>
              <a:t>للوصله</a:t>
            </a:r>
            <a:r>
              <a:rPr lang="ar-SA" dirty="0" smtClean="0"/>
              <a:t> أو </a:t>
            </a:r>
            <a:r>
              <a:rPr lang="ar-SA" dirty="0" err="1" smtClean="0"/>
              <a:t>للإرتباط</a:t>
            </a:r>
            <a:r>
              <a:rPr lang="ar-SA" dirty="0" smtClean="0"/>
              <a:t> بين المثير </a:t>
            </a:r>
            <a:r>
              <a:rPr lang="ar-SA" dirty="0" err="1" smtClean="0"/>
              <a:t>والاستجابه</a:t>
            </a:r>
            <a:r>
              <a:rPr lang="ar-SA" dirty="0" smtClean="0"/>
              <a:t>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اهتم </a:t>
            </a:r>
            <a:r>
              <a:rPr lang="ar-SA" dirty="0" err="1" smtClean="0"/>
              <a:t>بالدراسه</a:t>
            </a:r>
            <a:r>
              <a:rPr lang="ar-SA" dirty="0" smtClean="0"/>
              <a:t> </a:t>
            </a:r>
            <a:r>
              <a:rPr lang="ar-SA" dirty="0" err="1" smtClean="0"/>
              <a:t>التجريبيه</a:t>
            </a:r>
            <a:r>
              <a:rPr lang="ar-SA" dirty="0" smtClean="0"/>
              <a:t> </a:t>
            </a:r>
            <a:r>
              <a:rPr lang="ar-SA" dirty="0" err="1" smtClean="0"/>
              <a:t>المعمليه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err="1" smtClean="0"/>
              <a:t>اجرى</a:t>
            </a:r>
            <a:r>
              <a:rPr lang="ar-SA" dirty="0" smtClean="0"/>
              <a:t> تجاربه على الحيوان </a:t>
            </a:r>
            <a:r>
              <a:rPr lang="ar-SA" dirty="0" err="1" smtClean="0"/>
              <a:t>خاصه</a:t>
            </a:r>
            <a:r>
              <a:rPr lang="ar-SA" dirty="0" smtClean="0"/>
              <a:t> القطط</a:t>
            </a:r>
          </a:p>
          <a:p>
            <a:pPr>
              <a:buNone/>
            </a:pPr>
            <a:r>
              <a:rPr lang="ar-SA" dirty="0" smtClean="0"/>
              <a:t>اهتم بفرع سيكولوجية التعلم وتطبيقاته في الفصل الدراسي </a:t>
            </a:r>
          </a:p>
          <a:p>
            <a:pPr>
              <a:buNone/>
            </a:pPr>
            <a:r>
              <a:rPr lang="ar-SA" dirty="0" err="1" smtClean="0"/>
              <a:t>الاستفاده</a:t>
            </a:r>
            <a:r>
              <a:rPr lang="ar-SA" dirty="0" smtClean="0"/>
              <a:t> من هذه الدراسات بتعلم الأداء وحل المشكلات </a:t>
            </a: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/>
          </a:p>
          <a:p>
            <a:r>
              <a:rPr lang="ar-SA" b="1" dirty="0" smtClean="0"/>
              <a:t>التكليف : </a:t>
            </a: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طبقي ما درست من خلاصة نظرية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ثورندايك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( التطبيقات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التربويه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) على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تعلميم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أحد الأشخاص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منظر طبيعي رائع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r>
              <a:rPr lang="ar-SA" sz="6600" b="1" dirty="0" smtClean="0">
                <a:solidFill>
                  <a:srgbClr val="002060"/>
                </a:solidFill>
              </a:rPr>
              <a:t>   والحمد لله رب العالمين</a:t>
            </a:r>
            <a:endParaRPr lang="ar-SA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الإجراءات </a:t>
            </a:r>
            <a:r>
              <a:rPr lang="ar-SA" b="1" dirty="0" err="1" smtClean="0">
                <a:solidFill>
                  <a:srgbClr val="FF0000"/>
                </a:solidFill>
              </a:rPr>
              <a:t>التجريبيه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عدد من أسلوب حل </a:t>
            </a:r>
            <a:r>
              <a:rPr lang="ar-SA" b="1" dirty="0" err="1" smtClean="0">
                <a:solidFill>
                  <a:schemeClr val="accent3">
                    <a:lumMod val="50000"/>
                  </a:schemeClr>
                </a:solidFill>
              </a:rPr>
              <a:t>المشكله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 في تجربته على القط</a:t>
            </a:r>
            <a:endParaRPr lang="ar-SA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نظرية ثورندايك صور القط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متغيرات الموقف التجريبي عند </a:t>
            </a:r>
            <a:r>
              <a:rPr lang="ar-SA" b="1" dirty="0" err="1" smtClean="0">
                <a:solidFill>
                  <a:srgbClr val="FF0000"/>
                </a:solidFill>
              </a:rPr>
              <a:t>ثورندايك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أولاُ – المثير غير الشرطي : </a:t>
            </a:r>
            <a:r>
              <a:rPr lang="ar-SA" dirty="0" smtClean="0"/>
              <a:t>يقدم بعد أداء </a:t>
            </a:r>
            <a:r>
              <a:rPr lang="ar-SA" dirty="0" err="1" smtClean="0"/>
              <a:t>الاستجابه</a:t>
            </a:r>
            <a:r>
              <a:rPr lang="ar-SA" dirty="0" smtClean="0"/>
              <a:t> </a:t>
            </a:r>
            <a:r>
              <a:rPr lang="ar-SA" dirty="0" err="1" smtClean="0"/>
              <a:t>الصحيحه</a:t>
            </a:r>
            <a:r>
              <a:rPr lang="ar-SA" dirty="0" smtClean="0"/>
              <a:t> ( مثير الطعام كمعزز موجب – مثير </a:t>
            </a:r>
            <a:r>
              <a:rPr lang="ar-SA" dirty="0" err="1" smtClean="0"/>
              <a:t>الصدمه</a:t>
            </a:r>
            <a:r>
              <a:rPr lang="ar-SA" dirty="0" smtClean="0"/>
              <a:t> كمعزز سالب  - مثيرات بيولوجيه أخرى كالماء والجنس </a:t>
            </a:r>
            <a:r>
              <a:rPr lang="ar-SA" dirty="0" err="1" smtClean="0"/>
              <a:t>والحراره</a:t>
            </a:r>
            <a:r>
              <a:rPr lang="ar-SA" dirty="0" smtClean="0"/>
              <a:t> )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نظرية ثورندايك تعدد المثيرات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ثانياً- المثير الشرطي : </a:t>
            </a:r>
            <a:r>
              <a:rPr lang="ar-SA" dirty="0" err="1" smtClean="0"/>
              <a:t>البيئه</a:t>
            </a:r>
            <a:r>
              <a:rPr lang="ar-SA" dirty="0" smtClean="0"/>
              <a:t> التي يوجد فيها الموقف التعليمي وما فيها من عناصر تؤدي دور المثير الشرطي ربما يكون أحد هذه العناصر بمثابة </a:t>
            </a:r>
            <a:r>
              <a:rPr lang="ar-SA" dirty="0" err="1" smtClean="0"/>
              <a:t>إلماعه</a:t>
            </a:r>
            <a:r>
              <a:rPr lang="ar-SA" dirty="0" smtClean="0"/>
              <a:t> تنشا عنها </a:t>
            </a:r>
            <a:r>
              <a:rPr lang="ar-SA" dirty="0" err="1" smtClean="0"/>
              <a:t>الاستجابه</a:t>
            </a:r>
            <a:r>
              <a:rPr lang="ar-SA" dirty="0" smtClean="0"/>
              <a:t>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ثالثً -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الاستجابه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غير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الشرطيه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: </a:t>
            </a:r>
            <a:r>
              <a:rPr lang="ar-SA" dirty="0" smtClean="0"/>
              <a:t>المثير غير الشرطي يعمل على إنشاء </a:t>
            </a:r>
            <a:r>
              <a:rPr lang="ar-SA" dirty="0" err="1" smtClean="0"/>
              <a:t>الاستجابه</a:t>
            </a:r>
            <a:r>
              <a:rPr lang="ar-SA" dirty="0" smtClean="0"/>
              <a:t> غير </a:t>
            </a:r>
            <a:r>
              <a:rPr lang="ar-SA" dirty="0" err="1" smtClean="0"/>
              <a:t>الشرطيه</a:t>
            </a:r>
            <a:r>
              <a:rPr lang="ar-SA" dirty="0" smtClean="0"/>
              <a:t> ولكن ليس من الضروري أن تكون هذه </a:t>
            </a:r>
            <a:r>
              <a:rPr lang="ar-SA" dirty="0" err="1" smtClean="0"/>
              <a:t>الاستجابه</a:t>
            </a:r>
            <a:r>
              <a:rPr lang="ar-SA" dirty="0" smtClean="0"/>
              <a:t> هي استجابة الأداء المطلوب تحقيقه 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462</Words>
  <Application>Microsoft Office PowerPoint</Application>
  <PresentationFormat>عرض على الشاشة (3:4)‏</PresentationFormat>
  <Paragraphs>63</Paragraphs>
  <Slides>32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سمة Office</vt:lpstr>
      <vt:lpstr>نظريات التعلم  المحاضره الرابعه</vt:lpstr>
      <vt:lpstr>النظريه الوصليه  نظرية ثورندايك </vt:lpstr>
      <vt:lpstr>الشريحة 3</vt:lpstr>
      <vt:lpstr>الإجراءات التجريبيه</vt:lpstr>
      <vt:lpstr>الشريحة 5</vt:lpstr>
      <vt:lpstr>متغيرات الموقف التجريبي عند ثورندايك</vt:lpstr>
      <vt:lpstr>الشريحة 7</vt:lpstr>
      <vt:lpstr>الشريحة 8</vt:lpstr>
      <vt:lpstr>الشريحة 9</vt:lpstr>
      <vt:lpstr>الشريحة 10</vt:lpstr>
      <vt:lpstr>الشريحة 11</vt:lpstr>
      <vt:lpstr>تفسير التعلم</vt:lpstr>
      <vt:lpstr>الشريحة 13</vt:lpstr>
      <vt:lpstr>القوانين الرئيسيه في نظرية ثورندايك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التطبيقات التربويه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نظريات التعلم  المحاضره الرابعه</dc:title>
  <dc:creator>FG</dc:creator>
  <cp:lastModifiedBy>FG</cp:lastModifiedBy>
  <cp:revision>21</cp:revision>
  <dcterms:created xsi:type="dcterms:W3CDTF">2013-02-22T12:23:30Z</dcterms:created>
  <dcterms:modified xsi:type="dcterms:W3CDTF">2013-02-23T07:41:26Z</dcterms:modified>
</cp:coreProperties>
</file>