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70" r:id="rId2"/>
    <p:sldId id="289" r:id="rId3"/>
    <p:sldId id="281" r:id="rId4"/>
    <p:sldId id="282" r:id="rId5"/>
    <p:sldId id="271" r:id="rId6"/>
    <p:sldId id="284" r:id="rId7"/>
    <p:sldId id="272" r:id="rId8"/>
    <p:sldId id="285" r:id="rId9"/>
    <p:sldId id="266" r:id="rId10"/>
    <p:sldId id="258" r:id="rId11"/>
    <p:sldId id="260" r:id="rId12"/>
    <p:sldId id="261" r:id="rId13"/>
    <p:sldId id="286" r:id="rId14"/>
    <p:sldId id="267" r:id="rId15"/>
    <p:sldId id="268" r:id="rId16"/>
    <p:sldId id="275" r:id="rId17"/>
    <p:sldId id="259" r:id="rId18"/>
    <p:sldId id="276" r:id="rId19"/>
    <p:sldId id="277" r:id="rId20"/>
    <p:sldId id="278" r:id="rId21"/>
    <p:sldId id="279" r:id="rId22"/>
    <p:sldId id="287" r:id="rId23"/>
    <p:sldId id="288" r:id="rId24"/>
  </p:sldIdLst>
  <p:sldSz cx="9144000" cy="6858000" type="screen4x3"/>
  <p:notesSz cx="6858000" cy="9144000"/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44" d="100"/>
          <a:sy n="44" d="100"/>
        </p:scale>
        <p:origin x="-70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E9925E-8227-436A-83B3-169EBCA536C5}" type="datetimeFigureOut">
              <a:rPr lang="ar-SA" smtClean="0"/>
              <a:pPr/>
              <a:t>18/04/1434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F020E-15FB-4065-B5AB-CED83AD820A9}" type="slidenum">
              <a:rPr lang="ar-SA" smtClean="0"/>
              <a:pPr/>
              <a:t>‹#›</a:t>
            </a:fld>
            <a:endParaRPr lang="ar-S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SA" sz="4000" b="1" dirty="0" smtClean="0"/>
          </a:p>
          <a:p>
            <a:pPr>
              <a:buNone/>
            </a:pPr>
            <a:r>
              <a:rPr lang="ar-SA" sz="4000" b="1" dirty="0" smtClean="0"/>
              <a:t>             </a:t>
            </a:r>
          </a:p>
          <a:p>
            <a:pPr>
              <a:buNone/>
            </a:pPr>
            <a:r>
              <a:rPr lang="ar-SA" sz="4000" b="1" dirty="0" smtClean="0"/>
              <a:t> </a:t>
            </a:r>
            <a:r>
              <a:rPr lang="ar-SA" sz="4000" b="1" dirty="0" smtClean="0"/>
              <a:t>                 </a:t>
            </a:r>
            <a:r>
              <a:rPr lang="ar-SA" sz="4000" b="1" dirty="0" err="1" smtClean="0"/>
              <a:t>المحاضره</a:t>
            </a:r>
            <a:r>
              <a:rPr lang="ar-SA" sz="4000" b="1" dirty="0" smtClean="0"/>
              <a:t> الأولى</a:t>
            </a:r>
            <a:endParaRPr lang="ar-SA" sz="4000" b="1" dirty="0" smtClean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dirty="0" smtClean="0">
                <a:solidFill>
                  <a:srgbClr val="FF0000"/>
                </a:solidFill>
              </a:rPr>
              <a:t>شروط التعلم</a:t>
            </a:r>
            <a:endParaRPr lang="ar-SA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  ظروف داخليه</a:t>
            </a:r>
            <a:endParaRPr lang="ar-SA" b="1" dirty="0">
              <a:solidFill>
                <a:schemeClr val="accent6">
                  <a:lumMod val="50000"/>
                </a:schemeClr>
              </a:solidFill>
            </a:endParaRPr>
          </a:p>
          <a:p>
            <a:r>
              <a:rPr lang="ar-SA" b="1" dirty="0" smtClean="0"/>
              <a:t>الاستعداد للتعلم </a:t>
            </a:r>
          </a:p>
          <a:p>
            <a:r>
              <a:rPr lang="ar-SA" b="1" dirty="0" smtClean="0"/>
              <a:t>توافر الأهداف والدوافع</a:t>
            </a:r>
          </a:p>
          <a:p>
            <a:r>
              <a:rPr lang="ar-SA" b="1" dirty="0" smtClean="0"/>
              <a:t>وجود </a:t>
            </a:r>
            <a:r>
              <a:rPr lang="ar-SA" b="1" dirty="0"/>
              <a:t>القدرات </a:t>
            </a:r>
            <a:r>
              <a:rPr lang="ar-SA" b="1" dirty="0" smtClean="0"/>
              <a:t>والاستطاعة</a:t>
            </a:r>
          </a:p>
          <a:p>
            <a:r>
              <a:rPr lang="ar-SA" b="1" dirty="0" smtClean="0">
                <a:solidFill>
                  <a:schemeClr val="accent6">
                    <a:lumMod val="50000"/>
                  </a:schemeClr>
                </a:solidFill>
              </a:rPr>
              <a:t>ظروف </a:t>
            </a:r>
            <a:r>
              <a:rPr lang="ar-SA" b="1" dirty="0">
                <a:solidFill>
                  <a:schemeClr val="accent6">
                    <a:lumMod val="50000"/>
                  </a:schemeClr>
                </a:solidFill>
              </a:rPr>
              <a:t>خارجية </a:t>
            </a:r>
            <a:r>
              <a:rPr lang="ar-SA" b="1" dirty="0"/>
              <a:t>مهمة </a:t>
            </a:r>
            <a:r>
              <a:rPr lang="ar-SA" b="1" dirty="0" err="1" smtClean="0"/>
              <a:t>كالحوافزوالتعزيزات</a:t>
            </a:r>
            <a:endParaRPr lang="ar-SA" b="1" dirty="0" smtClean="0"/>
          </a:p>
          <a:p>
            <a:r>
              <a:rPr lang="ar-SA" b="1" dirty="0" smtClean="0"/>
              <a:t>والمثيرات البيئية</a:t>
            </a:r>
          </a:p>
          <a:p>
            <a:r>
              <a:rPr lang="ar-SA" b="1" dirty="0" smtClean="0"/>
              <a:t>الذكاء </a:t>
            </a:r>
            <a:endParaRPr lang="en-US" dirty="0"/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bg2">
                  <a:lumMod val="50000"/>
                </a:schemeClr>
              </a:solidFill>
            </a:endParaRPr>
          </a:p>
          <a:p>
            <a:endParaRPr lang="ar-SA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r>
              <a:rPr lang="ar-SA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الوحده</a:t>
            </a:r>
            <a:r>
              <a:rPr lang="ar-S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التي يتكون منها الجسم البشري هي </a:t>
            </a:r>
            <a:r>
              <a:rPr lang="ar-SA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الخليه</a:t>
            </a:r>
            <a:r>
              <a:rPr lang="ar-S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فما هي </a:t>
            </a:r>
            <a:r>
              <a:rPr lang="ar-SA" sz="4000" b="1" dirty="0" err="1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الوحده</a:t>
            </a:r>
            <a:r>
              <a:rPr lang="ar-SA" sz="4000" b="1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 التي يتكون منها التعلم </a:t>
            </a:r>
            <a:endParaRPr lang="ar-SA" sz="4000" b="1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457200" y="-428652"/>
            <a:ext cx="8229600" cy="142877"/>
          </a:xfrm>
        </p:spPr>
        <p:txBody>
          <a:bodyPr>
            <a:normAutofit fontScale="90000"/>
          </a:bodyPr>
          <a:lstStyle/>
          <a:p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b="1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          </a:t>
            </a:r>
            <a:r>
              <a:rPr lang="ar-SA" b="1" dirty="0" err="1" smtClean="0">
                <a:solidFill>
                  <a:schemeClr val="accent2">
                    <a:lumMod val="75000"/>
                  </a:schemeClr>
                </a:solidFill>
              </a:rPr>
              <a:t>الوحده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التي يتكون منها التعلم هي </a:t>
            </a:r>
          </a:p>
          <a:p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  <a:p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5400" b="1" dirty="0" smtClean="0">
                <a:solidFill>
                  <a:srgbClr val="FF0000"/>
                </a:solidFill>
              </a:rPr>
              <a:t>                   </a:t>
            </a:r>
            <a:r>
              <a:rPr lang="ar-SA" sz="5400" b="1" dirty="0" err="1" smtClean="0">
                <a:solidFill>
                  <a:srgbClr val="FF0000"/>
                </a:solidFill>
              </a:rPr>
              <a:t>العاده</a:t>
            </a:r>
            <a:endParaRPr lang="ar-SA" sz="5400" b="1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يقرأ القرآن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71472" y="357166"/>
            <a:ext cx="8215370" cy="6143668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SA" sz="4000" b="1" dirty="0"/>
          </a:p>
          <a:p>
            <a:pPr>
              <a:buNone/>
            </a:pPr>
            <a:endParaRPr lang="ar-SA" sz="4000" b="1" dirty="0" smtClean="0"/>
          </a:p>
          <a:p>
            <a:pPr algn="ctr"/>
            <a:r>
              <a:rPr lang="ar-SA" sz="4000" b="1" dirty="0" smtClean="0"/>
              <a:t>ما أهمية التعلم</a:t>
            </a:r>
            <a:endParaRPr lang="ar-SA" sz="40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endParaRPr lang="ar-SA" b="1" dirty="0">
              <a:solidFill>
                <a:schemeClr val="accent2">
                  <a:lumMod val="75000"/>
                </a:schemeClr>
              </a:solidFill>
            </a:endParaRPr>
          </a:p>
          <a:p>
            <a:pPr>
              <a:buNone/>
            </a:pP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التعلم يكّون </a:t>
            </a:r>
            <a:r>
              <a:rPr lang="ar-SA" sz="4000" b="1" dirty="0" err="1" smtClean="0">
                <a:solidFill>
                  <a:srgbClr val="FF0000"/>
                </a:solidFill>
              </a:rPr>
              <a:t>العاده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ومن مجموع العادات </a:t>
            </a:r>
            <a:r>
              <a:rPr lang="ar-SA" sz="4000" b="1" dirty="0">
                <a:solidFill>
                  <a:schemeClr val="accent2">
                    <a:lumMod val="75000"/>
                  </a:schemeClr>
                </a:solidFill>
              </a:rPr>
              <a:t>في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الحياة </a:t>
            </a:r>
            <a:r>
              <a:rPr lang="ar-SA" sz="4000" b="1" dirty="0">
                <a:solidFill>
                  <a:schemeClr val="accent2">
                    <a:lumMod val="75000"/>
                  </a:schemeClr>
                </a:solidFill>
              </a:rPr>
              <a:t>اليومية من مأكل وملبس وتعامل مع الآخرين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، العادات </a:t>
            </a:r>
            <a:r>
              <a:rPr lang="ar-SA" sz="4000" b="1" dirty="0">
                <a:solidFill>
                  <a:schemeClr val="accent2">
                    <a:lumMod val="75000"/>
                  </a:schemeClr>
                </a:solidFill>
              </a:rPr>
              <a:t>في التفكير وتقدير الأمور 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العادات الوجدانية</a:t>
            </a:r>
          </a:p>
          <a:p>
            <a:pPr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ar-SA" sz="4000" b="1" dirty="0" smtClean="0">
                <a:solidFill>
                  <a:srgbClr val="FF0000"/>
                </a:solidFill>
              </a:rPr>
              <a:t>من </a:t>
            </a:r>
            <a:r>
              <a:rPr lang="ar-SA" sz="4000" b="1" dirty="0">
                <a:solidFill>
                  <a:srgbClr val="FF0000"/>
                </a:solidFill>
              </a:rPr>
              <a:t>مجموع تلك العادات يتكون نمط </a:t>
            </a:r>
            <a:r>
              <a:rPr lang="ar-SA" sz="4000" b="1" dirty="0" smtClean="0">
                <a:solidFill>
                  <a:srgbClr val="FF0000"/>
                </a:solidFill>
              </a:rPr>
              <a:t>الشخصية</a:t>
            </a:r>
            <a:endParaRPr lang="ar-SA" sz="40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mph" presetSubtype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 override="childStyle">
                                        <p:cTn id="6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style.fontStyle</p:attrName>
                                        </p:attrNameLst>
                                      </p:cBhvr>
                                      <p:to>
                                        <p:strVal val="normal"/>
                                      </p:to>
                                    </p:set>
                                    <p:set>
                                      <p:cBhvr override="childStyle">
                                        <p:cTn id="7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style.fontWeight</p:attrName>
                                        </p:attrNameLst>
                                      </p:cBhvr>
                                      <p:to>
                                        <p:strVal val="bold"/>
                                      </p:to>
                                    </p:set>
                                    <p:set>
                                      <p:cBhvr override="childStyle">
                                        <p:cTn id="8" dur="indefinite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style.textDecorationUnderline</p:attrName>
                                        </p:attrNameLst>
                                      </p:cBhvr>
                                      <p:to>
                                        <p:strVal val="fals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xit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8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1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1000100" y="1857364"/>
            <a:ext cx="7000924" cy="4597401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endParaRPr lang="ar-SA" dirty="0" smtClean="0"/>
          </a:p>
          <a:p>
            <a:pPr>
              <a:buNone/>
            </a:pPr>
            <a:endParaRPr lang="ar-SA" dirty="0" smtClean="0"/>
          </a:p>
          <a:p>
            <a:pPr lvl="1">
              <a:buNone/>
            </a:pPr>
            <a:r>
              <a:rPr lang="ar-SA" sz="4400" b="1" dirty="0" smtClean="0">
                <a:solidFill>
                  <a:srgbClr val="FF0000"/>
                </a:solidFill>
              </a:rPr>
              <a:t>قياس التعلم :</a:t>
            </a:r>
            <a:endParaRPr lang="ar-SA" sz="4400" b="1" dirty="0" smtClean="0">
              <a:solidFill>
                <a:srgbClr val="FF0000"/>
              </a:solidFill>
            </a:endParaRPr>
          </a:p>
          <a:p>
            <a:pPr lvl="1">
              <a:buNone/>
            </a:pPr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           الأداء يقيس التعلم</a:t>
            </a:r>
            <a:endParaRPr lang="ar-SA" sz="36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الأداء والتعلم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>
              <a:buNone/>
            </a:pPr>
            <a:r>
              <a:rPr lang="ar-SA" dirty="0" smtClean="0"/>
              <a:t> </a:t>
            </a:r>
          </a:p>
          <a:p>
            <a:pPr>
              <a:buNone/>
            </a:pPr>
            <a:r>
              <a:rPr lang="ar-SA" dirty="0" smtClean="0"/>
              <a:t>              يقا</a:t>
            </a:r>
            <a:r>
              <a:rPr lang="ar-SA" b="1" dirty="0" smtClean="0"/>
              <a:t>س الأداء بقياس قوة </a:t>
            </a:r>
            <a:r>
              <a:rPr lang="ar-SA" b="1" dirty="0" err="1" smtClean="0"/>
              <a:t>الاستجابه</a:t>
            </a:r>
            <a:r>
              <a:rPr lang="ar-SA" b="1" dirty="0" smtClean="0"/>
              <a:t> وهي :</a:t>
            </a:r>
          </a:p>
          <a:p>
            <a:pPr>
              <a:buNone/>
            </a:pPr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  </a:t>
            </a: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معدل تكرار </a:t>
            </a:r>
            <a:r>
              <a:rPr lang="ar-SA" sz="4400" b="1" dirty="0" err="1" smtClean="0">
                <a:solidFill>
                  <a:schemeClr val="accent2">
                    <a:lumMod val="75000"/>
                  </a:schemeClr>
                </a:solidFill>
              </a:rPr>
              <a:t>الاستجابه</a:t>
            </a:r>
            <a:endParaRPr lang="ar-SA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سرعة </a:t>
            </a:r>
            <a:r>
              <a:rPr lang="ar-SA" sz="4400" b="1" dirty="0" err="1" smtClean="0">
                <a:solidFill>
                  <a:schemeClr val="accent2">
                    <a:lumMod val="75000"/>
                  </a:schemeClr>
                </a:solidFill>
              </a:rPr>
              <a:t>الاستجابه</a:t>
            </a:r>
            <a:endParaRPr lang="ar-SA" sz="44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400" b="1" dirty="0" smtClean="0">
                <a:solidFill>
                  <a:schemeClr val="accent2">
                    <a:lumMod val="75000"/>
                  </a:schemeClr>
                </a:solidFill>
              </a:rPr>
              <a:t>ثبات </a:t>
            </a:r>
            <a:r>
              <a:rPr lang="ar-SA" sz="4400" b="1" dirty="0" err="1" smtClean="0">
                <a:solidFill>
                  <a:schemeClr val="accent2">
                    <a:lumMod val="75000"/>
                  </a:schemeClr>
                </a:solidFill>
              </a:rPr>
              <a:t>الاستجابه</a:t>
            </a:r>
            <a:endParaRPr lang="ar-SA" sz="44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xit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8" presetClass="exit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endParaRPr lang="ar-SA" sz="4000" b="1" dirty="0" smtClean="0">
              <a:solidFill>
                <a:schemeClr val="accent4">
                  <a:lumMod val="75000"/>
                </a:schemeClr>
              </a:solidFill>
            </a:endParaRPr>
          </a:p>
          <a:p>
            <a:pPr algn="ctr">
              <a:buNone/>
            </a:pP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العوامل أو المتغيرات </a:t>
            </a:r>
            <a:r>
              <a:rPr lang="ar-SA" sz="4000" b="1" dirty="0" err="1" smtClean="0">
                <a:solidFill>
                  <a:schemeClr val="accent4">
                    <a:lumMod val="75000"/>
                  </a:schemeClr>
                </a:solidFill>
              </a:rPr>
              <a:t>المؤثره</a:t>
            </a: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 في عملية التعلم</a:t>
            </a:r>
            <a:endParaRPr lang="ar-SA" sz="4000" b="1" dirty="0">
              <a:solidFill>
                <a:schemeClr val="accent4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المثيرات </a:t>
            </a:r>
          </a:p>
          <a:p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المتغيرات المتوسطة </a:t>
            </a:r>
          </a:p>
          <a:p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الاستجابات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تعريف التعلم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يعرف 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التعلم </a:t>
            </a:r>
            <a:r>
              <a:rPr lang="en-US" b="1" i="1" dirty="0" smtClean="0">
                <a:solidFill>
                  <a:schemeClr val="accent2">
                    <a:lumMod val="75000"/>
                  </a:schemeClr>
                </a:solidFill>
              </a:rPr>
              <a:t>Learning</a:t>
            </a:r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اصطلاحاً، بأنه تغير شبه دائم في سلوك الفرد ، لا يلاحظ بشكل مباشر ولكن يستدل عليه من السلوك ، ويتكون نتيجة الممارسة كما يظهر في تغير الأداء لدى الكائن الحي .</a:t>
            </a:r>
            <a:endParaRPr lang="en-US" dirty="0" smtClean="0">
              <a:solidFill>
                <a:schemeClr val="accent2">
                  <a:lumMod val="75000"/>
                </a:schemeClr>
              </a:solidFill>
            </a:endParaRPr>
          </a:p>
          <a:p>
            <a:endParaRPr lang="ar-SA" dirty="0"/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تعريف </a:t>
            </a:r>
            <a:r>
              <a:rPr lang="ar-SA" b="1" dirty="0" err="1" smtClean="0">
                <a:solidFill>
                  <a:srgbClr val="FF0000"/>
                </a:solidFill>
              </a:rPr>
              <a:t>الاستجابه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endParaRPr lang="ar-SA" sz="3600" dirty="0" smtClean="0"/>
          </a:p>
          <a:p>
            <a:r>
              <a:rPr lang="ar-SA" sz="3600" dirty="0" smtClean="0"/>
              <a:t>الاستجابة هي :</a:t>
            </a:r>
          </a:p>
          <a:p>
            <a:endParaRPr lang="ar-SA" sz="4000" b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ar-SA" sz="3600" b="1" dirty="0" smtClean="0">
                <a:solidFill>
                  <a:schemeClr val="accent2">
                    <a:lumMod val="75000"/>
                  </a:schemeClr>
                </a:solidFill>
              </a:rPr>
              <a:t>( أي إفراز غدي أو فعل عضلي أو أي مظهر سلوكي يحدد موضوعيا في سلوك الكائن الحي )</a:t>
            </a:r>
          </a:p>
          <a:p>
            <a:pPr>
              <a:buNone/>
            </a:pPr>
            <a:r>
              <a:rPr lang="ar-SA" dirty="0" smtClean="0"/>
              <a:t>  </a:t>
            </a:r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00034" y="1571612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                        الاستجابة</a:t>
            </a:r>
          </a:p>
          <a:p>
            <a:pPr>
              <a:buNone/>
            </a:pPr>
            <a:r>
              <a:rPr lang="ar-SA" sz="4000" b="1" dirty="0" smtClean="0">
                <a:solidFill>
                  <a:schemeClr val="accent4">
                    <a:lumMod val="75000"/>
                  </a:schemeClr>
                </a:solidFill>
              </a:rPr>
              <a:t> </a:t>
            </a:r>
          </a:p>
          <a:p>
            <a:pPr algn="ctr"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الحركات                      الأفعال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  <p:cxnSp>
        <p:nvCxnSpPr>
          <p:cNvPr id="5" name="رابط كسهم مستقيم 4"/>
          <p:cNvCxnSpPr/>
          <p:nvPr/>
        </p:nvCxnSpPr>
        <p:spPr>
          <a:xfrm>
            <a:off x="4071934" y="2500306"/>
            <a:ext cx="1928826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رابط كسهم مستقيم 6"/>
          <p:cNvCxnSpPr/>
          <p:nvPr/>
        </p:nvCxnSpPr>
        <p:spPr>
          <a:xfrm rot="10800000" flipV="1">
            <a:off x="2928926" y="2571744"/>
            <a:ext cx="1285884" cy="500066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5" descr="منظر طبيعي جميل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428596" y="357166"/>
            <a:ext cx="8286808" cy="5929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r>
              <a:rPr lang="ar-SA" sz="4800" b="1" dirty="0" smtClean="0"/>
              <a:t>          </a:t>
            </a:r>
          </a:p>
          <a:p>
            <a:pPr>
              <a:buNone/>
            </a:pPr>
            <a:endParaRPr lang="ar-SA" sz="4800" b="1" dirty="0" smtClean="0"/>
          </a:p>
          <a:p>
            <a:pPr>
              <a:buNone/>
            </a:pPr>
            <a:r>
              <a:rPr lang="ar-SA" sz="4800" b="1" dirty="0" smtClean="0"/>
              <a:t>          والحمد لله رب العالمين</a:t>
            </a:r>
            <a:endParaRPr lang="ar-SA" sz="48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تعليم السباح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5720" y="357166"/>
            <a:ext cx="8501122" cy="5857916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ar-SA"/>
          </a:p>
        </p:txBody>
      </p:sp>
      <p:pic>
        <p:nvPicPr>
          <p:cNvPr id="4" name="عنصر نائب للمحتوى 3" descr="تعليم الصلاه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57290" y="414924"/>
            <a:ext cx="6715172" cy="572872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ar-SA" b="1" dirty="0" smtClean="0">
                <a:solidFill>
                  <a:srgbClr val="FF0000"/>
                </a:solidFill>
              </a:rPr>
              <a:t>أهمية التعلم في دراسة وتفسير السلوك </a:t>
            </a:r>
            <a:r>
              <a:rPr lang="ar-SA" b="1" dirty="0" smtClean="0"/>
              <a:t/>
            </a:r>
            <a:br>
              <a:rPr lang="ar-SA" b="1" dirty="0" smtClean="0"/>
            </a:br>
            <a:endParaRPr lang="ar-SA" dirty="0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أول شيء نتعلمه ا</a:t>
            </a:r>
            <a:r>
              <a:rPr lang="ar-SA" sz="4000" b="1" dirty="0" smtClean="0">
                <a:solidFill>
                  <a:schemeClr val="tx1"/>
                </a:solidFill>
              </a:rPr>
              <a:t>للغة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وعن طريقها نتعلم :</a:t>
            </a:r>
          </a:p>
          <a:p>
            <a:pPr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 المعتقدات </a:t>
            </a:r>
          </a:p>
          <a:p>
            <a:pPr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 الاتجاهات </a:t>
            </a:r>
          </a:p>
          <a:p>
            <a:pPr>
              <a:buNone/>
            </a:pP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 السلوك المناسب لإشباع الحاجات الأولية والثانوية...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إلخ</a:t>
            </a:r>
            <a:endParaRPr lang="ar-SA" sz="4000" b="1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0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4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mph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to="1.5" calcmode="lin" valueType="num">
                                      <p:cBhvr override="childStyle">
                                        <p:cTn id="18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style.fontSize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طفل يأكل.jpe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14348" y="571480"/>
            <a:ext cx="7643866" cy="578647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457200" y="571480"/>
            <a:ext cx="8229600" cy="555468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>
              <a:buNone/>
            </a:pPr>
            <a:endParaRPr lang="ar-SA" dirty="0" smtClean="0"/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ولذا عملية التعلم تهم :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الوالدين 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المعلمون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المرشدون  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الطلاب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المصلحون الاجتماعيون 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الموجهون رجال الدين والسياسة والإعلام</a:t>
            </a:r>
          </a:p>
          <a:p>
            <a:r>
              <a:rPr lang="ar-SA" b="1" dirty="0" smtClean="0">
                <a:solidFill>
                  <a:schemeClr val="accent2">
                    <a:lumMod val="75000"/>
                  </a:schemeClr>
                </a:solidFill>
              </a:rPr>
              <a:t> وأي شخص يريد أن يؤثر في الآخرين</a:t>
            </a:r>
          </a:p>
          <a:p>
            <a:endParaRPr lang="ar-S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عنصر نائب للمحتوى 3" descr="طلاب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642910" y="642918"/>
            <a:ext cx="7715304" cy="564360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b="1" dirty="0" smtClean="0">
                <a:solidFill>
                  <a:srgbClr val="FF0000"/>
                </a:solidFill>
              </a:rPr>
              <a:t>مراحل التعلم</a:t>
            </a:r>
            <a:endParaRPr lang="ar-SA" b="1" dirty="0">
              <a:solidFill>
                <a:srgbClr val="FF0000"/>
              </a:solidFill>
            </a:endParaRPr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71472" y="1643050"/>
            <a:ext cx="8229600" cy="4525963"/>
          </a:xfr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/>
          <a:lstStyle/>
          <a:p>
            <a:endParaRPr lang="ar-SA" b="1" dirty="0" smtClean="0"/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مرحلة اكتساب المادة المتعلمة، </a:t>
            </a:r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تليها مرحلة اختزان المعلومات، أو الاحتفاظ </a:t>
            </a:r>
            <a:r>
              <a:rPr lang="ar-SA" sz="4000" b="1" dirty="0" err="1" smtClean="0">
                <a:solidFill>
                  <a:schemeClr val="accent2">
                    <a:lumMod val="75000"/>
                  </a:schemeClr>
                </a:solidFill>
              </a:rPr>
              <a:t>بها</a:t>
            </a:r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،</a:t>
            </a:r>
          </a:p>
          <a:p>
            <a:r>
              <a:rPr lang="ar-SA" sz="4000" b="1" dirty="0" smtClean="0">
                <a:solidFill>
                  <a:schemeClr val="accent2">
                    <a:lumMod val="75000"/>
                  </a:schemeClr>
                </a:solidFill>
              </a:rPr>
              <a:t> أما المرحلة الثالثة فهي مرحلة الاستعادة والاسترجاع.</a:t>
            </a:r>
            <a:endParaRPr lang="ar-SA" sz="40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2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2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2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سمة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270</Words>
  <Application>Microsoft Office PowerPoint</Application>
  <PresentationFormat>عرض على الشاشة (3:4)‏</PresentationFormat>
  <Paragraphs>78</Paragraphs>
  <Slides>23</Slides>
  <Notes>0</Notes>
  <HiddenSlides>0</HiddenSlides>
  <MMClips>0</MMClips>
  <ScaleCrop>false</ScaleCrop>
  <HeadingPairs>
    <vt:vector size="4" baseType="variant">
      <vt:variant>
        <vt:lpstr>سمة</vt:lpstr>
      </vt:variant>
      <vt:variant>
        <vt:i4>1</vt:i4>
      </vt:variant>
      <vt:variant>
        <vt:lpstr>عناوين الشرائح</vt:lpstr>
      </vt:variant>
      <vt:variant>
        <vt:i4>23</vt:i4>
      </vt:variant>
    </vt:vector>
  </HeadingPairs>
  <TitlesOfParts>
    <vt:vector size="24" baseType="lpstr">
      <vt:lpstr>سمة Office</vt:lpstr>
      <vt:lpstr>الشريحة 1</vt:lpstr>
      <vt:lpstr>تعريف التعلم</vt:lpstr>
      <vt:lpstr>الشريحة 3</vt:lpstr>
      <vt:lpstr>الشريحة 4</vt:lpstr>
      <vt:lpstr>أهمية التعلم في دراسة وتفسير السلوك  </vt:lpstr>
      <vt:lpstr>الشريحة 6</vt:lpstr>
      <vt:lpstr>الشريحة 7</vt:lpstr>
      <vt:lpstr>الشريحة 8</vt:lpstr>
      <vt:lpstr>مراحل التعلم</vt:lpstr>
      <vt:lpstr>شروط التعلم</vt:lpstr>
      <vt:lpstr>الشريحة 11</vt:lpstr>
      <vt:lpstr>الشريحة 12</vt:lpstr>
      <vt:lpstr>الشريحة 13</vt:lpstr>
      <vt:lpstr>الشريحة 14</vt:lpstr>
      <vt:lpstr>الشريحة 15</vt:lpstr>
      <vt:lpstr>الشريحة 16</vt:lpstr>
      <vt:lpstr>الأداء والتعلم</vt:lpstr>
      <vt:lpstr>الشريحة 18</vt:lpstr>
      <vt:lpstr>الشريحة 19</vt:lpstr>
      <vt:lpstr>تعريف الاستجابه</vt:lpstr>
      <vt:lpstr>الشريحة 21</vt:lpstr>
      <vt:lpstr>الشريحة 22</vt:lpstr>
      <vt:lpstr>الشريحة 23</vt:lpstr>
    </vt:vector>
  </TitlesOfParts>
  <Company>Compume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تعريف التعلم</dc:title>
  <dc:creator>FG</dc:creator>
  <cp:lastModifiedBy>FG</cp:lastModifiedBy>
  <cp:revision>34</cp:revision>
  <dcterms:created xsi:type="dcterms:W3CDTF">2013-01-24T21:10:13Z</dcterms:created>
  <dcterms:modified xsi:type="dcterms:W3CDTF">2013-02-28T16:59:05Z</dcterms:modified>
</cp:coreProperties>
</file>