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70" r:id="rId2"/>
    <p:sldId id="289" r:id="rId3"/>
    <p:sldId id="281" r:id="rId4"/>
    <p:sldId id="282" r:id="rId5"/>
    <p:sldId id="271" r:id="rId6"/>
    <p:sldId id="284" r:id="rId7"/>
    <p:sldId id="272" r:id="rId8"/>
    <p:sldId id="285" r:id="rId9"/>
    <p:sldId id="266" r:id="rId10"/>
    <p:sldId id="258" r:id="rId11"/>
    <p:sldId id="260" r:id="rId12"/>
    <p:sldId id="261" r:id="rId13"/>
    <p:sldId id="286" r:id="rId14"/>
    <p:sldId id="267" r:id="rId15"/>
    <p:sldId id="268" r:id="rId16"/>
    <p:sldId id="275" r:id="rId17"/>
    <p:sldId id="259" r:id="rId18"/>
    <p:sldId id="276" r:id="rId19"/>
    <p:sldId id="277" r:id="rId20"/>
    <p:sldId id="278" r:id="rId21"/>
    <p:sldId id="279" r:id="rId22"/>
    <p:sldId id="287" r:id="rId23"/>
    <p:sldId id="288" r:id="rId2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44" d="100"/>
          <a:sy n="44" d="100"/>
        </p:scale>
        <p:origin x="-7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925E-8227-436A-83B3-169EBCA536C5}" type="datetimeFigureOut">
              <a:rPr lang="ar-SA" smtClean="0"/>
              <a:pPr/>
              <a:t>18/04/1434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020E-15FB-4065-B5AB-CED83AD820A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925E-8227-436A-83B3-169EBCA536C5}" type="datetimeFigureOut">
              <a:rPr lang="ar-SA" smtClean="0"/>
              <a:pPr/>
              <a:t>18/04/1434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020E-15FB-4065-B5AB-CED83AD820A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925E-8227-436A-83B3-169EBCA536C5}" type="datetimeFigureOut">
              <a:rPr lang="ar-SA" smtClean="0"/>
              <a:pPr/>
              <a:t>18/04/1434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020E-15FB-4065-B5AB-CED83AD820A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925E-8227-436A-83B3-169EBCA536C5}" type="datetimeFigureOut">
              <a:rPr lang="ar-SA" smtClean="0"/>
              <a:pPr/>
              <a:t>18/04/1434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020E-15FB-4065-B5AB-CED83AD820A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925E-8227-436A-83B3-169EBCA536C5}" type="datetimeFigureOut">
              <a:rPr lang="ar-SA" smtClean="0"/>
              <a:pPr/>
              <a:t>18/04/1434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020E-15FB-4065-B5AB-CED83AD820A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925E-8227-436A-83B3-169EBCA536C5}" type="datetimeFigureOut">
              <a:rPr lang="ar-SA" smtClean="0"/>
              <a:pPr/>
              <a:t>18/04/1434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020E-15FB-4065-B5AB-CED83AD820A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925E-8227-436A-83B3-169EBCA536C5}" type="datetimeFigureOut">
              <a:rPr lang="ar-SA" smtClean="0"/>
              <a:pPr/>
              <a:t>18/04/1434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020E-15FB-4065-B5AB-CED83AD820A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925E-8227-436A-83B3-169EBCA536C5}" type="datetimeFigureOut">
              <a:rPr lang="ar-SA" smtClean="0"/>
              <a:pPr/>
              <a:t>18/04/1434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020E-15FB-4065-B5AB-CED83AD820A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925E-8227-436A-83B3-169EBCA536C5}" type="datetimeFigureOut">
              <a:rPr lang="ar-SA" smtClean="0"/>
              <a:pPr/>
              <a:t>18/04/1434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020E-15FB-4065-B5AB-CED83AD820A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925E-8227-436A-83B3-169EBCA536C5}" type="datetimeFigureOut">
              <a:rPr lang="ar-SA" smtClean="0"/>
              <a:pPr/>
              <a:t>18/04/1434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020E-15FB-4065-B5AB-CED83AD820A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925E-8227-436A-83B3-169EBCA536C5}" type="datetimeFigureOut">
              <a:rPr lang="ar-SA" smtClean="0"/>
              <a:pPr/>
              <a:t>18/04/1434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020E-15FB-4065-B5AB-CED83AD820A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9925E-8227-436A-83B3-169EBCA536C5}" type="datetimeFigureOut">
              <a:rPr lang="ar-SA" smtClean="0"/>
              <a:pPr/>
              <a:t>18/04/1434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F020E-15FB-4065-B5AB-CED83AD820A9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ar-SA" sz="4000" b="1" dirty="0" smtClean="0"/>
          </a:p>
          <a:p>
            <a:pPr>
              <a:buNone/>
            </a:pPr>
            <a:r>
              <a:rPr lang="ar-SA" sz="4000" b="1" dirty="0" smtClean="0"/>
              <a:t>             </a:t>
            </a:r>
          </a:p>
          <a:p>
            <a:pPr>
              <a:buNone/>
            </a:pPr>
            <a:r>
              <a:rPr lang="ar-SA" sz="4000" b="1" dirty="0" smtClean="0"/>
              <a:t> </a:t>
            </a:r>
            <a:r>
              <a:rPr lang="ar-SA" sz="4000" b="1" dirty="0" smtClean="0"/>
              <a:t>                 </a:t>
            </a:r>
            <a:r>
              <a:rPr lang="ar-SA" sz="4000" b="1" dirty="0" err="1" smtClean="0"/>
              <a:t>المحاضره</a:t>
            </a:r>
            <a:r>
              <a:rPr lang="ar-SA" sz="4000" b="1" dirty="0" smtClean="0"/>
              <a:t> الأولى</a:t>
            </a:r>
            <a:endParaRPr lang="ar-SA" sz="40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شروط التعلم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ar-SA" b="1" dirty="0" smtClean="0">
                <a:solidFill>
                  <a:schemeClr val="accent6">
                    <a:lumMod val="50000"/>
                  </a:schemeClr>
                </a:solidFill>
              </a:rPr>
              <a:t>  ظروف داخليه</a:t>
            </a:r>
            <a:endParaRPr lang="ar-SA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ar-SA" b="1" dirty="0" smtClean="0"/>
              <a:t>الاستعداد للتعلم </a:t>
            </a:r>
          </a:p>
          <a:p>
            <a:r>
              <a:rPr lang="ar-SA" b="1" dirty="0" smtClean="0"/>
              <a:t>توافر الأهداف والدوافع</a:t>
            </a:r>
          </a:p>
          <a:p>
            <a:r>
              <a:rPr lang="ar-SA" b="1" dirty="0" smtClean="0"/>
              <a:t>وجود </a:t>
            </a:r>
            <a:r>
              <a:rPr lang="ar-SA" b="1" dirty="0"/>
              <a:t>القدرات </a:t>
            </a:r>
            <a:r>
              <a:rPr lang="ar-SA" b="1" dirty="0" smtClean="0"/>
              <a:t>والاستطاعة</a:t>
            </a:r>
          </a:p>
          <a:p>
            <a:r>
              <a:rPr lang="ar-SA" b="1" dirty="0" smtClean="0">
                <a:solidFill>
                  <a:schemeClr val="accent6">
                    <a:lumMod val="50000"/>
                  </a:schemeClr>
                </a:solidFill>
              </a:rPr>
              <a:t>ظروف </a:t>
            </a:r>
            <a:r>
              <a:rPr lang="ar-SA" b="1" dirty="0">
                <a:solidFill>
                  <a:schemeClr val="accent6">
                    <a:lumMod val="50000"/>
                  </a:schemeClr>
                </a:solidFill>
              </a:rPr>
              <a:t>خارجية </a:t>
            </a:r>
            <a:r>
              <a:rPr lang="ar-SA" b="1" dirty="0"/>
              <a:t>مهمة </a:t>
            </a:r>
            <a:r>
              <a:rPr lang="ar-SA" b="1" dirty="0" err="1" smtClean="0"/>
              <a:t>كالحوافزوالتعزيزات</a:t>
            </a:r>
            <a:endParaRPr lang="ar-SA" b="1" dirty="0" smtClean="0"/>
          </a:p>
          <a:p>
            <a:r>
              <a:rPr lang="ar-SA" b="1" dirty="0" smtClean="0"/>
              <a:t>والمثيرات البيئية</a:t>
            </a:r>
          </a:p>
          <a:p>
            <a:r>
              <a:rPr lang="ar-SA" b="1" dirty="0" smtClean="0"/>
              <a:t>الذكاء </a:t>
            </a:r>
            <a:endParaRPr lang="en-US" dirty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endParaRPr lang="ar-SA" b="1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ar-SA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ar-SA" sz="4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الوحده</a:t>
            </a:r>
            <a:r>
              <a:rPr lang="ar-SA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التي يتكون منها الجسم البشري هي </a:t>
            </a:r>
            <a:r>
              <a:rPr lang="ar-SA" sz="4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الخليه</a:t>
            </a:r>
            <a:r>
              <a:rPr lang="ar-SA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فما هي </a:t>
            </a:r>
            <a:r>
              <a:rPr lang="ar-SA" sz="4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الوحده</a:t>
            </a:r>
            <a:r>
              <a:rPr lang="ar-SA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التي يتكون منها التعلم </a:t>
            </a:r>
            <a:endParaRPr lang="ar-SA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-428652"/>
            <a:ext cx="8229600" cy="142877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ar-SA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             </a:t>
            </a:r>
            <a:r>
              <a:rPr lang="ar-SA" b="1" dirty="0" err="1" smtClean="0">
                <a:solidFill>
                  <a:schemeClr val="accent2">
                    <a:lumMod val="75000"/>
                  </a:schemeClr>
                </a:solidFill>
              </a:rPr>
              <a:t>الوحده</a:t>
            </a: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 التي يتكون منها التعلم هي </a:t>
            </a:r>
          </a:p>
          <a:p>
            <a:endParaRPr lang="ar-SA" b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ar-SA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ar-SA" sz="5400" b="1" dirty="0" smtClean="0">
                <a:solidFill>
                  <a:srgbClr val="FF0000"/>
                </a:solidFill>
              </a:rPr>
              <a:t>                   </a:t>
            </a:r>
            <a:r>
              <a:rPr lang="ar-SA" sz="5400" b="1" dirty="0" err="1" smtClean="0">
                <a:solidFill>
                  <a:srgbClr val="FF0000"/>
                </a:solidFill>
              </a:rPr>
              <a:t>العاده</a:t>
            </a:r>
            <a:endParaRPr lang="ar-SA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يقرأ القرآن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357166"/>
            <a:ext cx="8215370" cy="61436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ar-SA" sz="4000" b="1" dirty="0"/>
          </a:p>
          <a:p>
            <a:pPr>
              <a:buNone/>
            </a:pPr>
            <a:endParaRPr lang="ar-SA" sz="4000" b="1" dirty="0" smtClean="0"/>
          </a:p>
          <a:p>
            <a:pPr algn="ctr"/>
            <a:r>
              <a:rPr lang="ar-SA" sz="4000" b="1" dirty="0" smtClean="0"/>
              <a:t>ما أهمية التعلم</a:t>
            </a:r>
            <a:endParaRPr lang="ar-SA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   </a:t>
            </a:r>
            <a:endParaRPr lang="ar-SA" b="1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   </a:t>
            </a:r>
            <a:r>
              <a:rPr lang="ar-SA" sz="4000" b="1" dirty="0" smtClean="0">
                <a:solidFill>
                  <a:schemeClr val="accent2">
                    <a:lumMod val="75000"/>
                  </a:schemeClr>
                </a:solidFill>
              </a:rPr>
              <a:t>التعلم يكّون </a:t>
            </a:r>
            <a:r>
              <a:rPr lang="ar-SA" sz="4000" b="1" dirty="0" err="1" smtClean="0">
                <a:solidFill>
                  <a:srgbClr val="FF0000"/>
                </a:solidFill>
              </a:rPr>
              <a:t>العاده</a:t>
            </a:r>
            <a:r>
              <a:rPr lang="ar-SA" sz="4000" b="1" dirty="0" smtClean="0">
                <a:solidFill>
                  <a:schemeClr val="accent2">
                    <a:lumMod val="75000"/>
                  </a:schemeClr>
                </a:solidFill>
              </a:rPr>
              <a:t> ومن مجموع العادات </a:t>
            </a:r>
            <a:r>
              <a:rPr lang="ar-SA" sz="4000" b="1" dirty="0">
                <a:solidFill>
                  <a:schemeClr val="accent2">
                    <a:lumMod val="75000"/>
                  </a:schemeClr>
                </a:solidFill>
              </a:rPr>
              <a:t>في </a:t>
            </a:r>
            <a:r>
              <a:rPr lang="ar-SA" sz="4000" b="1" dirty="0" smtClean="0">
                <a:solidFill>
                  <a:schemeClr val="accent2">
                    <a:lumMod val="75000"/>
                  </a:schemeClr>
                </a:solidFill>
              </a:rPr>
              <a:t>الحياة </a:t>
            </a:r>
            <a:r>
              <a:rPr lang="ar-SA" sz="4000" b="1" dirty="0">
                <a:solidFill>
                  <a:schemeClr val="accent2">
                    <a:lumMod val="75000"/>
                  </a:schemeClr>
                </a:solidFill>
              </a:rPr>
              <a:t>اليومية من مأكل وملبس وتعامل مع الآخرين </a:t>
            </a:r>
            <a:r>
              <a:rPr lang="ar-SA" sz="4000" b="1" dirty="0" smtClean="0">
                <a:solidFill>
                  <a:schemeClr val="accent2">
                    <a:lumMod val="75000"/>
                  </a:schemeClr>
                </a:solidFill>
              </a:rPr>
              <a:t>، العادات </a:t>
            </a:r>
            <a:r>
              <a:rPr lang="ar-SA" sz="4000" b="1" dirty="0">
                <a:solidFill>
                  <a:schemeClr val="accent2">
                    <a:lumMod val="75000"/>
                  </a:schemeClr>
                </a:solidFill>
              </a:rPr>
              <a:t>في التفكير وتقدير الأمور </a:t>
            </a:r>
            <a:r>
              <a:rPr lang="ar-SA" sz="4000" b="1" dirty="0" smtClean="0">
                <a:solidFill>
                  <a:schemeClr val="accent2">
                    <a:lumMod val="75000"/>
                  </a:schemeClr>
                </a:solidFill>
              </a:rPr>
              <a:t>العادات الوجدانية</a:t>
            </a:r>
          </a:p>
          <a:p>
            <a:pPr>
              <a:buNone/>
            </a:pPr>
            <a:r>
              <a:rPr lang="ar-SA" sz="40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ar-SA" sz="4000" b="1" dirty="0" smtClean="0">
                <a:solidFill>
                  <a:srgbClr val="FF0000"/>
                </a:solidFill>
              </a:rPr>
              <a:t>من </a:t>
            </a:r>
            <a:r>
              <a:rPr lang="ar-SA" sz="4000" b="1" dirty="0">
                <a:solidFill>
                  <a:srgbClr val="FF0000"/>
                </a:solidFill>
              </a:rPr>
              <a:t>مجموع تلك العادات يتكون نمط </a:t>
            </a:r>
            <a:r>
              <a:rPr lang="ar-SA" sz="4000" b="1" dirty="0" smtClean="0">
                <a:solidFill>
                  <a:srgbClr val="FF0000"/>
                </a:solidFill>
              </a:rPr>
              <a:t>الشخصية</a:t>
            </a:r>
            <a:endParaRPr lang="ar-SA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00100" y="1857364"/>
            <a:ext cx="7000924" cy="4597401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 lvl="1">
              <a:buNone/>
            </a:pPr>
            <a:r>
              <a:rPr lang="ar-SA" sz="4400" b="1" dirty="0" smtClean="0">
                <a:solidFill>
                  <a:srgbClr val="FF0000"/>
                </a:solidFill>
              </a:rPr>
              <a:t>قياس التعلم :</a:t>
            </a:r>
            <a:endParaRPr lang="ar-SA" sz="4400" b="1" dirty="0" smtClean="0">
              <a:solidFill>
                <a:srgbClr val="FF0000"/>
              </a:solidFill>
            </a:endParaRPr>
          </a:p>
          <a:p>
            <a:pPr lvl="1">
              <a:buNone/>
            </a:pPr>
            <a:r>
              <a:rPr lang="ar-SA" sz="3600" b="1" dirty="0" smtClean="0">
                <a:solidFill>
                  <a:schemeClr val="accent2">
                    <a:lumMod val="75000"/>
                  </a:schemeClr>
                </a:solidFill>
              </a:rPr>
              <a:t>           الأداء يقيس التعلم</a:t>
            </a:r>
            <a:endParaRPr lang="ar-SA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الأداء والتعلم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ar-SA" dirty="0" smtClean="0"/>
              <a:t> </a:t>
            </a:r>
          </a:p>
          <a:p>
            <a:pPr>
              <a:buNone/>
            </a:pPr>
            <a:r>
              <a:rPr lang="ar-SA" dirty="0" smtClean="0"/>
              <a:t>              يقا</a:t>
            </a:r>
            <a:r>
              <a:rPr lang="ar-SA" b="1" dirty="0" smtClean="0"/>
              <a:t>س الأداء بقياس قوة </a:t>
            </a:r>
            <a:r>
              <a:rPr lang="ar-SA" b="1" dirty="0" err="1" smtClean="0"/>
              <a:t>الاستجابه</a:t>
            </a:r>
            <a:r>
              <a:rPr lang="ar-SA" b="1" dirty="0" smtClean="0"/>
              <a:t> وهي :</a:t>
            </a:r>
          </a:p>
          <a:p>
            <a:pPr>
              <a:buNone/>
            </a:pPr>
            <a:endParaRPr lang="ar-SA" sz="4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ar-SA" sz="4000" b="1" dirty="0" smtClean="0">
                <a:solidFill>
                  <a:schemeClr val="accent2">
                    <a:lumMod val="75000"/>
                  </a:schemeClr>
                </a:solidFill>
              </a:rPr>
              <a:t>   </a:t>
            </a:r>
            <a:r>
              <a:rPr lang="ar-SA" sz="4400" b="1" dirty="0" smtClean="0">
                <a:solidFill>
                  <a:schemeClr val="accent2">
                    <a:lumMod val="75000"/>
                  </a:schemeClr>
                </a:solidFill>
              </a:rPr>
              <a:t>معدل تكرار </a:t>
            </a:r>
            <a:r>
              <a:rPr lang="ar-SA" sz="4400" b="1" dirty="0" err="1" smtClean="0">
                <a:solidFill>
                  <a:schemeClr val="accent2">
                    <a:lumMod val="75000"/>
                  </a:schemeClr>
                </a:solidFill>
              </a:rPr>
              <a:t>الاستجابه</a:t>
            </a:r>
            <a:endParaRPr lang="ar-SA" sz="4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ar-SA" sz="4400" b="1" dirty="0" smtClean="0">
                <a:solidFill>
                  <a:schemeClr val="accent2">
                    <a:lumMod val="75000"/>
                  </a:schemeClr>
                </a:solidFill>
              </a:rPr>
              <a:t>سرعة </a:t>
            </a:r>
            <a:r>
              <a:rPr lang="ar-SA" sz="4400" b="1" dirty="0" err="1" smtClean="0">
                <a:solidFill>
                  <a:schemeClr val="accent2">
                    <a:lumMod val="75000"/>
                  </a:schemeClr>
                </a:solidFill>
              </a:rPr>
              <a:t>الاستجابه</a:t>
            </a:r>
            <a:endParaRPr lang="ar-SA" sz="4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ar-SA" sz="4400" b="1" dirty="0" smtClean="0">
                <a:solidFill>
                  <a:schemeClr val="accent2">
                    <a:lumMod val="75000"/>
                  </a:schemeClr>
                </a:solidFill>
              </a:rPr>
              <a:t>ثبات </a:t>
            </a:r>
            <a:r>
              <a:rPr lang="ar-SA" sz="4400" b="1" dirty="0" err="1" smtClean="0">
                <a:solidFill>
                  <a:schemeClr val="accent2">
                    <a:lumMod val="75000"/>
                  </a:schemeClr>
                </a:solidFill>
              </a:rPr>
              <a:t>الاستجابه</a:t>
            </a:r>
            <a:endParaRPr lang="ar-SA" sz="4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ar-SA" sz="40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ctr">
              <a:buNone/>
            </a:pPr>
            <a:endParaRPr lang="ar-SA" sz="40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ar-SA" sz="40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ar-SA" sz="4000" b="1" dirty="0" smtClean="0">
                <a:solidFill>
                  <a:schemeClr val="accent4">
                    <a:lumMod val="75000"/>
                  </a:schemeClr>
                </a:solidFill>
              </a:rPr>
              <a:t>العوامل أو المتغيرات </a:t>
            </a:r>
            <a:r>
              <a:rPr lang="ar-SA" sz="4000" b="1" dirty="0" err="1" smtClean="0">
                <a:solidFill>
                  <a:schemeClr val="accent4">
                    <a:lumMod val="75000"/>
                  </a:schemeClr>
                </a:solidFill>
              </a:rPr>
              <a:t>المؤثره</a:t>
            </a:r>
            <a:r>
              <a:rPr lang="ar-SA" sz="4000" b="1" dirty="0" smtClean="0">
                <a:solidFill>
                  <a:schemeClr val="accent4">
                    <a:lumMod val="75000"/>
                  </a:schemeClr>
                </a:solidFill>
              </a:rPr>
              <a:t> في عملية التعلم</a:t>
            </a:r>
            <a:endParaRPr lang="ar-SA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b="1" dirty="0" smtClean="0">
                <a:solidFill>
                  <a:schemeClr val="accent2">
                    <a:lumMod val="75000"/>
                  </a:schemeClr>
                </a:solidFill>
              </a:rPr>
              <a:t>المثيرات </a:t>
            </a:r>
          </a:p>
          <a:p>
            <a:endParaRPr lang="ar-SA" sz="4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ar-SA" sz="4000" b="1" dirty="0" smtClean="0">
                <a:solidFill>
                  <a:schemeClr val="accent2">
                    <a:lumMod val="75000"/>
                  </a:schemeClr>
                </a:solidFill>
              </a:rPr>
              <a:t>المتغيرات المتوسطة </a:t>
            </a:r>
          </a:p>
          <a:p>
            <a:endParaRPr lang="ar-SA" sz="4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ar-SA" sz="4000" b="1" dirty="0" smtClean="0">
                <a:solidFill>
                  <a:schemeClr val="accent2">
                    <a:lumMod val="75000"/>
                  </a:schemeClr>
                </a:solidFill>
              </a:rPr>
              <a:t>الاستجابات</a:t>
            </a:r>
            <a:endParaRPr lang="ar-SA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تعريف التعلم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endParaRPr lang="ar-SA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يعرف </a:t>
            </a: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التعلم 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</a:rPr>
              <a:t>Learning</a:t>
            </a: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 اصطلاحاً، بأنه تغير شبه دائم في سلوك الفرد ، لا يلاحظ بشكل مباشر ولكن يستدل عليه من السلوك ، ويتكون نتيجة الممارسة كما يظهر في تغير الأداء لدى الكائن الحي .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تعريف </a:t>
            </a:r>
            <a:r>
              <a:rPr lang="ar-SA" b="1" dirty="0" err="1" smtClean="0">
                <a:solidFill>
                  <a:srgbClr val="FF0000"/>
                </a:solidFill>
              </a:rPr>
              <a:t>الاستجابه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ar-SA" sz="3600" dirty="0" smtClean="0"/>
          </a:p>
          <a:p>
            <a:r>
              <a:rPr lang="ar-SA" sz="3600" dirty="0" smtClean="0"/>
              <a:t>الاستجابة هي :</a:t>
            </a:r>
          </a:p>
          <a:p>
            <a:endParaRPr lang="ar-SA" sz="4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ar-SA" sz="3600" b="1" dirty="0" smtClean="0">
                <a:solidFill>
                  <a:schemeClr val="accent2">
                    <a:lumMod val="75000"/>
                  </a:schemeClr>
                </a:solidFill>
              </a:rPr>
              <a:t>( أي إفراز غدي أو فعل عضلي أو أي مظهر سلوكي يحدد موضوعيا في سلوك الكائن الحي )</a:t>
            </a:r>
          </a:p>
          <a:p>
            <a:pPr>
              <a:buNone/>
            </a:pPr>
            <a:r>
              <a:rPr lang="ar-SA" dirty="0" smtClean="0"/>
              <a:t> 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ar-SA" sz="4000" b="1" dirty="0" smtClean="0">
                <a:solidFill>
                  <a:schemeClr val="accent4">
                    <a:lumMod val="75000"/>
                  </a:schemeClr>
                </a:solidFill>
              </a:rPr>
              <a:t>                        الاستجابة</a:t>
            </a:r>
          </a:p>
          <a:p>
            <a:pPr>
              <a:buNone/>
            </a:pPr>
            <a:r>
              <a:rPr lang="ar-SA" sz="40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</a:p>
          <a:p>
            <a:pPr algn="ctr">
              <a:buNone/>
            </a:pPr>
            <a:r>
              <a:rPr lang="ar-SA" sz="4000" b="1" dirty="0" smtClean="0">
                <a:solidFill>
                  <a:schemeClr val="accent2">
                    <a:lumMod val="75000"/>
                  </a:schemeClr>
                </a:solidFill>
              </a:rPr>
              <a:t>الحركات                      الأفعال</a:t>
            </a:r>
            <a:endParaRPr lang="ar-SA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5" name="رابط كسهم مستقيم 4"/>
          <p:cNvCxnSpPr/>
          <p:nvPr/>
        </p:nvCxnSpPr>
        <p:spPr>
          <a:xfrm>
            <a:off x="4071934" y="2500306"/>
            <a:ext cx="1928826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 rot="10800000" flipV="1">
            <a:off x="2928926" y="2571744"/>
            <a:ext cx="1285884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5" descr="منظر طبيعي جميل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57166"/>
            <a:ext cx="8286808" cy="59293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ar-SA" sz="4800" b="1" dirty="0" smtClean="0"/>
              <a:t>          </a:t>
            </a:r>
          </a:p>
          <a:p>
            <a:pPr>
              <a:buNone/>
            </a:pPr>
            <a:endParaRPr lang="ar-SA" sz="4800" b="1" dirty="0" smtClean="0"/>
          </a:p>
          <a:p>
            <a:pPr>
              <a:buNone/>
            </a:pPr>
            <a:r>
              <a:rPr lang="ar-SA" sz="4800" b="1" dirty="0" smtClean="0"/>
              <a:t>          والحمد لله رب العالمين</a:t>
            </a:r>
            <a:endParaRPr lang="ar-SA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تعليم السباحه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357166"/>
            <a:ext cx="8501122" cy="58579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تعليم الصلاه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414924"/>
            <a:ext cx="6715172" cy="57287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أهمية التعلم في دراسة وتفسير السلوك </a:t>
            </a:r>
            <a:r>
              <a:rPr lang="ar-SA" b="1" dirty="0" smtClean="0"/>
              <a:t/>
            </a:r>
            <a:br>
              <a:rPr lang="ar-SA" b="1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b="1" dirty="0" smtClean="0">
                <a:solidFill>
                  <a:schemeClr val="accent2">
                    <a:lumMod val="75000"/>
                  </a:schemeClr>
                </a:solidFill>
              </a:rPr>
              <a:t>أول شيء نتعلمه ا</a:t>
            </a:r>
            <a:r>
              <a:rPr lang="ar-SA" sz="4000" b="1" dirty="0" smtClean="0">
                <a:solidFill>
                  <a:schemeClr val="tx1"/>
                </a:solidFill>
              </a:rPr>
              <a:t>للغة</a:t>
            </a:r>
            <a:r>
              <a:rPr lang="ar-SA" sz="4000" b="1" dirty="0" smtClean="0">
                <a:solidFill>
                  <a:schemeClr val="accent2">
                    <a:lumMod val="75000"/>
                  </a:schemeClr>
                </a:solidFill>
              </a:rPr>
              <a:t> وعن طريقها نتعلم :</a:t>
            </a:r>
          </a:p>
          <a:p>
            <a:pPr>
              <a:buNone/>
            </a:pPr>
            <a:r>
              <a:rPr lang="ar-SA" sz="4000" b="1" dirty="0" smtClean="0">
                <a:solidFill>
                  <a:schemeClr val="accent2">
                    <a:lumMod val="75000"/>
                  </a:schemeClr>
                </a:solidFill>
              </a:rPr>
              <a:t>  المعتقدات </a:t>
            </a:r>
          </a:p>
          <a:p>
            <a:pPr>
              <a:buNone/>
            </a:pPr>
            <a:r>
              <a:rPr lang="ar-SA" sz="4000" b="1" dirty="0" smtClean="0">
                <a:solidFill>
                  <a:schemeClr val="accent2">
                    <a:lumMod val="75000"/>
                  </a:schemeClr>
                </a:solidFill>
              </a:rPr>
              <a:t>  الاتجاهات </a:t>
            </a:r>
          </a:p>
          <a:p>
            <a:pPr>
              <a:buNone/>
            </a:pPr>
            <a:r>
              <a:rPr lang="ar-SA" sz="4000" b="1" dirty="0" smtClean="0">
                <a:solidFill>
                  <a:schemeClr val="accent2">
                    <a:lumMod val="75000"/>
                  </a:schemeClr>
                </a:solidFill>
              </a:rPr>
              <a:t>  السلوك المناسب لإشباع الحاجات الأولية والثانوية... </a:t>
            </a:r>
            <a:r>
              <a:rPr lang="ar-SA" sz="4000" b="1" dirty="0" err="1" smtClean="0">
                <a:solidFill>
                  <a:schemeClr val="accent2">
                    <a:lumMod val="75000"/>
                  </a:schemeClr>
                </a:solidFill>
              </a:rPr>
              <a:t>إلخ</a:t>
            </a:r>
            <a:endParaRPr lang="ar-SA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طفل يأكل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571480"/>
            <a:ext cx="7643866" cy="57864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ar-SA" dirty="0" smtClean="0"/>
          </a:p>
          <a:p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ولذا عملية التعلم تهم :</a:t>
            </a:r>
          </a:p>
          <a:p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الوالدين </a:t>
            </a:r>
          </a:p>
          <a:p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المعلمون</a:t>
            </a:r>
          </a:p>
          <a:p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المرشدون  </a:t>
            </a:r>
          </a:p>
          <a:p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الطلاب</a:t>
            </a:r>
          </a:p>
          <a:p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المصلحون الاجتماعيون </a:t>
            </a:r>
          </a:p>
          <a:p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الموجهون رجال الدين والسياسة والإعلام</a:t>
            </a:r>
          </a:p>
          <a:p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 وأي شخص يريد أن يؤثر في الآخرين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طلاب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642918"/>
            <a:ext cx="7715304" cy="56436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مراحل التعلم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71472" y="1643050"/>
            <a:ext cx="8229600" cy="452596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endParaRPr lang="ar-SA" b="1" dirty="0" smtClean="0"/>
          </a:p>
          <a:p>
            <a:r>
              <a:rPr lang="ar-SA" sz="4000" b="1" dirty="0" smtClean="0">
                <a:solidFill>
                  <a:schemeClr val="accent2">
                    <a:lumMod val="75000"/>
                  </a:schemeClr>
                </a:solidFill>
              </a:rPr>
              <a:t>مرحلة اكتساب المادة المتعلمة، </a:t>
            </a:r>
          </a:p>
          <a:p>
            <a:r>
              <a:rPr lang="ar-SA" sz="4000" b="1" dirty="0" smtClean="0">
                <a:solidFill>
                  <a:schemeClr val="accent2">
                    <a:lumMod val="75000"/>
                  </a:schemeClr>
                </a:solidFill>
              </a:rPr>
              <a:t>تليها مرحلة اختزان المعلومات، أو الاحتفاظ </a:t>
            </a:r>
            <a:r>
              <a:rPr lang="ar-SA" sz="4000" b="1" dirty="0" err="1" smtClean="0">
                <a:solidFill>
                  <a:schemeClr val="accent2">
                    <a:lumMod val="75000"/>
                  </a:schemeClr>
                </a:solidFill>
              </a:rPr>
              <a:t>بها</a:t>
            </a:r>
            <a:r>
              <a:rPr lang="ar-SA" sz="4000" b="1" dirty="0" smtClean="0">
                <a:solidFill>
                  <a:schemeClr val="accent2">
                    <a:lumMod val="75000"/>
                  </a:schemeClr>
                </a:solidFill>
              </a:rPr>
              <a:t>،</a:t>
            </a:r>
          </a:p>
          <a:p>
            <a:r>
              <a:rPr lang="ar-SA" sz="4000" b="1" dirty="0" smtClean="0">
                <a:solidFill>
                  <a:schemeClr val="accent2">
                    <a:lumMod val="75000"/>
                  </a:schemeClr>
                </a:solidFill>
              </a:rPr>
              <a:t> أما المرحلة الثالثة فهي مرحلة الاستعادة والاسترجاع.</a:t>
            </a:r>
            <a:endParaRPr lang="ar-SA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270</Words>
  <Application>Microsoft Office PowerPoint</Application>
  <PresentationFormat>عرض على الشاشة (3:4)‏</PresentationFormat>
  <Paragraphs>78</Paragraphs>
  <Slides>23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23</vt:i4>
      </vt:variant>
    </vt:vector>
  </HeadingPairs>
  <TitlesOfParts>
    <vt:vector size="24" baseType="lpstr">
      <vt:lpstr>سمة Office</vt:lpstr>
      <vt:lpstr>الشريحة 1</vt:lpstr>
      <vt:lpstr>تعريف التعلم</vt:lpstr>
      <vt:lpstr>الشريحة 3</vt:lpstr>
      <vt:lpstr>الشريحة 4</vt:lpstr>
      <vt:lpstr>أهمية التعلم في دراسة وتفسير السلوك  </vt:lpstr>
      <vt:lpstr>الشريحة 6</vt:lpstr>
      <vt:lpstr>الشريحة 7</vt:lpstr>
      <vt:lpstr>الشريحة 8</vt:lpstr>
      <vt:lpstr>مراحل التعلم</vt:lpstr>
      <vt:lpstr>شروط التعلم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الأداء والتعلم</vt:lpstr>
      <vt:lpstr>الشريحة 18</vt:lpstr>
      <vt:lpstr>الشريحة 19</vt:lpstr>
      <vt:lpstr>تعريف الاستجابه</vt:lpstr>
      <vt:lpstr>الشريحة 21</vt:lpstr>
      <vt:lpstr>الشريحة 22</vt:lpstr>
      <vt:lpstr>الشريحة 23</vt:lpstr>
    </vt:vector>
  </TitlesOfParts>
  <Company>Compume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تعريف التعلم</dc:title>
  <dc:creator>FG</dc:creator>
  <cp:lastModifiedBy>FG</cp:lastModifiedBy>
  <cp:revision>34</cp:revision>
  <dcterms:created xsi:type="dcterms:W3CDTF">2013-01-24T21:10:13Z</dcterms:created>
  <dcterms:modified xsi:type="dcterms:W3CDTF">2013-02-28T16:59:05Z</dcterms:modified>
</cp:coreProperties>
</file>