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9" r:id="rId4"/>
    <p:sldId id="270" r:id="rId5"/>
    <p:sldId id="271" r:id="rId6"/>
    <p:sldId id="272" r:id="rId7"/>
    <p:sldId id="278" r:id="rId8"/>
    <p:sldId id="279" r:id="rId9"/>
    <p:sldId id="273" r:id="rId10"/>
    <p:sldId id="274" r:id="rId11"/>
    <p:sldId id="275" r:id="rId12"/>
    <p:sldId id="276" r:id="rId13"/>
    <p:sldId id="277" r:id="rId14"/>
    <p:sldId id="280" r:id="rId15"/>
    <p:sldId id="281" r:id="rId16"/>
    <p:sldId id="282" r:id="rId17"/>
    <p:sldId id="283" r:id="rId18"/>
    <p:sldId id="284" r:id="rId19"/>
    <p:sldId id="285" r:id="rId20"/>
    <p:sldId id="287" r:id="rId21"/>
    <p:sldId id="288" r:id="rId22"/>
    <p:sldId id="290" r:id="rId23"/>
    <p:sldId id="291" r:id="rId24"/>
    <p:sldId id="286" r:id="rId25"/>
    <p:sldId id="292" r:id="rId26"/>
    <p:sldId id="293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7" autoAdjust="0"/>
    <p:restoredTop sz="94420" autoAdjust="0"/>
  </p:normalViewPr>
  <p:slideViewPr>
    <p:cSldViewPr>
      <p:cViewPr varScale="1">
        <p:scale>
          <a:sx n="73" d="100"/>
          <a:sy n="73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44450" y="2393950"/>
          <a:ext cx="9077325" cy="1819275"/>
        </p:xfrm>
        <a:graphic>
          <a:graphicData uri="http://schemas.openxmlformats.org/presentationml/2006/ole">
            <p:oleObj spid="_x0000_s3087" name="Image" r:id="rId3" imgW="10209524" imgH="1815873" progId="">
              <p:embed/>
            </p:oleObj>
          </a:graphicData>
        </a:graphic>
      </p:graphicFrame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34925" y="4292600"/>
            <a:ext cx="9074150" cy="2520950"/>
            <a:chOff x="0" y="2640"/>
            <a:chExt cx="5760" cy="1680"/>
          </a:xfrm>
        </p:grpSpPr>
        <p:sp>
          <p:nvSpPr>
            <p:cNvPr id="3089" name="Rectangle 17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168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090" name="Rectangle 18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34925" y="44450"/>
            <a:ext cx="9074150" cy="228282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-4763" y="0"/>
            <a:ext cx="9148763" cy="6856413"/>
            <a:chOff x="-3" y="0"/>
            <a:chExt cx="5763" cy="4319"/>
          </a:xfrm>
        </p:grpSpPr>
        <p:sp>
          <p:nvSpPr>
            <p:cNvPr id="3093" name="AutoShape 21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094" name="Freeform 22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3095" name="Freeform 23"/>
            <p:cNvSpPr>
              <a:spLocks/>
            </p:cNvSpPr>
            <p:nvPr userDrawn="1"/>
          </p:nvSpPr>
          <p:spPr bwMode="gray">
            <a:xfrm rot="-5408600">
              <a:off x="-50" y="4030"/>
              <a:ext cx="336" cy="24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3096" name="Freeform 24"/>
            <p:cNvSpPr>
              <a:spLocks/>
            </p:cNvSpPr>
            <p:nvPr userDrawn="1"/>
          </p:nvSpPr>
          <p:spPr bwMode="gray">
            <a:xfrm rot="10769190">
              <a:off x="5519" y="4031"/>
              <a:ext cx="232" cy="28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3097" name="Freeform 25"/>
            <p:cNvSpPr>
              <a:spLocks/>
            </p:cNvSpPr>
            <p:nvPr userDrawn="1"/>
          </p:nvSpPr>
          <p:spPr bwMode="gray">
            <a:xfrm rot="5400000">
              <a:off x="5472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ltGray">
          <a:xfrm>
            <a:off x="762000" y="990600"/>
            <a:ext cx="7772400" cy="10668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CE930DA-8547-4581-A954-43B21DBC38EF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2482850" y="2895600"/>
            <a:ext cx="2698750" cy="1041400"/>
            <a:chOff x="1610" y="1965"/>
            <a:chExt cx="1700" cy="656"/>
          </a:xfrm>
        </p:grpSpPr>
        <p:pic>
          <p:nvPicPr>
            <p:cNvPr id="3099" name="Picture 27" descr="Untitled-1 copy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gray">
            <a:xfrm>
              <a:off x="2426" y="1965"/>
              <a:ext cx="590" cy="590"/>
            </a:xfrm>
            <a:prstGeom prst="rect">
              <a:avLst/>
            </a:prstGeom>
            <a:noFill/>
          </p:spPr>
        </p:pic>
        <p:pic>
          <p:nvPicPr>
            <p:cNvPr id="3100" name="Picture 28" descr="Untitled-1 copy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gray">
            <a:xfrm>
              <a:off x="3061" y="2372"/>
              <a:ext cx="249" cy="249"/>
            </a:xfrm>
            <a:prstGeom prst="rect">
              <a:avLst/>
            </a:prstGeom>
            <a:noFill/>
          </p:spPr>
        </p:pic>
        <p:pic>
          <p:nvPicPr>
            <p:cNvPr id="3101" name="Picture 29" descr="Untitled-1 copy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gray">
            <a:xfrm>
              <a:off x="1610" y="2237"/>
              <a:ext cx="363" cy="36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6C9A9-05A9-4F08-969B-FEABE63664A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2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2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6CE73-BB30-4432-8D83-7AEA205C817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6294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949825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C97BFF2C-1D3F-45ED-89EF-BA2E5FDDB40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DE384-55D7-46CA-9775-E135F5B4D93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68ADE-8370-42D4-A99C-54F62319A84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04345-BF49-44DB-9351-625E8BCF7B1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634EE-7E0F-444D-AE39-E94BB87C682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58FEB-B3F9-414E-A078-A07F566E1ED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81126-085E-456C-84DD-EA4787ACE12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DA93F-12E8-432B-B442-796E25584D5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8130C-DEDB-44BD-99C8-A2F499677E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5" name="Group 11"/>
          <p:cNvGrpSpPr>
            <a:grpSpLocks/>
          </p:cNvGrpSpPr>
          <p:nvPr/>
        </p:nvGrpSpPr>
        <p:grpSpPr bwMode="auto">
          <a:xfrm>
            <a:off x="0" y="285750"/>
            <a:ext cx="9156700" cy="911225"/>
            <a:chOff x="-1" y="196"/>
            <a:chExt cx="5768" cy="635"/>
          </a:xfrm>
        </p:grpSpPr>
        <p:sp>
          <p:nvSpPr>
            <p:cNvPr id="1036" name="Rectangle 12"/>
            <p:cNvSpPr>
              <a:spLocks noChangeArrowheads="1"/>
            </p:cNvSpPr>
            <p:nvPr userDrawn="1"/>
          </p:nvSpPr>
          <p:spPr bwMode="gray">
            <a:xfrm>
              <a:off x="1" y="196"/>
              <a:ext cx="5766" cy="63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037" name="Freeform 13"/>
            <p:cNvSpPr>
              <a:spLocks/>
            </p:cNvSpPr>
            <p:nvPr userDrawn="1"/>
          </p:nvSpPr>
          <p:spPr bwMode="gray">
            <a:xfrm flipH="1" flipV="1">
              <a:off x="2265" y="196"/>
              <a:ext cx="3497" cy="226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gray">
            <a:xfrm>
              <a:off x="-1" y="513"/>
              <a:ext cx="3702" cy="311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pic>
        <p:nvPicPr>
          <p:cNvPr id="1041" name="Picture 17" descr="Untitled-1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>
            <a:off x="252413" y="382588"/>
            <a:ext cx="720725" cy="720725"/>
          </a:xfrm>
          <a:prstGeom prst="rect">
            <a:avLst/>
          </a:prstGeom>
          <a:noFill/>
        </p:spPr>
      </p:pic>
      <p:pic>
        <p:nvPicPr>
          <p:cNvPr id="1042" name="Picture 18" descr="Untitled-1 copy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gray">
          <a:xfrm>
            <a:off x="973138" y="765175"/>
            <a:ext cx="358775" cy="358775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6764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6F5B87-A48E-4216-AE56-C38DBFA3FA9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ar-KW" dirty="0" smtClean="0"/>
              <a:t>التمويل القصير الأجل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dirty="0" smtClean="0"/>
              <a:t>3. القروض المصرفية القصيرة الأجل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79912" y="3140968"/>
            <a:ext cx="158417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3600" dirty="0" smtClean="0">
                <a:solidFill>
                  <a:srgbClr val="FF0000"/>
                </a:solidFill>
              </a:rPr>
              <a:t>أنواعها</a:t>
            </a:r>
            <a:endParaRPr lang="ar-KW" sz="3600" dirty="0">
              <a:solidFill>
                <a:srgbClr val="FF0000"/>
              </a:solidFill>
            </a:endParaRPr>
          </a:p>
        </p:txBody>
      </p:sp>
      <p:sp>
        <p:nvSpPr>
          <p:cNvPr id="5" name="Right Brace 4"/>
          <p:cNvSpPr/>
          <p:nvPr/>
        </p:nvSpPr>
        <p:spPr bwMode="auto">
          <a:xfrm rot="16200000">
            <a:off x="4211960" y="692696"/>
            <a:ext cx="648072" cy="6984776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K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4941168"/>
            <a:ext cx="24482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KW" sz="2400" dirty="0" smtClean="0"/>
              <a:t>التسهيلات الائتمانية المحدودة</a:t>
            </a:r>
            <a:endParaRPr lang="ar-KW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979712" y="1772816"/>
            <a:ext cx="648072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ar-KW" sz="3200" dirty="0" smtClean="0"/>
              <a:t>أوراق الدفع</a:t>
            </a:r>
          </a:p>
          <a:p>
            <a:pPr algn="r" rtl="1">
              <a:buFont typeface="Arial" pitchFamily="34" charset="0"/>
              <a:buChar char="•"/>
            </a:pPr>
            <a:r>
              <a:rPr lang="ar-KW" sz="3200" dirty="0" smtClean="0"/>
              <a:t>ذاتية التسييل</a:t>
            </a:r>
            <a:endParaRPr lang="ar-KW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275856" y="4974267"/>
            <a:ext cx="24482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KW" sz="2400" dirty="0" smtClean="0"/>
              <a:t>التسهيلات الائتمانية المتجددة</a:t>
            </a:r>
            <a:endParaRPr lang="ar-KW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4941168"/>
            <a:ext cx="24482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KW" sz="2400" dirty="0" smtClean="0"/>
              <a:t>قروض المقاولين</a:t>
            </a:r>
            <a:endParaRPr lang="ar-KW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dirty="0" smtClean="0"/>
              <a:t>3. القروض المصرفية القصيرة الأجل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1772816"/>
            <a:ext cx="7560840" cy="16927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3200" b="1" dirty="0" smtClean="0">
                <a:solidFill>
                  <a:srgbClr val="FF0000"/>
                </a:solidFill>
              </a:rPr>
              <a:t>1. التسهيلات الائتمانية المحدودة:</a:t>
            </a:r>
          </a:p>
          <a:p>
            <a:pPr algn="r" rtl="1"/>
            <a:endParaRPr lang="ar-KW" sz="2400" dirty="0" smtClean="0"/>
          </a:p>
          <a:p>
            <a:pPr algn="r" rtl="1">
              <a:buFont typeface="Arial" pitchFamily="34" charset="0"/>
              <a:buChar char="•"/>
            </a:pPr>
            <a:r>
              <a:rPr lang="ar-KW" sz="2400" dirty="0" smtClean="0"/>
              <a:t>ترتيبات بين المصرف والشركة بتقديم قروض بحد أعظمي معين</a:t>
            </a:r>
          </a:p>
          <a:p>
            <a:pPr algn="r" rtl="1">
              <a:buFont typeface="Arial" pitchFamily="34" charset="0"/>
              <a:buChar char="•"/>
            </a:pPr>
            <a:r>
              <a:rPr lang="ar-KW" sz="2400" dirty="0" smtClean="0"/>
              <a:t>تحسب الفوائد على المبالغ المأخوذة من القرض</a:t>
            </a:r>
            <a:endParaRPr lang="ar-KW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dirty="0" smtClean="0"/>
              <a:t>3. القروض المصرفية القصيرة الأجل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1772816"/>
            <a:ext cx="7560840" cy="16927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3200" b="1" dirty="0" smtClean="0">
                <a:solidFill>
                  <a:srgbClr val="FF0000"/>
                </a:solidFill>
              </a:rPr>
              <a:t>2. التسهيلات الائتمانية المتجددة:</a:t>
            </a:r>
          </a:p>
          <a:p>
            <a:pPr algn="r" rtl="1"/>
            <a:endParaRPr lang="ar-KW" sz="2400" dirty="0" smtClean="0"/>
          </a:p>
          <a:p>
            <a:pPr algn="r" rtl="1">
              <a:buFont typeface="Arial" pitchFamily="34" charset="0"/>
              <a:buChar char="•"/>
            </a:pPr>
            <a:r>
              <a:rPr lang="ar-KW" sz="2400" dirty="0" smtClean="0"/>
              <a:t>التزام من المصرف بتقديم قروض بحد معين</a:t>
            </a:r>
          </a:p>
          <a:p>
            <a:pPr algn="r" rtl="1">
              <a:buFont typeface="Arial" pitchFamily="34" charset="0"/>
              <a:buChar char="•"/>
            </a:pPr>
            <a:r>
              <a:rPr lang="ar-KW" sz="2400" dirty="0" smtClean="0"/>
              <a:t>يوجد رسم ارتباط على الجزء الغير مسحوب من القرض</a:t>
            </a:r>
            <a:endParaRPr lang="ar-KW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dirty="0" smtClean="0"/>
              <a:t>3. القروض المصرفية القصيرة الأجل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1772816"/>
            <a:ext cx="756084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3200" b="1" dirty="0" smtClean="0">
                <a:solidFill>
                  <a:srgbClr val="FF0000"/>
                </a:solidFill>
              </a:rPr>
              <a:t>3. قروض المقاولين:</a:t>
            </a:r>
          </a:p>
          <a:p>
            <a:pPr algn="r" rtl="1"/>
            <a:endParaRPr lang="ar-KW" sz="2400" dirty="0" smtClean="0"/>
          </a:p>
          <a:p>
            <a:pPr algn="r" rtl="1">
              <a:buFont typeface="Arial" pitchFamily="34" charset="0"/>
              <a:buChar char="•"/>
            </a:pPr>
            <a:r>
              <a:rPr lang="ar-KW" sz="2400" dirty="0" smtClean="0"/>
              <a:t>لإنجاز مراحل معينة من مشروع البناء</a:t>
            </a:r>
            <a:endParaRPr lang="ar-KW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dirty="0" smtClean="0"/>
              <a:t>الفائدة على القروض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1772816"/>
            <a:ext cx="75608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3200" dirty="0" smtClean="0"/>
              <a:t>معدل الفائدة الأساسي</a:t>
            </a:r>
            <a:endParaRPr lang="ar-KW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762968" y="4267200"/>
            <a:ext cx="1512888" cy="1511300"/>
            <a:chOff x="2200" y="1570"/>
            <a:chExt cx="1496" cy="1496"/>
          </a:xfrm>
        </p:grpSpPr>
        <p:sp>
          <p:nvSpPr>
            <p:cNvPr id="26661" name="Oval 37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SA"/>
            </a:p>
          </p:txBody>
        </p:sp>
        <p:sp>
          <p:nvSpPr>
            <p:cNvPr id="26662" name="Oval 38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69804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SA"/>
            </a:p>
          </p:txBody>
        </p:sp>
        <p:sp>
          <p:nvSpPr>
            <p:cNvPr id="26663" name="Oval 39"/>
            <p:cNvSpPr>
              <a:spLocks noChangeArrowheads="1"/>
            </p:cNvSpPr>
            <p:nvPr/>
          </p:nvSpPr>
          <p:spPr bwMode="gray">
            <a:xfrm>
              <a:off x="2298" y="1668"/>
              <a:ext cx="1300" cy="13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  <p:sp>
          <p:nvSpPr>
            <p:cNvPr id="26664" name="Oval 40"/>
            <p:cNvSpPr>
              <a:spLocks noChangeArrowheads="1"/>
            </p:cNvSpPr>
            <p:nvPr/>
          </p:nvSpPr>
          <p:spPr bwMode="gray">
            <a:xfrm>
              <a:off x="2298" y="1668"/>
              <a:ext cx="1300" cy="130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  <p:sp>
          <p:nvSpPr>
            <p:cNvPr id="26665" name="Oval 41"/>
            <p:cNvSpPr>
              <a:spLocks noChangeArrowheads="1"/>
            </p:cNvSpPr>
            <p:nvPr/>
          </p:nvSpPr>
          <p:spPr bwMode="gray">
            <a:xfrm>
              <a:off x="2363" y="1733"/>
              <a:ext cx="1170" cy="1170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</p:grpSp>
      <p:sp>
        <p:nvSpPr>
          <p:cNvPr id="26629" name="AutoShape 5"/>
          <p:cNvSpPr>
            <a:spLocks noChangeArrowheads="1"/>
          </p:cNvSpPr>
          <p:nvPr/>
        </p:nvSpPr>
        <p:spPr bwMode="gray">
          <a:xfrm>
            <a:off x="1463675" y="2555875"/>
            <a:ext cx="5759450" cy="2159000"/>
          </a:xfrm>
          <a:prstGeom prst="upArrow">
            <a:avLst>
              <a:gd name="adj1" fmla="val 57296"/>
              <a:gd name="adj2" fmla="val 62796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33333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563888" y="4279900"/>
            <a:ext cx="1512888" cy="1511300"/>
            <a:chOff x="2200" y="1570"/>
            <a:chExt cx="1496" cy="1496"/>
          </a:xfrm>
        </p:grpSpPr>
        <p:sp>
          <p:nvSpPr>
            <p:cNvPr id="26631" name="Oval 7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SA"/>
            </a:p>
          </p:txBody>
        </p:sp>
        <p:sp>
          <p:nvSpPr>
            <p:cNvPr id="26632" name="Oval 8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5725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SA"/>
            </a:p>
          </p:txBody>
        </p:sp>
        <p:sp>
          <p:nvSpPr>
            <p:cNvPr id="26633" name="Oval 9"/>
            <p:cNvSpPr>
              <a:spLocks noChangeArrowheads="1"/>
            </p:cNvSpPr>
            <p:nvPr/>
          </p:nvSpPr>
          <p:spPr bwMode="gray">
            <a:xfrm>
              <a:off x="2298" y="1668"/>
              <a:ext cx="1300" cy="130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  <p:sp>
          <p:nvSpPr>
            <p:cNvPr id="26634" name="Oval 10"/>
            <p:cNvSpPr>
              <a:spLocks noChangeArrowheads="1"/>
            </p:cNvSpPr>
            <p:nvPr/>
          </p:nvSpPr>
          <p:spPr bwMode="gray">
            <a:xfrm>
              <a:off x="2298" y="1668"/>
              <a:ext cx="1300" cy="1300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  <p:sp>
          <p:nvSpPr>
            <p:cNvPr id="26635" name="Oval 11"/>
            <p:cNvSpPr>
              <a:spLocks noChangeArrowheads="1"/>
            </p:cNvSpPr>
            <p:nvPr/>
          </p:nvSpPr>
          <p:spPr bwMode="gray">
            <a:xfrm>
              <a:off x="2363" y="1733"/>
              <a:ext cx="1170" cy="11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292080" y="4279900"/>
            <a:ext cx="1512888" cy="1511300"/>
            <a:chOff x="2200" y="1570"/>
            <a:chExt cx="1496" cy="1496"/>
          </a:xfrm>
        </p:grpSpPr>
        <p:sp>
          <p:nvSpPr>
            <p:cNvPr id="26643" name="Oval 19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SA"/>
            </a:p>
          </p:txBody>
        </p:sp>
        <p:sp>
          <p:nvSpPr>
            <p:cNvPr id="26644" name="Oval 20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66667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ar-SA"/>
            </a:p>
          </p:txBody>
        </p:sp>
        <p:sp>
          <p:nvSpPr>
            <p:cNvPr id="26645" name="Oval 21"/>
            <p:cNvSpPr>
              <a:spLocks noChangeArrowheads="1"/>
            </p:cNvSpPr>
            <p:nvPr/>
          </p:nvSpPr>
          <p:spPr bwMode="gray">
            <a:xfrm>
              <a:off x="2298" y="1668"/>
              <a:ext cx="1300" cy="130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  <p:sp>
          <p:nvSpPr>
            <p:cNvPr id="26646" name="Oval 22"/>
            <p:cNvSpPr>
              <a:spLocks noChangeArrowheads="1"/>
            </p:cNvSpPr>
            <p:nvPr/>
          </p:nvSpPr>
          <p:spPr bwMode="gray">
            <a:xfrm>
              <a:off x="2298" y="1668"/>
              <a:ext cx="1300" cy="130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  <p:sp>
          <p:nvSpPr>
            <p:cNvPr id="26647" name="Oval 23"/>
            <p:cNvSpPr>
              <a:spLocks noChangeArrowheads="1"/>
            </p:cNvSpPr>
            <p:nvPr/>
          </p:nvSpPr>
          <p:spPr bwMode="gray">
            <a:xfrm>
              <a:off x="2363" y="1733"/>
              <a:ext cx="1170" cy="117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ar-SA"/>
            </a:p>
          </p:txBody>
        </p:sp>
      </p:grpSp>
      <p:sp>
        <p:nvSpPr>
          <p:cNvPr id="26655" name="AutoShape 31"/>
          <p:cNvSpPr>
            <a:spLocks noChangeArrowheads="1"/>
          </p:cNvSpPr>
          <p:nvPr/>
        </p:nvSpPr>
        <p:spPr bwMode="auto">
          <a:xfrm>
            <a:off x="1905000" y="1917700"/>
            <a:ext cx="48768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2431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KW" sz="2400" b="1" dirty="0" smtClean="0"/>
              <a:t>3 طرق لحساب الفائدة</a:t>
            </a:r>
            <a:endParaRPr lang="en-US" sz="2400" b="1" dirty="0"/>
          </a:p>
        </p:txBody>
      </p:sp>
      <p:sp>
        <p:nvSpPr>
          <p:cNvPr id="26656" name="Rectangle 32"/>
          <p:cNvSpPr>
            <a:spLocks noChangeArrowheads="1"/>
          </p:cNvSpPr>
          <p:nvPr/>
        </p:nvSpPr>
        <p:spPr bwMode="gray">
          <a:xfrm>
            <a:off x="1866552" y="4903788"/>
            <a:ext cx="1327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KW" sz="2000" b="1" dirty="0" smtClean="0">
                <a:solidFill>
                  <a:schemeClr val="bg1"/>
                </a:solidFill>
              </a:rPr>
              <a:t>قرض الأقساط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6657" name="Rectangle 33"/>
          <p:cNvSpPr>
            <a:spLocks noChangeArrowheads="1"/>
          </p:cNvSpPr>
          <p:nvPr/>
        </p:nvSpPr>
        <p:spPr bwMode="gray">
          <a:xfrm>
            <a:off x="3851920" y="4903788"/>
            <a:ext cx="10663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KW" sz="2000" b="1" dirty="0" smtClean="0">
                <a:solidFill>
                  <a:schemeClr val="bg1"/>
                </a:solidFill>
              </a:rPr>
              <a:t>المخصومة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gray">
          <a:xfrm>
            <a:off x="5714355" y="4889500"/>
            <a:ext cx="7184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KW" sz="2000" b="1" dirty="0" smtClean="0">
                <a:solidFill>
                  <a:schemeClr val="bg1"/>
                </a:solidFill>
              </a:rPr>
              <a:t>العادية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4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274638"/>
            <a:ext cx="6629400" cy="868362"/>
          </a:xfrm>
        </p:spPr>
        <p:txBody>
          <a:bodyPr/>
          <a:lstStyle/>
          <a:p>
            <a:pPr algn="r"/>
            <a:r>
              <a:rPr lang="ar-KW" dirty="0" smtClean="0"/>
              <a:t>الفائدة على القروض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dirty="0" smtClean="0"/>
              <a:t>1. الفائدة العادية (البسيطة)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484784"/>
            <a:ext cx="8352928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هي الفائدة على القرض التي يتم دفعها عند استحقاق القرض مع أصل قيمة القرض</a:t>
            </a:r>
          </a:p>
          <a:p>
            <a:pPr algn="r" rtl="1">
              <a:buFont typeface="Arial" pitchFamily="34" charset="0"/>
              <a:buChar char="•"/>
            </a:pPr>
            <a:endParaRPr lang="ar-KW" sz="2800" dirty="0" smtClean="0"/>
          </a:p>
          <a:p>
            <a:pPr algn="r" rtl="1">
              <a:buFont typeface="Arial" pitchFamily="34" charset="0"/>
              <a:buChar char="•"/>
            </a:pPr>
            <a:r>
              <a:rPr lang="ar-KW" sz="2800" dirty="0" smtClean="0"/>
              <a:t>معدل الفائدة الفعلي = معدل الفائدة الإسمي (التعاقدي)</a:t>
            </a:r>
          </a:p>
          <a:p>
            <a:pPr algn="r" rtl="1">
              <a:buFont typeface="Arial" pitchFamily="34" charset="0"/>
              <a:buChar char="•"/>
            </a:pPr>
            <a:endParaRPr lang="ar-KW" sz="2800" dirty="0" smtClean="0"/>
          </a:p>
          <a:p>
            <a:pPr algn="r" rtl="1">
              <a:buFont typeface="Arial" pitchFamily="34" charset="0"/>
              <a:buChar char="•"/>
            </a:pPr>
            <a:r>
              <a:rPr lang="ar-KW" sz="2800" dirty="0" smtClean="0"/>
              <a:t>معدل الفائدة الفعلي على قرض بفائدة بسيطة = </a:t>
            </a:r>
          </a:p>
          <a:p>
            <a:pPr algn="r" rtl="1">
              <a:buFont typeface="Arial" pitchFamily="34" charset="0"/>
              <a:buChar char="•"/>
            </a:pPr>
            <a:endParaRPr lang="ar-KW" sz="2800" dirty="0" smtClean="0"/>
          </a:p>
          <a:p>
            <a:pPr algn="r" rtl="1">
              <a:buFont typeface="Arial" pitchFamily="34" charset="0"/>
              <a:buChar char="•"/>
            </a:pPr>
            <a:endParaRPr lang="ar-KW" sz="2800" dirty="0" smtClean="0"/>
          </a:p>
          <a:p>
            <a:pPr algn="r" rtl="1">
              <a:buFont typeface="Arial" pitchFamily="34" charset="0"/>
              <a:buChar char="•"/>
            </a:pPr>
            <a:r>
              <a:rPr lang="ar-KW" sz="2800" dirty="0" smtClean="0"/>
              <a:t>تكلفة الفائدة السنوية = معدل الفائدة الاسمي × أصل قيمة القرض</a:t>
            </a:r>
          </a:p>
          <a:p>
            <a:pPr algn="r" rtl="1">
              <a:buFont typeface="Arial" pitchFamily="34" charset="0"/>
              <a:buChar char="•"/>
            </a:pPr>
            <a:endParaRPr lang="ar-KW" sz="2800" dirty="0" smtClean="0"/>
          </a:p>
          <a:p>
            <a:pPr algn="r" rtl="1">
              <a:buFont typeface="Arial" pitchFamily="34" charset="0"/>
              <a:buChar char="•"/>
            </a:pPr>
            <a:r>
              <a:rPr lang="ar-KW" sz="2800" dirty="0" smtClean="0"/>
              <a:t>تكلفة الفائدة لأقل من سنة = معدل الفائدة باليوم × عدد الأيام × أصل قيمة القرض</a:t>
            </a:r>
            <a:endParaRPr lang="ar-KW" sz="2800" dirty="0"/>
          </a:p>
        </p:txBody>
      </p:sp>
      <p:cxnSp>
        <p:nvCxnSpPr>
          <p:cNvPr id="8" name="Straight Connector 7"/>
          <p:cNvCxnSpPr/>
          <p:nvPr/>
        </p:nvCxnSpPr>
        <p:spPr bwMode="auto">
          <a:xfrm rot="10800000">
            <a:off x="1115617" y="3861047"/>
            <a:ext cx="20162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115616" y="3356992"/>
            <a:ext cx="194421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KW" dirty="0" smtClean="0"/>
              <a:t>الفائدة السنوية المدفوعة</a:t>
            </a:r>
          </a:p>
          <a:p>
            <a:pPr algn="ctr" rtl="1"/>
            <a:endParaRPr lang="ar-KW" dirty="0" smtClean="0"/>
          </a:p>
          <a:p>
            <a:pPr algn="ctr" rtl="1"/>
            <a:r>
              <a:rPr lang="ar-KW" dirty="0" smtClean="0"/>
              <a:t>أصل قيمة القرض</a:t>
            </a:r>
            <a:endParaRPr lang="ar-K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dirty="0" smtClean="0"/>
              <a:t>الفائدة العادية (البسيطة) - مثال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72816"/>
            <a:ext cx="8424936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أخذت شركة قرضا بـ 5 مليون ريال لمدة سنة واحدة بفائدة اسمية قدرها 10% .</a:t>
            </a:r>
          </a:p>
          <a:p>
            <a:pPr algn="r" rtl="1"/>
            <a:endParaRPr lang="ar-KW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K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تكلفة الفائدة =</a:t>
            </a:r>
          </a:p>
          <a:p>
            <a:pPr algn="r" rtl="1"/>
            <a:endParaRPr lang="ar-KW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K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معدل الفائدة الفعلي السنوي =</a:t>
            </a:r>
          </a:p>
          <a:p>
            <a:pPr algn="r" rtl="1"/>
            <a:endParaRPr lang="ar-KW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K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تكلفة الفائدة لمدة 3 أشهر =</a:t>
            </a:r>
            <a:endParaRPr lang="ar-KW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dirty="0" smtClean="0"/>
              <a:t>الفائدة العادية (البسيطة) - مثال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72816"/>
            <a:ext cx="8424936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أخذت شركة قرضا بـ 5 مليون ريال لمدة سنة واحدة بفائدة اسمية قدرها 10% .</a:t>
            </a:r>
          </a:p>
          <a:p>
            <a:pPr algn="r" rtl="1"/>
            <a:endParaRPr lang="ar-KW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K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تكلفة الفائدة = 5 مليون × 10% = 500,000 ريال</a:t>
            </a:r>
          </a:p>
          <a:p>
            <a:pPr algn="r" rtl="1"/>
            <a:endParaRPr lang="ar-KW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K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معدل الفائدة الفعلي السنوي = 500,000 ÷ 5 مليون = 10%</a:t>
            </a:r>
          </a:p>
          <a:p>
            <a:pPr algn="r" rtl="1"/>
            <a:endParaRPr lang="ar-KW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K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تكلفة الفائدة لمدة 3 أشهر = (10% ÷360)(90)(5مليون) = 125,000 ريال</a:t>
            </a:r>
            <a:endParaRPr lang="ar-KW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dirty="0" smtClean="0"/>
              <a:t>2. الفائدة المخصومة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772816"/>
            <a:ext cx="8352928" cy="45858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هي الفائدة التي تطرح من قيمة القرض مسبقا أي وقت إعطاء القرض</a:t>
            </a:r>
            <a:endParaRPr lang="ar-KW" sz="2400" dirty="0" smtClean="0"/>
          </a:p>
          <a:p>
            <a:pPr algn="r" rtl="1">
              <a:buFont typeface="Arial" pitchFamily="34" charset="0"/>
              <a:buChar char="•"/>
            </a:pPr>
            <a:endParaRPr lang="ar-KW" sz="2400" dirty="0" smtClean="0"/>
          </a:p>
          <a:p>
            <a:pPr algn="r" rtl="1">
              <a:buFont typeface="Arial" pitchFamily="34" charset="0"/>
              <a:buChar char="•"/>
            </a:pPr>
            <a:r>
              <a:rPr lang="ar-KW" sz="2400" dirty="0" smtClean="0"/>
              <a:t>معدل الفائدة الفعلي على قرض مخصوم = </a:t>
            </a:r>
          </a:p>
          <a:p>
            <a:pPr algn="r" rtl="1">
              <a:buFont typeface="Arial" pitchFamily="34" charset="0"/>
              <a:buChar char="•"/>
            </a:pPr>
            <a:endParaRPr lang="ar-KW" sz="2400" dirty="0" smtClean="0"/>
          </a:p>
          <a:p>
            <a:pPr algn="r" rtl="1">
              <a:buFont typeface="Arial" pitchFamily="34" charset="0"/>
              <a:buChar char="•"/>
            </a:pPr>
            <a:endParaRPr lang="ar-KW" sz="2400" dirty="0" smtClean="0"/>
          </a:p>
          <a:p>
            <a:pPr lvl="8"/>
            <a:r>
              <a:rPr lang="ar-KW" sz="2400" dirty="0" smtClean="0"/>
              <a:t>    =</a:t>
            </a:r>
          </a:p>
          <a:p>
            <a:pPr lvl="8"/>
            <a:endParaRPr lang="ar-KW" sz="2400" dirty="0" smtClean="0"/>
          </a:p>
          <a:p>
            <a:pPr lvl="8"/>
            <a:endParaRPr lang="ar-KW" sz="2400" dirty="0" smtClean="0"/>
          </a:p>
          <a:p>
            <a:pPr lvl="8" algn="l" rtl="0"/>
            <a:endParaRPr lang="ar-KW" sz="2400" b="1" dirty="0" smtClean="0"/>
          </a:p>
          <a:p>
            <a:pPr algn="r" rtl="1">
              <a:buFont typeface="Arial" pitchFamily="34" charset="0"/>
              <a:buChar char="•"/>
            </a:pPr>
            <a:endParaRPr lang="ar-KW" sz="2400" dirty="0" smtClean="0"/>
          </a:p>
          <a:p>
            <a:pPr algn="r" rtl="1"/>
            <a:endParaRPr lang="ar-KW" sz="2400" dirty="0" smtClean="0"/>
          </a:p>
          <a:p>
            <a:pPr algn="r" rtl="1"/>
            <a:endParaRPr lang="ar-KW" sz="2400" dirty="0" smtClean="0"/>
          </a:p>
        </p:txBody>
      </p:sp>
      <p:cxnSp>
        <p:nvCxnSpPr>
          <p:cNvPr id="8" name="Straight Connector 7"/>
          <p:cNvCxnSpPr/>
          <p:nvPr/>
        </p:nvCxnSpPr>
        <p:spPr bwMode="auto">
          <a:xfrm rot="10800000">
            <a:off x="611560" y="2852936"/>
            <a:ext cx="37444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043608" y="2420888"/>
            <a:ext cx="324036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KW" dirty="0" smtClean="0"/>
              <a:t>الفائدة السنوية المدفوعة</a:t>
            </a:r>
          </a:p>
          <a:p>
            <a:pPr algn="ctr" rtl="1"/>
            <a:endParaRPr lang="ar-KW" dirty="0" smtClean="0"/>
          </a:p>
          <a:p>
            <a:pPr algn="ctr" rtl="1"/>
            <a:r>
              <a:rPr lang="ar-KW" dirty="0" smtClean="0"/>
              <a:t>أصل قيمة القرض – الفائدة المدفوعة</a:t>
            </a:r>
            <a:endParaRPr lang="ar-KW" dirty="0"/>
          </a:p>
        </p:txBody>
      </p:sp>
      <p:cxnSp>
        <p:nvCxnSpPr>
          <p:cNvPr id="12" name="Straight Connector 11"/>
          <p:cNvCxnSpPr/>
          <p:nvPr/>
        </p:nvCxnSpPr>
        <p:spPr bwMode="auto">
          <a:xfrm rot="10800000">
            <a:off x="611560" y="4089846"/>
            <a:ext cx="37444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403648" y="3657798"/>
            <a:ext cx="244827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KW" dirty="0" smtClean="0"/>
              <a:t>معدل الفائدة</a:t>
            </a:r>
          </a:p>
          <a:p>
            <a:pPr algn="ctr" rtl="1"/>
            <a:endParaRPr lang="ar-KW" dirty="0" smtClean="0"/>
          </a:p>
          <a:p>
            <a:pPr algn="ctr" rtl="1"/>
            <a:r>
              <a:rPr lang="ar-KW" dirty="0" smtClean="0"/>
              <a:t>1– معدل الفائدة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dirty="0" smtClean="0"/>
              <a:t>المحتوى</a:t>
            </a:r>
            <a:endParaRPr lang="en-US" dirty="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752600" y="2286000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457200" indent="-457200" algn="r" rtl="1"/>
            <a:r>
              <a:rPr lang="ar-KW" sz="2400" b="1" dirty="0" smtClean="0">
                <a:solidFill>
                  <a:schemeClr val="bg1"/>
                </a:solidFill>
              </a:rPr>
              <a:t>1. تعريف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752600" y="3048000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rtl="1"/>
            <a:r>
              <a:rPr lang="ar-KW" sz="2400" b="1" dirty="0" smtClean="0">
                <a:solidFill>
                  <a:schemeClr val="bg1"/>
                </a:solidFill>
              </a:rPr>
              <a:t>2. الأسباب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1752600" y="3810000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rtl="1"/>
            <a:r>
              <a:rPr lang="ar-KW" sz="2400" b="1" dirty="0" smtClean="0">
                <a:solidFill>
                  <a:schemeClr val="bg1"/>
                </a:solidFill>
              </a:rPr>
              <a:t>3. المصادر</a:t>
            </a:r>
            <a:endParaRPr lang="ar-KW" sz="2400" dirty="0">
              <a:solidFill>
                <a:schemeClr val="bg1"/>
              </a:solidFill>
            </a:endParaRP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gray">
          <a:xfrm>
            <a:off x="1752600" y="4572000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r" rtl="1"/>
            <a:r>
              <a:rPr lang="ar-KW" sz="2400" b="1" dirty="0" smtClean="0">
                <a:solidFill>
                  <a:schemeClr val="bg1"/>
                </a:solidFill>
              </a:rPr>
              <a:t>4. حساب الفائدة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dirty="0" smtClean="0"/>
              <a:t>3. فائدة قرض الأقساط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556792"/>
            <a:ext cx="8352928" cy="46474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قرض الأقساط: القرض الذي يسدد على عدد متساوي من الأقساط الدورية لفترة معينة</a:t>
            </a:r>
            <a:endParaRPr lang="ar-KW" sz="2400" dirty="0" smtClean="0"/>
          </a:p>
          <a:p>
            <a:pPr algn="r" rtl="1">
              <a:buFont typeface="Arial" pitchFamily="34" charset="0"/>
              <a:buChar char="•"/>
            </a:pPr>
            <a:endParaRPr lang="ar-KW" sz="2400" dirty="0" smtClean="0"/>
          </a:p>
          <a:p>
            <a:pPr algn="r" rtl="1">
              <a:buFont typeface="Arial" pitchFamily="34" charset="0"/>
              <a:buChar char="•"/>
            </a:pPr>
            <a:r>
              <a:rPr lang="ar-KW" sz="2400" dirty="0" smtClean="0"/>
              <a:t>معدل الفائدة الفعلي على قرض الأقساط  = </a:t>
            </a:r>
          </a:p>
          <a:p>
            <a:pPr algn="r" rtl="1">
              <a:buFont typeface="Arial" pitchFamily="34" charset="0"/>
              <a:buChar char="•"/>
            </a:pPr>
            <a:endParaRPr lang="ar-KW" sz="2400" dirty="0" smtClean="0"/>
          </a:p>
          <a:p>
            <a:pPr algn="r" rtl="1">
              <a:buFont typeface="Arial" pitchFamily="34" charset="0"/>
              <a:buChar char="•"/>
            </a:pPr>
            <a:endParaRPr lang="ar-KW" sz="2400" dirty="0" smtClean="0"/>
          </a:p>
          <a:p>
            <a:pPr lvl="8"/>
            <a:r>
              <a:rPr lang="ar-KW" sz="2400" dirty="0" smtClean="0"/>
              <a:t>    </a:t>
            </a:r>
          </a:p>
          <a:p>
            <a:pPr lvl="8"/>
            <a:endParaRPr lang="ar-KW" sz="2400" dirty="0" smtClean="0"/>
          </a:p>
          <a:p>
            <a:pPr lvl="8"/>
            <a:endParaRPr lang="ar-KW" sz="2400" dirty="0" smtClean="0"/>
          </a:p>
          <a:p>
            <a:pPr lvl="8" algn="l" rtl="0"/>
            <a:endParaRPr lang="ar-KW" sz="2400" b="1" dirty="0" smtClean="0"/>
          </a:p>
          <a:p>
            <a:pPr lvl="8" algn="l" rtl="0"/>
            <a:r>
              <a:rPr lang="ar-KW" sz="2400" b="1" dirty="0" smtClean="0"/>
              <a:t>  </a:t>
            </a:r>
            <a:endParaRPr lang="ar-KW" sz="2400" b="1" dirty="0" smtClean="0"/>
          </a:p>
          <a:p>
            <a:pPr algn="r" rtl="1"/>
            <a:endParaRPr lang="ar-KW" sz="2400" dirty="0" smtClean="0"/>
          </a:p>
        </p:txBody>
      </p:sp>
      <p:cxnSp>
        <p:nvCxnSpPr>
          <p:cNvPr id="8" name="Straight Connector 7"/>
          <p:cNvCxnSpPr/>
          <p:nvPr/>
        </p:nvCxnSpPr>
        <p:spPr bwMode="auto">
          <a:xfrm rot="10800000">
            <a:off x="611560" y="3081734"/>
            <a:ext cx="37444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043608" y="2649686"/>
            <a:ext cx="324036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KW" dirty="0" smtClean="0"/>
              <a:t>الفائدة المدفوعة على القرض</a:t>
            </a:r>
          </a:p>
          <a:p>
            <a:pPr algn="ctr" rtl="1"/>
            <a:endParaRPr lang="ar-KW" dirty="0" smtClean="0"/>
          </a:p>
          <a:p>
            <a:pPr algn="ctr" rtl="1"/>
            <a:r>
              <a:rPr lang="ar-KW" dirty="0" smtClean="0"/>
              <a:t>نصف قيمة القرض</a:t>
            </a:r>
            <a:endParaRPr lang="ar-K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dirty="0" smtClean="0"/>
              <a:t>فائدة القروض بأرصدة تعويضية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2491149"/>
            <a:ext cx="8352928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K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تطلب البنوك من المقترضين الاحتفاظ بحد أدنى من الرصيد تساوي نسبة معينة من القرض</a:t>
            </a:r>
            <a:endParaRPr lang="ar-KW" sz="2400" dirty="0" smtClean="0"/>
          </a:p>
          <a:p>
            <a:pPr lvl="8" algn="ctr"/>
            <a:r>
              <a:rPr lang="ar-KW" sz="2400" dirty="0" smtClean="0"/>
              <a:t>    </a:t>
            </a:r>
          </a:p>
          <a:p>
            <a:pPr lvl="8" algn="ctr"/>
            <a:endParaRPr lang="ar-KW" sz="2400" dirty="0" smtClean="0"/>
          </a:p>
          <a:p>
            <a:pPr lvl="8" algn="ctr"/>
            <a:endParaRPr lang="ar-KW" sz="2400" dirty="0" smtClean="0"/>
          </a:p>
          <a:p>
            <a:pPr lvl="8" algn="ctr" rtl="0"/>
            <a:endParaRPr lang="ar-KW" sz="2400" b="1" dirty="0" smtClean="0"/>
          </a:p>
          <a:p>
            <a:pPr lvl="8" algn="ctr" rtl="0"/>
            <a:r>
              <a:rPr lang="ar-KW" sz="2400" b="1" dirty="0" smtClean="0"/>
              <a:t>  </a:t>
            </a:r>
            <a:endParaRPr lang="ar-KW" sz="2400" b="1" dirty="0" smtClean="0"/>
          </a:p>
          <a:p>
            <a:pPr algn="ctr" rtl="1"/>
            <a:endParaRPr lang="ar-KW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920880" cy="868362"/>
          </a:xfrm>
        </p:spPr>
        <p:txBody>
          <a:bodyPr/>
          <a:lstStyle/>
          <a:p>
            <a:pPr algn="r"/>
            <a:r>
              <a:rPr lang="ar-KW" dirty="0" smtClean="0"/>
              <a:t>القروض المصرفية القصيرة الأجل المضمونة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556792"/>
            <a:ext cx="8352928" cy="20005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تقديم ضمانات لحماية حقوق المقرضين</a:t>
            </a:r>
            <a:endParaRPr lang="ar-KW" sz="2400" dirty="0" smtClean="0"/>
          </a:p>
          <a:p>
            <a:pPr lvl="8"/>
            <a:r>
              <a:rPr lang="ar-KW" sz="2400" dirty="0" smtClean="0"/>
              <a:t>    </a:t>
            </a:r>
          </a:p>
          <a:p>
            <a:pPr lvl="8"/>
            <a:endParaRPr lang="ar-KW" sz="2400" dirty="0" smtClean="0"/>
          </a:p>
          <a:p>
            <a:pPr lvl="8"/>
            <a:endParaRPr lang="ar-KW" sz="2400" dirty="0" smtClean="0"/>
          </a:p>
          <a:p>
            <a:pPr algn="r" rtl="1"/>
            <a:endParaRPr lang="ar-KW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63888" y="3060249"/>
            <a:ext cx="158417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3600" dirty="0" smtClean="0">
                <a:solidFill>
                  <a:srgbClr val="FF0000"/>
                </a:solidFill>
              </a:rPr>
              <a:t>بضمانة</a:t>
            </a:r>
            <a:endParaRPr lang="ar-KW" sz="3600" dirty="0">
              <a:solidFill>
                <a:srgbClr val="FF0000"/>
              </a:solidFill>
            </a:endParaRPr>
          </a:p>
        </p:txBody>
      </p:sp>
      <p:sp>
        <p:nvSpPr>
          <p:cNvPr id="5" name="Right Brace 4"/>
          <p:cNvSpPr/>
          <p:nvPr/>
        </p:nvSpPr>
        <p:spPr bwMode="auto">
          <a:xfrm rot="16200000">
            <a:off x="4067944" y="2808220"/>
            <a:ext cx="648072" cy="2736304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K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4788441"/>
            <a:ext cx="28803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KW" sz="3200" dirty="0" smtClean="0"/>
              <a:t>الحسابات المدينة</a:t>
            </a:r>
            <a:endParaRPr lang="ar-KW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979712" y="4779730"/>
            <a:ext cx="16561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KW" sz="3200" dirty="0" smtClean="0"/>
              <a:t>المخزون</a:t>
            </a:r>
            <a:endParaRPr lang="ar-KW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dirty="0" smtClean="0"/>
              <a:t>التمويل بضمان الحسابات المدينة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72816"/>
            <a:ext cx="84249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تخصيص تحصيلاتها من الحسابات المدينة لصالح البنك</a:t>
            </a:r>
            <a:endParaRPr lang="ar-KW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dirty="0" smtClean="0"/>
              <a:t>التمويل بضمان المخزون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72816"/>
            <a:ext cx="842493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تحديد نسبة من قيمة المخزون كضمان </a:t>
            </a:r>
            <a:r>
              <a:rPr lang="ar-K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للبنك</a:t>
            </a:r>
            <a:endParaRPr lang="ar-K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ar-K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dirty="0" smtClean="0"/>
              <a:t>التمويل استعمال الأوراق التجارية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72816"/>
            <a:ext cx="842493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أوراق وعد بالدفع غير مضمونة</a:t>
            </a:r>
          </a:p>
          <a:p>
            <a:pPr algn="r" rtl="1"/>
            <a:endParaRPr lang="ar-KW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dirty="0" smtClean="0"/>
              <a:t>مزيج مصادر التمويل القصيرة الأجل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72816"/>
            <a:ext cx="8424936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لا يوجد مزيج أمثل للتمويل</a:t>
            </a:r>
          </a:p>
          <a:p>
            <a:pPr algn="r" rtl="1"/>
            <a:r>
              <a:rPr lang="ar-K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حسب:</a:t>
            </a:r>
          </a:p>
          <a:p>
            <a:pPr algn="r" rtl="1">
              <a:buFont typeface="Arial" pitchFamily="34" charset="0"/>
              <a:buChar char="•"/>
            </a:pPr>
            <a:r>
              <a:rPr lang="ar-K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تكلفة التمويل</a:t>
            </a:r>
          </a:p>
          <a:p>
            <a:pPr algn="r" rtl="1">
              <a:buFont typeface="Arial" pitchFamily="34" charset="0"/>
              <a:buChar char="•"/>
            </a:pPr>
            <a:r>
              <a:rPr lang="ar-K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متاحية التمويل</a:t>
            </a:r>
          </a:p>
          <a:p>
            <a:pPr algn="r" rtl="1">
              <a:buFont typeface="Arial" pitchFamily="34" charset="0"/>
              <a:buChar char="•"/>
            </a:pPr>
            <a:r>
              <a:rPr lang="ar-K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المرونه</a:t>
            </a:r>
            <a:endParaRPr lang="ar-KW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dirty="0" smtClean="0"/>
              <a:t>التعريف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2924944"/>
            <a:ext cx="648072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KW" sz="3600" dirty="0" smtClean="0"/>
              <a:t>إلتزامات الدين التي تستحق في فترة زمنية أقل من سنة</a:t>
            </a:r>
            <a:endParaRPr lang="ar-KW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dirty="0" smtClean="0"/>
              <a:t>الأسباب</a:t>
            </a:r>
            <a:endParaRPr lang="en-US" dirty="0"/>
          </a:p>
        </p:txBody>
      </p:sp>
      <p:pic>
        <p:nvPicPr>
          <p:cNvPr id="4" name="Picture 3" descr="what-is-your-website-worth-money-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2037184"/>
            <a:ext cx="3048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dirty="0" smtClean="0"/>
              <a:t>المصادر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2276872"/>
            <a:ext cx="648072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Font typeface="Wingdings" pitchFamily="2" charset="2"/>
              <a:buChar char="§"/>
            </a:pPr>
            <a:r>
              <a:rPr lang="ar-KW" sz="3600" dirty="0" smtClean="0"/>
              <a:t>الائتمان التجاري</a:t>
            </a:r>
          </a:p>
          <a:p>
            <a:pPr algn="r" rtl="1">
              <a:buFont typeface="Wingdings" pitchFamily="2" charset="2"/>
              <a:buChar char="§"/>
            </a:pPr>
            <a:r>
              <a:rPr lang="ar-KW" sz="3600" dirty="0" smtClean="0"/>
              <a:t>المتأخرات</a:t>
            </a:r>
          </a:p>
          <a:p>
            <a:pPr algn="r" rtl="1">
              <a:buFont typeface="Wingdings" pitchFamily="2" charset="2"/>
              <a:buChar char="§"/>
            </a:pPr>
            <a:r>
              <a:rPr lang="ar-KW" sz="3600" dirty="0" smtClean="0"/>
              <a:t>القروض المصرفية</a:t>
            </a:r>
          </a:p>
          <a:p>
            <a:pPr algn="r" rtl="1">
              <a:buFont typeface="Wingdings" pitchFamily="2" charset="2"/>
              <a:buChar char="§"/>
            </a:pPr>
            <a:r>
              <a:rPr lang="ar-KW" sz="3600" dirty="0" smtClean="0"/>
              <a:t>أدوات سوق النقد</a:t>
            </a:r>
            <a:endParaRPr lang="ar-KW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dirty="0" smtClean="0"/>
              <a:t>1. الائتمان التجاري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63888" y="2492896"/>
            <a:ext cx="158417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3600" dirty="0" smtClean="0">
                <a:solidFill>
                  <a:srgbClr val="FF0000"/>
                </a:solidFill>
              </a:rPr>
              <a:t>أنواعها</a:t>
            </a:r>
            <a:endParaRPr lang="ar-KW" sz="3600" dirty="0">
              <a:solidFill>
                <a:srgbClr val="FF0000"/>
              </a:solidFill>
            </a:endParaRPr>
          </a:p>
        </p:txBody>
      </p:sp>
      <p:sp>
        <p:nvSpPr>
          <p:cNvPr id="5" name="Right Brace 4"/>
          <p:cNvSpPr/>
          <p:nvPr/>
        </p:nvSpPr>
        <p:spPr bwMode="auto">
          <a:xfrm rot="16200000">
            <a:off x="4067944" y="2240867"/>
            <a:ext cx="648072" cy="2736304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K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0072" y="4221088"/>
            <a:ext cx="11521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KW" sz="3200" dirty="0" smtClean="0"/>
              <a:t>مجاني</a:t>
            </a:r>
            <a:endParaRPr lang="ar-KW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979712" y="4212377"/>
            <a:ext cx="16561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KW" sz="3200" dirty="0" smtClean="0"/>
              <a:t>ذو تكلفة</a:t>
            </a:r>
            <a:endParaRPr lang="ar-KW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dirty="0" smtClean="0"/>
              <a:t>1. الائتمان التجاري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1772816"/>
            <a:ext cx="5472608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3200" dirty="0" smtClean="0">
                <a:solidFill>
                  <a:srgbClr val="FF0000"/>
                </a:solidFill>
              </a:rPr>
              <a:t>تكاليف الائتمان التجاري:</a:t>
            </a:r>
          </a:p>
          <a:p>
            <a:pPr algn="r" rtl="1"/>
            <a:endParaRPr lang="ar-KW" sz="3200" dirty="0" smtClean="0"/>
          </a:p>
          <a:p>
            <a:pPr algn="r" rtl="1"/>
            <a:r>
              <a:rPr lang="ar-KW" sz="2400" dirty="0" smtClean="0"/>
              <a:t>نسبة التكلفة السنوية الفعلية = </a:t>
            </a:r>
            <a:endParaRPr lang="ar-KW" sz="2400" dirty="0"/>
          </a:p>
        </p:txBody>
      </p:sp>
      <p:cxnSp>
        <p:nvCxnSpPr>
          <p:cNvPr id="9" name="Straight Connector 8"/>
          <p:cNvCxnSpPr/>
          <p:nvPr/>
        </p:nvCxnSpPr>
        <p:spPr bwMode="auto">
          <a:xfrm rot="10800000">
            <a:off x="3563888" y="2996952"/>
            <a:ext cx="19442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10800000">
            <a:off x="971600" y="2996952"/>
            <a:ext cx="19442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Multiply 11"/>
          <p:cNvSpPr/>
          <p:nvPr/>
        </p:nvSpPr>
        <p:spPr bwMode="auto">
          <a:xfrm>
            <a:off x="2987824" y="2636912"/>
            <a:ext cx="576064" cy="648072"/>
          </a:xfrm>
          <a:prstGeom prst="mathMultipl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K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79912" y="2492896"/>
            <a:ext cx="12961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KW" dirty="0" smtClean="0"/>
              <a:t>نسبة الخصم</a:t>
            </a:r>
            <a:endParaRPr lang="ar-KW" dirty="0"/>
          </a:p>
        </p:txBody>
      </p:sp>
      <p:sp>
        <p:nvSpPr>
          <p:cNvPr id="14" name="TextBox 13"/>
          <p:cNvSpPr txBox="1"/>
          <p:nvPr/>
        </p:nvSpPr>
        <p:spPr>
          <a:xfrm>
            <a:off x="1259632" y="2492896"/>
            <a:ext cx="12961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360</a:t>
            </a:r>
            <a:endParaRPr lang="ar-KW" dirty="0"/>
          </a:p>
        </p:txBody>
      </p:sp>
      <p:sp>
        <p:nvSpPr>
          <p:cNvPr id="15" name="TextBox 14"/>
          <p:cNvSpPr txBox="1"/>
          <p:nvPr/>
        </p:nvSpPr>
        <p:spPr>
          <a:xfrm>
            <a:off x="3779912" y="3140968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KW" dirty="0" smtClean="0"/>
              <a:t>100 - نسبة الخصم</a:t>
            </a:r>
            <a:endParaRPr lang="ar-KW" dirty="0"/>
          </a:p>
        </p:txBody>
      </p:sp>
      <p:sp>
        <p:nvSpPr>
          <p:cNvPr id="16" name="TextBox 15"/>
          <p:cNvSpPr txBox="1"/>
          <p:nvPr/>
        </p:nvSpPr>
        <p:spPr>
          <a:xfrm>
            <a:off x="539552" y="3131676"/>
            <a:ext cx="22322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KW" dirty="0" smtClean="0"/>
              <a:t>فترة الائتمان - فترة الخصم</a:t>
            </a:r>
            <a:endParaRPr lang="ar-KW" dirty="0"/>
          </a:p>
        </p:txBody>
      </p:sp>
      <p:sp>
        <p:nvSpPr>
          <p:cNvPr id="17" name="TextBox 16"/>
          <p:cNvSpPr txBox="1"/>
          <p:nvPr/>
        </p:nvSpPr>
        <p:spPr>
          <a:xfrm>
            <a:off x="1475656" y="4005064"/>
            <a:ext cx="7056784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dirty="0" smtClean="0"/>
              <a:t>مثال:</a:t>
            </a:r>
          </a:p>
          <a:p>
            <a:pPr algn="r" rtl="1"/>
            <a:r>
              <a:rPr lang="ar-KW" dirty="0" smtClean="0"/>
              <a:t>تشتري شركة بضاعتها بتسهيلات ائتمانية تجارية بشروط ( 10/2 , صافي30 )</a:t>
            </a:r>
          </a:p>
          <a:p>
            <a:pPr algn="r" rtl="1"/>
            <a:r>
              <a:rPr lang="ar-KW" dirty="0" smtClean="0"/>
              <a:t>كما أن وسطي قيمة الطلبية من الشركة 50 الف ريال.</a:t>
            </a:r>
          </a:p>
          <a:p>
            <a:pPr algn="r" rtl="1"/>
            <a:endParaRPr lang="ar-KW" dirty="0" smtClean="0"/>
          </a:p>
          <a:p>
            <a:pPr algn="r" rtl="1"/>
            <a:r>
              <a:rPr lang="ar-KW" dirty="0" smtClean="0"/>
              <a:t>احسبي نسبة التكلفة السنوية الفعلية؟</a:t>
            </a:r>
            <a:endParaRPr lang="ar-K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dirty="0" smtClean="0"/>
              <a:t>مثال: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3347700"/>
            <a:ext cx="5472608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endParaRPr lang="ar-KW" sz="3200" dirty="0" smtClean="0"/>
          </a:p>
          <a:p>
            <a:pPr algn="r" rtl="1"/>
            <a:endParaRPr lang="ar-KW" sz="3200" dirty="0" smtClean="0"/>
          </a:p>
          <a:p>
            <a:pPr algn="r" rtl="1"/>
            <a:r>
              <a:rPr lang="ar-KW" sz="2400" dirty="0" smtClean="0"/>
              <a:t>نسبة التكلفة السنوية الفعلية = </a:t>
            </a:r>
            <a:endParaRPr lang="ar-KW" sz="2400" dirty="0"/>
          </a:p>
        </p:txBody>
      </p:sp>
      <p:cxnSp>
        <p:nvCxnSpPr>
          <p:cNvPr id="9" name="Straight Connector 8"/>
          <p:cNvCxnSpPr/>
          <p:nvPr/>
        </p:nvCxnSpPr>
        <p:spPr bwMode="auto">
          <a:xfrm rot="10800000">
            <a:off x="3563888" y="4571836"/>
            <a:ext cx="19442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10800000">
            <a:off x="971600" y="4571836"/>
            <a:ext cx="194421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Multiply 11"/>
          <p:cNvSpPr/>
          <p:nvPr/>
        </p:nvSpPr>
        <p:spPr bwMode="auto">
          <a:xfrm>
            <a:off x="2987824" y="4211796"/>
            <a:ext cx="576064" cy="648072"/>
          </a:xfrm>
          <a:prstGeom prst="mathMultipl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K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79912" y="4067780"/>
            <a:ext cx="12961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KW" dirty="0" smtClean="0"/>
              <a:t>نسبة الخصم</a:t>
            </a:r>
            <a:endParaRPr lang="ar-KW" dirty="0"/>
          </a:p>
        </p:txBody>
      </p:sp>
      <p:sp>
        <p:nvSpPr>
          <p:cNvPr id="14" name="TextBox 13"/>
          <p:cNvSpPr txBox="1"/>
          <p:nvPr/>
        </p:nvSpPr>
        <p:spPr>
          <a:xfrm>
            <a:off x="1259632" y="4067780"/>
            <a:ext cx="12961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360</a:t>
            </a:r>
            <a:endParaRPr lang="ar-KW" dirty="0"/>
          </a:p>
        </p:txBody>
      </p:sp>
      <p:sp>
        <p:nvSpPr>
          <p:cNvPr id="15" name="TextBox 14"/>
          <p:cNvSpPr txBox="1"/>
          <p:nvPr/>
        </p:nvSpPr>
        <p:spPr>
          <a:xfrm>
            <a:off x="3779912" y="4715852"/>
            <a:ext cx="17281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KW" dirty="0" smtClean="0"/>
              <a:t>100 - نسبة الخصم</a:t>
            </a:r>
            <a:endParaRPr lang="ar-KW" dirty="0"/>
          </a:p>
        </p:txBody>
      </p:sp>
      <p:sp>
        <p:nvSpPr>
          <p:cNvPr id="16" name="TextBox 15"/>
          <p:cNvSpPr txBox="1"/>
          <p:nvPr/>
        </p:nvSpPr>
        <p:spPr>
          <a:xfrm>
            <a:off x="539552" y="4706560"/>
            <a:ext cx="22322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KW" dirty="0" smtClean="0"/>
              <a:t>فترة الائتمان - فترة الخصم</a:t>
            </a:r>
            <a:endParaRPr lang="ar-KW" dirty="0"/>
          </a:p>
        </p:txBody>
      </p:sp>
      <p:sp>
        <p:nvSpPr>
          <p:cNvPr id="19" name="TextBox 18"/>
          <p:cNvSpPr txBox="1"/>
          <p:nvPr/>
        </p:nvSpPr>
        <p:spPr>
          <a:xfrm>
            <a:off x="251520" y="1556792"/>
            <a:ext cx="849694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2400" dirty="0" smtClean="0">
                <a:solidFill>
                  <a:srgbClr val="FF0000"/>
                </a:solidFill>
              </a:rPr>
              <a:t>تشتري شركة بضاعتها بتسهيلات ائتمانية تجارية بشروط ( 10/2 , صافي30 )</a:t>
            </a:r>
          </a:p>
          <a:p>
            <a:pPr algn="r" rtl="1"/>
            <a:r>
              <a:rPr lang="ar-KW" sz="2400" dirty="0" smtClean="0">
                <a:solidFill>
                  <a:srgbClr val="FF0000"/>
                </a:solidFill>
              </a:rPr>
              <a:t>كما أن وسطي قيمة الطلبية من الشركة 50 الف ريال.</a:t>
            </a:r>
          </a:p>
          <a:p>
            <a:pPr algn="r" rtl="1"/>
            <a:endParaRPr lang="ar-KW" sz="2400" dirty="0" smtClean="0">
              <a:solidFill>
                <a:srgbClr val="FF0000"/>
              </a:solidFill>
            </a:endParaRPr>
          </a:p>
          <a:p>
            <a:pPr algn="r" rtl="1"/>
            <a:r>
              <a:rPr lang="ar-KW" sz="2400" dirty="0" smtClean="0">
                <a:solidFill>
                  <a:srgbClr val="FF0000"/>
                </a:solidFill>
              </a:rPr>
              <a:t>احسبي نسبة التكلفة السنوية الفعلية؟</a:t>
            </a:r>
            <a:endParaRPr lang="ar-KW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KW" dirty="0" smtClean="0"/>
              <a:t>2. المتأخرات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79912" y="3140968"/>
            <a:ext cx="158417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3600" dirty="0" smtClean="0">
                <a:solidFill>
                  <a:srgbClr val="FF0000"/>
                </a:solidFill>
              </a:rPr>
              <a:t>أنواعها</a:t>
            </a:r>
            <a:endParaRPr lang="ar-KW" sz="3600" dirty="0">
              <a:solidFill>
                <a:srgbClr val="FF0000"/>
              </a:solidFill>
            </a:endParaRPr>
          </a:p>
        </p:txBody>
      </p:sp>
      <p:sp>
        <p:nvSpPr>
          <p:cNvPr id="5" name="Right Brace 4"/>
          <p:cNvSpPr/>
          <p:nvPr/>
        </p:nvSpPr>
        <p:spPr bwMode="auto">
          <a:xfrm rot="16200000">
            <a:off x="4283968" y="2888939"/>
            <a:ext cx="648072" cy="2736304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K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096" y="4869160"/>
            <a:ext cx="244827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KW" sz="3200" dirty="0" smtClean="0"/>
              <a:t>الأجور المتأخرة</a:t>
            </a:r>
            <a:endParaRPr lang="ar-KW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4860449"/>
            <a:ext cx="273630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KW" sz="3200" dirty="0" smtClean="0"/>
              <a:t>الضرائب المتاخرة</a:t>
            </a:r>
            <a:endParaRPr lang="ar-KW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979712" y="1916832"/>
            <a:ext cx="64807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KW" sz="3600" dirty="0" smtClean="0"/>
              <a:t>تكاليف مستحقة غير مدفوعة</a:t>
            </a:r>
            <a:endParaRPr lang="ar-KW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theme/theme1.xml><?xml version="1.0" encoding="utf-8"?>
<a:theme xmlns:a="http://schemas.openxmlformats.org/drawingml/2006/main" name="Sample presentation slides(4)">
  <a:themeElements>
    <a:clrScheme name="ms01_1 1">
      <a:dk1>
        <a:srgbClr val="1D528D"/>
      </a:dk1>
      <a:lt1>
        <a:srgbClr val="FFFFFF"/>
      </a:lt1>
      <a:dk2>
        <a:srgbClr val="000000"/>
      </a:dk2>
      <a:lt2>
        <a:srgbClr val="CACACA"/>
      </a:lt2>
      <a:accent1>
        <a:srgbClr val="0099CC"/>
      </a:accent1>
      <a:accent2>
        <a:srgbClr val="BFA907"/>
      </a:accent2>
      <a:accent3>
        <a:srgbClr val="FFFFFF"/>
      </a:accent3>
      <a:accent4>
        <a:srgbClr val="174578"/>
      </a:accent4>
      <a:accent5>
        <a:srgbClr val="AACAE2"/>
      </a:accent5>
      <a:accent6>
        <a:srgbClr val="AD9906"/>
      </a:accent6>
      <a:hlink>
        <a:srgbClr val="6E81E0"/>
      </a:hlink>
      <a:folHlink>
        <a:srgbClr val="009999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s01_1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slides(4)</Template>
  <TotalTime>12037</TotalTime>
  <Words>602</Words>
  <Application>Microsoft Office PowerPoint</Application>
  <PresentationFormat>On-screen Show (4:3)</PresentationFormat>
  <Paragraphs>163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Sample presentation slides(4)</vt:lpstr>
      <vt:lpstr>Image</vt:lpstr>
      <vt:lpstr>التمويل القصير الأجل</vt:lpstr>
      <vt:lpstr>المحتوى</vt:lpstr>
      <vt:lpstr>التعريف</vt:lpstr>
      <vt:lpstr>الأسباب</vt:lpstr>
      <vt:lpstr>المصادر</vt:lpstr>
      <vt:lpstr>1. الائتمان التجاري</vt:lpstr>
      <vt:lpstr>1. الائتمان التجاري</vt:lpstr>
      <vt:lpstr>مثال:</vt:lpstr>
      <vt:lpstr>2. المتأخرات</vt:lpstr>
      <vt:lpstr>3. القروض المصرفية القصيرة الأجل</vt:lpstr>
      <vt:lpstr>3. القروض المصرفية القصيرة الأجل</vt:lpstr>
      <vt:lpstr>3. القروض المصرفية القصيرة الأجل</vt:lpstr>
      <vt:lpstr>3. القروض المصرفية القصيرة الأجل</vt:lpstr>
      <vt:lpstr>الفائدة على القروض</vt:lpstr>
      <vt:lpstr>الفائدة على القروض</vt:lpstr>
      <vt:lpstr>1. الفائدة العادية (البسيطة)</vt:lpstr>
      <vt:lpstr>الفائدة العادية (البسيطة) - مثال</vt:lpstr>
      <vt:lpstr>الفائدة العادية (البسيطة) - مثال</vt:lpstr>
      <vt:lpstr>2. الفائدة المخصومة</vt:lpstr>
      <vt:lpstr>3. فائدة قرض الأقساط</vt:lpstr>
      <vt:lpstr>فائدة القروض بأرصدة تعويضية</vt:lpstr>
      <vt:lpstr>القروض المصرفية القصيرة الأجل المضمونة</vt:lpstr>
      <vt:lpstr>التمويل بضمان الحسابات المدينة</vt:lpstr>
      <vt:lpstr>التمويل بضمان المخزون</vt:lpstr>
      <vt:lpstr>التمويل استعمال الأوراق التجارية</vt:lpstr>
      <vt:lpstr>مزيج مصادر التمويل القصيرة الأجل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Fursa</dc:creator>
  <cp:lastModifiedBy>Rima</cp:lastModifiedBy>
  <cp:revision>39</cp:revision>
  <dcterms:created xsi:type="dcterms:W3CDTF">2007-11-12T01:55:18Z</dcterms:created>
  <dcterms:modified xsi:type="dcterms:W3CDTF">2011-11-17T23:42:26Z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TC011367961033</vt:lpwstr>
  </property>
</Properties>
</file>