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9" r:id="rId4"/>
    <p:sldId id="270" r:id="rId5"/>
    <p:sldId id="271" r:id="rId6"/>
    <p:sldId id="272" r:id="rId7"/>
    <p:sldId id="278" r:id="rId8"/>
    <p:sldId id="279" r:id="rId9"/>
    <p:sldId id="273" r:id="rId10"/>
    <p:sldId id="274" r:id="rId11"/>
    <p:sldId id="275" r:id="rId12"/>
    <p:sldId id="276" r:id="rId13"/>
    <p:sldId id="277" r:id="rId14"/>
    <p:sldId id="280" r:id="rId15"/>
    <p:sldId id="281" r:id="rId16"/>
    <p:sldId id="282" r:id="rId17"/>
    <p:sldId id="283" r:id="rId18"/>
    <p:sldId id="284" r:id="rId19"/>
    <p:sldId id="285" r:id="rId20"/>
    <p:sldId id="287" r:id="rId21"/>
    <p:sldId id="288" r:id="rId22"/>
    <p:sldId id="290" r:id="rId23"/>
    <p:sldId id="291" r:id="rId24"/>
    <p:sldId id="286" r:id="rId25"/>
    <p:sldId id="292" r:id="rId26"/>
    <p:sldId id="29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7" autoAdjust="0"/>
    <p:restoredTop sz="94420" autoAdjust="0"/>
  </p:normalViewPr>
  <p:slideViewPr>
    <p:cSldViewPr>
      <p:cViewPr varScale="1">
        <p:scale>
          <a:sx n="73" d="100"/>
          <a:sy n="7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p:oleObj spid="_x0000_s3087" name="Image" r:id="rId3" imgW="10209524" imgH="1815873" progId="">
              <p:embed/>
            </p:oleObj>
          </a:graphicData>
        </a:graphic>
      </p:graphicFrame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3089" name="Rectangle 17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3093" name="AutoShape 2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E930DA-8547-4581-A954-43B21DBC38EF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3098" name="Group 26"/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3099" name="Picture 27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</p:spPr>
        </p:pic>
        <p:pic>
          <p:nvPicPr>
            <p:cNvPr id="3100" name="Picture 28" descr="Untitled-1 copy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</p:spPr>
        </p:pic>
        <p:pic>
          <p:nvPicPr>
            <p:cNvPr id="3101" name="Picture 29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6C9A9-05A9-4F08-969B-FEABE63664A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6CE73-BB30-4432-8D83-7AEA205C81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C97BFF2C-1D3F-45ED-89EF-BA2E5FDDB40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DE384-55D7-46CA-9775-E135F5B4D93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68ADE-8370-42D4-A99C-54F62319A84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04345-BF49-44DB-9351-625E8BCF7B1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634EE-7E0F-444D-AE39-E94BB87C68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8FEB-B3F9-414E-A078-A07F566E1E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1126-085E-456C-84DD-EA4787ACE1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DA93F-12E8-432B-B442-796E25584D5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8130C-DEDB-44BD-99C8-A2F499677ED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37" name="Freeform 13"/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gray">
            <a:xfrm>
              <a:off x="-1" y="513"/>
              <a:ext cx="3702" cy="311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41" name="Picture 17" descr="Untitled-1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</p:spPr>
      </p:pic>
      <p:pic>
        <p:nvPicPr>
          <p:cNvPr id="1042" name="Picture 18" descr="Untitled-1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6F5B87-A48E-4216-AE56-C38DBFA3FA9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ar-KW" dirty="0" smtClean="0"/>
              <a:t>التمويل القصير الأجل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3. القروض المصرفية القصيرة الأجل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3140968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dirty="0" smtClean="0">
                <a:solidFill>
                  <a:srgbClr val="FF0000"/>
                </a:solidFill>
              </a:rPr>
              <a:t>أنواعها</a:t>
            </a:r>
            <a:endParaRPr lang="ar-KW" sz="3600" dirty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 bwMode="auto">
          <a:xfrm rot="16200000">
            <a:off x="4211960" y="692696"/>
            <a:ext cx="648072" cy="6984776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K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4941168"/>
            <a:ext cx="244827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2400" dirty="0" smtClean="0"/>
              <a:t>التسهيلات الائتمانية المحدودة</a:t>
            </a:r>
            <a:endParaRPr lang="ar-KW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1772816"/>
            <a:ext cx="64807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KW" sz="3200" dirty="0" smtClean="0"/>
              <a:t>أوراق الدفع</a:t>
            </a:r>
          </a:p>
          <a:p>
            <a:pPr algn="r" rtl="1">
              <a:buFont typeface="Arial" pitchFamily="34" charset="0"/>
              <a:buChar char="•"/>
            </a:pPr>
            <a:r>
              <a:rPr lang="ar-KW" sz="3200" dirty="0" smtClean="0"/>
              <a:t>ذاتية التسييل</a:t>
            </a:r>
            <a:endParaRPr lang="ar-KW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4974267"/>
            <a:ext cx="244827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2400" dirty="0" smtClean="0"/>
              <a:t>التسهيلات الائتمانية المتجددة</a:t>
            </a:r>
            <a:endParaRPr lang="ar-KW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4941168"/>
            <a:ext cx="24482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2400" dirty="0" smtClean="0"/>
              <a:t>قروض المقاولين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3. القروض المصرفية القصيرة الأجل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772816"/>
            <a:ext cx="7560840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1. التسهيلات الائتمانية المحدودة:</a:t>
            </a:r>
          </a:p>
          <a:p>
            <a:pPr algn="r" rtl="1"/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ترتيبات بين المصرف والشركة بتقديم قروض بحد أعظمي معين</a:t>
            </a:r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تحسب الفوائد على المبالغ المأخوذة من القرض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3. القروض المصرفية القصيرة الأجل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772816"/>
            <a:ext cx="7560840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2. التسهيلات الائتمانية المتجددة:</a:t>
            </a:r>
          </a:p>
          <a:p>
            <a:pPr algn="r" rtl="1"/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التزام من المصرف بتقديم قروض بحد معين</a:t>
            </a:r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يوجد رسم ارتباط على الجزء الغير مسحوب من القرض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3. القروض المصرفية القصيرة الأجل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772816"/>
            <a:ext cx="756084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b="1" dirty="0" smtClean="0">
                <a:solidFill>
                  <a:srgbClr val="FF0000"/>
                </a:solidFill>
              </a:rPr>
              <a:t>3. قروض المقاولين:</a:t>
            </a:r>
          </a:p>
          <a:p>
            <a:pPr algn="r" rtl="1"/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لإنجاز مراحل معينة من مشروع البناء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الفائدة على القروض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772816"/>
            <a:ext cx="75608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dirty="0" smtClean="0"/>
              <a:t>معدل الفائدة الأساسي</a:t>
            </a:r>
            <a:endParaRPr lang="ar-KW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762968" y="4267200"/>
            <a:ext cx="1512888" cy="1511300"/>
            <a:chOff x="2200" y="1570"/>
            <a:chExt cx="1496" cy="1496"/>
          </a:xfrm>
        </p:grpSpPr>
        <p:sp>
          <p:nvSpPr>
            <p:cNvPr id="26661" name="Oval 37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ar-SA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69804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ar-SA"/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  <p:sp>
          <p:nvSpPr>
            <p:cNvPr id="26664" name="Oval 40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  <p:sp>
          <p:nvSpPr>
            <p:cNvPr id="26665" name="Oval 41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</p:grpSp>
      <p:sp>
        <p:nvSpPr>
          <p:cNvPr id="26629" name="AutoShape 5"/>
          <p:cNvSpPr>
            <a:spLocks noChangeArrowheads="1"/>
          </p:cNvSpPr>
          <p:nvPr/>
        </p:nvSpPr>
        <p:spPr bwMode="gray">
          <a:xfrm>
            <a:off x="1463675" y="2555875"/>
            <a:ext cx="5759450" cy="2159000"/>
          </a:xfrm>
          <a:prstGeom prst="upArrow">
            <a:avLst>
              <a:gd name="adj1" fmla="val 57296"/>
              <a:gd name="adj2" fmla="val 62796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33333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563888" y="4279900"/>
            <a:ext cx="1512888" cy="1511300"/>
            <a:chOff x="2200" y="1570"/>
            <a:chExt cx="1496" cy="1496"/>
          </a:xfrm>
        </p:grpSpPr>
        <p:sp>
          <p:nvSpPr>
            <p:cNvPr id="26631" name="Oval 7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ar-SA"/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725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ar-SA"/>
            </a:p>
          </p:txBody>
        </p:sp>
        <p:sp>
          <p:nvSpPr>
            <p:cNvPr id="26633" name="Oval 9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  <p:sp>
          <p:nvSpPr>
            <p:cNvPr id="26634" name="Oval 10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  <p:sp>
          <p:nvSpPr>
            <p:cNvPr id="26635" name="Oval 11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292080" y="4279900"/>
            <a:ext cx="1512888" cy="1511300"/>
            <a:chOff x="2200" y="1570"/>
            <a:chExt cx="1496" cy="1496"/>
          </a:xfrm>
        </p:grpSpPr>
        <p:sp>
          <p:nvSpPr>
            <p:cNvPr id="26643" name="Oval 19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ar-SA"/>
            </a:p>
          </p:txBody>
        </p:sp>
        <p:sp>
          <p:nvSpPr>
            <p:cNvPr id="26644" name="Oval 20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66667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ar-SA"/>
            </a:p>
          </p:txBody>
        </p:sp>
        <p:sp>
          <p:nvSpPr>
            <p:cNvPr id="26645" name="Oval 21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  <p:sp>
          <p:nvSpPr>
            <p:cNvPr id="26646" name="Oval 22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  <p:sp>
          <p:nvSpPr>
            <p:cNvPr id="26647" name="Oval 23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ar-SA"/>
            </a:p>
          </p:txBody>
        </p:sp>
      </p:grpSp>
      <p:sp>
        <p:nvSpPr>
          <p:cNvPr id="26655" name="AutoShape 31"/>
          <p:cNvSpPr>
            <a:spLocks noChangeArrowheads="1"/>
          </p:cNvSpPr>
          <p:nvPr/>
        </p:nvSpPr>
        <p:spPr bwMode="auto">
          <a:xfrm>
            <a:off x="1905000" y="1917700"/>
            <a:ext cx="48768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KW" sz="2400" b="1" dirty="0" smtClean="0"/>
              <a:t>3 طرق لحساب الفائدة</a:t>
            </a:r>
            <a:endParaRPr lang="en-US" sz="2400" b="1" dirty="0"/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gray">
          <a:xfrm>
            <a:off x="1866552" y="4903788"/>
            <a:ext cx="13276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KW" sz="2000" b="1" dirty="0" smtClean="0">
                <a:solidFill>
                  <a:schemeClr val="bg1"/>
                </a:solidFill>
              </a:rPr>
              <a:t>قرض الأقساط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gray">
          <a:xfrm>
            <a:off x="3851920" y="4903788"/>
            <a:ext cx="1066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KW" sz="2000" b="1" dirty="0" smtClean="0">
                <a:solidFill>
                  <a:schemeClr val="bg1"/>
                </a:solidFill>
              </a:rPr>
              <a:t>المخصومة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gray">
          <a:xfrm>
            <a:off x="5714355" y="4889500"/>
            <a:ext cx="7184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KW" sz="2000" b="1" dirty="0" smtClean="0">
                <a:solidFill>
                  <a:schemeClr val="bg1"/>
                </a:solidFill>
              </a:rPr>
              <a:t>العادية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4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pPr algn="r"/>
            <a:r>
              <a:rPr lang="ar-KW" dirty="0" smtClean="0"/>
              <a:t>الفائدة على القروض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1. الفائدة العادية (البسيطة)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484784"/>
            <a:ext cx="8352928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هي الفائدة على القرض التي يتم دفعها عند استحقاق القرض مع أصل قيمة القرض</a:t>
            </a:r>
          </a:p>
          <a:p>
            <a:pPr algn="r" rtl="1">
              <a:buFont typeface="Arial" pitchFamily="34" charset="0"/>
              <a:buChar char="•"/>
            </a:pPr>
            <a:endParaRPr lang="ar-KW" sz="28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800" dirty="0" smtClean="0"/>
              <a:t>معدل الفائدة الفعلي = معدل الفائدة الإسمي (التعاقدي)</a:t>
            </a:r>
          </a:p>
          <a:p>
            <a:pPr algn="r" rtl="1">
              <a:buFont typeface="Arial" pitchFamily="34" charset="0"/>
              <a:buChar char="•"/>
            </a:pPr>
            <a:endParaRPr lang="ar-KW" sz="28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800" dirty="0" smtClean="0"/>
              <a:t>معدل الفائدة الفعلي على قرض بفائدة بسيطة = </a:t>
            </a:r>
          </a:p>
          <a:p>
            <a:pPr algn="r" rtl="1">
              <a:buFont typeface="Arial" pitchFamily="34" charset="0"/>
              <a:buChar char="•"/>
            </a:pPr>
            <a:endParaRPr lang="ar-KW" sz="2800" dirty="0" smtClean="0"/>
          </a:p>
          <a:p>
            <a:pPr algn="r" rtl="1">
              <a:buFont typeface="Arial" pitchFamily="34" charset="0"/>
              <a:buChar char="•"/>
            </a:pPr>
            <a:endParaRPr lang="ar-KW" sz="28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800" dirty="0" smtClean="0"/>
              <a:t>تكلفة الفائدة السنوية = معدل الفائدة الاسمي × أصل قيمة القرض</a:t>
            </a:r>
          </a:p>
          <a:p>
            <a:pPr algn="r" rtl="1">
              <a:buFont typeface="Arial" pitchFamily="34" charset="0"/>
              <a:buChar char="•"/>
            </a:pPr>
            <a:endParaRPr lang="ar-KW" sz="28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800" dirty="0" smtClean="0"/>
              <a:t>تكلفة الفائدة لأقل من سنة = معدل الفائدة باليوم × عدد الأيام × أصل قيمة القرض</a:t>
            </a:r>
            <a:endParaRPr lang="ar-KW" sz="2800" dirty="0"/>
          </a:p>
        </p:txBody>
      </p:sp>
      <p:cxnSp>
        <p:nvCxnSpPr>
          <p:cNvPr id="8" name="Straight Connector 7"/>
          <p:cNvCxnSpPr/>
          <p:nvPr/>
        </p:nvCxnSpPr>
        <p:spPr bwMode="auto">
          <a:xfrm rot="10800000">
            <a:off x="1115617" y="3861047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115616" y="3356992"/>
            <a:ext cx="194421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dirty="0" smtClean="0"/>
              <a:t>الفائدة السنوية المدفوعة</a:t>
            </a:r>
          </a:p>
          <a:p>
            <a:pPr algn="ctr" rtl="1"/>
            <a:endParaRPr lang="ar-KW" dirty="0" smtClean="0"/>
          </a:p>
          <a:p>
            <a:pPr algn="ctr" rtl="1"/>
            <a:r>
              <a:rPr lang="ar-KW" dirty="0" smtClean="0"/>
              <a:t>أصل قيمة القرض</a:t>
            </a:r>
            <a:endParaRPr lang="ar-K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الفائدة العادية (البسيطة) - مثال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8424936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أخذت شركة قرضا بـ 5 مليون ريال لمدة سنة واحدة بفائدة اسمية قدرها 10% .</a:t>
            </a:r>
          </a:p>
          <a:p>
            <a:pPr algn="r" rtl="1"/>
            <a:endParaRPr lang="ar-KW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تكلفة الفائدة =</a:t>
            </a:r>
          </a:p>
          <a:p>
            <a:pPr algn="r" rtl="1"/>
            <a:endParaRPr lang="ar-KW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معدل الفائدة الفعلي السنوي =</a:t>
            </a:r>
          </a:p>
          <a:p>
            <a:pPr algn="r" rtl="1"/>
            <a:endParaRPr lang="ar-KW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تكلفة الفائدة لمدة 3 أشهر =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الفائدة العادية (البسيطة) - مثال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8424936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أخذت شركة قرضا بـ 5 مليون ريال لمدة سنة واحدة بفائدة اسمية قدرها 10% .</a:t>
            </a:r>
          </a:p>
          <a:p>
            <a:pPr algn="r" rtl="1"/>
            <a:endParaRPr lang="ar-KW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تكلفة الفائدة = 5 مليون × 10% = 500,000 ريال</a:t>
            </a:r>
          </a:p>
          <a:p>
            <a:pPr algn="r" rtl="1"/>
            <a:endParaRPr lang="ar-KW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معدل الفائدة الفعلي السنوي = 500,000 ÷ 5 مليون = 10%</a:t>
            </a:r>
          </a:p>
          <a:p>
            <a:pPr algn="r" rtl="1"/>
            <a:endParaRPr lang="ar-KW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تكلفة الفائدة لمدة 3 أشهر = (10% ÷360)(90)(5مليون) = 125,000 ريال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2. الفائدة المخصومة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772816"/>
            <a:ext cx="8352928" cy="4585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هي الفائدة التي تطرح من قيمة القرض مسبقا أي وقت إعطاء القرض</a:t>
            </a:r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معدل الفائدة الفعلي على قرض مخصوم = </a:t>
            </a:r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lvl="8"/>
            <a:r>
              <a:rPr lang="ar-KW" sz="2400" dirty="0" smtClean="0"/>
              <a:t>    =</a:t>
            </a:r>
          </a:p>
          <a:p>
            <a:pPr lvl="8"/>
            <a:endParaRPr lang="ar-KW" sz="2400" dirty="0" smtClean="0"/>
          </a:p>
          <a:p>
            <a:pPr lvl="8"/>
            <a:endParaRPr lang="ar-KW" sz="2400" dirty="0" smtClean="0"/>
          </a:p>
          <a:p>
            <a:pPr lvl="8" algn="l" rtl="0"/>
            <a:endParaRPr lang="ar-KW" sz="2400" b="1" dirty="0" smtClean="0"/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algn="r" rtl="1"/>
            <a:endParaRPr lang="ar-KW" sz="2400" dirty="0" smtClean="0"/>
          </a:p>
          <a:p>
            <a:pPr algn="r" rtl="1"/>
            <a:endParaRPr lang="ar-KW" sz="2400" dirty="0" smtClean="0"/>
          </a:p>
        </p:txBody>
      </p:sp>
      <p:cxnSp>
        <p:nvCxnSpPr>
          <p:cNvPr id="8" name="Straight Connector 7"/>
          <p:cNvCxnSpPr/>
          <p:nvPr/>
        </p:nvCxnSpPr>
        <p:spPr bwMode="auto">
          <a:xfrm rot="10800000">
            <a:off x="611560" y="2852936"/>
            <a:ext cx="37444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043608" y="2420888"/>
            <a:ext cx="324036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dirty="0" smtClean="0"/>
              <a:t>الفائدة السنوية المدفوعة</a:t>
            </a:r>
          </a:p>
          <a:p>
            <a:pPr algn="ctr" rtl="1"/>
            <a:endParaRPr lang="ar-KW" dirty="0" smtClean="0"/>
          </a:p>
          <a:p>
            <a:pPr algn="ctr" rtl="1"/>
            <a:r>
              <a:rPr lang="ar-KW" dirty="0" smtClean="0"/>
              <a:t>أصل قيمة القرض – الفائدة المدفوعة</a:t>
            </a:r>
            <a:endParaRPr lang="ar-KW" dirty="0"/>
          </a:p>
        </p:txBody>
      </p:sp>
      <p:cxnSp>
        <p:nvCxnSpPr>
          <p:cNvPr id="12" name="Straight Connector 11"/>
          <p:cNvCxnSpPr/>
          <p:nvPr/>
        </p:nvCxnSpPr>
        <p:spPr bwMode="auto">
          <a:xfrm rot="10800000">
            <a:off x="611560" y="4089846"/>
            <a:ext cx="37444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403648" y="3657798"/>
            <a:ext cx="244827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dirty="0" smtClean="0"/>
              <a:t>معدل الفائدة</a:t>
            </a:r>
          </a:p>
          <a:p>
            <a:pPr algn="ctr" rtl="1"/>
            <a:endParaRPr lang="ar-KW" dirty="0" smtClean="0"/>
          </a:p>
          <a:p>
            <a:pPr algn="ctr" rtl="1"/>
            <a:r>
              <a:rPr lang="ar-KW" dirty="0" smtClean="0"/>
              <a:t>1– معدل الفائدة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المحتوى</a:t>
            </a:r>
            <a:endParaRPr lang="en-US" dirty="0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gray">
          <a:xfrm>
            <a:off x="1752600" y="2286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457200" indent="-457200" algn="r" rtl="1"/>
            <a:r>
              <a:rPr lang="ar-KW" sz="2400" b="1" dirty="0" smtClean="0">
                <a:solidFill>
                  <a:schemeClr val="bg1"/>
                </a:solidFill>
              </a:rPr>
              <a:t>1. تعريف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gray">
          <a:xfrm>
            <a:off x="1752600" y="3048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2. الأسباب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gray">
          <a:xfrm>
            <a:off x="1752600" y="3810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3. المصادر</a:t>
            </a:r>
            <a:endParaRPr lang="ar-KW" sz="2400" dirty="0">
              <a:solidFill>
                <a:schemeClr val="bg1"/>
              </a:solidFill>
            </a:endParaRP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gray">
          <a:xfrm>
            <a:off x="1752600" y="4572000"/>
            <a:ext cx="5410200" cy="457200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r" rtl="1"/>
            <a:r>
              <a:rPr lang="ar-KW" sz="2400" b="1" dirty="0" smtClean="0">
                <a:solidFill>
                  <a:schemeClr val="bg1"/>
                </a:solidFill>
              </a:rPr>
              <a:t>4. حساب الفائدة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3. فائدة قرض الأقساط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556792"/>
            <a:ext cx="8352928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قرض الأقساط: القرض الذي يسدد على عدد متساوي من الأقساط الدورية لفترة معينة</a:t>
            </a:r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KW" sz="2400" dirty="0" smtClean="0"/>
              <a:t>معدل الفائدة الفعلي على قرض الأقساط  = </a:t>
            </a:r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algn="r" rtl="1">
              <a:buFont typeface="Arial" pitchFamily="34" charset="0"/>
              <a:buChar char="•"/>
            </a:pPr>
            <a:endParaRPr lang="ar-KW" sz="2400" dirty="0" smtClean="0"/>
          </a:p>
          <a:p>
            <a:pPr lvl="8"/>
            <a:r>
              <a:rPr lang="ar-KW" sz="2400" dirty="0" smtClean="0"/>
              <a:t>    </a:t>
            </a:r>
          </a:p>
          <a:p>
            <a:pPr lvl="8"/>
            <a:endParaRPr lang="ar-KW" sz="2400" dirty="0" smtClean="0"/>
          </a:p>
          <a:p>
            <a:pPr lvl="8"/>
            <a:endParaRPr lang="ar-KW" sz="2400" dirty="0" smtClean="0"/>
          </a:p>
          <a:p>
            <a:pPr lvl="8" algn="l" rtl="0"/>
            <a:endParaRPr lang="ar-KW" sz="2400" b="1" dirty="0" smtClean="0"/>
          </a:p>
          <a:p>
            <a:pPr lvl="8" algn="l" rtl="0"/>
            <a:r>
              <a:rPr lang="ar-KW" sz="2400" b="1" dirty="0" smtClean="0"/>
              <a:t>  </a:t>
            </a:r>
            <a:endParaRPr lang="ar-KW" sz="2400" b="1" dirty="0" smtClean="0"/>
          </a:p>
          <a:p>
            <a:pPr algn="r" rtl="1"/>
            <a:endParaRPr lang="ar-KW" sz="2400" dirty="0" smtClean="0"/>
          </a:p>
        </p:txBody>
      </p:sp>
      <p:cxnSp>
        <p:nvCxnSpPr>
          <p:cNvPr id="8" name="Straight Connector 7"/>
          <p:cNvCxnSpPr/>
          <p:nvPr/>
        </p:nvCxnSpPr>
        <p:spPr bwMode="auto">
          <a:xfrm rot="10800000">
            <a:off x="611560" y="3081734"/>
            <a:ext cx="37444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043608" y="2649686"/>
            <a:ext cx="324036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dirty="0" smtClean="0"/>
              <a:t>الفائدة المدفوعة على القرض</a:t>
            </a:r>
          </a:p>
          <a:p>
            <a:pPr algn="ctr" rtl="1"/>
            <a:endParaRPr lang="ar-KW" dirty="0" smtClean="0"/>
          </a:p>
          <a:p>
            <a:pPr algn="ctr" rtl="1"/>
            <a:r>
              <a:rPr lang="ar-KW" dirty="0" smtClean="0"/>
              <a:t>نصف قيمة القرض</a:t>
            </a:r>
            <a:endParaRPr lang="ar-K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فائدة القروض بأرصدة تعويضية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491149"/>
            <a:ext cx="8352928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تطلب البنوك من المقترضين الاحتفاظ بحد أدنى من الرصيد تساوي نسبة معينة من القرض</a:t>
            </a:r>
            <a:endParaRPr lang="ar-KW" sz="2400" dirty="0" smtClean="0"/>
          </a:p>
          <a:p>
            <a:pPr lvl="8" algn="ctr"/>
            <a:r>
              <a:rPr lang="ar-KW" sz="2400" dirty="0" smtClean="0"/>
              <a:t>    </a:t>
            </a:r>
          </a:p>
          <a:p>
            <a:pPr lvl="8" algn="ctr"/>
            <a:endParaRPr lang="ar-KW" sz="2400" dirty="0" smtClean="0"/>
          </a:p>
          <a:p>
            <a:pPr lvl="8" algn="ctr"/>
            <a:endParaRPr lang="ar-KW" sz="2400" dirty="0" smtClean="0"/>
          </a:p>
          <a:p>
            <a:pPr lvl="8" algn="ctr" rtl="0"/>
            <a:endParaRPr lang="ar-KW" sz="2400" b="1" dirty="0" smtClean="0"/>
          </a:p>
          <a:p>
            <a:pPr lvl="8" algn="ctr" rtl="0"/>
            <a:r>
              <a:rPr lang="ar-KW" sz="2400" b="1" dirty="0" smtClean="0"/>
              <a:t>  </a:t>
            </a:r>
            <a:endParaRPr lang="ar-KW" sz="2400" b="1" dirty="0" smtClean="0"/>
          </a:p>
          <a:p>
            <a:pPr algn="ctr" rtl="1"/>
            <a:endParaRPr lang="ar-KW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274638"/>
            <a:ext cx="7920880" cy="868362"/>
          </a:xfrm>
        </p:spPr>
        <p:txBody>
          <a:bodyPr/>
          <a:lstStyle/>
          <a:p>
            <a:pPr algn="r"/>
            <a:r>
              <a:rPr lang="ar-KW" dirty="0" smtClean="0"/>
              <a:t>القروض المصرفية القصيرة الأجل المضمونة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556792"/>
            <a:ext cx="8352928" cy="20005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تقديم ضمانات لحماية حقوق المقرضين</a:t>
            </a:r>
            <a:endParaRPr lang="ar-KW" sz="2400" dirty="0" smtClean="0"/>
          </a:p>
          <a:p>
            <a:pPr lvl="8"/>
            <a:r>
              <a:rPr lang="ar-KW" sz="2400" dirty="0" smtClean="0"/>
              <a:t>    </a:t>
            </a:r>
          </a:p>
          <a:p>
            <a:pPr lvl="8"/>
            <a:endParaRPr lang="ar-KW" sz="2400" dirty="0" smtClean="0"/>
          </a:p>
          <a:p>
            <a:pPr lvl="8"/>
            <a:endParaRPr lang="ar-KW" sz="2400" dirty="0" smtClean="0"/>
          </a:p>
          <a:p>
            <a:pPr algn="r" rtl="1"/>
            <a:endParaRPr lang="ar-KW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63888" y="3060249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dirty="0" smtClean="0">
                <a:solidFill>
                  <a:srgbClr val="FF0000"/>
                </a:solidFill>
              </a:rPr>
              <a:t>بضمانة</a:t>
            </a:r>
            <a:endParaRPr lang="ar-KW" sz="3600" dirty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 bwMode="auto">
          <a:xfrm rot="16200000">
            <a:off x="4067944" y="2808220"/>
            <a:ext cx="648072" cy="273630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K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4788441"/>
            <a:ext cx="28803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200" dirty="0" smtClean="0"/>
              <a:t>الحسابات المدينة</a:t>
            </a:r>
            <a:endParaRPr lang="ar-KW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4779730"/>
            <a:ext cx="16561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200" dirty="0" smtClean="0"/>
              <a:t>المخزون</a:t>
            </a:r>
            <a:endParaRPr lang="ar-KW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التمويل بضمان الحسابات المدينة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84249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تخصيص تحصيلاتها من الحسابات المدينة لصالح البنك</a:t>
            </a:r>
            <a:endParaRPr lang="ar-KW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التمويل بضمان المخزون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842493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نسبة من قيمة المخزون كضمان </a:t>
            </a:r>
            <a:r>
              <a:rPr lang="ar-KW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للبنك</a:t>
            </a:r>
            <a:endParaRPr lang="ar-KW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endParaRPr lang="ar-KW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التمويل استعمال الأوراق التجارية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84249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أوراق وعد بالدفع غير مضمونة</a:t>
            </a:r>
          </a:p>
          <a:p>
            <a:pPr algn="r" rtl="1"/>
            <a:endParaRPr lang="ar-K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مزيج مصادر التمويل القصيرة الأجل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842493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لا يوجد مزيج أمثل للتمويل</a:t>
            </a:r>
          </a:p>
          <a:p>
            <a:pPr algn="r" rtl="1"/>
            <a:r>
              <a:rPr lang="ar-K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حسب:</a:t>
            </a:r>
          </a:p>
          <a:p>
            <a:pPr algn="r" rtl="1">
              <a:buFont typeface="Arial" pitchFamily="34" charset="0"/>
              <a:buChar char="•"/>
            </a:pPr>
            <a:r>
              <a:rPr lang="ar-K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تكلفة التمويل</a:t>
            </a:r>
          </a:p>
          <a:p>
            <a:pPr algn="r" rtl="1">
              <a:buFont typeface="Arial" pitchFamily="34" charset="0"/>
              <a:buChar char="•"/>
            </a:pPr>
            <a:r>
              <a:rPr lang="ar-K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متاحية التمويل</a:t>
            </a:r>
          </a:p>
          <a:p>
            <a:pPr algn="r" rtl="1">
              <a:buFont typeface="Arial" pitchFamily="34" charset="0"/>
              <a:buChar char="•"/>
            </a:pPr>
            <a:r>
              <a:rPr lang="ar-K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المرونه</a:t>
            </a:r>
            <a:endParaRPr lang="ar-KW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التعريف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2924944"/>
            <a:ext cx="648072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600" dirty="0" smtClean="0"/>
              <a:t>إلتزامات الدين التي تستحق في فترة زمنية أقل من سنة</a:t>
            </a:r>
            <a:endParaRPr lang="ar-KW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الأسباب</a:t>
            </a:r>
            <a:endParaRPr lang="en-US" dirty="0"/>
          </a:p>
        </p:txBody>
      </p:sp>
      <p:pic>
        <p:nvPicPr>
          <p:cNvPr id="4" name="Picture 3" descr="what-is-your-website-worth-money-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037184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المصادر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2276872"/>
            <a:ext cx="64807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KW" sz="3600" dirty="0" smtClean="0"/>
              <a:t>الائتمان التجاري</a:t>
            </a:r>
          </a:p>
          <a:p>
            <a:pPr algn="r" rtl="1">
              <a:buFont typeface="Wingdings" pitchFamily="2" charset="2"/>
              <a:buChar char="§"/>
            </a:pPr>
            <a:r>
              <a:rPr lang="ar-KW" sz="3600" dirty="0" smtClean="0"/>
              <a:t>المتأخرات</a:t>
            </a:r>
          </a:p>
          <a:p>
            <a:pPr algn="r" rtl="1">
              <a:buFont typeface="Wingdings" pitchFamily="2" charset="2"/>
              <a:buChar char="§"/>
            </a:pPr>
            <a:r>
              <a:rPr lang="ar-KW" sz="3600" dirty="0" smtClean="0"/>
              <a:t>القروض المصرفية</a:t>
            </a:r>
          </a:p>
          <a:p>
            <a:pPr algn="r" rtl="1">
              <a:buFont typeface="Wingdings" pitchFamily="2" charset="2"/>
              <a:buChar char="§"/>
            </a:pPr>
            <a:r>
              <a:rPr lang="ar-KW" sz="3600" dirty="0" smtClean="0"/>
              <a:t>أدوات سوق النقد</a:t>
            </a:r>
            <a:endParaRPr lang="ar-KW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1. الائتمان التجاري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2492896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dirty="0" smtClean="0">
                <a:solidFill>
                  <a:srgbClr val="FF0000"/>
                </a:solidFill>
              </a:rPr>
              <a:t>أنواعها</a:t>
            </a:r>
            <a:endParaRPr lang="ar-KW" sz="3600" dirty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 bwMode="auto">
          <a:xfrm rot="16200000">
            <a:off x="4067944" y="2240867"/>
            <a:ext cx="648072" cy="273630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K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221088"/>
            <a:ext cx="11521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200" dirty="0" smtClean="0"/>
              <a:t>مجاني</a:t>
            </a:r>
            <a:endParaRPr lang="ar-KW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4212377"/>
            <a:ext cx="16561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200" dirty="0" smtClean="0"/>
              <a:t>ذو تكلفة</a:t>
            </a:r>
            <a:endParaRPr lang="ar-KW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1. الائتمان التجاري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1772816"/>
            <a:ext cx="547260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200" dirty="0" smtClean="0">
                <a:solidFill>
                  <a:srgbClr val="FF0000"/>
                </a:solidFill>
              </a:rPr>
              <a:t>تكاليف الائتمان التجاري:</a:t>
            </a:r>
          </a:p>
          <a:p>
            <a:pPr algn="r" rtl="1"/>
            <a:endParaRPr lang="ar-KW" sz="3200" dirty="0" smtClean="0"/>
          </a:p>
          <a:p>
            <a:pPr algn="r" rtl="1"/>
            <a:r>
              <a:rPr lang="ar-KW" sz="2400" dirty="0" smtClean="0"/>
              <a:t>نسبة التكلفة السنوية الفعلية = </a:t>
            </a:r>
            <a:endParaRPr lang="ar-KW" sz="2400" dirty="0"/>
          </a:p>
        </p:txBody>
      </p:sp>
      <p:cxnSp>
        <p:nvCxnSpPr>
          <p:cNvPr id="9" name="Straight Connector 8"/>
          <p:cNvCxnSpPr/>
          <p:nvPr/>
        </p:nvCxnSpPr>
        <p:spPr bwMode="auto">
          <a:xfrm rot="10800000">
            <a:off x="3563888" y="2996952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10800000">
            <a:off x="971600" y="2996952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Multiply 11"/>
          <p:cNvSpPr/>
          <p:nvPr/>
        </p:nvSpPr>
        <p:spPr bwMode="auto">
          <a:xfrm>
            <a:off x="2987824" y="2636912"/>
            <a:ext cx="576064" cy="648072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K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2492896"/>
            <a:ext cx="12961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KW" dirty="0" smtClean="0"/>
              <a:t>نسبة الخصم</a:t>
            </a:r>
            <a:endParaRPr lang="ar-KW" dirty="0"/>
          </a:p>
        </p:txBody>
      </p:sp>
      <p:sp>
        <p:nvSpPr>
          <p:cNvPr id="14" name="TextBox 13"/>
          <p:cNvSpPr txBox="1"/>
          <p:nvPr/>
        </p:nvSpPr>
        <p:spPr>
          <a:xfrm>
            <a:off x="1259632" y="2492896"/>
            <a:ext cx="12961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360</a:t>
            </a:r>
            <a:endParaRPr lang="ar-KW" dirty="0"/>
          </a:p>
        </p:txBody>
      </p:sp>
      <p:sp>
        <p:nvSpPr>
          <p:cNvPr id="15" name="TextBox 14"/>
          <p:cNvSpPr txBox="1"/>
          <p:nvPr/>
        </p:nvSpPr>
        <p:spPr>
          <a:xfrm>
            <a:off x="3779912" y="3140968"/>
            <a:ext cx="17281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KW" dirty="0" smtClean="0"/>
              <a:t>100 - نسبة الخصم</a:t>
            </a:r>
            <a:endParaRPr lang="ar-KW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3131676"/>
            <a:ext cx="22322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KW" dirty="0" smtClean="0"/>
              <a:t>فترة الائتمان - فترة الخصم</a:t>
            </a:r>
            <a:endParaRPr lang="ar-KW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4005064"/>
            <a:ext cx="705678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dirty="0" smtClean="0"/>
              <a:t>مثال:</a:t>
            </a:r>
          </a:p>
          <a:p>
            <a:pPr algn="r" rtl="1"/>
            <a:r>
              <a:rPr lang="ar-KW" dirty="0" smtClean="0"/>
              <a:t>تشتري شركة بضاعتها بتسهيلات ائتمانية تجارية بشروط ( 10/2 , صافي30 )</a:t>
            </a:r>
          </a:p>
          <a:p>
            <a:pPr algn="r" rtl="1"/>
            <a:r>
              <a:rPr lang="ar-KW" dirty="0" smtClean="0"/>
              <a:t>كما أن وسطي قيمة الطلبية من الشركة 50 الف ريال.</a:t>
            </a:r>
          </a:p>
          <a:p>
            <a:pPr algn="r" rtl="1"/>
            <a:endParaRPr lang="ar-KW" dirty="0" smtClean="0"/>
          </a:p>
          <a:p>
            <a:pPr algn="r" rtl="1"/>
            <a:r>
              <a:rPr lang="ar-KW" dirty="0" smtClean="0"/>
              <a:t>احسبي نسبة التكلفة السنوية الفعلية؟</a:t>
            </a:r>
            <a:endParaRPr lang="ar-K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مثال: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3347700"/>
            <a:ext cx="547260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ar-KW" sz="3200" dirty="0" smtClean="0"/>
          </a:p>
          <a:p>
            <a:pPr algn="r" rtl="1"/>
            <a:endParaRPr lang="ar-KW" sz="3200" dirty="0" smtClean="0"/>
          </a:p>
          <a:p>
            <a:pPr algn="r" rtl="1"/>
            <a:r>
              <a:rPr lang="ar-KW" sz="2400" dirty="0" smtClean="0"/>
              <a:t>نسبة التكلفة السنوية الفعلية = </a:t>
            </a:r>
            <a:endParaRPr lang="ar-KW" sz="2400" dirty="0"/>
          </a:p>
        </p:txBody>
      </p:sp>
      <p:cxnSp>
        <p:nvCxnSpPr>
          <p:cNvPr id="9" name="Straight Connector 8"/>
          <p:cNvCxnSpPr/>
          <p:nvPr/>
        </p:nvCxnSpPr>
        <p:spPr bwMode="auto">
          <a:xfrm rot="10800000">
            <a:off x="3563888" y="4571836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10800000">
            <a:off x="971600" y="4571836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Multiply 11"/>
          <p:cNvSpPr/>
          <p:nvPr/>
        </p:nvSpPr>
        <p:spPr bwMode="auto">
          <a:xfrm>
            <a:off x="2987824" y="4211796"/>
            <a:ext cx="576064" cy="648072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K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4067780"/>
            <a:ext cx="12961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KW" dirty="0" smtClean="0"/>
              <a:t>نسبة الخصم</a:t>
            </a:r>
            <a:endParaRPr lang="ar-KW" dirty="0"/>
          </a:p>
        </p:txBody>
      </p:sp>
      <p:sp>
        <p:nvSpPr>
          <p:cNvPr id="14" name="TextBox 13"/>
          <p:cNvSpPr txBox="1"/>
          <p:nvPr/>
        </p:nvSpPr>
        <p:spPr>
          <a:xfrm>
            <a:off x="1259632" y="4067780"/>
            <a:ext cx="12961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360</a:t>
            </a:r>
            <a:endParaRPr lang="ar-KW" dirty="0"/>
          </a:p>
        </p:txBody>
      </p:sp>
      <p:sp>
        <p:nvSpPr>
          <p:cNvPr id="15" name="TextBox 14"/>
          <p:cNvSpPr txBox="1"/>
          <p:nvPr/>
        </p:nvSpPr>
        <p:spPr>
          <a:xfrm>
            <a:off x="3779912" y="4715852"/>
            <a:ext cx="17281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KW" dirty="0" smtClean="0"/>
              <a:t>100 - نسبة الخصم</a:t>
            </a:r>
            <a:endParaRPr lang="ar-KW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4706560"/>
            <a:ext cx="22322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KW" dirty="0" smtClean="0"/>
              <a:t>فترة الائتمان - فترة الخصم</a:t>
            </a:r>
            <a:endParaRPr lang="ar-KW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1556792"/>
            <a:ext cx="849694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2400" dirty="0" smtClean="0">
                <a:solidFill>
                  <a:srgbClr val="FF0000"/>
                </a:solidFill>
              </a:rPr>
              <a:t>تشتري شركة بضاعتها بتسهيلات ائتمانية تجارية بشروط ( 10/2 , صافي30 )</a:t>
            </a:r>
          </a:p>
          <a:p>
            <a:pPr algn="r" rtl="1"/>
            <a:r>
              <a:rPr lang="ar-KW" sz="2400" dirty="0" smtClean="0">
                <a:solidFill>
                  <a:srgbClr val="FF0000"/>
                </a:solidFill>
              </a:rPr>
              <a:t>كما أن وسطي قيمة الطلبية من الشركة 50 الف ريال.</a:t>
            </a:r>
          </a:p>
          <a:p>
            <a:pPr algn="r" rtl="1"/>
            <a:endParaRPr lang="ar-KW" sz="2400" dirty="0" smtClean="0">
              <a:solidFill>
                <a:srgbClr val="FF0000"/>
              </a:solidFill>
            </a:endParaRPr>
          </a:p>
          <a:p>
            <a:pPr algn="r" rtl="1"/>
            <a:r>
              <a:rPr lang="ar-KW" sz="2400" dirty="0" smtClean="0">
                <a:solidFill>
                  <a:srgbClr val="FF0000"/>
                </a:solidFill>
              </a:rPr>
              <a:t>احسبي نسبة التكلفة السنوية الفعلية؟</a:t>
            </a:r>
            <a:endParaRPr lang="ar-KW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dirty="0" smtClean="0"/>
              <a:t>2. المتأخرات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3140968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dirty="0" smtClean="0">
                <a:solidFill>
                  <a:srgbClr val="FF0000"/>
                </a:solidFill>
              </a:rPr>
              <a:t>أنواعها</a:t>
            </a:r>
            <a:endParaRPr lang="ar-KW" sz="3600" dirty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 bwMode="auto">
          <a:xfrm rot="16200000">
            <a:off x="4283968" y="2888939"/>
            <a:ext cx="648072" cy="273630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K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4869160"/>
            <a:ext cx="244827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200" dirty="0" smtClean="0"/>
              <a:t>الأجور المتأخرة</a:t>
            </a:r>
            <a:endParaRPr lang="ar-KW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4860449"/>
            <a:ext cx="27363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KW" sz="3200" dirty="0" smtClean="0"/>
              <a:t>الضرائب المتاخرة</a:t>
            </a:r>
            <a:endParaRPr lang="ar-KW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1916832"/>
            <a:ext cx="64807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KW" sz="3600" dirty="0" smtClean="0"/>
              <a:t>تكاليف مستحقة غير مدفوعة</a:t>
            </a:r>
            <a:endParaRPr lang="ar-KW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theme/theme1.xml><?xml version="1.0" encoding="utf-8"?>
<a:theme xmlns:a="http://schemas.openxmlformats.org/drawingml/2006/main" name="Sample presentation slides(4)">
  <a:themeElements>
    <a:clrScheme name="ms01_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s01_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slides(4)</Template>
  <TotalTime>12037</TotalTime>
  <Words>602</Words>
  <Application>Microsoft Office PowerPoint</Application>
  <PresentationFormat>On-screen Show (4:3)</PresentationFormat>
  <Paragraphs>163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Sample presentation slides(4)</vt:lpstr>
      <vt:lpstr>Image</vt:lpstr>
      <vt:lpstr>التمويل القصير الأجل</vt:lpstr>
      <vt:lpstr>المحتوى</vt:lpstr>
      <vt:lpstr>التعريف</vt:lpstr>
      <vt:lpstr>الأسباب</vt:lpstr>
      <vt:lpstr>المصادر</vt:lpstr>
      <vt:lpstr>1. الائتمان التجاري</vt:lpstr>
      <vt:lpstr>1. الائتمان التجاري</vt:lpstr>
      <vt:lpstr>مثال:</vt:lpstr>
      <vt:lpstr>2. المتأخرات</vt:lpstr>
      <vt:lpstr>3. القروض المصرفية القصيرة الأجل</vt:lpstr>
      <vt:lpstr>3. القروض المصرفية القصيرة الأجل</vt:lpstr>
      <vt:lpstr>3. القروض المصرفية القصيرة الأجل</vt:lpstr>
      <vt:lpstr>3. القروض المصرفية القصيرة الأجل</vt:lpstr>
      <vt:lpstr>الفائدة على القروض</vt:lpstr>
      <vt:lpstr>الفائدة على القروض</vt:lpstr>
      <vt:lpstr>1. الفائدة العادية (البسيطة)</vt:lpstr>
      <vt:lpstr>الفائدة العادية (البسيطة) - مثال</vt:lpstr>
      <vt:lpstr>الفائدة العادية (البسيطة) - مثال</vt:lpstr>
      <vt:lpstr>2. الفائدة المخصومة</vt:lpstr>
      <vt:lpstr>3. فائدة قرض الأقساط</vt:lpstr>
      <vt:lpstr>فائدة القروض بأرصدة تعويضية</vt:lpstr>
      <vt:lpstr>القروض المصرفية القصيرة الأجل المضمونة</vt:lpstr>
      <vt:lpstr>التمويل بضمان الحسابات المدينة</vt:lpstr>
      <vt:lpstr>التمويل بضمان المخزون</vt:lpstr>
      <vt:lpstr>التمويل استعمال الأوراق التجارية</vt:lpstr>
      <vt:lpstr>مزيج مصادر التمويل القصيرة الأجل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Fursa</dc:creator>
  <cp:lastModifiedBy>Rima</cp:lastModifiedBy>
  <cp:revision>39</cp:revision>
  <dcterms:created xsi:type="dcterms:W3CDTF">2007-11-12T01:55:18Z</dcterms:created>
  <dcterms:modified xsi:type="dcterms:W3CDTF">2011-11-17T23:42:26Z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TC011367961033</vt:lpwstr>
  </property>
</Properties>
</file>