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B0B7"/>
    <a:srgbClr val="6600CC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64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E591B9-8CFE-49AE-972F-DC8891765DBE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A2C871-EDAF-44E3-BD47-EAFB96F58CA8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36929-23D3-4938-9B0E-456EA8B2EA4E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2387C7-51C8-48E7-9B37-2BBA0F818CF7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C9DCE6-2DFE-4FFE-8334-197C6CFACC30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EB289C-A5CF-407E-BA33-05831874E4FD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02253B-1472-4DB8-B436-331DE2F0DE9D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38DEB5-F604-4EF0-A49F-67F51C18840F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2DE574-8AF2-4D41-9D75-3686083B661F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D7175F-DCD9-466B-BDE5-93A940B5FFC0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97605F-45D3-44A3-8A86-A75427CE8DF5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>
              <a:defRPr sz="1400"/>
            </a:lvl1pPr>
          </a:lstStyle>
          <a:p>
            <a:fld id="{C8DA9202-C8AA-495E-ADDF-F64BBE7F1499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b="1">
                <a:solidFill>
                  <a:schemeClr val="accent2"/>
                </a:solidFill>
              </a:rPr>
              <a:t>خلاصـــة رسالة الماجستير</a:t>
            </a:r>
            <a:endParaRPr lang="en-US" b="1">
              <a:solidFill>
                <a:schemeClr val="accent2"/>
              </a:solidFill>
            </a:endParaRPr>
          </a:p>
        </p:txBody>
      </p:sp>
      <p:pic>
        <p:nvPicPr>
          <p:cNvPr id="5125" name="Picture 5" descr="31_49522_11221418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381000" y="2749550"/>
            <a:ext cx="83820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 algn="ctr"/>
            <a:r>
              <a:rPr lang="ar-SA" sz="6600" b="1">
                <a:solidFill>
                  <a:schemeClr val="accent2"/>
                </a:solidFill>
              </a:rPr>
              <a:t>خلاصـــة رسالة الماجستير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269875"/>
            <a:ext cx="9144000" cy="672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ar-SA" sz="2900" b="1"/>
              <a:t>يعتبر التدريب أحد العناصر الرئيسية اللازمة لتحقيق التنمية الإدارية التي تعتبر من أهم المتطلبات الرئيسية لتحقيق التنمية الشاملة ، وتزداد أهمية التدريب في المؤسسات العامة نظراً للدور المنوط بها لتحقيق هذه التنمية ولما تتمتع به من خصائص تميزها عن باقي الأجهزة العامة ، وقد كان الهدف الأساسي لهذه الدراسة يتمثل في دراسة مدى الاهتمام بالتدريب الوظيفي (أي التدريب أثناء العمل ) في المؤسسات العامة من قبل الموظفين السعوديين ، وآثاره على تطوير قدراتهم ومهاراتهم واتجاهاتهم ، ومستقبلهم الوظيفي ، والتعرف على آرائهم حول مقر أقامه الدورات التدريبية ، وكذلك التعرف على مدى الاهتمام بتحديد الاحتياجات التدريبية ، كما أستهدفت الدراسة التعرف على مدى الارتباط أو العلاقة بين بعض الصفات الشخصية لعينة الدراسة كالعمر والمؤهل العلمي وتعدد الدورات التدريبية ومدى الاهتمام بالتدريب الوظيفي وفعاليته ، بالإضافة إلى التعرف على مشاكل ومعوقات التدريب في المؤسسة العامة .</a:t>
            </a:r>
            <a:r>
              <a:rPr lang="ar-SA" sz="2900"/>
              <a:t> </a:t>
            </a:r>
          </a:p>
          <a:p>
            <a:r>
              <a:rPr lang="ar-SA" sz="2900" b="1"/>
              <a:t>وقد تمثل مجتمع الدراسة في الموظفين السعوديين العاملين في المؤسسات العامة بمدينة الرياض وعددها (23) مؤسسة عامة</a:t>
            </a:r>
            <a:r>
              <a:rPr lang="ar-SA" sz="30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3140075"/>
            <a:ext cx="91440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 algn="ctr"/>
            <a:r>
              <a:rPr lang="ar-SA" sz="6600" b="1" u="sng">
                <a:solidFill>
                  <a:schemeClr val="accent2"/>
                </a:solidFill>
              </a:rPr>
              <a:t>أهم نتائج الدراسة</a:t>
            </a:r>
            <a:r>
              <a:rPr lang="ar-SA" sz="6600">
                <a:solidFill>
                  <a:schemeClr val="accent2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31_49522_11221418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93663"/>
            <a:ext cx="9144000" cy="679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ar-SA" sz="2200" b="1">
                <a:cs typeface="Arabic Transparent" pitchFamily="2" charset="0"/>
              </a:rPr>
              <a:t>(1) أن هناك اهتماما جيدا من قبل الموظفين السعوديين العاملين في المؤسسات العامة الخاضعة للدراسة بالتدريب أثناء العمل . </a:t>
            </a:r>
            <a:endParaRPr lang="en-US" sz="2200" b="1">
              <a:cs typeface="Arabic Transparent" pitchFamily="2" charset="0"/>
            </a:endParaRPr>
          </a:p>
          <a:p>
            <a:r>
              <a:rPr lang="ar-SA" sz="2200" b="1">
                <a:cs typeface="Arabic Transparent" pitchFamily="2" charset="0"/>
              </a:rPr>
              <a:t>(2)تشير نتائج التحليل الإحصائي إلى أن التدريب قد أحدث أثراً جيداً على قدرات ومهارات واتجاهات الموظفين السعوديين في المؤسسات العامة ، إلا أنه لم تظهر علاقة واضحة جداً بين التدريب وتطوير المستقبل الوظيفي لعينة الدراسة . </a:t>
            </a:r>
            <a:endParaRPr lang="en-US" sz="2200" b="1">
              <a:cs typeface="Arabic Transparent" pitchFamily="2" charset="0"/>
            </a:endParaRPr>
          </a:p>
          <a:p>
            <a:r>
              <a:rPr lang="ar-SA" sz="2200" b="1">
                <a:cs typeface="Arabic Transparent" pitchFamily="2" charset="0"/>
              </a:rPr>
              <a:t>(3)تشير نتائج الدراسة إلى أن هناك اهتماما بتحديد الاحتياجات التدريبية للمؤسسات العامة . </a:t>
            </a:r>
            <a:endParaRPr lang="en-US" sz="2200" b="1">
              <a:cs typeface="Arabic Transparent" pitchFamily="2" charset="0"/>
            </a:endParaRPr>
          </a:p>
          <a:p>
            <a:r>
              <a:rPr lang="ar-SA" sz="2200" b="1">
                <a:cs typeface="Arabic Transparent" pitchFamily="2" charset="0"/>
              </a:rPr>
              <a:t>(4)تؤكد نتائج الدراسة أنه ليس لمقر إقامة الدورات التدريبية أثر كبير على الإقبال أو قبول الترشيح للتدريب خارج مقر الإقامة . </a:t>
            </a:r>
            <a:endParaRPr lang="en-US" sz="2200" b="1">
              <a:cs typeface="Arabic Transparent" pitchFamily="2" charset="0"/>
            </a:endParaRPr>
          </a:p>
          <a:p>
            <a:r>
              <a:rPr lang="ar-SA" sz="2200" b="1">
                <a:cs typeface="Arabic Transparent" pitchFamily="2" charset="0"/>
              </a:rPr>
              <a:t>(5) لم تؤكد نتائج الارتباط الإحصائي وجود ارتباط قوى ومؤثر بين بعض عناصر الصفات الشخصية كالعمر والمؤهل العلمي وبين الاهتمام بالتدريب الوظيفي وفعاليته ، وكذلك لم تؤكد وجود ارتباط قوى جداً بين تعدد الدورات التدريبية وفعالية التدريب الوظيفي لدى أفراد العينة في المؤسسات العامة الخاضعة للدراسة . </a:t>
            </a:r>
          </a:p>
          <a:p>
            <a:r>
              <a:rPr lang="ar-SA" sz="2200" b="1">
                <a:cs typeface="Arabic Transparent" pitchFamily="2" charset="0"/>
              </a:rPr>
              <a:t>(6)دلت نتائج التحليل الإحصائي على وجود بعض المشاكل والمعوقات التي تحد من فعالية التدريب الوظيفي في المؤسسات الخاضعة للدراسة ، حيث تم ترتيب هذه المشاكل حسب أهميتها . كما يرى أفراد عينة الدراسة ، ومن أهم هذه المشاكل ، عدم توفر الحوافز المعنوية المناسبة للمتدربين ، وعدم وجود تقويم مناسب للبرامج التدريبية المطروحة ، وعدم تشجيع الرؤساء لتطبيق المعلومات والمهــارات المكتسبة ، وضعف الاعتمادات المالية المخصصة للتدريب ، وعدم توفر الحوافز المادية المناسبة للمتدربين وضعف مستوى متابعة وتقويم البرامج التدريبية ، وضعف الإيصالات بين المؤسسات العامة وجهات التدريب المختلفة ، وعدم توفر الأجهزة والمواد اللازمة لتطبيق المهارات الجديدة والمكتسبة ، وغيرها من المشاكل .</a:t>
            </a:r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000"/>
                            </p:stCondLst>
                            <p:childTnLst>
                              <p:par>
                                <p:cTn id="2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000"/>
                            </p:stCondLst>
                            <p:childTnLst>
                              <p:par>
                                <p:cTn id="2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000"/>
                            </p:stCondLst>
                            <p:childTnLst>
                              <p:par>
                                <p:cTn id="3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9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9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31_49522_11221418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0"/>
            <a:ext cx="9982200" cy="6858000"/>
          </a:xfrm>
          <a:prstGeom prst="rect">
            <a:avLst/>
          </a:prstGeom>
          <a:noFill/>
        </p:spPr>
      </p:pic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1479550"/>
            <a:ext cx="83820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ar-SA" sz="6000" b="1">
                <a:solidFill>
                  <a:srgbClr val="51B0B7"/>
                </a:solidFill>
              </a:rPr>
              <a:t>وفي نهاية الدراسة تم عرض بعض التوصيات العامة </a:t>
            </a:r>
          </a:p>
          <a:p>
            <a:pPr algn="ctr"/>
            <a:r>
              <a:rPr lang="ar-SA" sz="6000" b="1">
                <a:solidFill>
                  <a:srgbClr val="51B0B7"/>
                </a:solidFill>
              </a:rPr>
              <a:t>والتوصية بدراسات مستقبلية .</a:t>
            </a:r>
            <a:r>
              <a:rPr lang="ar-SA" sz="60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</p:bldLst>
  </p:timing>
</p:sld>
</file>

<file path=ppt/theme/theme1.xml><?xml version="1.0" encoding="utf-8"?>
<a:theme xmlns:a="http://schemas.openxmlformats.org/drawingml/2006/main" name="تصميم افتراضي">
  <a:themeElements>
    <a:clrScheme name="تصميم افتراضي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تصميم افتراضي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62C71182B77543965203117A373E6D" ma:contentTypeVersion="0" ma:contentTypeDescription="Create a new document." ma:contentTypeScope="" ma:versionID="ffb29b5f52367221ca03c36264ef4dce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46A434C3-2E98-4BD2-AE7D-A94581A3539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81250E2-B3C2-4EFB-9AC7-932E871D7E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38915DF7-DE91-4C48-8E9F-46A1ACB3B605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</TotalTime>
  <Words>424</Words>
  <Application>Microsoft Office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Arabic Transparent</vt:lpstr>
      <vt:lpstr>تصميم افتراضي</vt:lpstr>
      <vt:lpstr>خلاصـــة رسالة الماجستير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</dc:creator>
  <cp:lastModifiedBy>pc</cp:lastModifiedBy>
  <cp:revision>3</cp:revision>
  <cp:lastPrinted>1601-01-01T00:00:00Z</cp:lastPrinted>
  <dcterms:created xsi:type="dcterms:W3CDTF">1601-01-01T00:00:00Z</dcterms:created>
  <dcterms:modified xsi:type="dcterms:W3CDTF">2012-06-26T07:44:00Z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