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82" r:id="rId2"/>
    <p:sldId id="283" r:id="rId3"/>
    <p:sldId id="284" r:id="rId4"/>
    <p:sldId id="285" r:id="rId5"/>
    <p:sldId id="286" r:id="rId6"/>
    <p:sldId id="287" r:id="rId7"/>
    <p:sldId id="288" r:id="rId8"/>
    <p:sldId id="257" r:id="rId9"/>
    <p:sldId id="258" r:id="rId10"/>
    <p:sldId id="259" r:id="rId11"/>
    <p:sldId id="261" r:id="rId12"/>
    <p:sldId id="264" r:id="rId13"/>
    <p:sldId id="263" r:id="rId14"/>
    <p:sldId id="265" r:id="rId15"/>
    <p:sldId id="266" r:id="rId16"/>
    <p:sldId id="267" r:id="rId17"/>
    <p:sldId id="290"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91" r:id="rId32"/>
    <p:sldId id="281" r:id="rId33"/>
    <p:sldId id="289" r:id="rId3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7" d="100"/>
          <a:sy n="67" d="100"/>
        </p:scale>
        <p:origin x="-125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2783A2BE-D075-4187-9F33-88773BC4446C}" type="datetimeFigureOut">
              <a:rPr lang="ar-SA" smtClean="0"/>
              <a:pPr/>
              <a:t>24/12/34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72C43CC-61B3-442D-BD50-5DE74551C1AF}"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783A2BE-D075-4187-9F33-88773BC4446C}" type="datetimeFigureOut">
              <a:rPr lang="ar-SA" smtClean="0"/>
              <a:pPr/>
              <a:t>24/12/34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72C43CC-61B3-442D-BD50-5DE74551C1AF}"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783A2BE-D075-4187-9F33-88773BC4446C}" type="datetimeFigureOut">
              <a:rPr lang="ar-SA" smtClean="0"/>
              <a:pPr/>
              <a:t>24/12/34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72C43CC-61B3-442D-BD50-5DE74551C1AF}"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783A2BE-D075-4187-9F33-88773BC4446C}" type="datetimeFigureOut">
              <a:rPr lang="ar-SA" smtClean="0"/>
              <a:pPr/>
              <a:t>24/12/34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72C43CC-61B3-442D-BD50-5DE74551C1AF}"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783A2BE-D075-4187-9F33-88773BC4446C}" type="datetimeFigureOut">
              <a:rPr lang="ar-SA" smtClean="0"/>
              <a:pPr/>
              <a:t>24/12/34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72C43CC-61B3-442D-BD50-5DE74551C1AF}"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2783A2BE-D075-4187-9F33-88773BC4446C}" type="datetimeFigureOut">
              <a:rPr lang="ar-SA" smtClean="0"/>
              <a:pPr/>
              <a:t>24/12/34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72C43CC-61B3-442D-BD50-5DE74551C1AF}"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2783A2BE-D075-4187-9F33-88773BC4446C}" type="datetimeFigureOut">
              <a:rPr lang="ar-SA" smtClean="0"/>
              <a:pPr/>
              <a:t>24/12/34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772C43CC-61B3-442D-BD50-5DE74551C1AF}"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2783A2BE-D075-4187-9F33-88773BC4446C}" type="datetimeFigureOut">
              <a:rPr lang="ar-SA" smtClean="0"/>
              <a:pPr/>
              <a:t>24/12/34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772C43CC-61B3-442D-BD50-5DE74551C1AF}"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783A2BE-D075-4187-9F33-88773BC4446C}" type="datetimeFigureOut">
              <a:rPr lang="ar-SA" smtClean="0"/>
              <a:pPr/>
              <a:t>24/12/34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772C43CC-61B3-442D-BD50-5DE74551C1AF}"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783A2BE-D075-4187-9F33-88773BC4446C}" type="datetimeFigureOut">
              <a:rPr lang="ar-SA" smtClean="0"/>
              <a:pPr/>
              <a:t>24/12/34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72C43CC-61B3-442D-BD50-5DE74551C1AF}"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783A2BE-D075-4187-9F33-88773BC4446C}" type="datetimeFigureOut">
              <a:rPr lang="ar-SA" smtClean="0"/>
              <a:pPr/>
              <a:t>24/12/34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72C43CC-61B3-442D-BD50-5DE74551C1AF}"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783A2BE-D075-4187-9F33-88773BC4446C}" type="datetimeFigureOut">
              <a:rPr lang="ar-SA" smtClean="0"/>
              <a:pPr/>
              <a:t>24/12/34</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72C43CC-61B3-442D-BD50-5DE74551C1AF}"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WordArt 1026"/>
          <p:cNvSpPr>
            <a:spLocks noChangeArrowheads="1" noChangeShapeType="1" noTextEdit="1"/>
          </p:cNvSpPr>
          <p:nvPr/>
        </p:nvSpPr>
        <p:spPr bwMode="auto">
          <a:xfrm rot="-2221112">
            <a:off x="835025" y="2855913"/>
            <a:ext cx="6591300" cy="1406525"/>
          </a:xfrm>
          <a:prstGeom prst="rect">
            <a:avLst/>
          </a:prstGeom>
        </p:spPr>
        <p:txBody>
          <a:bodyPr wrap="none" fromWordArt="1">
            <a:prstTxWarp prst="textPlain">
              <a:avLst>
                <a:gd name="adj" fmla="val 50000"/>
              </a:avLst>
            </a:prstTxWarp>
          </a:bodyPr>
          <a:lstStyle/>
          <a:p>
            <a:pPr algn="ctr" rtl="0"/>
            <a:endParaRPr lang="ar-SA" sz="7200" kern="10">
              <a:ln w="9525">
                <a:noFill/>
                <a:round/>
                <a:headEnd/>
                <a:tailEnd/>
              </a:ln>
              <a:latin typeface="Arial"/>
              <a:cs typeface="Arial"/>
            </a:endParaRPr>
          </a:p>
        </p:txBody>
      </p:sp>
      <p:graphicFrame>
        <p:nvGraphicFramePr>
          <p:cNvPr id="6147" name="Object 1028"/>
          <p:cNvGraphicFramePr>
            <a:graphicFrameLocks noChangeAspect="1"/>
          </p:cNvGraphicFramePr>
          <p:nvPr/>
        </p:nvGraphicFramePr>
        <p:xfrm>
          <a:off x="6839744" y="4252627"/>
          <a:ext cx="2304256" cy="2605373"/>
        </p:xfrm>
        <a:graphic>
          <a:graphicData uri="http://schemas.openxmlformats.org/presentationml/2006/ole">
            <p:oleObj spid="_x0000_s1026" name="Clip" r:id="rId3" imgW="845820" imgH="939089" progId="MS_ClipArt_Gallery.2">
              <p:embed/>
            </p:oleObj>
          </a:graphicData>
        </a:graphic>
      </p:graphicFrame>
      <p:sp>
        <p:nvSpPr>
          <p:cNvPr id="6148" name="Text Box 6"/>
          <p:cNvSpPr txBox="1">
            <a:spLocks noChangeArrowheads="1"/>
          </p:cNvSpPr>
          <p:nvPr/>
        </p:nvSpPr>
        <p:spPr bwMode="auto">
          <a:xfrm>
            <a:off x="1835150" y="395288"/>
            <a:ext cx="4824413" cy="1066800"/>
          </a:xfrm>
          <a:prstGeom prst="rect">
            <a:avLst/>
          </a:prstGeom>
          <a:noFill/>
          <a:ln w="9525">
            <a:noFill/>
            <a:miter lim="800000"/>
            <a:headEnd/>
            <a:tailEnd/>
          </a:ln>
          <a:effectLst/>
        </p:spPr>
        <p:txBody>
          <a:bodyPr>
            <a:spAutoFit/>
          </a:bodyPr>
          <a:lstStyle/>
          <a:p>
            <a:pPr algn="ctr"/>
            <a:r>
              <a:rPr lang="ar-SA" sz="3200" b="1">
                <a:solidFill>
                  <a:srgbClr val="FF0066"/>
                </a:solidFill>
              </a:rPr>
              <a:t>الأهداف المتوقع تحققها من المحاضرة</a:t>
            </a:r>
            <a:r>
              <a:rPr lang="ar-SA"/>
              <a:t> </a:t>
            </a:r>
            <a:endParaRPr lang="en-US"/>
          </a:p>
        </p:txBody>
      </p:sp>
      <p:sp>
        <p:nvSpPr>
          <p:cNvPr id="6149" name="Text Box 7"/>
          <p:cNvSpPr txBox="1">
            <a:spLocks noChangeArrowheads="1"/>
          </p:cNvSpPr>
          <p:nvPr/>
        </p:nvSpPr>
        <p:spPr bwMode="auto">
          <a:xfrm>
            <a:off x="468313" y="1557338"/>
            <a:ext cx="8351837" cy="3170099"/>
          </a:xfrm>
          <a:prstGeom prst="rect">
            <a:avLst/>
          </a:prstGeom>
          <a:noFill/>
          <a:ln w="9525">
            <a:noFill/>
            <a:miter lim="800000"/>
            <a:headEnd/>
            <a:tailEnd/>
          </a:ln>
          <a:effectLst/>
        </p:spPr>
        <p:txBody>
          <a:bodyPr>
            <a:spAutoFit/>
          </a:bodyPr>
          <a:lstStyle/>
          <a:p>
            <a:r>
              <a:rPr lang="ar-SA" sz="3200" b="1" dirty="0"/>
              <a:t>- </a:t>
            </a:r>
            <a:r>
              <a:rPr lang="ar-SA" sz="2800" b="1" dirty="0"/>
              <a:t>التعرف على الاستراتيجيات الحديثة التي يمكن استخدامها في تدريس العلوم </a:t>
            </a:r>
            <a:r>
              <a:rPr lang="ar-SA" sz="2800" b="1" dirty="0" err="1"/>
              <a:t>الشرعية .</a:t>
            </a:r>
            <a:endParaRPr lang="ar-SA" sz="2800" b="1" dirty="0"/>
          </a:p>
          <a:p>
            <a:endParaRPr lang="ar-SA" sz="2800" b="1" dirty="0"/>
          </a:p>
          <a:p>
            <a:pPr>
              <a:buFontTx/>
              <a:buChar char="-"/>
            </a:pPr>
            <a:r>
              <a:rPr lang="ar-SA" sz="2800" b="1" dirty="0"/>
              <a:t>التدرب على تطبيق الاستراتيجيات الحديثة في تدريس العلوم </a:t>
            </a:r>
            <a:r>
              <a:rPr lang="ar-SA" sz="2800" b="1" dirty="0" err="1"/>
              <a:t>الشرعية .</a:t>
            </a:r>
            <a:endParaRPr lang="ar-SA" sz="2800" b="1" dirty="0"/>
          </a:p>
          <a:p>
            <a:pPr>
              <a:buFontTx/>
              <a:buChar char="-"/>
            </a:pPr>
            <a:endParaRPr lang="ar-SA" sz="2800" b="1" dirty="0">
              <a:solidFill>
                <a:srgbClr val="FF0066"/>
              </a:solidFill>
            </a:endParaRPr>
          </a:p>
          <a:p>
            <a:pPr>
              <a:buFontTx/>
              <a:buChar char="-"/>
            </a:pPr>
            <a:r>
              <a:rPr lang="ar-SA" sz="2800" b="1" dirty="0">
                <a:solidFill>
                  <a:srgbClr val="FF0066"/>
                </a:solidFill>
              </a:rPr>
              <a:t>- التعرف على عيوب</a:t>
            </a:r>
            <a:r>
              <a:rPr lang="ar-SA" sz="2800" b="1" dirty="0"/>
              <a:t> ومزايا كل استراتيجية من هذه </a:t>
            </a:r>
            <a:r>
              <a:rPr lang="ar-SA" sz="2800" b="1" dirty="0" err="1"/>
              <a:t>الاستراتيجيات .</a:t>
            </a:r>
            <a:endParaRPr lang="ar-SA" sz="2800" b="1" dirty="0"/>
          </a:p>
          <a:p>
            <a:endParaRPr lang="ar-SA" sz="2800" b="1" dirty="0">
              <a:solidFill>
                <a:srgbClr val="FF0066"/>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1142977" y="201019"/>
            <a:ext cx="7929618"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lang="ar-SA" sz="3200" b="1" dirty="0">
                <a:solidFill>
                  <a:schemeClr val="accent6">
                    <a:lumMod val="50000"/>
                  </a:schemeClr>
                </a:solidFill>
                <a:latin typeface="+mj-lt"/>
                <a:ea typeface="+mj-ea"/>
                <a:cs typeface="AL-Mateen" pitchFamily="2" charset="-78"/>
              </a:rPr>
              <a:t>2- إستراتيجية المناقشة </a:t>
            </a:r>
            <a:r>
              <a:rPr lang="en-US" sz="2800" b="1" dirty="0">
                <a:solidFill>
                  <a:schemeClr val="accent6">
                    <a:lumMod val="50000"/>
                  </a:schemeClr>
                </a:solidFill>
                <a:latin typeface="+mj-lt"/>
                <a:ea typeface="+mj-ea"/>
                <a:cs typeface="+mj-cs"/>
              </a:rPr>
              <a:t>The Lecture Discussion Strategy</a:t>
            </a:r>
            <a:r>
              <a:rPr lang="ar-SA" sz="2600" b="1" dirty="0">
                <a:solidFill>
                  <a:schemeClr val="accent6">
                    <a:lumMod val="50000"/>
                  </a:schemeClr>
                </a:solidFill>
                <a:latin typeface="+mj-lt"/>
                <a:ea typeface="+mj-ea"/>
                <a:cs typeface="+mj-cs"/>
              </a:rPr>
              <a:t>:</a:t>
            </a:r>
          </a:p>
        </p:txBody>
      </p:sp>
      <p:sp>
        <p:nvSpPr>
          <p:cNvPr id="7" name="مستطيل 6"/>
          <p:cNvSpPr/>
          <p:nvPr/>
        </p:nvSpPr>
        <p:spPr>
          <a:xfrm>
            <a:off x="5378048" y="1058275"/>
            <a:ext cx="3623108" cy="584775"/>
          </a:xfrm>
          <a:prstGeom prst="rect">
            <a:avLst/>
          </a:prstGeom>
        </p:spPr>
        <p:txBody>
          <a:bodyPr wrap="none">
            <a:spAutoFit/>
          </a:bodyPr>
          <a:lstStyle/>
          <a:p>
            <a:pPr lvl="0" indent="323850" algn="justLow" fontAlgn="base">
              <a:spcBef>
                <a:spcPct val="0"/>
              </a:spcBef>
              <a:spcAft>
                <a:spcPct val="0"/>
              </a:spcAft>
              <a:buFont typeface="Wingdings" pitchFamily="2" charset="2"/>
              <a:buChar char="§"/>
              <a:tabLst>
                <a:tab pos="268288" algn="l"/>
              </a:tabLst>
            </a:pPr>
            <a:r>
              <a:rPr lang="ar-SA" sz="3200" dirty="0">
                <a:solidFill>
                  <a:srgbClr val="FF0000"/>
                </a:solidFill>
                <a:cs typeface="AL-Mateen" pitchFamily="2" charset="-78"/>
              </a:rPr>
              <a:t>مفهوم إستراتيجية المناقشة</a:t>
            </a:r>
            <a:r>
              <a:rPr kumimoji="0" lang="ar-SA" b="1" i="0" u="none" strike="noStrike" cap="none" normalizeH="0" baseline="0" dirty="0" smtClean="0">
                <a:ln>
                  <a:noFill/>
                </a:ln>
                <a:solidFill>
                  <a:schemeClr val="tx1"/>
                </a:solidFill>
                <a:effectLst/>
                <a:latin typeface="Arial" pitchFamily="34" charset="0"/>
                <a:ea typeface="Times New Roman" pitchFamily="18" charset="0"/>
                <a:cs typeface="Traditional Arabic" pitchFamily="2" charset="-78"/>
              </a:rPr>
              <a:t>:</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مستطيل 8"/>
          <p:cNvSpPr/>
          <p:nvPr/>
        </p:nvSpPr>
        <p:spPr>
          <a:xfrm>
            <a:off x="357158" y="1690767"/>
            <a:ext cx="8643998" cy="4524315"/>
          </a:xfrm>
          <a:prstGeom prst="rect">
            <a:avLst/>
          </a:prstGeom>
        </p:spPr>
        <p:txBody>
          <a:bodyPr wrap="square">
            <a:spAutoFit/>
          </a:bodyPr>
          <a:lstStyle/>
          <a:p>
            <a:pPr algn="just"/>
            <a:r>
              <a:rPr lang="ar-SA" sz="3200" dirty="0" smtClean="0">
                <a:solidFill>
                  <a:schemeClr val="tx2">
                    <a:lumMod val="75000"/>
                  </a:schemeClr>
                </a:solidFill>
                <a:cs typeface="AL-Mohanad Bold" pitchFamily="2" charset="-78"/>
              </a:rPr>
              <a:t>         يعد </a:t>
            </a:r>
            <a:r>
              <a:rPr lang="ar-SA" sz="3200" dirty="0">
                <a:solidFill>
                  <a:schemeClr val="tx2">
                    <a:lumMod val="75000"/>
                  </a:schemeClr>
                </a:solidFill>
                <a:cs typeface="AL-Mohanad Bold" pitchFamily="2" charset="-78"/>
              </a:rPr>
              <a:t>أسلوب المناقشة أحد إستراتيجيات التدريب  الذي يقوم فيه المدرب بإدارة حوار أو محادثة شفهية مع </a:t>
            </a:r>
            <a:r>
              <a:rPr lang="ar-SA" sz="3200" dirty="0" err="1">
                <a:solidFill>
                  <a:schemeClr val="tx2">
                    <a:lumMod val="75000"/>
                  </a:schemeClr>
                </a:solidFill>
                <a:cs typeface="AL-Mohanad Bold" pitchFamily="2" charset="-78"/>
              </a:rPr>
              <a:t>متدربيه</a:t>
            </a:r>
            <a:r>
              <a:rPr lang="ar-SA" sz="3200" dirty="0">
                <a:solidFill>
                  <a:schemeClr val="tx2">
                    <a:lumMod val="75000"/>
                  </a:schemeClr>
                </a:solidFill>
                <a:cs typeface="AL-Mohanad Bold" pitchFamily="2" charset="-78"/>
              </a:rPr>
              <a:t> بطريقة محكمة وهادفة, لفهم وتحليل وتفسير وتقويم موضوع أو فكرة أو مشكلة ما، وبيان مواطن الاختلاف والاتفاق ، أي أن أسلوب المناقشة يعتمد على المشاركة والتعاون الفعال حيث يتم تبادل لفظي منظم والتعبير عن الأفكار بين المدرب والمعلمين المتدربين، وبالتالي ينقل هذا الأسلوب هؤلاء المعلمين من الموقف السلبي إلى الموقف الإيجابي، حيث يسهمون مع مدربهم في التفكير وإبداء الآراء والمقترحات، حول حلول للمشكلات المطروحة.</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16385"/>
                                        </p:tgtEl>
                                        <p:attrNameLst>
                                          <p:attrName>style.visibility</p:attrName>
                                        </p:attrNameLst>
                                      </p:cBhvr>
                                      <p:to>
                                        <p:strVal val="visible"/>
                                      </p:to>
                                    </p:set>
                                    <p:animEffect transition="in" filter="fade">
                                      <p:cBhvr>
                                        <p:cTn id="7" dur="100"/>
                                        <p:tgtEl>
                                          <p:spTgt spid="16385"/>
                                        </p:tgtEl>
                                      </p:cBhvr>
                                    </p:animEffect>
                                    <p:anim calcmode="lin" valueType="num">
                                      <p:cBhvr>
                                        <p:cTn id="8" dur="400" fill="hold"/>
                                        <p:tgtEl>
                                          <p:spTgt spid="16385"/>
                                        </p:tgtEl>
                                        <p:attrNameLst>
                                          <p:attrName>ppt_x</p:attrName>
                                        </p:attrNameLst>
                                      </p:cBhvr>
                                      <p:tavLst>
                                        <p:tav tm="0">
                                          <p:val>
                                            <p:strVal val="#ppt_x"/>
                                          </p:val>
                                        </p:tav>
                                        <p:tav tm="100000">
                                          <p:val>
                                            <p:strVal val="#ppt_x"/>
                                          </p:val>
                                        </p:tav>
                                      </p:tavLst>
                                    </p:anim>
                                    <p:anim calcmode="lin" valueType="num">
                                      <p:cBhvr>
                                        <p:cTn id="9" dur="400" fill="hold"/>
                                        <p:tgtEl>
                                          <p:spTgt spid="16385"/>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1638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1638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7"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0"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edge">
                                      <p:cBhvr>
                                        <p:cTn id="2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5" grpId="0"/>
      <p:bldP spid="7"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0" algn="r"/>
            <a:r>
              <a:rPr lang="ar-SA" sz="3200" b="1" dirty="0">
                <a:solidFill>
                  <a:srgbClr val="FF0000"/>
                </a:solidFill>
              </a:rPr>
              <a:t>خطوات تنفيذ إستراتيجية المناقشة</a:t>
            </a:r>
            <a:r>
              <a:rPr lang="ar-SA" sz="3200" b="1" dirty="0" smtClean="0">
                <a:solidFill>
                  <a:srgbClr val="FF0000"/>
                </a:solidFill>
              </a:rPr>
              <a:t>:</a:t>
            </a:r>
            <a:endParaRPr lang="ar-SA" sz="3200" dirty="0">
              <a:solidFill>
                <a:srgbClr val="FF0000"/>
              </a:solidFill>
            </a:endParaRPr>
          </a:p>
        </p:txBody>
      </p:sp>
      <p:sp>
        <p:nvSpPr>
          <p:cNvPr id="3" name="عنصر نائب للمحتوى 2"/>
          <p:cNvSpPr>
            <a:spLocks noGrp="1"/>
          </p:cNvSpPr>
          <p:nvPr>
            <p:ph idx="1"/>
          </p:nvPr>
        </p:nvSpPr>
        <p:spPr>
          <a:xfrm>
            <a:off x="428596" y="1285860"/>
            <a:ext cx="8229600" cy="5043510"/>
          </a:xfrm>
        </p:spPr>
        <p:txBody>
          <a:bodyPr>
            <a:noAutofit/>
          </a:bodyPr>
          <a:lstStyle/>
          <a:p>
            <a:pPr marL="514350" lvl="0" indent="-514350">
              <a:buFont typeface="+mj-lt"/>
              <a:buAutoNum type="arabicPeriod"/>
            </a:pPr>
            <a:r>
              <a:rPr lang="ar-SA" dirty="0">
                <a:solidFill>
                  <a:schemeClr val="tx2">
                    <a:lumMod val="75000"/>
                  </a:schemeClr>
                </a:solidFill>
                <a:cs typeface="AL-Mohanad Bold" pitchFamily="2" charset="-78"/>
              </a:rPr>
              <a:t>يهيئ المدرب المتدربين ويحفزهم لاستنتاج موضوع اللقاء.</a:t>
            </a:r>
            <a:endParaRPr lang="en-US" dirty="0">
              <a:solidFill>
                <a:schemeClr val="tx2">
                  <a:lumMod val="75000"/>
                </a:schemeClr>
              </a:solidFill>
              <a:cs typeface="AL-Mohanad Bold" pitchFamily="2" charset="-78"/>
            </a:endParaRPr>
          </a:p>
          <a:p>
            <a:pPr marL="514350" lvl="0" indent="-514350">
              <a:buFont typeface="+mj-lt"/>
              <a:buAutoNum type="arabicPeriod"/>
            </a:pPr>
            <a:r>
              <a:rPr lang="ar-SA" dirty="0">
                <a:solidFill>
                  <a:schemeClr val="tx2">
                    <a:lumMod val="75000"/>
                  </a:schemeClr>
                </a:solidFill>
                <a:cs typeface="AL-Mohanad Bold" pitchFamily="2" charset="-78"/>
              </a:rPr>
              <a:t>يقوم بتقديم نبذة مختصرة عن محتوى موضوع اللقاء.</a:t>
            </a:r>
            <a:endParaRPr lang="en-US" dirty="0">
              <a:solidFill>
                <a:schemeClr val="tx2">
                  <a:lumMod val="75000"/>
                </a:schemeClr>
              </a:solidFill>
              <a:cs typeface="AL-Mohanad Bold" pitchFamily="2" charset="-78"/>
            </a:endParaRPr>
          </a:p>
          <a:p>
            <a:pPr marL="514350" lvl="0" indent="-514350">
              <a:buFont typeface="+mj-lt"/>
              <a:buAutoNum type="arabicPeriod"/>
            </a:pPr>
            <a:r>
              <a:rPr lang="ar-SA" dirty="0">
                <a:solidFill>
                  <a:schemeClr val="tx2">
                    <a:lumMod val="75000"/>
                  </a:schemeClr>
                </a:solidFill>
                <a:cs typeface="AL-Mohanad Bold" pitchFamily="2" charset="-78"/>
              </a:rPr>
              <a:t>يطرح على المتدربين أسئلة حول موضوع اللقاء.</a:t>
            </a:r>
            <a:endParaRPr lang="en-US" dirty="0">
              <a:solidFill>
                <a:schemeClr val="tx2">
                  <a:lumMod val="75000"/>
                </a:schemeClr>
              </a:solidFill>
              <a:cs typeface="AL-Mohanad Bold" pitchFamily="2" charset="-78"/>
            </a:endParaRPr>
          </a:p>
          <a:p>
            <a:pPr marL="514350" lvl="0" indent="-514350">
              <a:buFont typeface="+mj-lt"/>
              <a:buAutoNum type="arabicPeriod"/>
            </a:pPr>
            <a:r>
              <a:rPr lang="ar-SA" dirty="0">
                <a:solidFill>
                  <a:schemeClr val="tx2">
                    <a:lumMod val="75000"/>
                  </a:schemeClr>
                </a:solidFill>
                <a:cs typeface="AL-Mohanad Bold" pitchFamily="2" charset="-78"/>
              </a:rPr>
              <a:t>يناقش المتدربين للتوصل إلى حلول مبتكرة للأسئلة المطروحة. </a:t>
            </a:r>
            <a:endParaRPr lang="en-US" dirty="0">
              <a:solidFill>
                <a:schemeClr val="tx2">
                  <a:lumMod val="75000"/>
                </a:schemeClr>
              </a:solidFill>
              <a:cs typeface="AL-Mohanad Bold" pitchFamily="2" charset="-78"/>
            </a:endParaRPr>
          </a:p>
          <a:p>
            <a:pPr marL="514350" lvl="0" indent="-514350">
              <a:buFont typeface="+mj-lt"/>
              <a:buAutoNum type="arabicPeriod"/>
            </a:pPr>
            <a:r>
              <a:rPr lang="ar-SA" dirty="0">
                <a:solidFill>
                  <a:schemeClr val="tx2">
                    <a:lumMod val="75000"/>
                  </a:schemeClr>
                </a:solidFill>
                <a:cs typeface="AL-Mohanad Bold" pitchFamily="2" charset="-78"/>
              </a:rPr>
              <a:t>يقدم ملخصًا للأفكار والحلول المبتكرة التي تم التوصل إليها. </a:t>
            </a:r>
            <a:endParaRPr lang="en-US" dirty="0">
              <a:solidFill>
                <a:schemeClr val="tx2">
                  <a:lumMod val="75000"/>
                </a:schemeClr>
              </a:solidFill>
              <a:cs typeface="AL-Mohanad Bold" pitchFamily="2" charset="-78"/>
            </a:endParaRPr>
          </a:p>
          <a:p>
            <a:pPr marL="514350" lvl="0" indent="-514350">
              <a:buFont typeface="+mj-lt"/>
              <a:buAutoNum type="arabicPeriod"/>
            </a:pPr>
            <a:r>
              <a:rPr lang="ar-SA" dirty="0">
                <a:solidFill>
                  <a:schemeClr val="tx2">
                    <a:lumMod val="75000"/>
                  </a:schemeClr>
                </a:solidFill>
                <a:cs typeface="AL-Mohanad Bold" pitchFamily="2" charset="-78"/>
              </a:rPr>
              <a:t>يُقوّم المتدربون تقويمًا نهائيًا شفهيًا أو كتابيًا للتأكد من مدى تمكنهم من محتوى الموضوع، وتعزيز نقاط القوة وعلاج نقاط الضعف.</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5"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anim calcmode="lin" valueType="num">
                                      <p:cBhvr>
                                        <p:cTn id="15"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6"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8" fill="hold">
                      <p:stCondLst>
                        <p:cond delay="indefinite"/>
                      </p:stCondLst>
                      <p:childTnLst>
                        <p:par>
                          <p:cTn id="19" fill="hold">
                            <p:stCondLst>
                              <p:cond delay="0"/>
                            </p:stCondLst>
                            <p:childTnLst>
                              <p:par>
                                <p:cTn id="20" presetID="35"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2000"/>
                                        <p:tgtEl>
                                          <p:spTgt spid="3">
                                            <p:txEl>
                                              <p:pRg st="1" end="1"/>
                                            </p:txEl>
                                          </p:spTgt>
                                        </p:tgtEl>
                                      </p:cBhvr>
                                    </p:animEffect>
                                    <p:anim calcmode="lin" valueType="num">
                                      <p:cBhvr>
                                        <p:cTn id="23" dur="2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24"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5" dur="2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26" fill="hold">
                      <p:stCondLst>
                        <p:cond delay="indefinite"/>
                      </p:stCondLst>
                      <p:childTnLst>
                        <p:par>
                          <p:cTn id="27" fill="hold">
                            <p:stCondLst>
                              <p:cond delay="0"/>
                            </p:stCondLst>
                            <p:childTnLst>
                              <p:par>
                                <p:cTn id="28" presetID="35" presetClass="entr" presetSubtype="0"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fade">
                                      <p:cBhvr>
                                        <p:cTn id="30" dur="2000"/>
                                        <p:tgtEl>
                                          <p:spTgt spid="3">
                                            <p:txEl>
                                              <p:pRg st="2" end="2"/>
                                            </p:txEl>
                                          </p:spTgt>
                                        </p:tgtEl>
                                      </p:cBhvr>
                                    </p:animEffect>
                                    <p:anim calcmode="lin" valueType="num">
                                      <p:cBhvr>
                                        <p:cTn id="31" dur="2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32" dur="2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3" dur="2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34" fill="hold">
                      <p:stCondLst>
                        <p:cond delay="indefinite"/>
                      </p:stCondLst>
                      <p:childTnLst>
                        <p:par>
                          <p:cTn id="35" fill="hold">
                            <p:stCondLst>
                              <p:cond delay="0"/>
                            </p:stCondLst>
                            <p:childTnLst>
                              <p:par>
                                <p:cTn id="36" presetID="35" presetClass="entr" presetSubtype="0" fill="hold" grpId="0" nodeType="click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Effect transition="in" filter="fade">
                                      <p:cBhvr>
                                        <p:cTn id="38" dur="2000"/>
                                        <p:tgtEl>
                                          <p:spTgt spid="3">
                                            <p:txEl>
                                              <p:pRg st="3" end="3"/>
                                            </p:txEl>
                                          </p:spTgt>
                                        </p:tgtEl>
                                      </p:cBhvr>
                                    </p:animEffect>
                                    <p:anim calcmode="lin" valueType="num">
                                      <p:cBhvr>
                                        <p:cTn id="39" dur="20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40" dur="2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41" dur="2000" fill="hold"/>
                                        <p:tgtEl>
                                          <p:spTgt spid="3">
                                            <p:txEl>
                                              <p:pRg st="3" end="3"/>
                                            </p:txEl>
                                          </p:spTgt>
                                        </p:tgtEl>
                                        <p:attrNameLst>
                                          <p:attrName>ppt_w</p:attrName>
                                        </p:attrNameLst>
                                      </p:cBhvr>
                                      <p:tavLst>
                                        <p:tav tm="0">
                                          <p:val>
                                            <p:fltVal val="0"/>
                                          </p:val>
                                        </p:tav>
                                        <p:tav tm="100000">
                                          <p:val>
                                            <p:strVal val="#ppt_w"/>
                                          </p:val>
                                        </p:tav>
                                      </p:tavLst>
                                    </p:anim>
                                  </p:childTnLst>
                                </p:cTn>
                              </p:par>
                            </p:childTnLst>
                          </p:cTn>
                        </p:par>
                      </p:childTnLst>
                    </p:cTn>
                  </p:par>
                  <p:par>
                    <p:cTn id="42" fill="hold">
                      <p:stCondLst>
                        <p:cond delay="indefinite"/>
                      </p:stCondLst>
                      <p:childTnLst>
                        <p:par>
                          <p:cTn id="43" fill="hold">
                            <p:stCondLst>
                              <p:cond delay="0"/>
                            </p:stCondLst>
                            <p:childTnLst>
                              <p:par>
                                <p:cTn id="44" presetID="35" presetClass="entr" presetSubtype="0" fill="hold" grpId="0" nodeType="clickEffect">
                                  <p:stCondLst>
                                    <p:cond delay="0"/>
                                  </p:stCondLst>
                                  <p:childTnLst>
                                    <p:set>
                                      <p:cBhvr>
                                        <p:cTn id="45" dur="1" fill="hold">
                                          <p:stCondLst>
                                            <p:cond delay="0"/>
                                          </p:stCondLst>
                                        </p:cTn>
                                        <p:tgtEl>
                                          <p:spTgt spid="3">
                                            <p:txEl>
                                              <p:pRg st="4" end="4"/>
                                            </p:txEl>
                                          </p:spTgt>
                                        </p:tgtEl>
                                        <p:attrNameLst>
                                          <p:attrName>style.visibility</p:attrName>
                                        </p:attrNameLst>
                                      </p:cBhvr>
                                      <p:to>
                                        <p:strVal val="visible"/>
                                      </p:to>
                                    </p:set>
                                    <p:animEffect transition="in" filter="fade">
                                      <p:cBhvr>
                                        <p:cTn id="46" dur="2000"/>
                                        <p:tgtEl>
                                          <p:spTgt spid="3">
                                            <p:txEl>
                                              <p:pRg st="4" end="4"/>
                                            </p:txEl>
                                          </p:spTgt>
                                        </p:tgtEl>
                                      </p:cBhvr>
                                    </p:animEffect>
                                    <p:anim calcmode="lin" valueType="num">
                                      <p:cBhvr>
                                        <p:cTn id="47" dur="2000" fill="hold"/>
                                        <p:tgtEl>
                                          <p:spTgt spid="3">
                                            <p:txEl>
                                              <p:pRg st="4" end="4"/>
                                            </p:txEl>
                                          </p:spTgt>
                                        </p:tgtEl>
                                        <p:attrNameLst>
                                          <p:attrName>style.rotation</p:attrName>
                                        </p:attrNameLst>
                                      </p:cBhvr>
                                      <p:tavLst>
                                        <p:tav tm="0">
                                          <p:val>
                                            <p:fltVal val="720"/>
                                          </p:val>
                                        </p:tav>
                                        <p:tav tm="100000">
                                          <p:val>
                                            <p:fltVal val="0"/>
                                          </p:val>
                                        </p:tav>
                                      </p:tavLst>
                                    </p:anim>
                                    <p:anim calcmode="lin" valueType="num">
                                      <p:cBhvr>
                                        <p:cTn id="48" dur="2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9" dur="2000" fill="hold"/>
                                        <p:tgtEl>
                                          <p:spTgt spid="3">
                                            <p:txEl>
                                              <p:pRg st="4" end="4"/>
                                            </p:txEl>
                                          </p:spTgt>
                                        </p:tgtEl>
                                        <p:attrNameLst>
                                          <p:attrName>ppt_w</p:attrName>
                                        </p:attrNameLst>
                                      </p:cBhvr>
                                      <p:tavLst>
                                        <p:tav tm="0">
                                          <p:val>
                                            <p:fltVal val="0"/>
                                          </p:val>
                                        </p:tav>
                                        <p:tav tm="100000">
                                          <p:val>
                                            <p:strVal val="#ppt_w"/>
                                          </p:val>
                                        </p:tav>
                                      </p:tavLst>
                                    </p:anim>
                                  </p:childTnLst>
                                </p:cTn>
                              </p:par>
                            </p:childTnLst>
                          </p:cTn>
                        </p:par>
                      </p:childTnLst>
                    </p:cTn>
                  </p:par>
                  <p:par>
                    <p:cTn id="50" fill="hold">
                      <p:stCondLst>
                        <p:cond delay="indefinite"/>
                      </p:stCondLst>
                      <p:childTnLst>
                        <p:par>
                          <p:cTn id="51" fill="hold">
                            <p:stCondLst>
                              <p:cond delay="0"/>
                            </p:stCondLst>
                            <p:childTnLst>
                              <p:par>
                                <p:cTn id="52" presetID="35" presetClass="entr" presetSubtype="0" fill="hold" grpId="0" nodeType="clickEffect">
                                  <p:stCondLst>
                                    <p:cond delay="0"/>
                                  </p:stCondLst>
                                  <p:childTnLst>
                                    <p:set>
                                      <p:cBhvr>
                                        <p:cTn id="53" dur="1" fill="hold">
                                          <p:stCondLst>
                                            <p:cond delay="0"/>
                                          </p:stCondLst>
                                        </p:cTn>
                                        <p:tgtEl>
                                          <p:spTgt spid="3">
                                            <p:txEl>
                                              <p:pRg st="5" end="5"/>
                                            </p:txEl>
                                          </p:spTgt>
                                        </p:tgtEl>
                                        <p:attrNameLst>
                                          <p:attrName>style.visibility</p:attrName>
                                        </p:attrNameLst>
                                      </p:cBhvr>
                                      <p:to>
                                        <p:strVal val="visible"/>
                                      </p:to>
                                    </p:set>
                                    <p:animEffect transition="in" filter="fade">
                                      <p:cBhvr>
                                        <p:cTn id="54" dur="2000"/>
                                        <p:tgtEl>
                                          <p:spTgt spid="3">
                                            <p:txEl>
                                              <p:pRg st="5" end="5"/>
                                            </p:txEl>
                                          </p:spTgt>
                                        </p:tgtEl>
                                      </p:cBhvr>
                                    </p:animEffect>
                                    <p:anim calcmode="lin" valueType="num">
                                      <p:cBhvr>
                                        <p:cTn id="55" dur="2000" fill="hold"/>
                                        <p:tgtEl>
                                          <p:spTgt spid="3">
                                            <p:txEl>
                                              <p:pRg st="5" end="5"/>
                                            </p:txEl>
                                          </p:spTgt>
                                        </p:tgtEl>
                                        <p:attrNameLst>
                                          <p:attrName>style.rotation</p:attrName>
                                        </p:attrNameLst>
                                      </p:cBhvr>
                                      <p:tavLst>
                                        <p:tav tm="0">
                                          <p:val>
                                            <p:fltVal val="720"/>
                                          </p:val>
                                        </p:tav>
                                        <p:tav tm="100000">
                                          <p:val>
                                            <p:fltVal val="0"/>
                                          </p:val>
                                        </p:tav>
                                      </p:tavLst>
                                    </p:anim>
                                    <p:anim calcmode="lin" valueType="num">
                                      <p:cBhvr>
                                        <p:cTn id="56" dur="2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57" dur="2000" fill="hold"/>
                                        <p:tgtEl>
                                          <p:spTgt spid="3">
                                            <p:txEl>
                                              <p:pRg st="5" end="5"/>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0" algn="r">
              <a:buFont typeface="Wingdings" pitchFamily="2" charset="2"/>
              <a:buChar char="§"/>
            </a:pPr>
            <a:r>
              <a:rPr lang="ar-SA" sz="3200" b="1" dirty="0" smtClean="0">
                <a:solidFill>
                  <a:srgbClr val="FF0000"/>
                </a:solidFill>
              </a:rPr>
              <a:t> أهمية إستراتيجية المناقشة :</a:t>
            </a:r>
            <a:endParaRPr lang="ar-SA" sz="3200" b="1" dirty="0">
              <a:solidFill>
                <a:srgbClr val="FF0000"/>
              </a:solidFill>
            </a:endParaRPr>
          </a:p>
        </p:txBody>
      </p:sp>
      <p:sp>
        <p:nvSpPr>
          <p:cNvPr id="3" name="عنصر نائب للمحتوى 2"/>
          <p:cNvSpPr>
            <a:spLocks noGrp="1"/>
          </p:cNvSpPr>
          <p:nvPr>
            <p:ph idx="1"/>
          </p:nvPr>
        </p:nvSpPr>
        <p:spPr>
          <a:xfrm>
            <a:off x="428596" y="1285860"/>
            <a:ext cx="8229600" cy="5043510"/>
          </a:xfrm>
        </p:spPr>
        <p:txBody>
          <a:bodyPr>
            <a:noAutofit/>
          </a:bodyPr>
          <a:lstStyle/>
          <a:p>
            <a:pPr marL="514350" lvl="0" indent="-514350">
              <a:buFont typeface="+mj-lt"/>
              <a:buAutoNum type="arabicPeriod"/>
            </a:pPr>
            <a:r>
              <a:rPr lang="ar-SA" dirty="0" smtClean="0">
                <a:solidFill>
                  <a:schemeClr val="tx2">
                    <a:lumMod val="75000"/>
                  </a:schemeClr>
                </a:solidFill>
                <a:cs typeface="AL-Mohanad Bold" pitchFamily="2" charset="-78"/>
              </a:rPr>
              <a:t>زيادة فاعلية واشتراك المتدربين في الموقف التدريبي.</a:t>
            </a:r>
            <a:endParaRPr lang="en-US" dirty="0" smtClean="0">
              <a:solidFill>
                <a:schemeClr val="tx2">
                  <a:lumMod val="75000"/>
                </a:schemeClr>
              </a:solidFill>
              <a:cs typeface="AL-Mohanad Bold" pitchFamily="2" charset="-78"/>
            </a:endParaRPr>
          </a:p>
          <a:p>
            <a:pPr marL="514350" lvl="0" indent="-514350">
              <a:buFont typeface="+mj-lt"/>
              <a:buAutoNum type="arabicPeriod"/>
            </a:pPr>
            <a:r>
              <a:rPr lang="ar-SA" dirty="0" smtClean="0">
                <a:solidFill>
                  <a:schemeClr val="tx2">
                    <a:lumMod val="75000"/>
                  </a:schemeClr>
                </a:solidFill>
                <a:cs typeface="AL-Mohanad Bold" pitchFamily="2" charset="-78"/>
              </a:rPr>
              <a:t>إتاحة فرصة لكل متدرب بالمشاركة في الحديث وإبداء الرأي، سواء بالموافقة أو الرفض أو الاستماع.</a:t>
            </a:r>
            <a:endParaRPr lang="en-US" dirty="0" smtClean="0">
              <a:solidFill>
                <a:schemeClr val="tx2">
                  <a:lumMod val="75000"/>
                </a:schemeClr>
              </a:solidFill>
              <a:cs typeface="AL-Mohanad Bold" pitchFamily="2" charset="-78"/>
            </a:endParaRPr>
          </a:p>
          <a:p>
            <a:pPr marL="514350" lvl="0" indent="-514350">
              <a:buFont typeface="+mj-lt"/>
              <a:buAutoNum type="arabicPeriod"/>
            </a:pPr>
            <a:r>
              <a:rPr lang="ar-SA" dirty="0" smtClean="0">
                <a:solidFill>
                  <a:schemeClr val="tx2">
                    <a:lumMod val="75000"/>
                  </a:schemeClr>
                </a:solidFill>
                <a:cs typeface="AL-Mohanad Bold" pitchFamily="2" charset="-78"/>
              </a:rPr>
              <a:t>تعتبر من طرق التدريب الديناميكية التي تضفي على الموقف التدريبي الحيوية وتبعده عن الرتابة والملل.</a:t>
            </a:r>
            <a:endParaRPr lang="en-US" dirty="0" smtClean="0">
              <a:solidFill>
                <a:schemeClr val="tx2">
                  <a:lumMod val="75000"/>
                </a:schemeClr>
              </a:solidFill>
              <a:cs typeface="AL-Mohanad Bold" pitchFamily="2" charset="-78"/>
            </a:endParaRPr>
          </a:p>
          <a:p>
            <a:pPr marL="514350" lvl="0" indent="-514350">
              <a:buFont typeface="+mj-lt"/>
              <a:buAutoNum type="arabicPeriod"/>
            </a:pPr>
            <a:r>
              <a:rPr lang="ar-SA" dirty="0" smtClean="0">
                <a:solidFill>
                  <a:schemeClr val="tx2">
                    <a:lumMod val="75000"/>
                  </a:schemeClr>
                </a:solidFill>
                <a:cs typeface="AL-Mohanad Bold" pitchFamily="2" charset="-78"/>
              </a:rPr>
              <a:t>إعطاء الفرصة للمتدربين لاقتراح حلول </a:t>
            </a:r>
            <a:r>
              <a:rPr lang="ar-SA" dirty="0" err="1" smtClean="0">
                <a:solidFill>
                  <a:schemeClr val="tx2">
                    <a:lumMod val="75000"/>
                  </a:schemeClr>
                </a:solidFill>
                <a:cs typeface="AL-Mohanad Bold" pitchFamily="2" charset="-78"/>
              </a:rPr>
              <a:t>ابتكارية</a:t>
            </a:r>
            <a:r>
              <a:rPr lang="ar-SA" dirty="0" smtClean="0">
                <a:solidFill>
                  <a:schemeClr val="tx2">
                    <a:lumMod val="75000"/>
                  </a:schemeClr>
                </a:solidFill>
                <a:cs typeface="AL-Mohanad Bold" pitchFamily="2" charset="-78"/>
              </a:rPr>
              <a:t> للمشكلات.</a:t>
            </a:r>
            <a:endParaRPr lang="en-US" dirty="0" smtClean="0">
              <a:solidFill>
                <a:schemeClr val="tx2">
                  <a:lumMod val="75000"/>
                </a:schemeClr>
              </a:solidFill>
              <a:cs typeface="AL-Mohanad Bold" pitchFamily="2" charset="-78"/>
            </a:endParaRPr>
          </a:p>
          <a:p>
            <a:pPr marL="514350" indent="-514350">
              <a:buFont typeface="+mj-lt"/>
              <a:buAutoNum type="arabicPeriod"/>
            </a:pPr>
            <a:r>
              <a:rPr lang="ar-SA" dirty="0" smtClean="0">
                <a:solidFill>
                  <a:schemeClr val="tx2">
                    <a:lumMod val="75000"/>
                  </a:schemeClr>
                </a:solidFill>
                <a:cs typeface="AL-Mohanad Bold" pitchFamily="2" charset="-78"/>
              </a:rPr>
              <a:t>تحديد مدى فهم المتدربين للمفاهيم والمبادئ الأساسية وتعزيز نقاط القوة وعلاج نقاط الضعف.</a:t>
            </a:r>
            <a:endParaRPr lang="ar-SA" dirty="0">
              <a:solidFill>
                <a:schemeClr val="tx2">
                  <a:lumMod val="75000"/>
                </a:schemeClr>
              </a:solidFill>
              <a:cs typeface="AL-Mohanad Bol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3"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
                                        <p:tgtEl>
                                          <p:spTgt spid="3">
                                            <p:txEl>
                                              <p:pRg st="0" end="0"/>
                                            </p:txEl>
                                          </p:spTgt>
                                        </p:tgtEl>
                                      </p:cBhvr>
                                    </p:animEffect>
                                    <p:anim calcmode="lin" valueType="num">
                                      <p:cBhvr>
                                        <p:cTn id="15"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400" fill="hold"/>
                                        <p:tgtEl>
                                          <p:spTgt spid="3">
                                            <p:txEl>
                                              <p:pRg st="0" end="0"/>
                                            </p:txEl>
                                          </p:spTgt>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3">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3">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3"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100"/>
                                        <p:tgtEl>
                                          <p:spTgt spid="3">
                                            <p:txEl>
                                              <p:pRg st="1" end="1"/>
                                            </p:txEl>
                                          </p:spTgt>
                                        </p:tgtEl>
                                      </p:cBhvr>
                                    </p:animEffect>
                                    <p:anim calcmode="lin" valueType="num">
                                      <p:cBhvr>
                                        <p:cTn id="24" dur="4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4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26" dur="600" decel="50000" fill="hold">
                                          <p:stCondLst>
                                            <p:cond delay="4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7" dur="600" decel="50000" fill="hold">
                                          <p:stCondLst>
                                            <p:cond delay="4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3" presetClass="entr" presetSubtype="0" fill="hold" grpId="0" nodeType="click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fade">
                                      <p:cBhvr>
                                        <p:cTn id="32" dur="100"/>
                                        <p:tgtEl>
                                          <p:spTgt spid="3">
                                            <p:txEl>
                                              <p:pRg st="2" end="2"/>
                                            </p:txEl>
                                          </p:spTgt>
                                        </p:tgtEl>
                                      </p:cBhvr>
                                    </p:animEffect>
                                    <p:anim calcmode="lin" valueType="num">
                                      <p:cBhvr>
                                        <p:cTn id="33" dur="4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4" dur="4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35" dur="600" decel="50000" fill="hold">
                                          <p:stCondLst>
                                            <p:cond delay="4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6" dur="600" decel="50000" fill="hold">
                                          <p:stCondLst>
                                            <p:cond delay="4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3" presetClass="entr" presetSubtype="0" fill="hold" grpId="0" nodeType="clickEffect">
                                  <p:stCondLst>
                                    <p:cond delay="0"/>
                                  </p:stCondLst>
                                  <p:childTnLst>
                                    <p:set>
                                      <p:cBhvr>
                                        <p:cTn id="40" dur="1" fill="hold">
                                          <p:stCondLst>
                                            <p:cond delay="0"/>
                                          </p:stCondLst>
                                        </p:cTn>
                                        <p:tgtEl>
                                          <p:spTgt spid="3">
                                            <p:txEl>
                                              <p:pRg st="3" end="3"/>
                                            </p:txEl>
                                          </p:spTgt>
                                        </p:tgtEl>
                                        <p:attrNameLst>
                                          <p:attrName>style.visibility</p:attrName>
                                        </p:attrNameLst>
                                      </p:cBhvr>
                                      <p:to>
                                        <p:strVal val="visible"/>
                                      </p:to>
                                    </p:set>
                                    <p:animEffect transition="in" filter="fade">
                                      <p:cBhvr>
                                        <p:cTn id="41" dur="100"/>
                                        <p:tgtEl>
                                          <p:spTgt spid="3">
                                            <p:txEl>
                                              <p:pRg st="3" end="3"/>
                                            </p:txEl>
                                          </p:spTgt>
                                        </p:tgtEl>
                                      </p:cBhvr>
                                    </p:animEffect>
                                    <p:anim calcmode="lin" valueType="num">
                                      <p:cBhvr>
                                        <p:cTn id="42" dur="4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3" dur="400" fill="hold"/>
                                        <p:tgtEl>
                                          <p:spTgt spid="3">
                                            <p:txEl>
                                              <p:pRg st="3" end="3"/>
                                            </p:txEl>
                                          </p:spTgt>
                                        </p:tgtEl>
                                        <p:attrNameLst>
                                          <p:attrName>ppt_y</p:attrName>
                                        </p:attrNameLst>
                                      </p:cBhvr>
                                      <p:tavLst>
                                        <p:tav tm="0">
                                          <p:val>
                                            <p:strVal val="#ppt_y+0.31"/>
                                          </p:val>
                                        </p:tav>
                                        <p:tav tm="100000">
                                          <p:val>
                                            <p:strVal val="#ppt_y+0.31"/>
                                          </p:val>
                                        </p:tav>
                                      </p:tavLst>
                                    </p:anim>
                                    <p:anim calcmode="lin" valueType="num">
                                      <p:cBhvr>
                                        <p:cTn id="44" dur="600" decel="50000" fill="hold">
                                          <p:stCondLst>
                                            <p:cond delay="400"/>
                                          </p:stCondLst>
                                        </p:cTn>
                                        <p:tgtEl>
                                          <p:spTgt spid="3">
                                            <p:txEl>
                                              <p:pRg st="3" end="3"/>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5" dur="600" decel="50000" fill="hold">
                                          <p:stCondLst>
                                            <p:cond delay="400"/>
                                          </p:stCondLst>
                                        </p:cTn>
                                        <p:tgtEl>
                                          <p:spTgt spid="3">
                                            <p:txEl>
                                              <p:pRg st="3" end="3"/>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3" presetClass="entr" presetSubtype="0" fill="hold" grpId="0" nodeType="clickEffect">
                                  <p:stCondLst>
                                    <p:cond delay="0"/>
                                  </p:stCondLst>
                                  <p:childTnLst>
                                    <p:set>
                                      <p:cBhvr>
                                        <p:cTn id="49" dur="1" fill="hold">
                                          <p:stCondLst>
                                            <p:cond delay="0"/>
                                          </p:stCondLst>
                                        </p:cTn>
                                        <p:tgtEl>
                                          <p:spTgt spid="3">
                                            <p:txEl>
                                              <p:pRg st="4" end="4"/>
                                            </p:txEl>
                                          </p:spTgt>
                                        </p:tgtEl>
                                        <p:attrNameLst>
                                          <p:attrName>style.visibility</p:attrName>
                                        </p:attrNameLst>
                                      </p:cBhvr>
                                      <p:to>
                                        <p:strVal val="visible"/>
                                      </p:to>
                                    </p:set>
                                    <p:animEffect transition="in" filter="fade">
                                      <p:cBhvr>
                                        <p:cTn id="50" dur="100"/>
                                        <p:tgtEl>
                                          <p:spTgt spid="3">
                                            <p:txEl>
                                              <p:pRg st="4" end="4"/>
                                            </p:txEl>
                                          </p:spTgt>
                                        </p:tgtEl>
                                      </p:cBhvr>
                                    </p:animEffect>
                                    <p:anim calcmode="lin" valueType="num">
                                      <p:cBhvr>
                                        <p:cTn id="51" dur="4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52" dur="400" fill="hold"/>
                                        <p:tgtEl>
                                          <p:spTgt spid="3">
                                            <p:txEl>
                                              <p:pRg st="4" end="4"/>
                                            </p:txEl>
                                          </p:spTgt>
                                        </p:tgtEl>
                                        <p:attrNameLst>
                                          <p:attrName>ppt_y</p:attrName>
                                        </p:attrNameLst>
                                      </p:cBhvr>
                                      <p:tavLst>
                                        <p:tav tm="0">
                                          <p:val>
                                            <p:strVal val="#ppt_y+0.31"/>
                                          </p:val>
                                        </p:tav>
                                        <p:tav tm="100000">
                                          <p:val>
                                            <p:strVal val="#ppt_y+0.31"/>
                                          </p:val>
                                        </p:tav>
                                      </p:tavLst>
                                    </p:anim>
                                    <p:anim calcmode="lin" valueType="num">
                                      <p:cBhvr>
                                        <p:cTn id="53" dur="600" decel="50000" fill="hold">
                                          <p:stCondLst>
                                            <p:cond delay="400"/>
                                          </p:stCondLst>
                                        </p:cTn>
                                        <p:tgtEl>
                                          <p:spTgt spid="3">
                                            <p:txEl>
                                              <p:pRg st="4" end="4"/>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4" dur="600" decel="50000" fill="hold">
                                          <p:stCondLst>
                                            <p:cond delay="400"/>
                                          </p:stCondLst>
                                        </p:cTn>
                                        <p:tgtEl>
                                          <p:spTgt spid="3">
                                            <p:txEl>
                                              <p:pRg st="4" end="4"/>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0" y="558209"/>
            <a:ext cx="9072595"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Low" fontAlgn="base">
              <a:spcBef>
                <a:spcPct val="0"/>
              </a:spcBef>
              <a:spcAft>
                <a:spcPct val="0"/>
              </a:spcAft>
            </a:pPr>
            <a:r>
              <a:rPr lang="ar-SA" sz="3200" b="1" dirty="0" smtClean="0">
                <a:solidFill>
                  <a:schemeClr val="accent6">
                    <a:lumMod val="50000"/>
                  </a:schemeClr>
                </a:solidFill>
                <a:latin typeface="+mj-lt"/>
                <a:ea typeface="+mj-ea"/>
                <a:cs typeface="AL-Mateen" pitchFamily="2" charset="-78"/>
              </a:rPr>
              <a:t>3-</a:t>
            </a:r>
            <a:r>
              <a:rPr lang="ar-SA" sz="3200" dirty="0" smtClean="0">
                <a:solidFill>
                  <a:srgbClr val="FF0000"/>
                </a:solidFill>
                <a:cs typeface="AL-Mateen" pitchFamily="2" charset="-78"/>
              </a:rPr>
              <a:t> </a:t>
            </a:r>
            <a:r>
              <a:rPr lang="ar-SA" sz="3200" b="1" dirty="0" smtClean="0">
                <a:solidFill>
                  <a:schemeClr val="accent6">
                    <a:lumMod val="50000"/>
                  </a:schemeClr>
                </a:solidFill>
                <a:latin typeface="+mj-lt"/>
                <a:ea typeface="+mj-ea"/>
                <a:cs typeface="AL-Mateen" pitchFamily="2" charset="-78"/>
              </a:rPr>
              <a:t>إستراتيجية العصف الذهني </a:t>
            </a:r>
            <a:r>
              <a:rPr lang="en-US" sz="2800" b="1" dirty="0" smtClean="0">
                <a:solidFill>
                  <a:schemeClr val="accent6">
                    <a:lumMod val="50000"/>
                  </a:schemeClr>
                </a:solidFill>
                <a:latin typeface="+mj-lt"/>
                <a:ea typeface="+mj-ea"/>
                <a:cs typeface="+mj-cs"/>
              </a:rPr>
              <a:t>Brain Storming Strategy</a:t>
            </a:r>
            <a:r>
              <a:rPr lang="ar-SA" sz="2600" b="1" dirty="0" smtClean="0">
                <a:solidFill>
                  <a:schemeClr val="accent6">
                    <a:lumMod val="50000"/>
                  </a:schemeClr>
                </a:solidFill>
                <a:latin typeface="+mj-lt"/>
                <a:ea typeface="+mj-ea"/>
                <a:cs typeface="+mj-cs"/>
              </a:rPr>
              <a:t>:</a:t>
            </a:r>
            <a:endParaRPr lang="ar-SA" sz="2600" b="1" dirty="0">
              <a:solidFill>
                <a:schemeClr val="accent6">
                  <a:lumMod val="50000"/>
                </a:schemeClr>
              </a:solidFill>
              <a:latin typeface="+mj-lt"/>
              <a:ea typeface="+mj-ea"/>
              <a:cs typeface="+mj-cs"/>
            </a:endParaRPr>
          </a:p>
        </p:txBody>
      </p:sp>
      <p:sp>
        <p:nvSpPr>
          <p:cNvPr id="7" name="مستطيل 6"/>
          <p:cNvSpPr/>
          <p:nvPr/>
        </p:nvSpPr>
        <p:spPr>
          <a:xfrm>
            <a:off x="4423565" y="1415465"/>
            <a:ext cx="4649029" cy="584775"/>
          </a:xfrm>
          <a:prstGeom prst="rect">
            <a:avLst/>
          </a:prstGeom>
        </p:spPr>
        <p:txBody>
          <a:bodyPr wrap="none">
            <a:spAutoFit/>
          </a:bodyPr>
          <a:lstStyle/>
          <a:p>
            <a:pPr lvl="0" indent="323850" algn="justLow" fontAlgn="base">
              <a:spcBef>
                <a:spcPct val="0"/>
              </a:spcBef>
              <a:spcAft>
                <a:spcPct val="0"/>
              </a:spcAft>
              <a:buFont typeface="Wingdings" pitchFamily="2" charset="2"/>
              <a:buChar char="§"/>
              <a:tabLst>
                <a:tab pos="268288" algn="l"/>
              </a:tabLst>
            </a:pPr>
            <a:r>
              <a:rPr lang="ar-SA" sz="3200" dirty="0" smtClean="0">
                <a:solidFill>
                  <a:srgbClr val="FF0000"/>
                </a:solidFill>
                <a:cs typeface="AL-Mateen" pitchFamily="2" charset="-78"/>
              </a:rPr>
              <a:t>مفهوم إستراتيجية العصف الذهني: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مستطيل 8"/>
          <p:cNvSpPr/>
          <p:nvPr/>
        </p:nvSpPr>
        <p:spPr>
          <a:xfrm>
            <a:off x="571472" y="2382276"/>
            <a:ext cx="8143932" cy="3046988"/>
          </a:xfrm>
          <a:prstGeom prst="rect">
            <a:avLst/>
          </a:prstGeom>
        </p:spPr>
        <p:txBody>
          <a:bodyPr wrap="square">
            <a:spAutoFit/>
          </a:bodyPr>
          <a:lstStyle/>
          <a:p>
            <a:pPr algn="just"/>
            <a:r>
              <a:rPr lang="ar-SA" sz="3200" dirty="0" smtClean="0">
                <a:solidFill>
                  <a:schemeClr val="tx2">
                    <a:lumMod val="75000"/>
                  </a:schemeClr>
                </a:solidFill>
                <a:cs typeface="AL-Mohanad Bold" pitchFamily="2" charset="-78"/>
              </a:rPr>
              <a:t>        أحد أساليب المناقشة الجماعية التي تعتمد على التفكير السريع دون إعداد مسبق لتوليد أكبر عدد ممكن من الأفكار المتنوعة والمبتكرة بشكل عفوي تلقائي حر وفي مناخ مفتوح غير نقدي لا يحد من إطلاق هذه الأفكار التي تتضمن حلولاً لمشكلة معينة مختارة مسبقاً، ومن ثم تقييم هذه الأفكار واختيار المناسب منها في ضوء معايير معينة محددة.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16385"/>
                                        </p:tgtEl>
                                        <p:attrNameLst>
                                          <p:attrName>style.visibility</p:attrName>
                                        </p:attrNameLst>
                                      </p:cBhvr>
                                      <p:to>
                                        <p:strVal val="visible"/>
                                      </p:to>
                                    </p:set>
                                    <p:animEffect transition="in" filter="fade">
                                      <p:cBhvr>
                                        <p:cTn id="7" dur="100"/>
                                        <p:tgtEl>
                                          <p:spTgt spid="16385"/>
                                        </p:tgtEl>
                                      </p:cBhvr>
                                    </p:animEffect>
                                    <p:anim calcmode="lin" valueType="num">
                                      <p:cBhvr>
                                        <p:cTn id="8" dur="400" fill="hold"/>
                                        <p:tgtEl>
                                          <p:spTgt spid="16385"/>
                                        </p:tgtEl>
                                        <p:attrNameLst>
                                          <p:attrName>ppt_x</p:attrName>
                                        </p:attrNameLst>
                                      </p:cBhvr>
                                      <p:tavLst>
                                        <p:tav tm="0">
                                          <p:val>
                                            <p:strVal val="#ppt_x"/>
                                          </p:val>
                                        </p:tav>
                                        <p:tav tm="100000">
                                          <p:val>
                                            <p:strVal val="#ppt_x"/>
                                          </p:val>
                                        </p:tav>
                                      </p:tavLst>
                                    </p:anim>
                                    <p:anim calcmode="lin" valueType="num">
                                      <p:cBhvr>
                                        <p:cTn id="9" dur="400" fill="hold"/>
                                        <p:tgtEl>
                                          <p:spTgt spid="16385"/>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1638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1638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7"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0"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edge">
                                      <p:cBhvr>
                                        <p:cTn id="2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5" grpId="0"/>
      <p:bldP spid="7"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96908"/>
          </a:xfrm>
        </p:spPr>
        <p:txBody>
          <a:bodyPr>
            <a:normAutofit/>
          </a:bodyPr>
          <a:lstStyle/>
          <a:p>
            <a:pPr lvl="0" algn="r">
              <a:buFont typeface="Wingdings" pitchFamily="2" charset="2"/>
              <a:buChar char="§"/>
            </a:pPr>
            <a:r>
              <a:rPr lang="ar-SA" sz="3200" b="1" dirty="0" smtClean="0">
                <a:solidFill>
                  <a:srgbClr val="FF0000"/>
                </a:solidFill>
              </a:rPr>
              <a:t> خطوات تنفيذ إستراتيجية العصف  الذهني:</a:t>
            </a:r>
            <a:endParaRPr lang="ar-SA" sz="3200" b="1" dirty="0">
              <a:solidFill>
                <a:srgbClr val="FF0000"/>
              </a:solidFill>
            </a:endParaRPr>
          </a:p>
        </p:txBody>
      </p:sp>
      <p:sp>
        <p:nvSpPr>
          <p:cNvPr id="3" name="عنصر نائب للمحتوى 2"/>
          <p:cNvSpPr>
            <a:spLocks noGrp="1"/>
          </p:cNvSpPr>
          <p:nvPr>
            <p:ph idx="1"/>
          </p:nvPr>
        </p:nvSpPr>
        <p:spPr>
          <a:xfrm>
            <a:off x="428596" y="1000108"/>
            <a:ext cx="8229600" cy="5572164"/>
          </a:xfrm>
        </p:spPr>
        <p:txBody>
          <a:bodyPr>
            <a:noAutofit/>
          </a:bodyPr>
          <a:lstStyle/>
          <a:p>
            <a:pPr marL="514350" lvl="0" indent="-514350">
              <a:buFont typeface="+mj-lt"/>
              <a:buAutoNum type="arabicPeriod"/>
            </a:pPr>
            <a:r>
              <a:rPr lang="ar-SA" sz="2800" dirty="0" smtClean="0">
                <a:solidFill>
                  <a:schemeClr val="tx2">
                    <a:lumMod val="75000"/>
                  </a:schemeClr>
                </a:solidFill>
                <a:cs typeface="AL-Mohanad Bold" pitchFamily="2" charset="-78"/>
              </a:rPr>
              <a:t>تهيئة البيئة التدريبية الملائمة لإجراء الحوار وإثارة الأفكار.</a:t>
            </a:r>
            <a:endParaRPr lang="en-US" sz="2800" dirty="0" smtClean="0">
              <a:solidFill>
                <a:schemeClr val="tx2">
                  <a:lumMod val="75000"/>
                </a:schemeClr>
              </a:solidFill>
              <a:cs typeface="AL-Mohanad Bold" pitchFamily="2" charset="-78"/>
            </a:endParaRPr>
          </a:p>
          <a:p>
            <a:pPr marL="514350" lvl="0" indent="-514350">
              <a:buFont typeface="+mj-lt"/>
              <a:buAutoNum type="arabicPeriod"/>
            </a:pPr>
            <a:r>
              <a:rPr lang="ar-SA" sz="2800" dirty="0" smtClean="0">
                <a:solidFill>
                  <a:schemeClr val="tx2">
                    <a:lumMod val="75000"/>
                  </a:schemeClr>
                </a:solidFill>
                <a:cs typeface="AL-Mohanad Bold" pitchFamily="2" charset="-78"/>
              </a:rPr>
              <a:t>طرح المشكلة على المتدربين وتوضيح أبعادها وجوانبها ومناقشتها بإيجاز للتأكد من استيعابهم لها.</a:t>
            </a:r>
            <a:endParaRPr lang="en-US" sz="2800" dirty="0" smtClean="0">
              <a:solidFill>
                <a:schemeClr val="tx2">
                  <a:lumMod val="75000"/>
                </a:schemeClr>
              </a:solidFill>
              <a:cs typeface="AL-Mohanad Bold" pitchFamily="2" charset="-78"/>
            </a:endParaRPr>
          </a:p>
          <a:p>
            <a:pPr marL="514350" lvl="0" indent="-514350">
              <a:buFont typeface="+mj-lt"/>
              <a:buAutoNum type="arabicPeriod"/>
            </a:pPr>
            <a:r>
              <a:rPr lang="ar-SA" sz="2800" dirty="0" smtClean="0">
                <a:solidFill>
                  <a:schemeClr val="tx2">
                    <a:lumMod val="75000"/>
                  </a:schemeClr>
                </a:solidFill>
                <a:cs typeface="AL-Mohanad Bold" pitchFamily="2" charset="-78"/>
              </a:rPr>
              <a:t>توضيح القواعد الأساسية لجلسة العصف الذهني وهي كما يلي:</a:t>
            </a:r>
            <a:endParaRPr lang="en-US" sz="2800" dirty="0" smtClean="0">
              <a:solidFill>
                <a:schemeClr val="tx2">
                  <a:lumMod val="75000"/>
                </a:schemeClr>
              </a:solidFill>
              <a:cs typeface="AL-Mohanad Bold" pitchFamily="2" charset="-78"/>
            </a:endParaRPr>
          </a:p>
          <a:p>
            <a:pPr lvl="1"/>
            <a:r>
              <a:rPr lang="ar-SA" dirty="0" smtClean="0">
                <a:solidFill>
                  <a:schemeClr val="tx2">
                    <a:lumMod val="75000"/>
                  </a:schemeClr>
                </a:solidFill>
                <a:cs typeface="AL-Mohanad Bold" pitchFamily="2" charset="-78"/>
              </a:rPr>
              <a:t>إطلاق حرية التعبير، والترحيب بكل الأفكار مهما كان مستواها.</a:t>
            </a:r>
            <a:endParaRPr lang="en-US" dirty="0" smtClean="0">
              <a:solidFill>
                <a:schemeClr val="tx2">
                  <a:lumMod val="75000"/>
                </a:schemeClr>
              </a:solidFill>
              <a:cs typeface="AL-Mohanad Bold" pitchFamily="2" charset="-78"/>
            </a:endParaRPr>
          </a:p>
          <a:p>
            <a:pPr lvl="1"/>
            <a:r>
              <a:rPr lang="ar-SA" dirty="0" smtClean="0">
                <a:solidFill>
                  <a:schemeClr val="tx2">
                    <a:lumMod val="75000"/>
                  </a:schemeClr>
                </a:solidFill>
                <a:cs typeface="AL-Mohanad Bold" pitchFamily="2" charset="-78"/>
              </a:rPr>
              <a:t>توليد أكبر عدد ممكن من الأفكار أو الحلول بغض النظر عن جودتها، فالتركيز هنا على الكم لا على الكيف. </a:t>
            </a:r>
            <a:endParaRPr lang="en-US" dirty="0" smtClean="0">
              <a:solidFill>
                <a:schemeClr val="tx2">
                  <a:lumMod val="75000"/>
                </a:schemeClr>
              </a:solidFill>
              <a:cs typeface="AL-Mohanad Bold" pitchFamily="2" charset="-78"/>
            </a:endParaRPr>
          </a:p>
          <a:p>
            <a:pPr lvl="1"/>
            <a:r>
              <a:rPr lang="ar-SA" dirty="0" smtClean="0">
                <a:solidFill>
                  <a:schemeClr val="tx2">
                    <a:lumMod val="75000"/>
                  </a:schemeClr>
                </a:solidFill>
                <a:cs typeface="AL-Mohanad Bold" pitchFamily="2" charset="-78"/>
              </a:rPr>
              <a:t>تجنب نقد أفكار الغير وعدم السخرية من أية فكرة مهما كانت.</a:t>
            </a:r>
            <a:endParaRPr lang="en-US" dirty="0" smtClean="0">
              <a:solidFill>
                <a:schemeClr val="tx2">
                  <a:lumMod val="75000"/>
                </a:schemeClr>
              </a:solidFill>
              <a:cs typeface="AL-Mohanad Bold" pitchFamily="2" charset="-78"/>
            </a:endParaRPr>
          </a:p>
          <a:p>
            <a:pPr lvl="1"/>
            <a:r>
              <a:rPr lang="ar-SA" dirty="0" smtClean="0">
                <a:solidFill>
                  <a:schemeClr val="tx2">
                    <a:lumMod val="75000"/>
                  </a:schemeClr>
                </a:solidFill>
                <a:cs typeface="AL-Mohanad Bold" pitchFamily="2" charset="-78"/>
              </a:rPr>
              <a:t>تقديم إضافات على أفكار الآخرين دون نقد لها.</a:t>
            </a:r>
            <a:endParaRPr lang="en-US" dirty="0" smtClean="0">
              <a:solidFill>
                <a:schemeClr val="tx2">
                  <a:lumMod val="75000"/>
                </a:schemeClr>
              </a:solidFill>
              <a:cs typeface="AL-Mohanad Bold" pitchFamily="2" charset="-78"/>
            </a:endParaRPr>
          </a:p>
          <a:p>
            <a:pPr lvl="1"/>
            <a:r>
              <a:rPr lang="ar-SA" dirty="0" smtClean="0">
                <a:solidFill>
                  <a:schemeClr val="tx2">
                    <a:lumMod val="75000"/>
                  </a:schemeClr>
                </a:solidFill>
                <a:cs typeface="AL-Mohanad Bold" pitchFamily="2" charset="-78"/>
              </a:rPr>
              <a:t>تشجيع الأفكار الغريبة.</a:t>
            </a:r>
            <a:endParaRPr lang="en-US" dirty="0" smtClean="0">
              <a:solidFill>
                <a:schemeClr val="tx2">
                  <a:lumMod val="75000"/>
                </a:schemeClr>
              </a:solidFill>
              <a:cs typeface="AL-Mohanad Bold" pitchFamily="2" charset="-78"/>
            </a:endParaRPr>
          </a:p>
          <a:p>
            <a:pPr lvl="1"/>
            <a:r>
              <a:rPr lang="ar-SA" dirty="0" smtClean="0">
                <a:solidFill>
                  <a:schemeClr val="tx2">
                    <a:lumMod val="75000"/>
                  </a:schemeClr>
                </a:solidFill>
                <a:cs typeface="AL-Mohanad Bold" pitchFamily="2" charset="-78"/>
              </a:rPr>
              <a:t>تأجيل إصدار الحكم على الأفكار المطروحة.</a:t>
            </a:r>
            <a:endParaRPr lang="en-US" dirty="0" smtClean="0">
              <a:solidFill>
                <a:schemeClr val="tx2">
                  <a:lumMod val="75000"/>
                </a:schemeClr>
              </a:solidFill>
              <a:cs typeface="AL-Mohanad Bol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0" fill="hold"/>
                                        <p:tgtEl>
                                          <p:spTgt spid="2"/>
                                        </p:tgtEl>
                                        <p:attrNameLst>
                                          <p:attrName>ppt_x</p:attrName>
                                        </p:attrNameLst>
                                      </p:cBhvr>
                                      <p:tavLst>
                                        <p:tav tm="0">
                                          <p:val>
                                            <p:strVal val="#ppt_x"/>
                                          </p:val>
                                        </p:tav>
                                        <p:tav tm="100000">
                                          <p:val>
                                            <p:strVal val="#ppt_x"/>
                                          </p:val>
                                        </p:tav>
                                      </p:tavLst>
                                    </p:anim>
                                    <p:anim calcmode="lin" valueType="num">
                                      <p:cBhvr additive="base">
                                        <p:cTn id="8"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1000"/>
                                        <p:tgtEl>
                                          <p:spTgt spid="3">
                                            <p:txEl>
                                              <p:pRg st="3" end="3"/>
                                            </p:txEl>
                                          </p:spTgt>
                                        </p:tgtEl>
                                      </p:cBhvr>
                                    </p:animEffect>
                                    <p:anim calcmode="lin" valueType="num">
                                      <p:cBhvr>
                                        <p:cTn id="3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fade">
                                      <p:cBhvr>
                                        <p:cTn id="37" dur="1000"/>
                                        <p:tgtEl>
                                          <p:spTgt spid="3">
                                            <p:txEl>
                                              <p:pRg st="4" end="4"/>
                                            </p:txEl>
                                          </p:spTgt>
                                        </p:tgtEl>
                                      </p:cBhvr>
                                    </p:animEffect>
                                    <p:anim calcmode="lin" valueType="num">
                                      <p:cBhvr>
                                        <p:cTn id="3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fade">
                                      <p:cBhvr>
                                        <p:cTn id="47" dur="1000"/>
                                        <p:tgtEl>
                                          <p:spTgt spid="3">
                                            <p:txEl>
                                              <p:pRg st="6" end="6"/>
                                            </p:txEl>
                                          </p:spTgt>
                                        </p:tgtEl>
                                      </p:cBhvr>
                                    </p:animEffect>
                                    <p:anim calcmode="lin" valueType="num">
                                      <p:cBhvr>
                                        <p:cTn id="4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6" end="6"/>
                                            </p:txEl>
                                          </p:spTgt>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3">
                                            <p:txEl>
                                              <p:pRg st="7" end="7"/>
                                            </p:txEl>
                                          </p:spTgt>
                                        </p:tgtEl>
                                        <p:attrNameLst>
                                          <p:attrName>style.visibility</p:attrName>
                                        </p:attrNameLst>
                                      </p:cBhvr>
                                      <p:to>
                                        <p:strVal val="visible"/>
                                      </p:to>
                                    </p:set>
                                    <p:animEffect transition="in" filter="fade">
                                      <p:cBhvr>
                                        <p:cTn id="52" dur="1000"/>
                                        <p:tgtEl>
                                          <p:spTgt spid="3">
                                            <p:txEl>
                                              <p:pRg st="7" end="7"/>
                                            </p:txEl>
                                          </p:spTgt>
                                        </p:tgtEl>
                                      </p:cBhvr>
                                    </p:animEffect>
                                    <p:anim calcmode="lin" valueType="num">
                                      <p:cBhvr>
                                        <p:cTn id="5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7" end="7"/>
                                            </p:txEl>
                                          </p:spTgt>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0"/>
                                  </p:stCondLst>
                                  <p:childTnLst>
                                    <p:set>
                                      <p:cBhvr>
                                        <p:cTn id="56" dur="1" fill="hold">
                                          <p:stCondLst>
                                            <p:cond delay="0"/>
                                          </p:stCondLst>
                                        </p:cTn>
                                        <p:tgtEl>
                                          <p:spTgt spid="3">
                                            <p:txEl>
                                              <p:pRg st="8" end="8"/>
                                            </p:txEl>
                                          </p:spTgt>
                                        </p:tgtEl>
                                        <p:attrNameLst>
                                          <p:attrName>style.visibility</p:attrName>
                                        </p:attrNameLst>
                                      </p:cBhvr>
                                      <p:to>
                                        <p:strVal val="visible"/>
                                      </p:to>
                                    </p:set>
                                    <p:animEffect transition="in" filter="fade">
                                      <p:cBhvr>
                                        <p:cTn id="57" dur="1000"/>
                                        <p:tgtEl>
                                          <p:spTgt spid="3">
                                            <p:txEl>
                                              <p:pRg st="8" end="8"/>
                                            </p:txEl>
                                          </p:spTgt>
                                        </p:tgtEl>
                                      </p:cBhvr>
                                    </p:animEffect>
                                    <p:anim calcmode="lin" valueType="num">
                                      <p:cBhvr>
                                        <p:cTn id="5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9"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28596" y="1000108"/>
            <a:ext cx="8229600" cy="5572164"/>
          </a:xfrm>
        </p:spPr>
        <p:txBody>
          <a:bodyPr>
            <a:noAutofit/>
          </a:bodyPr>
          <a:lstStyle/>
          <a:p>
            <a:pPr marL="514350" lvl="0" indent="-514350">
              <a:buFont typeface="+mj-lt"/>
              <a:buAutoNum type="arabicPeriod" startAt="4"/>
            </a:pPr>
            <a:r>
              <a:rPr lang="ar-SA" sz="2800" dirty="0" smtClean="0">
                <a:solidFill>
                  <a:schemeClr val="tx2">
                    <a:lumMod val="75000"/>
                  </a:schemeClr>
                </a:solidFill>
                <a:cs typeface="AL-Mohanad Bold" pitchFamily="2" charset="-78"/>
              </a:rPr>
              <a:t>ضرورة الاهتمام بكل فكرة وتعزيز الإجابات المطروحة، مع إعطاء المتدربين حرية التفكير وإبداء الرأي. </a:t>
            </a:r>
            <a:endParaRPr lang="en-US" sz="2800" dirty="0" smtClean="0">
              <a:solidFill>
                <a:schemeClr val="tx2">
                  <a:lumMod val="75000"/>
                </a:schemeClr>
              </a:solidFill>
              <a:cs typeface="AL-Mohanad Bold" pitchFamily="2" charset="-78"/>
            </a:endParaRPr>
          </a:p>
          <a:p>
            <a:pPr marL="514350" lvl="0" indent="-514350">
              <a:buFont typeface="+mj-lt"/>
              <a:buAutoNum type="arabicPeriod" startAt="4"/>
            </a:pPr>
            <a:r>
              <a:rPr lang="ar-SA" sz="2800" dirty="0" smtClean="0">
                <a:solidFill>
                  <a:schemeClr val="tx2">
                    <a:lumMod val="75000"/>
                  </a:schemeClr>
                </a:solidFill>
                <a:cs typeface="AL-Mohanad Bold" pitchFamily="2" charset="-78"/>
              </a:rPr>
              <a:t>تدوين الأفكار المطروحة أولاً بأول.</a:t>
            </a:r>
            <a:endParaRPr lang="en-US" sz="2800" dirty="0" smtClean="0">
              <a:solidFill>
                <a:schemeClr val="tx2">
                  <a:lumMod val="75000"/>
                </a:schemeClr>
              </a:solidFill>
              <a:cs typeface="AL-Mohanad Bold" pitchFamily="2" charset="-78"/>
            </a:endParaRPr>
          </a:p>
          <a:p>
            <a:pPr marL="514350" lvl="0" indent="-514350">
              <a:buFont typeface="+mj-lt"/>
              <a:buAutoNum type="arabicPeriod" startAt="4"/>
            </a:pPr>
            <a:r>
              <a:rPr lang="ar-SA" sz="2800" dirty="0" smtClean="0">
                <a:solidFill>
                  <a:schemeClr val="tx2">
                    <a:lumMod val="75000"/>
                  </a:schemeClr>
                </a:solidFill>
                <a:cs typeface="AL-Mohanad Bold" pitchFamily="2" charset="-78"/>
              </a:rPr>
              <a:t>إعطاء فرصة أخرى للمتدربين لطرح المزيد من الأفكار وتشجيعهم على ذلك.</a:t>
            </a:r>
            <a:endParaRPr lang="en-US" sz="2800" dirty="0" smtClean="0">
              <a:solidFill>
                <a:schemeClr val="tx2">
                  <a:lumMod val="75000"/>
                </a:schemeClr>
              </a:solidFill>
              <a:cs typeface="AL-Mohanad Bold" pitchFamily="2" charset="-78"/>
            </a:endParaRPr>
          </a:p>
          <a:p>
            <a:pPr marL="514350" lvl="0" indent="-514350">
              <a:buFont typeface="+mj-lt"/>
              <a:buAutoNum type="arabicPeriod" startAt="4"/>
            </a:pPr>
            <a:r>
              <a:rPr lang="ar-SA" sz="2800" dirty="0" smtClean="0">
                <a:solidFill>
                  <a:schemeClr val="tx2">
                    <a:lumMod val="75000"/>
                  </a:schemeClr>
                </a:solidFill>
                <a:cs typeface="AL-Mohanad Bold" pitchFamily="2" charset="-78"/>
              </a:rPr>
              <a:t>تقييم الأفكار المطروحة وفقا لمعايير محدده منها : (الجدة – الأصالة – المنفعة – منطقية الحل – التكلفة – مدى القبول – المدة الزمنية للتنفيذ).</a:t>
            </a:r>
            <a:endParaRPr lang="en-US" sz="2800" dirty="0" smtClean="0">
              <a:solidFill>
                <a:schemeClr val="tx2">
                  <a:lumMod val="75000"/>
                </a:schemeClr>
              </a:solidFill>
              <a:cs typeface="AL-Mohanad Bold" pitchFamily="2" charset="-78"/>
            </a:endParaRPr>
          </a:p>
          <a:p>
            <a:pPr marL="514350" indent="-514350">
              <a:buFont typeface="+mj-lt"/>
              <a:buAutoNum type="arabicPeriod" startAt="4"/>
            </a:pPr>
            <a:r>
              <a:rPr lang="ar-SA" sz="2800" dirty="0" smtClean="0">
                <a:solidFill>
                  <a:schemeClr val="tx2">
                    <a:lumMod val="75000"/>
                  </a:schemeClr>
                </a:solidFill>
                <a:cs typeface="AL-Mohanad Bold" pitchFamily="2" charset="-78"/>
              </a:rPr>
              <a:t>تجميع أفضل الأفكار ثم تقييمها في ضوء المعايير السابقة لاختيار أفضلها.</a:t>
            </a:r>
            <a:endParaRPr lang="en-US" sz="2800" dirty="0" smtClean="0">
              <a:solidFill>
                <a:schemeClr val="tx2">
                  <a:lumMod val="75000"/>
                </a:schemeClr>
              </a:solidFill>
              <a:cs typeface="AL-Mohanad Bol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96908"/>
          </a:xfrm>
        </p:spPr>
        <p:txBody>
          <a:bodyPr>
            <a:normAutofit/>
          </a:bodyPr>
          <a:lstStyle/>
          <a:p>
            <a:pPr lvl="0" algn="r">
              <a:buFont typeface="Wingdings" pitchFamily="2" charset="2"/>
              <a:buChar char="§"/>
            </a:pPr>
            <a:r>
              <a:rPr lang="ar-SA" sz="3200" b="1" dirty="0" smtClean="0">
                <a:solidFill>
                  <a:srgbClr val="FF0000"/>
                </a:solidFill>
              </a:rPr>
              <a:t> أهمية استخدام إستراتيجية العصف الذهني :</a:t>
            </a:r>
            <a:endParaRPr lang="ar-SA" sz="3200" b="1" dirty="0">
              <a:solidFill>
                <a:srgbClr val="FF0000"/>
              </a:solidFill>
            </a:endParaRPr>
          </a:p>
        </p:txBody>
      </p:sp>
      <p:sp>
        <p:nvSpPr>
          <p:cNvPr id="3" name="عنصر نائب للمحتوى 2"/>
          <p:cNvSpPr>
            <a:spLocks noGrp="1"/>
          </p:cNvSpPr>
          <p:nvPr>
            <p:ph idx="1"/>
          </p:nvPr>
        </p:nvSpPr>
        <p:spPr>
          <a:xfrm>
            <a:off x="357190" y="1000108"/>
            <a:ext cx="8429652" cy="5572164"/>
          </a:xfrm>
        </p:spPr>
        <p:txBody>
          <a:bodyPr>
            <a:noAutofit/>
          </a:bodyPr>
          <a:lstStyle/>
          <a:p>
            <a:pPr marL="514350" lvl="0" indent="-514350" algn="just">
              <a:buFont typeface="+mj-lt"/>
              <a:buAutoNum type="arabicPeriod"/>
            </a:pPr>
            <a:r>
              <a:rPr lang="ar-SA" dirty="0" smtClean="0">
                <a:solidFill>
                  <a:schemeClr val="tx2">
                    <a:lumMod val="75000"/>
                  </a:schemeClr>
                </a:solidFill>
                <a:cs typeface="AL-Mohanad Bold" pitchFamily="2" charset="-78"/>
              </a:rPr>
              <a:t>يساعد المتدربين على الطلاقة في التعبير عن الرأي وسرعة البديهة.</a:t>
            </a:r>
            <a:endParaRPr lang="en-US" dirty="0" smtClean="0">
              <a:solidFill>
                <a:schemeClr val="tx2">
                  <a:lumMod val="75000"/>
                </a:schemeClr>
              </a:solidFill>
              <a:cs typeface="AL-Mohanad Bold" pitchFamily="2" charset="-78"/>
            </a:endParaRPr>
          </a:p>
          <a:p>
            <a:pPr marL="514350" lvl="0" indent="-514350" algn="just">
              <a:buFont typeface="+mj-lt"/>
              <a:buAutoNum type="arabicPeriod"/>
            </a:pPr>
            <a:r>
              <a:rPr lang="ar-SA" dirty="0" smtClean="0">
                <a:solidFill>
                  <a:schemeClr val="tx2">
                    <a:lumMod val="75000"/>
                  </a:schemeClr>
                </a:solidFill>
                <a:cs typeface="AL-Mohanad Bold" pitchFamily="2" charset="-78"/>
              </a:rPr>
              <a:t>ينمي التفكير الإبداعي والابتكاري لدى المتدربين.</a:t>
            </a:r>
            <a:endParaRPr lang="en-US" dirty="0" smtClean="0">
              <a:solidFill>
                <a:schemeClr val="tx2">
                  <a:lumMod val="75000"/>
                </a:schemeClr>
              </a:solidFill>
              <a:cs typeface="AL-Mohanad Bold" pitchFamily="2" charset="-78"/>
            </a:endParaRPr>
          </a:p>
          <a:p>
            <a:pPr marL="514350" lvl="0" indent="-514350" algn="just">
              <a:buFont typeface="+mj-lt"/>
              <a:buAutoNum type="arabicPeriod"/>
            </a:pPr>
            <a:r>
              <a:rPr lang="ar-SA" dirty="0" smtClean="0">
                <a:solidFill>
                  <a:schemeClr val="tx2">
                    <a:lumMod val="75000"/>
                  </a:schemeClr>
                </a:solidFill>
                <a:cs typeface="AL-Mohanad Bold" pitchFamily="2" charset="-78"/>
              </a:rPr>
              <a:t>ينمي الثقة بالنفس لدى المتدربين من خلال طرح أفكارهم وآرائهم بحرية دون تخوف أو نقد الآخرين له في مناخ صحي حيوي.</a:t>
            </a:r>
            <a:endParaRPr lang="en-US" dirty="0" smtClean="0">
              <a:solidFill>
                <a:schemeClr val="tx2">
                  <a:lumMod val="75000"/>
                </a:schemeClr>
              </a:solidFill>
              <a:cs typeface="AL-Mohanad Bold" pitchFamily="2" charset="-78"/>
            </a:endParaRPr>
          </a:p>
          <a:p>
            <a:pPr marL="514350" lvl="0" indent="-514350" algn="just">
              <a:buFont typeface="+mj-lt"/>
              <a:buAutoNum type="arabicPeriod"/>
            </a:pPr>
            <a:r>
              <a:rPr lang="ar-SA" dirty="0" smtClean="0">
                <a:solidFill>
                  <a:schemeClr val="tx2">
                    <a:lumMod val="75000"/>
                  </a:schemeClr>
                </a:solidFill>
                <a:cs typeface="AL-Mohanad Bold" pitchFamily="2" charset="-78"/>
              </a:rPr>
              <a:t>يبرز وجهات نظر متعددة حول الفكرة الواحدة.</a:t>
            </a:r>
            <a:endParaRPr lang="en-US" dirty="0" smtClean="0">
              <a:solidFill>
                <a:schemeClr val="tx2">
                  <a:lumMod val="75000"/>
                </a:schemeClr>
              </a:solidFill>
              <a:cs typeface="AL-Mohanad Bold" pitchFamily="2" charset="-78"/>
            </a:endParaRPr>
          </a:p>
          <a:p>
            <a:pPr marL="514350" lvl="0" indent="-514350" algn="just">
              <a:buFont typeface="+mj-lt"/>
              <a:buAutoNum type="arabicPeriod"/>
            </a:pPr>
            <a:r>
              <a:rPr lang="ar-SA" dirty="0" smtClean="0">
                <a:solidFill>
                  <a:schemeClr val="tx2">
                    <a:lumMod val="75000"/>
                  </a:schemeClr>
                </a:solidFill>
                <a:cs typeface="AL-Mohanad Bold" pitchFamily="2" charset="-78"/>
              </a:rPr>
              <a:t>أسلوب فعال في حل المشكلات، حيث يؤدي إلى ظهور أفكار إبداعية من خلال المشاركة الفعالة للمتدربين.</a:t>
            </a:r>
            <a:endParaRPr lang="en-US" dirty="0" smtClean="0">
              <a:solidFill>
                <a:schemeClr val="tx2">
                  <a:lumMod val="75000"/>
                </a:schemeClr>
              </a:solidFill>
              <a:cs typeface="AL-Mohanad Bold" pitchFamily="2" charset="-78"/>
            </a:endParaRPr>
          </a:p>
          <a:p>
            <a:pPr marL="514350" indent="-514350" algn="just">
              <a:buFont typeface="+mj-lt"/>
              <a:buAutoNum type="arabicPeriod"/>
            </a:pPr>
            <a:r>
              <a:rPr lang="ar-SA" dirty="0" smtClean="0">
                <a:solidFill>
                  <a:schemeClr val="tx2">
                    <a:lumMod val="75000"/>
                  </a:schemeClr>
                </a:solidFill>
                <a:cs typeface="AL-Mohanad Bold" pitchFamily="2" charset="-78"/>
              </a:rPr>
              <a:t>يضفي جواً من البهجة على الموقف التعليمي.</a:t>
            </a:r>
            <a:endParaRPr lang="en-US" dirty="0" smtClean="0">
              <a:solidFill>
                <a:schemeClr val="tx2">
                  <a:lumMod val="75000"/>
                </a:schemeClr>
              </a:solidFill>
              <a:cs typeface="AL-Mohanad Bol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3"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
                                        <p:tgtEl>
                                          <p:spTgt spid="3">
                                            <p:txEl>
                                              <p:pRg st="0" end="0"/>
                                            </p:txEl>
                                          </p:spTgt>
                                        </p:tgtEl>
                                      </p:cBhvr>
                                    </p:animEffect>
                                    <p:anim calcmode="lin" valueType="num">
                                      <p:cBhvr>
                                        <p:cTn id="16"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400" fill="hold"/>
                                        <p:tgtEl>
                                          <p:spTgt spid="3">
                                            <p:txEl>
                                              <p:pRg st="0" end="0"/>
                                            </p:txEl>
                                          </p:spTgt>
                                        </p:tgtEl>
                                        <p:attrNameLst>
                                          <p:attrName>ppt_y</p:attrName>
                                        </p:attrNameLst>
                                      </p:cBhvr>
                                      <p:tavLst>
                                        <p:tav tm="0">
                                          <p:val>
                                            <p:strVal val="#ppt_y+0.31"/>
                                          </p:val>
                                        </p:tav>
                                        <p:tav tm="100000">
                                          <p:val>
                                            <p:strVal val="#ppt_y+0.31"/>
                                          </p:val>
                                        </p:tav>
                                      </p:tavLst>
                                    </p:anim>
                                    <p:anim calcmode="lin" valueType="num">
                                      <p:cBhvr>
                                        <p:cTn id="18" dur="600" decel="50000" fill="hold">
                                          <p:stCondLst>
                                            <p:cond delay="400"/>
                                          </p:stCondLst>
                                        </p:cTn>
                                        <p:tgtEl>
                                          <p:spTgt spid="3">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9" dur="600" decel="50000" fill="hold">
                                          <p:stCondLst>
                                            <p:cond delay="400"/>
                                          </p:stCondLst>
                                        </p:cTn>
                                        <p:tgtEl>
                                          <p:spTgt spid="3">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3" presetClass="entr" presetSubtype="0"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fade">
                                      <p:cBhvr>
                                        <p:cTn id="24" dur="100"/>
                                        <p:tgtEl>
                                          <p:spTgt spid="3">
                                            <p:txEl>
                                              <p:pRg st="1" end="1"/>
                                            </p:txEl>
                                          </p:spTgt>
                                        </p:tgtEl>
                                      </p:cBhvr>
                                    </p:animEffect>
                                    <p:anim calcmode="lin" valueType="num">
                                      <p:cBhvr>
                                        <p:cTn id="25" dur="4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6" dur="4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27" dur="600" decel="50000" fill="hold">
                                          <p:stCondLst>
                                            <p:cond delay="4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8" dur="600" decel="50000" fill="hold">
                                          <p:stCondLst>
                                            <p:cond delay="4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3" presetClass="entr" presetSubtype="0" fill="hold" grpId="0"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Effect transition="in" filter="fade">
                                      <p:cBhvr>
                                        <p:cTn id="33" dur="100"/>
                                        <p:tgtEl>
                                          <p:spTgt spid="3">
                                            <p:txEl>
                                              <p:pRg st="2" end="2"/>
                                            </p:txEl>
                                          </p:spTgt>
                                        </p:tgtEl>
                                      </p:cBhvr>
                                    </p:animEffect>
                                    <p:anim calcmode="lin" valueType="num">
                                      <p:cBhvr>
                                        <p:cTn id="34" dur="4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5" dur="4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36" dur="600" decel="50000" fill="hold">
                                          <p:stCondLst>
                                            <p:cond delay="4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7" dur="600" decel="50000" fill="hold">
                                          <p:stCondLst>
                                            <p:cond delay="4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3" presetClass="entr" presetSubtype="0" fill="hold" grpId="0" nodeType="clickEffect">
                                  <p:stCondLst>
                                    <p:cond delay="0"/>
                                  </p:stCondLst>
                                  <p:childTnLst>
                                    <p:set>
                                      <p:cBhvr>
                                        <p:cTn id="41" dur="1" fill="hold">
                                          <p:stCondLst>
                                            <p:cond delay="0"/>
                                          </p:stCondLst>
                                        </p:cTn>
                                        <p:tgtEl>
                                          <p:spTgt spid="3">
                                            <p:txEl>
                                              <p:pRg st="3" end="3"/>
                                            </p:txEl>
                                          </p:spTgt>
                                        </p:tgtEl>
                                        <p:attrNameLst>
                                          <p:attrName>style.visibility</p:attrName>
                                        </p:attrNameLst>
                                      </p:cBhvr>
                                      <p:to>
                                        <p:strVal val="visible"/>
                                      </p:to>
                                    </p:set>
                                    <p:animEffect transition="in" filter="fade">
                                      <p:cBhvr>
                                        <p:cTn id="42" dur="100"/>
                                        <p:tgtEl>
                                          <p:spTgt spid="3">
                                            <p:txEl>
                                              <p:pRg st="3" end="3"/>
                                            </p:txEl>
                                          </p:spTgt>
                                        </p:tgtEl>
                                      </p:cBhvr>
                                    </p:animEffect>
                                    <p:anim calcmode="lin" valueType="num">
                                      <p:cBhvr>
                                        <p:cTn id="43" dur="4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4" dur="400" fill="hold"/>
                                        <p:tgtEl>
                                          <p:spTgt spid="3">
                                            <p:txEl>
                                              <p:pRg st="3" end="3"/>
                                            </p:txEl>
                                          </p:spTgt>
                                        </p:tgtEl>
                                        <p:attrNameLst>
                                          <p:attrName>ppt_y</p:attrName>
                                        </p:attrNameLst>
                                      </p:cBhvr>
                                      <p:tavLst>
                                        <p:tav tm="0">
                                          <p:val>
                                            <p:strVal val="#ppt_y+0.31"/>
                                          </p:val>
                                        </p:tav>
                                        <p:tav tm="100000">
                                          <p:val>
                                            <p:strVal val="#ppt_y+0.31"/>
                                          </p:val>
                                        </p:tav>
                                      </p:tavLst>
                                    </p:anim>
                                    <p:anim calcmode="lin" valueType="num">
                                      <p:cBhvr>
                                        <p:cTn id="45" dur="600" decel="50000" fill="hold">
                                          <p:stCondLst>
                                            <p:cond delay="400"/>
                                          </p:stCondLst>
                                        </p:cTn>
                                        <p:tgtEl>
                                          <p:spTgt spid="3">
                                            <p:txEl>
                                              <p:pRg st="3" end="3"/>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6" dur="600" decel="50000" fill="hold">
                                          <p:stCondLst>
                                            <p:cond delay="400"/>
                                          </p:stCondLst>
                                        </p:cTn>
                                        <p:tgtEl>
                                          <p:spTgt spid="3">
                                            <p:txEl>
                                              <p:pRg st="3" end="3"/>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3" presetClass="entr" presetSubtype="0" fill="hold" grpId="0" nodeType="clickEffect">
                                  <p:stCondLst>
                                    <p:cond delay="0"/>
                                  </p:stCondLst>
                                  <p:childTnLst>
                                    <p:set>
                                      <p:cBhvr>
                                        <p:cTn id="50" dur="1" fill="hold">
                                          <p:stCondLst>
                                            <p:cond delay="0"/>
                                          </p:stCondLst>
                                        </p:cTn>
                                        <p:tgtEl>
                                          <p:spTgt spid="3">
                                            <p:txEl>
                                              <p:pRg st="4" end="4"/>
                                            </p:txEl>
                                          </p:spTgt>
                                        </p:tgtEl>
                                        <p:attrNameLst>
                                          <p:attrName>style.visibility</p:attrName>
                                        </p:attrNameLst>
                                      </p:cBhvr>
                                      <p:to>
                                        <p:strVal val="visible"/>
                                      </p:to>
                                    </p:set>
                                    <p:animEffect transition="in" filter="fade">
                                      <p:cBhvr>
                                        <p:cTn id="51" dur="100"/>
                                        <p:tgtEl>
                                          <p:spTgt spid="3">
                                            <p:txEl>
                                              <p:pRg st="4" end="4"/>
                                            </p:txEl>
                                          </p:spTgt>
                                        </p:tgtEl>
                                      </p:cBhvr>
                                    </p:animEffect>
                                    <p:anim calcmode="lin" valueType="num">
                                      <p:cBhvr>
                                        <p:cTn id="52" dur="4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53" dur="400" fill="hold"/>
                                        <p:tgtEl>
                                          <p:spTgt spid="3">
                                            <p:txEl>
                                              <p:pRg st="4" end="4"/>
                                            </p:txEl>
                                          </p:spTgt>
                                        </p:tgtEl>
                                        <p:attrNameLst>
                                          <p:attrName>ppt_y</p:attrName>
                                        </p:attrNameLst>
                                      </p:cBhvr>
                                      <p:tavLst>
                                        <p:tav tm="0">
                                          <p:val>
                                            <p:strVal val="#ppt_y+0.31"/>
                                          </p:val>
                                        </p:tav>
                                        <p:tav tm="100000">
                                          <p:val>
                                            <p:strVal val="#ppt_y+0.31"/>
                                          </p:val>
                                        </p:tav>
                                      </p:tavLst>
                                    </p:anim>
                                    <p:anim calcmode="lin" valueType="num">
                                      <p:cBhvr>
                                        <p:cTn id="54" dur="600" decel="50000" fill="hold">
                                          <p:stCondLst>
                                            <p:cond delay="400"/>
                                          </p:stCondLst>
                                        </p:cTn>
                                        <p:tgtEl>
                                          <p:spTgt spid="3">
                                            <p:txEl>
                                              <p:pRg st="4" end="4"/>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5" dur="600" decel="50000" fill="hold">
                                          <p:stCondLst>
                                            <p:cond delay="400"/>
                                          </p:stCondLst>
                                        </p:cTn>
                                        <p:tgtEl>
                                          <p:spTgt spid="3">
                                            <p:txEl>
                                              <p:pRg st="4" end="4"/>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3" presetClass="entr" presetSubtype="0" fill="hold" grpId="0" nodeType="clickEffect">
                                  <p:stCondLst>
                                    <p:cond delay="0"/>
                                  </p:stCondLst>
                                  <p:childTnLst>
                                    <p:set>
                                      <p:cBhvr>
                                        <p:cTn id="59" dur="1" fill="hold">
                                          <p:stCondLst>
                                            <p:cond delay="0"/>
                                          </p:stCondLst>
                                        </p:cTn>
                                        <p:tgtEl>
                                          <p:spTgt spid="3">
                                            <p:txEl>
                                              <p:pRg st="5" end="5"/>
                                            </p:txEl>
                                          </p:spTgt>
                                        </p:tgtEl>
                                        <p:attrNameLst>
                                          <p:attrName>style.visibility</p:attrName>
                                        </p:attrNameLst>
                                      </p:cBhvr>
                                      <p:to>
                                        <p:strVal val="visible"/>
                                      </p:to>
                                    </p:set>
                                    <p:animEffect transition="in" filter="fade">
                                      <p:cBhvr>
                                        <p:cTn id="60" dur="100"/>
                                        <p:tgtEl>
                                          <p:spTgt spid="3">
                                            <p:txEl>
                                              <p:pRg st="5" end="5"/>
                                            </p:txEl>
                                          </p:spTgt>
                                        </p:tgtEl>
                                      </p:cBhvr>
                                    </p:animEffect>
                                    <p:anim calcmode="lin" valueType="num">
                                      <p:cBhvr>
                                        <p:cTn id="61" dur="4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62" dur="400" fill="hold"/>
                                        <p:tgtEl>
                                          <p:spTgt spid="3">
                                            <p:txEl>
                                              <p:pRg st="5" end="5"/>
                                            </p:txEl>
                                          </p:spTgt>
                                        </p:tgtEl>
                                        <p:attrNameLst>
                                          <p:attrName>ppt_y</p:attrName>
                                        </p:attrNameLst>
                                      </p:cBhvr>
                                      <p:tavLst>
                                        <p:tav tm="0">
                                          <p:val>
                                            <p:strVal val="#ppt_y+0.31"/>
                                          </p:val>
                                        </p:tav>
                                        <p:tav tm="100000">
                                          <p:val>
                                            <p:strVal val="#ppt_y+0.31"/>
                                          </p:val>
                                        </p:tav>
                                      </p:tavLst>
                                    </p:anim>
                                    <p:anim calcmode="lin" valueType="num">
                                      <p:cBhvr>
                                        <p:cTn id="63" dur="600" decel="50000" fill="hold">
                                          <p:stCondLst>
                                            <p:cond delay="400"/>
                                          </p:stCondLst>
                                        </p:cTn>
                                        <p:tgtEl>
                                          <p:spTgt spid="3">
                                            <p:txEl>
                                              <p:pRg st="5" end="5"/>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64" dur="600" decel="50000" fill="hold">
                                          <p:stCondLst>
                                            <p:cond delay="400"/>
                                          </p:stCondLst>
                                        </p:cTn>
                                        <p:tgtEl>
                                          <p:spTgt spid="3">
                                            <p:txEl>
                                              <p:pRg st="5" end="5"/>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user\Desktop\صورة3.jpg"/>
          <p:cNvPicPr>
            <a:picLocks noGrp="1" noChangeAspect="1" noChangeArrowheads="1"/>
          </p:cNvPicPr>
          <p:nvPr>
            <p:ph idx="1"/>
          </p:nvPr>
        </p:nvPicPr>
        <p:blipFill>
          <a:blip r:embed="rId2" cstate="print"/>
          <a:srcRect/>
          <a:stretch>
            <a:fillRect/>
          </a:stretch>
        </p:blipFill>
        <p:spPr bwMode="auto">
          <a:xfrm>
            <a:off x="683568" y="764704"/>
            <a:ext cx="7832871" cy="5544616"/>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0" y="558208"/>
            <a:ext cx="9072595"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Low" fontAlgn="base">
              <a:spcBef>
                <a:spcPct val="0"/>
              </a:spcBef>
              <a:spcAft>
                <a:spcPct val="0"/>
              </a:spcAft>
            </a:pPr>
            <a:r>
              <a:rPr lang="ar-SA" sz="3200" b="1" dirty="0" smtClean="0">
                <a:solidFill>
                  <a:schemeClr val="accent6">
                    <a:lumMod val="50000"/>
                  </a:schemeClr>
                </a:solidFill>
                <a:latin typeface="+mj-lt"/>
                <a:ea typeface="+mj-ea"/>
                <a:cs typeface="AL-Mateen" pitchFamily="2" charset="-78"/>
              </a:rPr>
              <a:t>4-إستراتيجية التعلم التعاوني </a:t>
            </a:r>
            <a:r>
              <a:rPr lang="en-US" sz="2800" b="1" dirty="0" smtClean="0">
                <a:solidFill>
                  <a:schemeClr val="accent6">
                    <a:lumMod val="50000"/>
                  </a:schemeClr>
                </a:solidFill>
                <a:latin typeface="+mj-lt"/>
                <a:ea typeface="+mj-ea"/>
                <a:cs typeface="+mj-cs"/>
              </a:rPr>
              <a:t>Cooperative Learning Strategy</a:t>
            </a:r>
            <a:r>
              <a:rPr lang="ar-SA" sz="2600" b="1" dirty="0" smtClean="0">
                <a:solidFill>
                  <a:schemeClr val="accent6">
                    <a:lumMod val="50000"/>
                  </a:schemeClr>
                </a:solidFill>
                <a:latin typeface="+mj-lt"/>
                <a:ea typeface="+mj-ea"/>
                <a:cs typeface="+mj-cs"/>
              </a:rPr>
              <a:t>:</a:t>
            </a:r>
            <a:endParaRPr lang="ar-SA" sz="2600" b="1" dirty="0">
              <a:solidFill>
                <a:schemeClr val="accent6">
                  <a:lumMod val="50000"/>
                </a:schemeClr>
              </a:solidFill>
              <a:latin typeface="+mj-lt"/>
              <a:ea typeface="+mj-ea"/>
              <a:cs typeface="+mj-cs"/>
            </a:endParaRPr>
          </a:p>
        </p:txBody>
      </p:sp>
      <p:sp>
        <p:nvSpPr>
          <p:cNvPr id="7" name="مستطيل 6"/>
          <p:cNvSpPr/>
          <p:nvPr/>
        </p:nvSpPr>
        <p:spPr>
          <a:xfrm>
            <a:off x="4357686" y="1285860"/>
            <a:ext cx="4655441" cy="584775"/>
          </a:xfrm>
          <a:prstGeom prst="rect">
            <a:avLst/>
          </a:prstGeom>
        </p:spPr>
        <p:txBody>
          <a:bodyPr wrap="none">
            <a:spAutoFit/>
          </a:bodyPr>
          <a:lstStyle/>
          <a:p>
            <a:pPr lvl="0" indent="323850" algn="justLow" fontAlgn="base">
              <a:spcBef>
                <a:spcPct val="0"/>
              </a:spcBef>
              <a:spcAft>
                <a:spcPct val="0"/>
              </a:spcAft>
              <a:buFont typeface="Wingdings" pitchFamily="2" charset="2"/>
              <a:buChar char="§"/>
              <a:tabLst>
                <a:tab pos="268288" algn="l"/>
              </a:tabLst>
            </a:pPr>
            <a:r>
              <a:rPr lang="ar-SA" sz="3200" dirty="0" smtClean="0">
                <a:solidFill>
                  <a:srgbClr val="FF0000"/>
                </a:solidFill>
                <a:cs typeface="AL-Mateen" pitchFamily="2" charset="-78"/>
              </a:rPr>
              <a:t>مفهوم إستراتيجية التعلم التعاوني :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مستطيل 8"/>
          <p:cNvSpPr/>
          <p:nvPr/>
        </p:nvSpPr>
        <p:spPr>
          <a:xfrm>
            <a:off x="571472" y="1976519"/>
            <a:ext cx="8143932" cy="4524315"/>
          </a:xfrm>
          <a:prstGeom prst="rect">
            <a:avLst/>
          </a:prstGeom>
        </p:spPr>
        <p:txBody>
          <a:bodyPr wrap="square">
            <a:spAutoFit/>
          </a:bodyPr>
          <a:lstStyle/>
          <a:p>
            <a:pPr algn="just"/>
            <a:r>
              <a:rPr lang="ar-SA" sz="3200" dirty="0" smtClean="0">
                <a:solidFill>
                  <a:schemeClr val="tx2">
                    <a:lumMod val="75000"/>
                  </a:schemeClr>
                </a:solidFill>
                <a:cs typeface="AL-Mohanad Bold" pitchFamily="2" charset="-78"/>
              </a:rPr>
              <a:t>         إحدى إستراتيجيات التعلم النشط التي تتطلب من المتدربين (مختلفي القدرات) العمل مع بعضهم في مجموعات، والحوار فيما بينهم فيما يتعلق بالمادة  الدراسية، أو لحل مشكلة، ما أو لإكمال عمل معين، أو تحقيق هدف ما، وأن يعلم بعضهم بعضاً ، وأثناء هذا التفاعل الفعال تنمو لديهم مهارات شخصية واجتماعيه إيجابية، وذلك من خلال موقف تدريسي يخطط له المدرب مسبقاً ويشرف على تنفيذه، حيث يتم التفاعل الجماعي المستمر فيما بينهم، مع المشاركة الفردية لكل متدرب لتحقيق أهداف المجموعة.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16385"/>
                                        </p:tgtEl>
                                        <p:attrNameLst>
                                          <p:attrName>style.visibility</p:attrName>
                                        </p:attrNameLst>
                                      </p:cBhvr>
                                      <p:to>
                                        <p:strVal val="visible"/>
                                      </p:to>
                                    </p:set>
                                    <p:animEffect transition="in" filter="fade">
                                      <p:cBhvr>
                                        <p:cTn id="7" dur="100"/>
                                        <p:tgtEl>
                                          <p:spTgt spid="16385"/>
                                        </p:tgtEl>
                                      </p:cBhvr>
                                    </p:animEffect>
                                    <p:anim calcmode="lin" valueType="num">
                                      <p:cBhvr>
                                        <p:cTn id="8" dur="400" fill="hold"/>
                                        <p:tgtEl>
                                          <p:spTgt spid="16385"/>
                                        </p:tgtEl>
                                        <p:attrNameLst>
                                          <p:attrName>ppt_x</p:attrName>
                                        </p:attrNameLst>
                                      </p:cBhvr>
                                      <p:tavLst>
                                        <p:tav tm="0">
                                          <p:val>
                                            <p:strVal val="#ppt_x"/>
                                          </p:val>
                                        </p:tav>
                                        <p:tav tm="100000">
                                          <p:val>
                                            <p:strVal val="#ppt_x"/>
                                          </p:val>
                                        </p:tav>
                                      </p:tavLst>
                                    </p:anim>
                                    <p:anim calcmode="lin" valueType="num">
                                      <p:cBhvr>
                                        <p:cTn id="9" dur="400" fill="hold"/>
                                        <p:tgtEl>
                                          <p:spTgt spid="16385"/>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1638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1638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7"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0"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edge">
                                      <p:cBhvr>
                                        <p:cTn id="2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5" grpId="0"/>
      <p:bldP spid="7" grpId="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96908"/>
          </a:xfrm>
        </p:spPr>
        <p:txBody>
          <a:bodyPr>
            <a:normAutofit/>
          </a:bodyPr>
          <a:lstStyle/>
          <a:p>
            <a:pPr lvl="0" algn="r">
              <a:buFont typeface="Wingdings" pitchFamily="2" charset="2"/>
              <a:buChar char="§"/>
            </a:pPr>
            <a:r>
              <a:rPr lang="ar-SA" sz="3200" b="1" dirty="0" smtClean="0">
                <a:solidFill>
                  <a:srgbClr val="FF0000"/>
                </a:solidFill>
              </a:rPr>
              <a:t> خطوات تنفيذ إستراتيجية التعلم التعاوني :</a:t>
            </a:r>
            <a:endParaRPr lang="ar-SA" sz="3200" b="1" dirty="0">
              <a:solidFill>
                <a:srgbClr val="FF0000"/>
              </a:solidFill>
            </a:endParaRPr>
          </a:p>
        </p:txBody>
      </p:sp>
      <p:sp>
        <p:nvSpPr>
          <p:cNvPr id="3" name="عنصر نائب للمحتوى 2"/>
          <p:cNvSpPr>
            <a:spLocks noGrp="1"/>
          </p:cNvSpPr>
          <p:nvPr>
            <p:ph idx="1"/>
          </p:nvPr>
        </p:nvSpPr>
        <p:spPr>
          <a:xfrm>
            <a:off x="642910" y="1071546"/>
            <a:ext cx="8229600" cy="5572164"/>
          </a:xfrm>
        </p:spPr>
        <p:txBody>
          <a:bodyPr>
            <a:noAutofit/>
          </a:bodyPr>
          <a:lstStyle/>
          <a:p>
            <a:pPr marL="514350" indent="-514350">
              <a:buNone/>
            </a:pPr>
            <a:r>
              <a:rPr lang="ar-SA" sz="2800" dirty="0" smtClean="0">
                <a:solidFill>
                  <a:schemeClr val="tx2">
                    <a:lumMod val="75000"/>
                  </a:schemeClr>
                </a:solidFill>
                <a:cs typeface="AL-Mohanad Bold" pitchFamily="2" charset="-78"/>
              </a:rPr>
              <a:t>1.    اختيار المحتوى العلمي ويتم وفقا للأسس التالية:</a:t>
            </a:r>
            <a:endParaRPr lang="en-US" sz="2800" dirty="0" smtClean="0">
              <a:solidFill>
                <a:schemeClr val="tx2">
                  <a:lumMod val="75000"/>
                </a:schemeClr>
              </a:solidFill>
              <a:cs typeface="AL-Mohanad Bold" pitchFamily="2" charset="-78"/>
            </a:endParaRPr>
          </a:p>
          <a:p>
            <a:pPr marL="936000" indent="-324000"/>
            <a:r>
              <a:rPr lang="ar-SA" sz="2800" dirty="0" smtClean="0">
                <a:solidFill>
                  <a:schemeClr val="tx2">
                    <a:lumMod val="75000"/>
                  </a:schemeClr>
                </a:solidFill>
                <a:cs typeface="AL-Mohanad Bold" pitchFamily="2" charset="-78"/>
              </a:rPr>
              <a:t>أن  يرتبط بحاجة تثير اهتمام المتدربين.</a:t>
            </a:r>
            <a:endParaRPr lang="en-US" sz="2800" dirty="0" smtClean="0">
              <a:solidFill>
                <a:schemeClr val="tx2">
                  <a:lumMod val="75000"/>
                </a:schemeClr>
              </a:solidFill>
              <a:cs typeface="AL-Mohanad Bold" pitchFamily="2" charset="-78"/>
            </a:endParaRPr>
          </a:p>
          <a:p>
            <a:pPr marL="936000" indent="-324000"/>
            <a:r>
              <a:rPr lang="ar-SA" sz="2800" dirty="0" smtClean="0">
                <a:solidFill>
                  <a:schemeClr val="tx2">
                    <a:lumMod val="75000"/>
                  </a:schemeClr>
                </a:solidFill>
                <a:cs typeface="AL-Mohanad Bold" pitchFamily="2" charset="-78"/>
              </a:rPr>
              <a:t>أن يمتلك المتدربون خبرات سابقة ذات صلة بالمحتوى المحدد.</a:t>
            </a:r>
            <a:endParaRPr lang="en-US" sz="2800" dirty="0" smtClean="0">
              <a:solidFill>
                <a:schemeClr val="tx2">
                  <a:lumMod val="75000"/>
                </a:schemeClr>
              </a:solidFill>
              <a:cs typeface="AL-Mohanad Bold" pitchFamily="2" charset="-78"/>
            </a:endParaRPr>
          </a:p>
          <a:p>
            <a:pPr marL="936000" indent="-324000"/>
            <a:r>
              <a:rPr lang="ar-SA" sz="2800" dirty="0" smtClean="0">
                <a:solidFill>
                  <a:schemeClr val="tx2">
                    <a:lumMod val="75000"/>
                  </a:schemeClr>
                </a:solidFill>
                <a:cs typeface="AL-Mohanad Bold" pitchFamily="2" charset="-78"/>
              </a:rPr>
              <a:t> يمكن تقسيمه إلى مجموعة مهام متكاملة.</a:t>
            </a:r>
            <a:endParaRPr lang="en-US" sz="2800" dirty="0" smtClean="0">
              <a:solidFill>
                <a:schemeClr val="tx2">
                  <a:lumMod val="75000"/>
                </a:schemeClr>
              </a:solidFill>
              <a:cs typeface="AL-Mohanad Bold" pitchFamily="2" charset="-78"/>
            </a:endParaRPr>
          </a:p>
          <a:p>
            <a:pPr marL="514350" indent="-514350">
              <a:buNone/>
            </a:pPr>
            <a:r>
              <a:rPr lang="ar-SA" sz="2800" dirty="0" smtClean="0">
                <a:solidFill>
                  <a:schemeClr val="tx2">
                    <a:lumMod val="75000"/>
                  </a:schemeClr>
                </a:solidFill>
                <a:cs typeface="AL-Mohanad Bold" pitchFamily="2" charset="-78"/>
              </a:rPr>
              <a:t>2.	 تقسيم المحتوى إلى مجموعة مهام. </a:t>
            </a:r>
            <a:endParaRPr lang="en-US" sz="2800" dirty="0" smtClean="0">
              <a:solidFill>
                <a:schemeClr val="tx2">
                  <a:lumMod val="75000"/>
                </a:schemeClr>
              </a:solidFill>
              <a:cs typeface="AL-Mohanad Bold" pitchFamily="2" charset="-78"/>
            </a:endParaRPr>
          </a:p>
          <a:p>
            <a:pPr marL="514350" indent="-514350">
              <a:buNone/>
            </a:pPr>
            <a:r>
              <a:rPr lang="ar-SA" sz="2800" dirty="0" smtClean="0">
                <a:solidFill>
                  <a:schemeClr val="tx2">
                    <a:lumMod val="75000"/>
                  </a:schemeClr>
                </a:solidFill>
                <a:cs typeface="AL-Mohanad Bold" pitchFamily="2" charset="-78"/>
              </a:rPr>
              <a:t>3.	تشكيل المجموعات. بحيث تضم المجموعة من 4- 6 أشخاص مختلفين في اهتماماتهم وقدراتهم. </a:t>
            </a:r>
            <a:endParaRPr lang="en-US" sz="2800" dirty="0" smtClean="0">
              <a:solidFill>
                <a:schemeClr val="tx2">
                  <a:lumMod val="75000"/>
                </a:schemeClr>
              </a:solidFill>
              <a:cs typeface="AL-Mohanad Bold" pitchFamily="2" charset="-78"/>
            </a:endParaRPr>
          </a:p>
          <a:p>
            <a:pPr marL="514350" indent="-514350">
              <a:buNone/>
            </a:pPr>
            <a:r>
              <a:rPr lang="ar-SA" sz="2800" dirty="0" smtClean="0">
                <a:solidFill>
                  <a:schemeClr val="tx2">
                    <a:lumMod val="75000"/>
                  </a:schemeClr>
                </a:solidFill>
                <a:cs typeface="AL-Mohanad Bold" pitchFamily="2" charset="-78"/>
              </a:rPr>
              <a:t>4.	توزيع المهام على المجموعات. يمكن توزيع نفس المهمة لكل مجموعة، كما يمكن توزيع مهام متباينة، ويعتمد ذلك على عوامل منها: الهدف المراد تحقيقه، والوقت المخصص للنشاط، وإذا كان العمل يتم داخل الفصل أو خارجه.</a:t>
            </a:r>
            <a:endParaRPr lang="en-US" sz="2800" dirty="0" smtClean="0">
              <a:solidFill>
                <a:schemeClr val="tx2">
                  <a:lumMod val="75000"/>
                </a:schemeClr>
              </a:solidFill>
              <a:cs typeface="AL-Mohanad Bol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5"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anim calcmode="lin" valueType="num">
                                      <p:cBhvr>
                                        <p:cTn id="15"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6"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8" fill="hold">
                      <p:stCondLst>
                        <p:cond delay="indefinite"/>
                      </p:stCondLst>
                      <p:childTnLst>
                        <p:par>
                          <p:cTn id="19" fill="hold">
                            <p:stCondLst>
                              <p:cond delay="0"/>
                            </p:stCondLst>
                            <p:childTnLst>
                              <p:par>
                                <p:cTn id="20" presetID="35"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2000"/>
                                        <p:tgtEl>
                                          <p:spTgt spid="3">
                                            <p:txEl>
                                              <p:pRg st="1" end="1"/>
                                            </p:txEl>
                                          </p:spTgt>
                                        </p:tgtEl>
                                      </p:cBhvr>
                                    </p:animEffect>
                                    <p:anim calcmode="lin" valueType="num">
                                      <p:cBhvr>
                                        <p:cTn id="23" dur="2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24"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5" dur="2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26" fill="hold">
                      <p:stCondLst>
                        <p:cond delay="indefinite"/>
                      </p:stCondLst>
                      <p:childTnLst>
                        <p:par>
                          <p:cTn id="27" fill="hold">
                            <p:stCondLst>
                              <p:cond delay="0"/>
                            </p:stCondLst>
                            <p:childTnLst>
                              <p:par>
                                <p:cTn id="28" presetID="35" presetClass="entr" presetSubtype="0"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fade">
                                      <p:cBhvr>
                                        <p:cTn id="30" dur="2000"/>
                                        <p:tgtEl>
                                          <p:spTgt spid="3">
                                            <p:txEl>
                                              <p:pRg st="2" end="2"/>
                                            </p:txEl>
                                          </p:spTgt>
                                        </p:tgtEl>
                                      </p:cBhvr>
                                    </p:animEffect>
                                    <p:anim calcmode="lin" valueType="num">
                                      <p:cBhvr>
                                        <p:cTn id="31" dur="2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32" dur="2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3" dur="2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34" fill="hold">
                      <p:stCondLst>
                        <p:cond delay="indefinite"/>
                      </p:stCondLst>
                      <p:childTnLst>
                        <p:par>
                          <p:cTn id="35" fill="hold">
                            <p:stCondLst>
                              <p:cond delay="0"/>
                            </p:stCondLst>
                            <p:childTnLst>
                              <p:par>
                                <p:cTn id="36" presetID="35" presetClass="entr" presetSubtype="0" fill="hold" grpId="0" nodeType="click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Effect transition="in" filter="fade">
                                      <p:cBhvr>
                                        <p:cTn id="38" dur="2000"/>
                                        <p:tgtEl>
                                          <p:spTgt spid="3">
                                            <p:txEl>
                                              <p:pRg st="3" end="3"/>
                                            </p:txEl>
                                          </p:spTgt>
                                        </p:tgtEl>
                                      </p:cBhvr>
                                    </p:animEffect>
                                    <p:anim calcmode="lin" valueType="num">
                                      <p:cBhvr>
                                        <p:cTn id="39" dur="20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40" dur="2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41" dur="2000" fill="hold"/>
                                        <p:tgtEl>
                                          <p:spTgt spid="3">
                                            <p:txEl>
                                              <p:pRg st="3" end="3"/>
                                            </p:txEl>
                                          </p:spTgt>
                                        </p:tgtEl>
                                        <p:attrNameLst>
                                          <p:attrName>ppt_w</p:attrName>
                                        </p:attrNameLst>
                                      </p:cBhvr>
                                      <p:tavLst>
                                        <p:tav tm="0">
                                          <p:val>
                                            <p:fltVal val="0"/>
                                          </p:val>
                                        </p:tav>
                                        <p:tav tm="100000">
                                          <p:val>
                                            <p:strVal val="#ppt_w"/>
                                          </p:val>
                                        </p:tav>
                                      </p:tavLst>
                                    </p:anim>
                                  </p:childTnLst>
                                </p:cTn>
                              </p:par>
                            </p:childTnLst>
                          </p:cTn>
                        </p:par>
                      </p:childTnLst>
                    </p:cTn>
                  </p:par>
                  <p:par>
                    <p:cTn id="42" fill="hold">
                      <p:stCondLst>
                        <p:cond delay="indefinite"/>
                      </p:stCondLst>
                      <p:childTnLst>
                        <p:par>
                          <p:cTn id="43" fill="hold">
                            <p:stCondLst>
                              <p:cond delay="0"/>
                            </p:stCondLst>
                            <p:childTnLst>
                              <p:par>
                                <p:cTn id="44" presetID="35" presetClass="entr" presetSubtype="0" fill="hold" grpId="0" nodeType="clickEffect">
                                  <p:stCondLst>
                                    <p:cond delay="0"/>
                                  </p:stCondLst>
                                  <p:childTnLst>
                                    <p:set>
                                      <p:cBhvr>
                                        <p:cTn id="45" dur="1" fill="hold">
                                          <p:stCondLst>
                                            <p:cond delay="0"/>
                                          </p:stCondLst>
                                        </p:cTn>
                                        <p:tgtEl>
                                          <p:spTgt spid="3">
                                            <p:txEl>
                                              <p:pRg st="4" end="4"/>
                                            </p:txEl>
                                          </p:spTgt>
                                        </p:tgtEl>
                                        <p:attrNameLst>
                                          <p:attrName>style.visibility</p:attrName>
                                        </p:attrNameLst>
                                      </p:cBhvr>
                                      <p:to>
                                        <p:strVal val="visible"/>
                                      </p:to>
                                    </p:set>
                                    <p:animEffect transition="in" filter="fade">
                                      <p:cBhvr>
                                        <p:cTn id="46" dur="2000"/>
                                        <p:tgtEl>
                                          <p:spTgt spid="3">
                                            <p:txEl>
                                              <p:pRg st="4" end="4"/>
                                            </p:txEl>
                                          </p:spTgt>
                                        </p:tgtEl>
                                      </p:cBhvr>
                                    </p:animEffect>
                                    <p:anim calcmode="lin" valueType="num">
                                      <p:cBhvr>
                                        <p:cTn id="47" dur="2000" fill="hold"/>
                                        <p:tgtEl>
                                          <p:spTgt spid="3">
                                            <p:txEl>
                                              <p:pRg st="4" end="4"/>
                                            </p:txEl>
                                          </p:spTgt>
                                        </p:tgtEl>
                                        <p:attrNameLst>
                                          <p:attrName>style.rotation</p:attrName>
                                        </p:attrNameLst>
                                      </p:cBhvr>
                                      <p:tavLst>
                                        <p:tav tm="0">
                                          <p:val>
                                            <p:fltVal val="720"/>
                                          </p:val>
                                        </p:tav>
                                        <p:tav tm="100000">
                                          <p:val>
                                            <p:fltVal val="0"/>
                                          </p:val>
                                        </p:tav>
                                      </p:tavLst>
                                    </p:anim>
                                    <p:anim calcmode="lin" valueType="num">
                                      <p:cBhvr>
                                        <p:cTn id="48" dur="2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9" dur="2000" fill="hold"/>
                                        <p:tgtEl>
                                          <p:spTgt spid="3">
                                            <p:txEl>
                                              <p:pRg st="4" end="4"/>
                                            </p:txEl>
                                          </p:spTgt>
                                        </p:tgtEl>
                                        <p:attrNameLst>
                                          <p:attrName>ppt_w</p:attrName>
                                        </p:attrNameLst>
                                      </p:cBhvr>
                                      <p:tavLst>
                                        <p:tav tm="0">
                                          <p:val>
                                            <p:fltVal val="0"/>
                                          </p:val>
                                        </p:tav>
                                        <p:tav tm="100000">
                                          <p:val>
                                            <p:strVal val="#ppt_w"/>
                                          </p:val>
                                        </p:tav>
                                      </p:tavLst>
                                    </p:anim>
                                  </p:childTnLst>
                                </p:cTn>
                              </p:par>
                            </p:childTnLst>
                          </p:cTn>
                        </p:par>
                      </p:childTnLst>
                    </p:cTn>
                  </p:par>
                  <p:par>
                    <p:cTn id="50" fill="hold">
                      <p:stCondLst>
                        <p:cond delay="indefinite"/>
                      </p:stCondLst>
                      <p:childTnLst>
                        <p:par>
                          <p:cTn id="51" fill="hold">
                            <p:stCondLst>
                              <p:cond delay="0"/>
                            </p:stCondLst>
                            <p:childTnLst>
                              <p:par>
                                <p:cTn id="52" presetID="35" presetClass="entr" presetSubtype="0" fill="hold" grpId="0" nodeType="clickEffect">
                                  <p:stCondLst>
                                    <p:cond delay="0"/>
                                  </p:stCondLst>
                                  <p:childTnLst>
                                    <p:set>
                                      <p:cBhvr>
                                        <p:cTn id="53" dur="1" fill="hold">
                                          <p:stCondLst>
                                            <p:cond delay="0"/>
                                          </p:stCondLst>
                                        </p:cTn>
                                        <p:tgtEl>
                                          <p:spTgt spid="3">
                                            <p:txEl>
                                              <p:pRg st="5" end="5"/>
                                            </p:txEl>
                                          </p:spTgt>
                                        </p:tgtEl>
                                        <p:attrNameLst>
                                          <p:attrName>style.visibility</p:attrName>
                                        </p:attrNameLst>
                                      </p:cBhvr>
                                      <p:to>
                                        <p:strVal val="visible"/>
                                      </p:to>
                                    </p:set>
                                    <p:animEffect transition="in" filter="fade">
                                      <p:cBhvr>
                                        <p:cTn id="54" dur="2000"/>
                                        <p:tgtEl>
                                          <p:spTgt spid="3">
                                            <p:txEl>
                                              <p:pRg st="5" end="5"/>
                                            </p:txEl>
                                          </p:spTgt>
                                        </p:tgtEl>
                                      </p:cBhvr>
                                    </p:animEffect>
                                    <p:anim calcmode="lin" valueType="num">
                                      <p:cBhvr>
                                        <p:cTn id="55" dur="2000" fill="hold"/>
                                        <p:tgtEl>
                                          <p:spTgt spid="3">
                                            <p:txEl>
                                              <p:pRg st="5" end="5"/>
                                            </p:txEl>
                                          </p:spTgt>
                                        </p:tgtEl>
                                        <p:attrNameLst>
                                          <p:attrName>style.rotation</p:attrName>
                                        </p:attrNameLst>
                                      </p:cBhvr>
                                      <p:tavLst>
                                        <p:tav tm="0">
                                          <p:val>
                                            <p:fltVal val="720"/>
                                          </p:val>
                                        </p:tav>
                                        <p:tav tm="100000">
                                          <p:val>
                                            <p:fltVal val="0"/>
                                          </p:val>
                                        </p:tav>
                                      </p:tavLst>
                                    </p:anim>
                                    <p:anim calcmode="lin" valueType="num">
                                      <p:cBhvr>
                                        <p:cTn id="56" dur="2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57" dur="2000" fill="hold"/>
                                        <p:tgtEl>
                                          <p:spTgt spid="3">
                                            <p:txEl>
                                              <p:pRg st="5" end="5"/>
                                            </p:txEl>
                                          </p:spTgt>
                                        </p:tgtEl>
                                        <p:attrNameLst>
                                          <p:attrName>ppt_w</p:attrName>
                                        </p:attrNameLst>
                                      </p:cBhvr>
                                      <p:tavLst>
                                        <p:tav tm="0">
                                          <p:val>
                                            <p:fltVal val="0"/>
                                          </p:val>
                                        </p:tav>
                                        <p:tav tm="100000">
                                          <p:val>
                                            <p:strVal val="#ppt_w"/>
                                          </p:val>
                                        </p:tav>
                                      </p:tavLst>
                                    </p:anim>
                                  </p:childTnLst>
                                </p:cTn>
                              </p:par>
                            </p:childTnLst>
                          </p:cTn>
                        </p:par>
                      </p:childTnLst>
                    </p:cTn>
                  </p:par>
                  <p:par>
                    <p:cTn id="58" fill="hold">
                      <p:stCondLst>
                        <p:cond delay="indefinite"/>
                      </p:stCondLst>
                      <p:childTnLst>
                        <p:par>
                          <p:cTn id="59" fill="hold">
                            <p:stCondLst>
                              <p:cond delay="0"/>
                            </p:stCondLst>
                            <p:childTnLst>
                              <p:par>
                                <p:cTn id="60" presetID="35" presetClass="entr" presetSubtype="0" fill="hold" grpId="0" nodeType="clickEffect">
                                  <p:stCondLst>
                                    <p:cond delay="0"/>
                                  </p:stCondLst>
                                  <p:childTnLst>
                                    <p:set>
                                      <p:cBhvr>
                                        <p:cTn id="61" dur="1" fill="hold">
                                          <p:stCondLst>
                                            <p:cond delay="0"/>
                                          </p:stCondLst>
                                        </p:cTn>
                                        <p:tgtEl>
                                          <p:spTgt spid="3">
                                            <p:txEl>
                                              <p:pRg st="6" end="6"/>
                                            </p:txEl>
                                          </p:spTgt>
                                        </p:tgtEl>
                                        <p:attrNameLst>
                                          <p:attrName>style.visibility</p:attrName>
                                        </p:attrNameLst>
                                      </p:cBhvr>
                                      <p:to>
                                        <p:strVal val="visible"/>
                                      </p:to>
                                    </p:set>
                                    <p:animEffect transition="in" filter="fade">
                                      <p:cBhvr>
                                        <p:cTn id="62" dur="2000"/>
                                        <p:tgtEl>
                                          <p:spTgt spid="3">
                                            <p:txEl>
                                              <p:pRg st="6" end="6"/>
                                            </p:txEl>
                                          </p:spTgt>
                                        </p:tgtEl>
                                      </p:cBhvr>
                                    </p:animEffect>
                                    <p:anim calcmode="lin" valueType="num">
                                      <p:cBhvr>
                                        <p:cTn id="63" dur="2000" fill="hold"/>
                                        <p:tgtEl>
                                          <p:spTgt spid="3">
                                            <p:txEl>
                                              <p:pRg st="6" end="6"/>
                                            </p:txEl>
                                          </p:spTgt>
                                        </p:tgtEl>
                                        <p:attrNameLst>
                                          <p:attrName>style.rotation</p:attrName>
                                        </p:attrNameLst>
                                      </p:cBhvr>
                                      <p:tavLst>
                                        <p:tav tm="0">
                                          <p:val>
                                            <p:fltVal val="720"/>
                                          </p:val>
                                        </p:tav>
                                        <p:tav tm="100000">
                                          <p:val>
                                            <p:fltVal val="0"/>
                                          </p:val>
                                        </p:tav>
                                      </p:tavLst>
                                    </p:anim>
                                    <p:anim calcmode="lin" valueType="num">
                                      <p:cBhvr>
                                        <p:cTn id="64" dur="2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65" dur="2000" fill="hold"/>
                                        <p:tgtEl>
                                          <p:spTgt spid="3">
                                            <p:txEl>
                                              <p:pRg st="6" end="6"/>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p:cNvSpPr>
          <p:nvPr>
            <p:ph type="title"/>
          </p:nvPr>
        </p:nvSpPr>
        <p:spPr/>
        <p:txBody>
          <a:bodyPr/>
          <a:lstStyle/>
          <a:p>
            <a:endParaRPr lang="ar-SA" smtClean="0"/>
          </a:p>
        </p:txBody>
      </p:sp>
      <p:sp>
        <p:nvSpPr>
          <p:cNvPr id="7171" name="Rectangle 3"/>
          <p:cNvSpPr>
            <a:spLocks noGrp="1"/>
          </p:cNvSpPr>
          <p:nvPr>
            <p:ph type="body" idx="1"/>
          </p:nvPr>
        </p:nvSpPr>
        <p:spPr/>
        <p:txBody>
          <a:bodyPr/>
          <a:lstStyle/>
          <a:p>
            <a:pPr>
              <a:lnSpc>
                <a:spcPct val="90000"/>
              </a:lnSpc>
            </a:pPr>
            <a:r>
              <a:rPr lang="ar-SA" b="1" smtClean="0"/>
              <a:t>لا يخفى علينا أن المتعلمين متفاوتون في استعداداتهم الفطرية وفي قدراتهم و دافعيتهم للتعلم , الأمر الذي يؤثر على سرعة انجازهم ودرجة اتقانهم والناتج التحصيلي لهم ,لذلك كان من المناسب أن يراعي المعلم في تدريسه التنوع في أساليب التدريس مراعاة للفروق الفردية وتفعيلا للموقف التعليمي وتحسينا للنتائج التحصيلية النهائية .</a:t>
            </a:r>
          </a:p>
          <a:p>
            <a:pPr>
              <a:lnSpc>
                <a:spcPct val="90000"/>
              </a:lnSpc>
            </a:pPr>
            <a:r>
              <a:rPr lang="ar-SA" b="1" smtClean="0"/>
              <a:t>لذلك سيتم عرض مجموعة من طرق او استراتيجيات التدريس التي يمكن لمعلم العلوم الشرعية استخدامها في تدريس فروع العلوم الشرعية :</a:t>
            </a:r>
            <a:endParaRPr lang="en-US" b="1" smtClean="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314" y="357166"/>
            <a:ext cx="8786842" cy="6215106"/>
          </a:xfrm>
        </p:spPr>
        <p:txBody>
          <a:bodyPr>
            <a:noAutofit/>
          </a:bodyPr>
          <a:lstStyle/>
          <a:p>
            <a:pPr marL="792000"/>
            <a:r>
              <a:rPr lang="ar-SA" sz="2700" dirty="0" smtClean="0">
                <a:solidFill>
                  <a:schemeClr val="tx2">
                    <a:lumMod val="75000"/>
                  </a:schemeClr>
                </a:solidFill>
                <a:cs typeface="AL-Mohanad Bold" pitchFamily="2" charset="-78"/>
              </a:rPr>
              <a:t>ويشترط في تحديد المهام ما يلي:</a:t>
            </a:r>
            <a:endParaRPr lang="en-US" sz="2700" dirty="0" smtClean="0">
              <a:solidFill>
                <a:schemeClr val="tx2">
                  <a:lumMod val="75000"/>
                </a:schemeClr>
              </a:solidFill>
              <a:cs typeface="AL-Mohanad Bold" pitchFamily="2" charset="-78"/>
            </a:endParaRPr>
          </a:p>
          <a:p>
            <a:pPr marL="792000" lvl="0"/>
            <a:r>
              <a:rPr lang="ar-SA" sz="2700" dirty="0" smtClean="0">
                <a:solidFill>
                  <a:schemeClr val="tx2">
                    <a:lumMod val="75000"/>
                  </a:schemeClr>
                </a:solidFill>
                <a:cs typeface="AL-Mohanad Bold" pitchFamily="2" charset="-78"/>
              </a:rPr>
              <a:t>أن تكون المهمة محددة ومثيرة ومقبولة من المتدربين.</a:t>
            </a:r>
            <a:endParaRPr lang="en-US" sz="2700" dirty="0" smtClean="0">
              <a:solidFill>
                <a:schemeClr val="tx2">
                  <a:lumMod val="75000"/>
                </a:schemeClr>
              </a:solidFill>
              <a:cs typeface="AL-Mohanad Bold" pitchFamily="2" charset="-78"/>
            </a:endParaRPr>
          </a:p>
          <a:p>
            <a:pPr marL="792000" lvl="0"/>
            <a:r>
              <a:rPr lang="ar-SA" sz="2700" dirty="0" smtClean="0">
                <a:solidFill>
                  <a:schemeClr val="tx2">
                    <a:lumMod val="75000"/>
                  </a:schemeClr>
                </a:solidFill>
                <a:cs typeface="AL-Mohanad Bold" pitchFamily="2" charset="-78"/>
              </a:rPr>
              <a:t>أن تكون متشعبة، بحيث تتطلب تضافر جهود المجموعة وليس جهداً فردياً.</a:t>
            </a:r>
            <a:endParaRPr lang="en-US" sz="2700" dirty="0" smtClean="0">
              <a:solidFill>
                <a:schemeClr val="tx2">
                  <a:lumMod val="75000"/>
                </a:schemeClr>
              </a:solidFill>
              <a:cs typeface="AL-Mohanad Bold" pitchFamily="2" charset="-78"/>
            </a:endParaRPr>
          </a:p>
          <a:p>
            <a:pPr>
              <a:buNone/>
            </a:pPr>
            <a:r>
              <a:rPr lang="ar-SA" sz="2700" dirty="0" smtClean="0">
                <a:solidFill>
                  <a:schemeClr val="tx2">
                    <a:lumMod val="75000"/>
                  </a:schemeClr>
                </a:solidFill>
                <a:cs typeface="AL-Mohanad Bold" pitchFamily="2" charset="-78"/>
              </a:rPr>
              <a:t>5.	تخصيص وقت معين لأداء كل مجموعة. ويطلب منها تقريرًا مفصلاً عن أعمالها.</a:t>
            </a:r>
            <a:endParaRPr lang="en-US" sz="2700" dirty="0" smtClean="0">
              <a:solidFill>
                <a:schemeClr val="tx2">
                  <a:lumMod val="75000"/>
                </a:schemeClr>
              </a:solidFill>
              <a:cs typeface="AL-Mohanad Bold" pitchFamily="2" charset="-78"/>
            </a:endParaRPr>
          </a:p>
          <a:p>
            <a:pPr>
              <a:buNone/>
            </a:pPr>
            <a:r>
              <a:rPr lang="ar-SA" sz="2700" dirty="0" smtClean="0">
                <a:solidFill>
                  <a:schemeClr val="tx2">
                    <a:lumMod val="75000"/>
                  </a:schemeClr>
                </a:solidFill>
                <a:cs typeface="AL-Mohanad Bold" pitchFamily="2" charset="-78"/>
              </a:rPr>
              <a:t>6.	تعرض كل مجموعة أعمالها. ويمكن أن يكون العرض بإحدى الوسائل التالية:</a:t>
            </a:r>
            <a:endParaRPr lang="en-US" sz="2700" dirty="0" smtClean="0">
              <a:solidFill>
                <a:schemeClr val="tx2">
                  <a:lumMod val="75000"/>
                </a:schemeClr>
              </a:solidFill>
              <a:cs typeface="AL-Mohanad Bold" pitchFamily="2" charset="-78"/>
            </a:endParaRPr>
          </a:p>
          <a:p>
            <a:pPr marL="792000" lvl="0"/>
            <a:r>
              <a:rPr lang="ar-SA" sz="2700" dirty="0" smtClean="0">
                <a:solidFill>
                  <a:schemeClr val="tx2">
                    <a:lumMod val="75000"/>
                  </a:schemeClr>
                </a:solidFill>
                <a:cs typeface="AL-Mohanad Bold" pitchFamily="2" charset="-78"/>
              </a:rPr>
              <a:t>عرض تقرير شفهي أو باستخدام أجهزة العرض.</a:t>
            </a:r>
            <a:endParaRPr lang="en-US" sz="2700" dirty="0" smtClean="0">
              <a:solidFill>
                <a:schemeClr val="tx2">
                  <a:lumMod val="75000"/>
                </a:schemeClr>
              </a:solidFill>
              <a:cs typeface="AL-Mohanad Bold" pitchFamily="2" charset="-78"/>
            </a:endParaRPr>
          </a:p>
          <a:p>
            <a:pPr marL="792000" lvl="0"/>
            <a:r>
              <a:rPr lang="ar-SA" sz="2700" dirty="0" smtClean="0">
                <a:solidFill>
                  <a:schemeClr val="tx2">
                    <a:lumMod val="75000"/>
                  </a:schemeClr>
                </a:solidFill>
                <a:cs typeface="AL-Mohanad Bold" pitchFamily="2" charset="-78"/>
              </a:rPr>
              <a:t>طباعة التقرير وتوزيعه على المتدربين.</a:t>
            </a:r>
            <a:endParaRPr lang="en-US" sz="2700" dirty="0" smtClean="0">
              <a:solidFill>
                <a:schemeClr val="tx2">
                  <a:lumMod val="75000"/>
                </a:schemeClr>
              </a:solidFill>
              <a:cs typeface="AL-Mohanad Bold" pitchFamily="2" charset="-78"/>
            </a:endParaRPr>
          </a:p>
          <a:p>
            <a:pPr marL="792000" lvl="0"/>
            <a:r>
              <a:rPr lang="ar-SA" sz="2700" dirty="0" smtClean="0">
                <a:solidFill>
                  <a:schemeClr val="tx2">
                    <a:lumMod val="75000"/>
                  </a:schemeClr>
                </a:solidFill>
                <a:cs typeface="AL-Mohanad Bold" pitchFamily="2" charset="-78"/>
              </a:rPr>
              <a:t>تعليق التقرير في مكان بارز ومناقشته مع من يرغب.</a:t>
            </a:r>
            <a:endParaRPr lang="en-US" sz="2700" dirty="0" smtClean="0">
              <a:solidFill>
                <a:schemeClr val="tx2">
                  <a:lumMod val="75000"/>
                </a:schemeClr>
              </a:solidFill>
              <a:cs typeface="AL-Mohanad Bold" pitchFamily="2" charset="-78"/>
            </a:endParaRPr>
          </a:p>
          <a:p>
            <a:pPr marL="0" algn="just">
              <a:spcBef>
                <a:spcPts val="0"/>
              </a:spcBef>
              <a:buNone/>
            </a:pPr>
            <a:r>
              <a:rPr lang="ar-SA" sz="2700" dirty="0" smtClean="0">
                <a:solidFill>
                  <a:schemeClr val="tx2">
                    <a:lumMod val="75000"/>
                  </a:schemeClr>
                </a:solidFill>
                <a:cs typeface="AL-Mohanad Bold" pitchFamily="2" charset="-78"/>
              </a:rPr>
              <a:t>        يُقيّم المدرب أعمال المجموعات كوحدة واحدة.  على أن تحصل المجموعة على تقييم مشترك. فأعضاء المجموعة ليسوا متنافسين، بل يدعم بعضهم بعضًا ويعملون معاً للحصول على إنجاز وتقييم أفضل، وقد يميز المدرب أحد  أفراد المجموعة إذا وجد ما يبرر ذلك.</a:t>
            </a:r>
            <a:endParaRPr lang="en-US" sz="2700" dirty="0" smtClean="0">
              <a:solidFill>
                <a:schemeClr val="tx2">
                  <a:lumMod val="75000"/>
                </a:schemeClr>
              </a:solidFill>
              <a:cs typeface="AL-Mohanad Bol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anim calcmode="lin" valueType="num">
                                      <p:cBhvr>
                                        <p:cTn id="16" dur="2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17"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8" dur="2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2000"/>
                                        <p:tgtEl>
                                          <p:spTgt spid="3">
                                            <p:txEl>
                                              <p:pRg st="2" end="2"/>
                                            </p:txEl>
                                          </p:spTgt>
                                        </p:tgtEl>
                                      </p:cBhvr>
                                    </p:animEffect>
                                    <p:anim calcmode="lin" valueType="num">
                                      <p:cBhvr>
                                        <p:cTn id="24" dur="2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25" dur="2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6" dur="2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35"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2000"/>
                                        <p:tgtEl>
                                          <p:spTgt spid="3">
                                            <p:txEl>
                                              <p:pRg st="3" end="3"/>
                                            </p:txEl>
                                          </p:spTgt>
                                        </p:tgtEl>
                                      </p:cBhvr>
                                    </p:animEffect>
                                    <p:anim calcmode="lin" valueType="num">
                                      <p:cBhvr>
                                        <p:cTn id="32" dur="20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33" dur="2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4" dur="2000" fill="hold"/>
                                        <p:tgtEl>
                                          <p:spTgt spid="3">
                                            <p:txEl>
                                              <p:pRg st="3" end="3"/>
                                            </p:txEl>
                                          </p:spTgt>
                                        </p:tgtEl>
                                        <p:attrNameLst>
                                          <p:attrName>ppt_w</p:attrName>
                                        </p:attrNameLst>
                                      </p:cBhvr>
                                      <p:tavLst>
                                        <p:tav tm="0">
                                          <p:val>
                                            <p:fltVal val="0"/>
                                          </p:val>
                                        </p:tav>
                                        <p:tav tm="100000">
                                          <p:val>
                                            <p:strVal val="#ppt_w"/>
                                          </p:val>
                                        </p:tav>
                                      </p:tavLst>
                                    </p:anim>
                                  </p:childTnLst>
                                </p:cTn>
                              </p:par>
                            </p:childTnLst>
                          </p:cTn>
                        </p:par>
                      </p:childTnLst>
                    </p:cTn>
                  </p:par>
                  <p:par>
                    <p:cTn id="35" fill="hold">
                      <p:stCondLst>
                        <p:cond delay="indefinite"/>
                      </p:stCondLst>
                      <p:childTnLst>
                        <p:par>
                          <p:cTn id="36" fill="hold">
                            <p:stCondLst>
                              <p:cond delay="0"/>
                            </p:stCondLst>
                            <p:childTnLst>
                              <p:par>
                                <p:cTn id="37" presetID="35"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2000"/>
                                        <p:tgtEl>
                                          <p:spTgt spid="3">
                                            <p:txEl>
                                              <p:pRg st="4" end="4"/>
                                            </p:txEl>
                                          </p:spTgt>
                                        </p:tgtEl>
                                      </p:cBhvr>
                                    </p:animEffect>
                                    <p:anim calcmode="lin" valueType="num">
                                      <p:cBhvr>
                                        <p:cTn id="40" dur="2000" fill="hold"/>
                                        <p:tgtEl>
                                          <p:spTgt spid="3">
                                            <p:txEl>
                                              <p:pRg st="4" end="4"/>
                                            </p:txEl>
                                          </p:spTgt>
                                        </p:tgtEl>
                                        <p:attrNameLst>
                                          <p:attrName>style.rotation</p:attrName>
                                        </p:attrNameLst>
                                      </p:cBhvr>
                                      <p:tavLst>
                                        <p:tav tm="0">
                                          <p:val>
                                            <p:fltVal val="720"/>
                                          </p:val>
                                        </p:tav>
                                        <p:tav tm="100000">
                                          <p:val>
                                            <p:fltVal val="0"/>
                                          </p:val>
                                        </p:tav>
                                      </p:tavLst>
                                    </p:anim>
                                    <p:anim calcmode="lin" valueType="num">
                                      <p:cBhvr>
                                        <p:cTn id="41" dur="2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2" dur="2000" fill="hold"/>
                                        <p:tgtEl>
                                          <p:spTgt spid="3">
                                            <p:txEl>
                                              <p:pRg st="4" end="4"/>
                                            </p:txEl>
                                          </p:spTgt>
                                        </p:tgtEl>
                                        <p:attrNameLst>
                                          <p:attrName>ppt_w</p:attrName>
                                        </p:attrNameLst>
                                      </p:cBhvr>
                                      <p:tavLst>
                                        <p:tav tm="0">
                                          <p:val>
                                            <p:fltVal val="0"/>
                                          </p:val>
                                        </p:tav>
                                        <p:tav tm="100000">
                                          <p:val>
                                            <p:strVal val="#ppt_w"/>
                                          </p:val>
                                        </p:tav>
                                      </p:tavLst>
                                    </p:anim>
                                  </p:childTnLst>
                                </p:cTn>
                              </p:par>
                            </p:childTnLst>
                          </p:cTn>
                        </p:par>
                      </p:childTnLst>
                    </p:cTn>
                  </p:par>
                  <p:par>
                    <p:cTn id="43" fill="hold">
                      <p:stCondLst>
                        <p:cond delay="indefinite"/>
                      </p:stCondLst>
                      <p:childTnLst>
                        <p:par>
                          <p:cTn id="44" fill="hold">
                            <p:stCondLst>
                              <p:cond delay="0"/>
                            </p:stCondLst>
                            <p:childTnLst>
                              <p:par>
                                <p:cTn id="45" presetID="35" presetClass="entr" presetSubtype="0"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fade">
                                      <p:cBhvr>
                                        <p:cTn id="47" dur="2000"/>
                                        <p:tgtEl>
                                          <p:spTgt spid="3">
                                            <p:txEl>
                                              <p:pRg st="5" end="5"/>
                                            </p:txEl>
                                          </p:spTgt>
                                        </p:tgtEl>
                                      </p:cBhvr>
                                    </p:animEffect>
                                    <p:anim calcmode="lin" valueType="num">
                                      <p:cBhvr>
                                        <p:cTn id="48" dur="2000" fill="hold"/>
                                        <p:tgtEl>
                                          <p:spTgt spid="3">
                                            <p:txEl>
                                              <p:pRg st="5" end="5"/>
                                            </p:txEl>
                                          </p:spTgt>
                                        </p:tgtEl>
                                        <p:attrNameLst>
                                          <p:attrName>style.rotation</p:attrName>
                                        </p:attrNameLst>
                                      </p:cBhvr>
                                      <p:tavLst>
                                        <p:tav tm="0">
                                          <p:val>
                                            <p:fltVal val="720"/>
                                          </p:val>
                                        </p:tav>
                                        <p:tav tm="100000">
                                          <p:val>
                                            <p:fltVal val="0"/>
                                          </p:val>
                                        </p:tav>
                                      </p:tavLst>
                                    </p:anim>
                                    <p:anim calcmode="lin" valueType="num">
                                      <p:cBhvr>
                                        <p:cTn id="49" dur="2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50" dur="2000" fill="hold"/>
                                        <p:tgtEl>
                                          <p:spTgt spid="3">
                                            <p:txEl>
                                              <p:pRg st="5" end="5"/>
                                            </p:txEl>
                                          </p:spTgt>
                                        </p:tgtEl>
                                        <p:attrNameLst>
                                          <p:attrName>ppt_w</p:attrName>
                                        </p:attrNameLst>
                                      </p:cBhvr>
                                      <p:tavLst>
                                        <p:tav tm="0">
                                          <p:val>
                                            <p:fltVal val="0"/>
                                          </p:val>
                                        </p:tav>
                                        <p:tav tm="100000">
                                          <p:val>
                                            <p:strVal val="#ppt_w"/>
                                          </p:val>
                                        </p:tav>
                                      </p:tavLst>
                                    </p:anim>
                                  </p:childTnLst>
                                </p:cTn>
                              </p:par>
                            </p:childTnLst>
                          </p:cTn>
                        </p:par>
                      </p:childTnLst>
                    </p:cTn>
                  </p:par>
                  <p:par>
                    <p:cTn id="51" fill="hold">
                      <p:stCondLst>
                        <p:cond delay="indefinite"/>
                      </p:stCondLst>
                      <p:childTnLst>
                        <p:par>
                          <p:cTn id="52" fill="hold">
                            <p:stCondLst>
                              <p:cond delay="0"/>
                            </p:stCondLst>
                            <p:childTnLst>
                              <p:par>
                                <p:cTn id="53" presetID="35" presetClass="entr" presetSubtype="0" fill="hold" grpId="0"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Effect transition="in" filter="fade">
                                      <p:cBhvr>
                                        <p:cTn id="55" dur="2000"/>
                                        <p:tgtEl>
                                          <p:spTgt spid="3">
                                            <p:txEl>
                                              <p:pRg st="6" end="6"/>
                                            </p:txEl>
                                          </p:spTgt>
                                        </p:tgtEl>
                                      </p:cBhvr>
                                    </p:animEffect>
                                    <p:anim calcmode="lin" valueType="num">
                                      <p:cBhvr>
                                        <p:cTn id="56" dur="2000" fill="hold"/>
                                        <p:tgtEl>
                                          <p:spTgt spid="3">
                                            <p:txEl>
                                              <p:pRg st="6" end="6"/>
                                            </p:txEl>
                                          </p:spTgt>
                                        </p:tgtEl>
                                        <p:attrNameLst>
                                          <p:attrName>style.rotation</p:attrName>
                                        </p:attrNameLst>
                                      </p:cBhvr>
                                      <p:tavLst>
                                        <p:tav tm="0">
                                          <p:val>
                                            <p:fltVal val="720"/>
                                          </p:val>
                                        </p:tav>
                                        <p:tav tm="100000">
                                          <p:val>
                                            <p:fltVal val="0"/>
                                          </p:val>
                                        </p:tav>
                                      </p:tavLst>
                                    </p:anim>
                                    <p:anim calcmode="lin" valueType="num">
                                      <p:cBhvr>
                                        <p:cTn id="57" dur="2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58" dur="2000" fill="hold"/>
                                        <p:tgtEl>
                                          <p:spTgt spid="3">
                                            <p:txEl>
                                              <p:pRg st="6" end="6"/>
                                            </p:txEl>
                                          </p:spTgt>
                                        </p:tgtEl>
                                        <p:attrNameLst>
                                          <p:attrName>ppt_w</p:attrName>
                                        </p:attrNameLst>
                                      </p:cBhvr>
                                      <p:tavLst>
                                        <p:tav tm="0">
                                          <p:val>
                                            <p:fltVal val="0"/>
                                          </p:val>
                                        </p:tav>
                                        <p:tav tm="100000">
                                          <p:val>
                                            <p:strVal val="#ppt_w"/>
                                          </p:val>
                                        </p:tav>
                                      </p:tavLst>
                                    </p:anim>
                                  </p:childTnLst>
                                </p:cTn>
                              </p:par>
                            </p:childTnLst>
                          </p:cTn>
                        </p:par>
                      </p:childTnLst>
                    </p:cTn>
                  </p:par>
                  <p:par>
                    <p:cTn id="59" fill="hold">
                      <p:stCondLst>
                        <p:cond delay="indefinite"/>
                      </p:stCondLst>
                      <p:childTnLst>
                        <p:par>
                          <p:cTn id="60" fill="hold">
                            <p:stCondLst>
                              <p:cond delay="0"/>
                            </p:stCondLst>
                            <p:childTnLst>
                              <p:par>
                                <p:cTn id="61" presetID="35"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2000"/>
                                        <p:tgtEl>
                                          <p:spTgt spid="3">
                                            <p:txEl>
                                              <p:pRg st="7" end="7"/>
                                            </p:txEl>
                                          </p:spTgt>
                                        </p:tgtEl>
                                      </p:cBhvr>
                                    </p:animEffect>
                                    <p:anim calcmode="lin" valueType="num">
                                      <p:cBhvr>
                                        <p:cTn id="64" dur="2000" fill="hold"/>
                                        <p:tgtEl>
                                          <p:spTgt spid="3">
                                            <p:txEl>
                                              <p:pRg st="7" end="7"/>
                                            </p:txEl>
                                          </p:spTgt>
                                        </p:tgtEl>
                                        <p:attrNameLst>
                                          <p:attrName>style.rotation</p:attrName>
                                        </p:attrNameLst>
                                      </p:cBhvr>
                                      <p:tavLst>
                                        <p:tav tm="0">
                                          <p:val>
                                            <p:fltVal val="720"/>
                                          </p:val>
                                        </p:tav>
                                        <p:tav tm="100000">
                                          <p:val>
                                            <p:fltVal val="0"/>
                                          </p:val>
                                        </p:tav>
                                      </p:tavLst>
                                    </p:anim>
                                    <p:anim calcmode="lin" valueType="num">
                                      <p:cBhvr>
                                        <p:cTn id="65" dur="2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66" dur="2000" fill="hold"/>
                                        <p:tgtEl>
                                          <p:spTgt spid="3">
                                            <p:txEl>
                                              <p:pRg st="7" end="7"/>
                                            </p:txEl>
                                          </p:spTgt>
                                        </p:tgtEl>
                                        <p:attrNameLst>
                                          <p:attrName>ppt_w</p:attrName>
                                        </p:attrNameLst>
                                      </p:cBhvr>
                                      <p:tavLst>
                                        <p:tav tm="0">
                                          <p:val>
                                            <p:fltVal val="0"/>
                                          </p:val>
                                        </p:tav>
                                        <p:tav tm="100000">
                                          <p:val>
                                            <p:strVal val="#ppt_w"/>
                                          </p:val>
                                        </p:tav>
                                      </p:tavLst>
                                    </p:anim>
                                  </p:childTnLst>
                                </p:cTn>
                              </p:par>
                            </p:childTnLst>
                          </p:cTn>
                        </p:par>
                      </p:childTnLst>
                    </p:cTn>
                  </p:par>
                  <p:par>
                    <p:cTn id="67" fill="hold">
                      <p:stCondLst>
                        <p:cond delay="indefinite"/>
                      </p:stCondLst>
                      <p:childTnLst>
                        <p:par>
                          <p:cTn id="68" fill="hold">
                            <p:stCondLst>
                              <p:cond delay="0"/>
                            </p:stCondLst>
                            <p:childTnLst>
                              <p:par>
                                <p:cTn id="69" presetID="35" presetClass="entr" presetSubtype="0" fill="hold" grpId="0" nodeType="clickEffect">
                                  <p:stCondLst>
                                    <p:cond delay="0"/>
                                  </p:stCondLst>
                                  <p:childTnLst>
                                    <p:set>
                                      <p:cBhvr>
                                        <p:cTn id="70" dur="1" fill="hold">
                                          <p:stCondLst>
                                            <p:cond delay="0"/>
                                          </p:stCondLst>
                                        </p:cTn>
                                        <p:tgtEl>
                                          <p:spTgt spid="3">
                                            <p:txEl>
                                              <p:pRg st="8" end="8"/>
                                            </p:txEl>
                                          </p:spTgt>
                                        </p:tgtEl>
                                        <p:attrNameLst>
                                          <p:attrName>style.visibility</p:attrName>
                                        </p:attrNameLst>
                                      </p:cBhvr>
                                      <p:to>
                                        <p:strVal val="visible"/>
                                      </p:to>
                                    </p:set>
                                    <p:animEffect transition="in" filter="fade">
                                      <p:cBhvr>
                                        <p:cTn id="71" dur="2000"/>
                                        <p:tgtEl>
                                          <p:spTgt spid="3">
                                            <p:txEl>
                                              <p:pRg st="8" end="8"/>
                                            </p:txEl>
                                          </p:spTgt>
                                        </p:tgtEl>
                                      </p:cBhvr>
                                    </p:animEffect>
                                    <p:anim calcmode="lin" valueType="num">
                                      <p:cBhvr>
                                        <p:cTn id="72" dur="2000" fill="hold"/>
                                        <p:tgtEl>
                                          <p:spTgt spid="3">
                                            <p:txEl>
                                              <p:pRg st="8" end="8"/>
                                            </p:txEl>
                                          </p:spTgt>
                                        </p:tgtEl>
                                        <p:attrNameLst>
                                          <p:attrName>style.rotation</p:attrName>
                                        </p:attrNameLst>
                                      </p:cBhvr>
                                      <p:tavLst>
                                        <p:tav tm="0">
                                          <p:val>
                                            <p:fltVal val="720"/>
                                          </p:val>
                                        </p:tav>
                                        <p:tav tm="100000">
                                          <p:val>
                                            <p:fltVal val="0"/>
                                          </p:val>
                                        </p:tav>
                                      </p:tavLst>
                                    </p:anim>
                                    <p:anim calcmode="lin" valueType="num">
                                      <p:cBhvr>
                                        <p:cTn id="73" dur="2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74" dur="2000" fill="hold"/>
                                        <p:tgtEl>
                                          <p:spTgt spid="3">
                                            <p:txEl>
                                              <p:pRg st="8" end="8"/>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0" y="558208"/>
            <a:ext cx="9072595"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Low" fontAlgn="base">
              <a:spcBef>
                <a:spcPct val="0"/>
              </a:spcBef>
              <a:spcAft>
                <a:spcPct val="0"/>
              </a:spcAft>
            </a:pPr>
            <a:r>
              <a:rPr lang="ar-SA" sz="3200" b="1" dirty="0" smtClean="0">
                <a:solidFill>
                  <a:schemeClr val="accent6">
                    <a:lumMod val="50000"/>
                  </a:schemeClr>
                </a:solidFill>
                <a:latin typeface="+mj-lt"/>
                <a:ea typeface="+mj-ea"/>
                <a:cs typeface="AL-Mateen" pitchFamily="2" charset="-78"/>
              </a:rPr>
              <a:t>5-</a:t>
            </a:r>
            <a:r>
              <a:rPr lang="ar-SA" sz="3200" b="1" dirty="0" smtClean="0"/>
              <a:t> </a:t>
            </a:r>
            <a:r>
              <a:rPr lang="ar-SA" sz="3200" b="1" dirty="0" smtClean="0">
                <a:solidFill>
                  <a:schemeClr val="accent6">
                    <a:lumMod val="50000"/>
                  </a:schemeClr>
                </a:solidFill>
                <a:latin typeface="+mj-lt"/>
                <a:ea typeface="+mj-ea"/>
                <a:cs typeface="AL-Mateen" pitchFamily="2" charset="-78"/>
              </a:rPr>
              <a:t>إستراتيجية حل المشكلات </a:t>
            </a:r>
            <a:r>
              <a:rPr lang="en-US" sz="2800" b="1" dirty="0" smtClean="0">
                <a:solidFill>
                  <a:schemeClr val="accent6">
                    <a:lumMod val="50000"/>
                  </a:schemeClr>
                </a:solidFill>
                <a:latin typeface="+mj-lt"/>
                <a:ea typeface="+mj-ea"/>
                <a:cs typeface="+mj-cs"/>
              </a:rPr>
              <a:t>Problem Solving Strategy</a:t>
            </a:r>
            <a:r>
              <a:rPr lang="ar-SA" sz="2600" b="1" dirty="0" smtClean="0">
                <a:solidFill>
                  <a:schemeClr val="accent6">
                    <a:lumMod val="50000"/>
                  </a:schemeClr>
                </a:solidFill>
                <a:latin typeface="+mj-lt"/>
                <a:ea typeface="+mj-ea"/>
                <a:cs typeface="+mj-cs"/>
              </a:rPr>
              <a:t>:</a:t>
            </a:r>
          </a:p>
        </p:txBody>
      </p:sp>
      <p:sp>
        <p:nvSpPr>
          <p:cNvPr id="7" name="مستطيل 6"/>
          <p:cNvSpPr/>
          <p:nvPr/>
        </p:nvSpPr>
        <p:spPr>
          <a:xfrm>
            <a:off x="4830519" y="1629779"/>
            <a:ext cx="4099199" cy="584775"/>
          </a:xfrm>
          <a:prstGeom prst="rect">
            <a:avLst/>
          </a:prstGeom>
        </p:spPr>
        <p:txBody>
          <a:bodyPr wrap="none">
            <a:spAutoFit/>
          </a:bodyPr>
          <a:lstStyle/>
          <a:p>
            <a:pPr lvl="0" indent="323850" algn="justLow" fontAlgn="base">
              <a:spcBef>
                <a:spcPct val="0"/>
              </a:spcBef>
              <a:spcAft>
                <a:spcPct val="0"/>
              </a:spcAft>
              <a:buFont typeface="Wingdings" pitchFamily="2" charset="2"/>
              <a:buChar char="§"/>
              <a:tabLst>
                <a:tab pos="268288" algn="l"/>
              </a:tabLst>
            </a:pPr>
            <a:r>
              <a:rPr lang="ar-SA" sz="3200" dirty="0" smtClean="0">
                <a:solidFill>
                  <a:srgbClr val="FF0000"/>
                </a:solidFill>
                <a:cs typeface="AL-Mateen" pitchFamily="2" charset="-78"/>
              </a:rPr>
              <a:t>مفهوم إستراتيجية حل المشكلات:</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مستطيل 8"/>
          <p:cNvSpPr/>
          <p:nvPr/>
        </p:nvSpPr>
        <p:spPr>
          <a:xfrm>
            <a:off x="928662" y="2285992"/>
            <a:ext cx="7286676" cy="3046988"/>
          </a:xfrm>
          <a:prstGeom prst="rect">
            <a:avLst/>
          </a:prstGeom>
        </p:spPr>
        <p:txBody>
          <a:bodyPr wrap="square">
            <a:spAutoFit/>
          </a:bodyPr>
          <a:lstStyle/>
          <a:p>
            <a:pPr algn="just"/>
            <a:r>
              <a:rPr lang="ar-SA" sz="3200" dirty="0" smtClean="0">
                <a:solidFill>
                  <a:schemeClr val="tx2">
                    <a:lumMod val="75000"/>
                  </a:schemeClr>
                </a:solidFill>
                <a:cs typeface="AL-Mohanad Bold" pitchFamily="2" charset="-78"/>
              </a:rPr>
              <a:t>       هي تصور عقلي يتضمن سلسة من الخطوات والإجراءات المنظمة التي يقوم بها المتدرب عند مواجهته لموقف مُشكل للتغلب على الصعوبات التي تحول دون توصله إلى أفضل الحلول والاحتمالات لحل هذه المشكلة، وذلك بما يتواءم مع مهاراته وقدراته الذاتية وذلك تحت إشراف وتوجيه المدرب.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16385"/>
                                        </p:tgtEl>
                                        <p:attrNameLst>
                                          <p:attrName>style.visibility</p:attrName>
                                        </p:attrNameLst>
                                      </p:cBhvr>
                                      <p:to>
                                        <p:strVal val="visible"/>
                                      </p:to>
                                    </p:set>
                                    <p:animEffect transition="in" filter="fade">
                                      <p:cBhvr>
                                        <p:cTn id="7" dur="100"/>
                                        <p:tgtEl>
                                          <p:spTgt spid="16385"/>
                                        </p:tgtEl>
                                      </p:cBhvr>
                                    </p:animEffect>
                                    <p:anim calcmode="lin" valueType="num">
                                      <p:cBhvr>
                                        <p:cTn id="8" dur="400" fill="hold"/>
                                        <p:tgtEl>
                                          <p:spTgt spid="16385"/>
                                        </p:tgtEl>
                                        <p:attrNameLst>
                                          <p:attrName>ppt_x</p:attrName>
                                        </p:attrNameLst>
                                      </p:cBhvr>
                                      <p:tavLst>
                                        <p:tav tm="0">
                                          <p:val>
                                            <p:strVal val="#ppt_x"/>
                                          </p:val>
                                        </p:tav>
                                        <p:tav tm="100000">
                                          <p:val>
                                            <p:strVal val="#ppt_x"/>
                                          </p:val>
                                        </p:tav>
                                      </p:tavLst>
                                    </p:anim>
                                    <p:anim calcmode="lin" valueType="num">
                                      <p:cBhvr>
                                        <p:cTn id="9" dur="400" fill="hold"/>
                                        <p:tgtEl>
                                          <p:spTgt spid="16385"/>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1638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1638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0"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edge">
                                      <p:cBhvr>
                                        <p:cTn id="2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5" grpId="0"/>
      <p:bldP spid="7"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96908"/>
          </a:xfrm>
        </p:spPr>
        <p:txBody>
          <a:bodyPr>
            <a:normAutofit/>
          </a:bodyPr>
          <a:lstStyle/>
          <a:p>
            <a:pPr lvl="0" algn="r">
              <a:buFont typeface="Wingdings" pitchFamily="2" charset="2"/>
              <a:buChar char="§"/>
            </a:pPr>
            <a:r>
              <a:rPr lang="ar-SA" sz="3200" b="1" dirty="0" smtClean="0">
                <a:solidFill>
                  <a:srgbClr val="FF0000"/>
                </a:solidFill>
              </a:rPr>
              <a:t> خطوات تنفيذ إستراتيجية حل المشكلات:</a:t>
            </a:r>
            <a:endParaRPr lang="ar-SA" sz="3200" b="1" dirty="0">
              <a:solidFill>
                <a:srgbClr val="FF0000"/>
              </a:solidFill>
            </a:endParaRPr>
          </a:p>
        </p:txBody>
      </p:sp>
      <p:sp>
        <p:nvSpPr>
          <p:cNvPr id="3" name="عنصر نائب للمحتوى 2"/>
          <p:cNvSpPr>
            <a:spLocks noGrp="1"/>
          </p:cNvSpPr>
          <p:nvPr>
            <p:ph idx="1"/>
          </p:nvPr>
        </p:nvSpPr>
        <p:spPr>
          <a:xfrm>
            <a:off x="785786" y="1071546"/>
            <a:ext cx="7858180" cy="5286412"/>
          </a:xfrm>
        </p:spPr>
        <p:txBody>
          <a:bodyPr>
            <a:noAutofit/>
          </a:bodyPr>
          <a:lstStyle/>
          <a:p>
            <a:pPr marL="514350" indent="-514350">
              <a:buFont typeface="+mj-lt"/>
              <a:buAutoNum type="arabicPeriod"/>
            </a:pPr>
            <a:r>
              <a:rPr lang="ar-SA" sz="2800" dirty="0" smtClean="0">
                <a:solidFill>
                  <a:schemeClr val="tx2">
                    <a:lumMod val="75000"/>
                  </a:schemeClr>
                </a:solidFill>
                <a:cs typeface="AL-Mohanad Bold" pitchFamily="2" charset="-78"/>
              </a:rPr>
              <a:t>اختيار المشكلة.</a:t>
            </a:r>
            <a:endParaRPr lang="en-US" sz="2800" dirty="0" smtClean="0">
              <a:solidFill>
                <a:schemeClr val="tx2">
                  <a:lumMod val="75000"/>
                </a:schemeClr>
              </a:solidFill>
              <a:cs typeface="AL-Mohanad Bold" pitchFamily="2" charset="-78"/>
            </a:endParaRPr>
          </a:p>
          <a:p>
            <a:pPr marL="514350" indent="-514350">
              <a:buFont typeface="+mj-lt"/>
              <a:buAutoNum type="arabicPeriod"/>
            </a:pPr>
            <a:r>
              <a:rPr lang="ar-SA" sz="2800" dirty="0" smtClean="0">
                <a:solidFill>
                  <a:schemeClr val="tx2">
                    <a:lumMod val="75000"/>
                  </a:schemeClr>
                </a:solidFill>
                <a:cs typeface="AL-Mohanad Bold" pitchFamily="2" charset="-78"/>
              </a:rPr>
              <a:t>الإحساس بالمشكلة.</a:t>
            </a:r>
            <a:endParaRPr lang="en-US" sz="2800" dirty="0" smtClean="0">
              <a:solidFill>
                <a:schemeClr val="tx2">
                  <a:lumMod val="75000"/>
                </a:schemeClr>
              </a:solidFill>
              <a:cs typeface="AL-Mohanad Bold" pitchFamily="2" charset="-78"/>
            </a:endParaRPr>
          </a:p>
          <a:p>
            <a:pPr marL="514350" indent="-514350">
              <a:buFont typeface="+mj-lt"/>
              <a:buAutoNum type="arabicPeriod"/>
            </a:pPr>
            <a:r>
              <a:rPr lang="ar-SA" sz="2800" dirty="0" smtClean="0">
                <a:solidFill>
                  <a:schemeClr val="tx2">
                    <a:lumMod val="75000"/>
                  </a:schemeClr>
                </a:solidFill>
                <a:cs typeface="AL-Mohanad Bold" pitchFamily="2" charset="-78"/>
              </a:rPr>
              <a:t>تحديد المشكلة تحديداً دقيقاً.</a:t>
            </a:r>
            <a:endParaRPr lang="en-US" sz="2800" dirty="0" smtClean="0">
              <a:solidFill>
                <a:schemeClr val="tx2">
                  <a:lumMod val="75000"/>
                </a:schemeClr>
              </a:solidFill>
              <a:cs typeface="AL-Mohanad Bold" pitchFamily="2" charset="-78"/>
            </a:endParaRPr>
          </a:p>
          <a:p>
            <a:pPr marL="514350" indent="-514350">
              <a:buFont typeface="+mj-lt"/>
              <a:buAutoNum type="arabicPeriod"/>
            </a:pPr>
            <a:r>
              <a:rPr lang="ar-SA" sz="2800" dirty="0" smtClean="0">
                <a:solidFill>
                  <a:schemeClr val="tx2">
                    <a:lumMod val="75000"/>
                  </a:schemeClr>
                </a:solidFill>
                <a:cs typeface="AL-Mohanad Bold" pitchFamily="2" charset="-78"/>
              </a:rPr>
              <a:t>جمع المعلومات المتصلة بالمشكلة.</a:t>
            </a:r>
            <a:endParaRPr lang="en-US" sz="2800" dirty="0" smtClean="0">
              <a:solidFill>
                <a:schemeClr val="tx2">
                  <a:lumMod val="75000"/>
                </a:schemeClr>
              </a:solidFill>
              <a:cs typeface="AL-Mohanad Bold" pitchFamily="2" charset="-78"/>
            </a:endParaRPr>
          </a:p>
          <a:p>
            <a:pPr marL="514350" indent="-514350">
              <a:buFont typeface="+mj-lt"/>
              <a:buAutoNum type="arabicPeriod"/>
            </a:pPr>
            <a:r>
              <a:rPr lang="ar-SA" sz="2800" dirty="0" smtClean="0">
                <a:solidFill>
                  <a:schemeClr val="tx2">
                    <a:lumMod val="75000"/>
                  </a:schemeClr>
                </a:solidFill>
                <a:cs typeface="AL-Mohanad Bold" pitchFamily="2" charset="-78"/>
              </a:rPr>
              <a:t> صياغة الفرضيات أو الحلول المؤقتة للمشكلة.</a:t>
            </a:r>
            <a:endParaRPr lang="en-US" sz="2800" dirty="0" smtClean="0">
              <a:solidFill>
                <a:schemeClr val="tx2">
                  <a:lumMod val="75000"/>
                </a:schemeClr>
              </a:solidFill>
              <a:cs typeface="AL-Mohanad Bold" pitchFamily="2" charset="-78"/>
            </a:endParaRPr>
          </a:p>
          <a:p>
            <a:pPr marL="514350" indent="-514350">
              <a:buFont typeface="+mj-lt"/>
              <a:buAutoNum type="arabicPeriod"/>
            </a:pPr>
            <a:r>
              <a:rPr lang="ar-SA" sz="2800" dirty="0" smtClean="0">
                <a:solidFill>
                  <a:schemeClr val="tx2">
                    <a:lumMod val="75000"/>
                  </a:schemeClr>
                </a:solidFill>
                <a:cs typeface="AL-Mohanad Bold" pitchFamily="2" charset="-78"/>
              </a:rPr>
              <a:t>التحقق من صحة الفروض: المفاضلة بين الحلول المؤقتة للمشكلة واختيار الحل المناسب.</a:t>
            </a:r>
            <a:endParaRPr lang="en-US" sz="2800" dirty="0" smtClean="0">
              <a:solidFill>
                <a:schemeClr val="tx2">
                  <a:lumMod val="75000"/>
                </a:schemeClr>
              </a:solidFill>
              <a:cs typeface="AL-Mohanad Bold" pitchFamily="2" charset="-78"/>
            </a:endParaRPr>
          </a:p>
          <a:p>
            <a:pPr marL="514350" indent="-514350">
              <a:buFont typeface="+mj-lt"/>
              <a:buAutoNum type="arabicPeriod"/>
            </a:pPr>
            <a:r>
              <a:rPr lang="ar-SA" sz="2800" dirty="0" smtClean="0">
                <a:solidFill>
                  <a:schemeClr val="tx2">
                    <a:lumMod val="75000"/>
                  </a:schemeClr>
                </a:solidFill>
                <a:cs typeface="AL-Mohanad Bold" pitchFamily="2" charset="-78"/>
              </a:rPr>
              <a:t>التخطيط لتنفيذ الحل وتجريبه للتأكد من صحته.</a:t>
            </a:r>
            <a:endParaRPr lang="en-US" sz="2800" dirty="0" smtClean="0">
              <a:solidFill>
                <a:schemeClr val="tx2">
                  <a:lumMod val="75000"/>
                </a:schemeClr>
              </a:solidFill>
              <a:cs typeface="AL-Mohanad Bold" pitchFamily="2" charset="-78"/>
            </a:endParaRPr>
          </a:p>
          <a:p>
            <a:pPr marL="514350" indent="-514350">
              <a:buFont typeface="+mj-lt"/>
              <a:buAutoNum type="arabicPeriod"/>
            </a:pPr>
            <a:r>
              <a:rPr lang="ar-SA" sz="2800" dirty="0" smtClean="0">
                <a:solidFill>
                  <a:schemeClr val="tx2">
                    <a:lumMod val="75000"/>
                  </a:schemeClr>
                </a:solidFill>
                <a:cs typeface="AL-Mohanad Bold" pitchFamily="2" charset="-78"/>
              </a:rPr>
              <a:t>تقييم الحل.</a:t>
            </a:r>
            <a:endParaRPr lang="en-US" sz="2800" dirty="0" smtClean="0">
              <a:solidFill>
                <a:schemeClr val="tx2">
                  <a:lumMod val="75000"/>
                </a:schemeClr>
              </a:solidFill>
              <a:cs typeface="AL-Mohanad Bold" pitchFamily="2" charset="-78"/>
            </a:endParaRPr>
          </a:p>
          <a:p>
            <a:pPr marL="514350" indent="-514350">
              <a:buFont typeface="+mj-lt"/>
              <a:buAutoNum type="arabicPeriod"/>
            </a:pPr>
            <a:r>
              <a:rPr lang="ar-SA" sz="2800" dirty="0" smtClean="0">
                <a:solidFill>
                  <a:schemeClr val="tx2">
                    <a:lumMod val="75000"/>
                  </a:schemeClr>
                </a:solidFill>
                <a:cs typeface="AL-Mohanad Bold" pitchFamily="2" charset="-78"/>
              </a:rPr>
              <a:t>تطبيق الحل على مواقف جديدة.</a:t>
            </a:r>
            <a:endParaRPr lang="en-US" sz="2800" dirty="0" smtClean="0">
              <a:solidFill>
                <a:schemeClr val="tx2">
                  <a:lumMod val="75000"/>
                </a:schemeClr>
              </a:solidFill>
              <a:cs typeface="AL-Mohanad Bol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5"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anim calcmode="lin" valueType="num">
                                      <p:cBhvr>
                                        <p:cTn id="15"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6"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8" fill="hold">
                      <p:stCondLst>
                        <p:cond delay="indefinite"/>
                      </p:stCondLst>
                      <p:childTnLst>
                        <p:par>
                          <p:cTn id="19" fill="hold">
                            <p:stCondLst>
                              <p:cond delay="0"/>
                            </p:stCondLst>
                            <p:childTnLst>
                              <p:par>
                                <p:cTn id="20" presetID="35"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2000"/>
                                        <p:tgtEl>
                                          <p:spTgt spid="3">
                                            <p:txEl>
                                              <p:pRg st="1" end="1"/>
                                            </p:txEl>
                                          </p:spTgt>
                                        </p:tgtEl>
                                      </p:cBhvr>
                                    </p:animEffect>
                                    <p:anim calcmode="lin" valueType="num">
                                      <p:cBhvr>
                                        <p:cTn id="23" dur="2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24"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5" dur="2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26" fill="hold">
                      <p:stCondLst>
                        <p:cond delay="indefinite"/>
                      </p:stCondLst>
                      <p:childTnLst>
                        <p:par>
                          <p:cTn id="27" fill="hold">
                            <p:stCondLst>
                              <p:cond delay="0"/>
                            </p:stCondLst>
                            <p:childTnLst>
                              <p:par>
                                <p:cTn id="28" presetID="35" presetClass="entr" presetSubtype="0"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fade">
                                      <p:cBhvr>
                                        <p:cTn id="30" dur="2000"/>
                                        <p:tgtEl>
                                          <p:spTgt spid="3">
                                            <p:txEl>
                                              <p:pRg st="2" end="2"/>
                                            </p:txEl>
                                          </p:spTgt>
                                        </p:tgtEl>
                                      </p:cBhvr>
                                    </p:animEffect>
                                    <p:anim calcmode="lin" valueType="num">
                                      <p:cBhvr>
                                        <p:cTn id="31" dur="2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32" dur="2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3" dur="2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34" fill="hold">
                      <p:stCondLst>
                        <p:cond delay="indefinite"/>
                      </p:stCondLst>
                      <p:childTnLst>
                        <p:par>
                          <p:cTn id="35" fill="hold">
                            <p:stCondLst>
                              <p:cond delay="0"/>
                            </p:stCondLst>
                            <p:childTnLst>
                              <p:par>
                                <p:cTn id="36" presetID="35" presetClass="entr" presetSubtype="0" fill="hold" grpId="0" nodeType="click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Effect transition="in" filter="fade">
                                      <p:cBhvr>
                                        <p:cTn id="38" dur="2000"/>
                                        <p:tgtEl>
                                          <p:spTgt spid="3">
                                            <p:txEl>
                                              <p:pRg st="3" end="3"/>
                                            </p:txEl>
                                          </p:spTgt>
                                        </p:tgtEl>
                                      </p:cBhvr>
                                    </p:animEffect>
                                    <p:anim calcmode="lin" valueType="num">
                                      <p:cBhvr>
                                        <p:cTn id="39" dur="20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40" dur="2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41" dur="2000" fill="hold"/>
                                        <p:tgtEl>
                                          <p:spTgt spid="3">
                                            <p:txEl>
                                              <p:pRg st="3" end="3"/>
                                            </p:txEl>
                                          </p:spTgt>
                                        </p:tgtEl>
                                        <p:attrNameLst>
                                          <p:attrName>ppt_w</p:attrName>
                                        </p:attrNameLst>
                                      </p:cBhvr>
                                      <p:tavLst>
                                        <p:tav tm="0">
                                          <p:val>
                                            <p:fltVal val="0"/>
                                          </p:val>
                                        </p:tav>
                                        <p:tav tm="100000">
                                          <p:val>
                                            <p:strVal val="#ppt_w"/>
                                          </p:val>
                                        </p:tav>
                                      </p:tavLst>
                                    </p:anim>
                                  </p:childTnLst>
                                </p:cTn>
                              </p:par>
                            </p:childTnLst>
                          </p:cTn>
                        </p:par>
                      </p:childTnLst>
                    </p:cTn>
                  </p:par>
                  <p:par>
                    <p:cTn id="42" fill="hold">
                      <p:stCondLst>
                        <p:cond delay="indefinite"/>
                      </p:stCondLst>
                      <p:childTnLst>
                        <p:par>
                          <p:cTn id="43" fill="hold">
                            <p:stCondLst>
                              <p:cond delay="0"/>
                            </p:stCondLst>
                            <p:childTnLst>
                              <p:par>
                                <p:cTn id="44" presetID="35" presetClass="entr" presetSubtype="0" fill="hold" grpId="0" nodeType="clickEffect">
                                  <p:stCondLst>
                                    <p:cond delay="0"/>
                                  </p:stCondLst>
                                  <p:childTnLst>
                                    <p:set>
                                      <p:cBhvr>
                                        <p:cTn id="45" dur="1" fill="hold">
                                          <p:stCondLst>
                                            <p:cond delay="0"/>
                                          </p:stCondLst>
                                        </p:cTn>
                                        <p:tgtEl>
                                          <p:spTgt spid="3">
                                            <p:txEl>
                                              <p:pRg st="4" end="4"/>
                                            </p:txEl>
                                          </p:spTgt>
                                        </p:tgtEl>
                                        <p:attrNameLst>
                                          <p:attrName>style.visibility</p:attrName>
                                        </p:attrNameLst>
                                      </p:cBhvr>
                                      <p:to>
                                        <p:strVal val="visible"/>
                                      </p:to>
                                    </p:set>
                                    <p:animEffect transition="in" filter="fade">
                                      <p:cBhvr>
                                        <p:cTn id="46" dur="2000"/>
                                        <p:tgtEl>
                                          <p:spTgt spid="3">
                                            <p:txEl>
                                              <p:pRg st="4" end="4"/>
                                            </p:txEl>
                                          </p:spTgt>
                                        </p:tgtEl>
                                      </p:cBhvr>
                                    </p:animEffect>
                                    <p:anim calcmode="lin" valueType="num">
                                      <p:cBhvr>
                                        <p:cTn id="47" dur="2000" fill="hold"/>
                                        <p:tgtEl>
                                          <p:spTgt spid="3">
                                            <p:txEl>
                                              <p:pRg st="4" end="4"/>
                                            </p:txEl>
                                          </p:spTgt>
                                        </p:tgtEl>
                                        <p:attrNameLst>
                                          <p:attrName>style.rotation</p:attrName>
                                        </p:attrNameLst>
                                      </p:cBhvr>
                                      <p:tavLst>
                                        <p:tav tm="0">
                                          <p:val>
                                            <p:fltVal val="720"/>
                                          </p:val>
                                        </p:tav>
                                        <p:tav tm="100000">
                                          <p:val>
                                            <p:fltVal val="0"/>
                                          </p:val>
                                        </p:tav>
                                      </p:tavLst>
                                    </p:anim>
                                    <p:anim calcmode="lin" valueType="num">
                                      <p:cBhvr>
                                        <p:cTn id="48" dur="2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9" dur="2000" fill="hold"/>
                                        <p:tgtEl>
                                          <p:spTgt spid="3">
                                            <p:txEl>
                                              <p:pRg st="4" end="4"/>
                                            </p:txEl>
                                          </p:spTgt>
                                        </p:tgtEl>
                                        <p:attrNameLst>
                                          <p:attrName>ppt_w</p:attrName>
                                        </p:attrNameLst>
                                      </p:cBhvr>
                                      <p:tavLst>
                                        <p:tav tm="0">
                                          <p:val>
                                            <p:fltVal val="0"/>
                                          </p:val>
                                        </p:tav>
                                        <p:tav tm="100000">
                                          <p:val>
                                            <p:strVal val="#ppt_w"/>
                                          </p:val>
                                        </p:tav>
                                      </p:tavLst>
                                    </p:anim>
                                  </p:childTnLst>
                                </p:cTn>
                              </p:par>
                            </p:childTnLst>
                          </p:cTn>
                        </p:par>
                      </p:childTnLst>
                    </p:cTn>
                  </p:par>
                  <p:par>
                    <p:cTn id="50" fill="hold">
                      <p:stCondLst>
                        <p:cond delay="indefinite"/>
                      </p:stCondLst>
                      <p:childTnLst>
                        <p:par>
                          <p:cTn id="51" fill="hold">
                            <p:stCondLst>
                              <p:cond delay="0"/>
                            </p:stCondLst>
                            <p:childTnLst>
                              <p:par>
                                <p:cTn id="52" presetID="35" presetClass="entr" presetSubtype="0" fill="hold" grpId="0" nodeType="clickEffect">
                                  <p:stCondLst>
                                    <p:cond delay="0"/>
                                  </p:stCondLst>
                                  <p:childTnLst>
                                    <p:set>
                                      <p:cBhvr>
                                        <p:cTn id="53" dur="1" fill="hold">
                                          <p:stCondLst>
                                            <p:cond delay="0"/>
                                          </p:stCondLst>
                                        </p:cTn>
                                        <p:tgtEl>
                                          <p:spTgt spid="3">
                                            <p:txEl>
                                              <p:pRg st="5" end="5"/>
                                            </p:txEl>
                                          </p:spTgt>
                                        </p:tgtEl>
                                        <p:attrNameLst>
                                          <p:attrName>style.visibility</p:attrName>
                                        </p:attrNameLst>
                                      </p:cBhvr>
                                      <p:to>
                                        <p:strVal val="visible"/>
                                      </p:to>
                                    </p:set>
                                    <p:animEffect transition="in" filter="fade">
                                      <p:cBhvr>
                                        <p:cTn id="54" dur="2000"/>
                                        <p:tgtEl>
                                          <p:spTgt spid="3">
                                            <p:txEl>
                                              <p:pRg st="5" end="5"/>
                                            </p:txEl>
                                          </p:spTgt>
                                        </p:tgtEl>
                                      </p:cBhvr>
                                    </p:animEffect>
                                    <p:anim calcmode="lin" valueType="num">
                                      <p:cBhvr>
                                        <p:cTn id="55" dur="2000" fill="hold"/>
                                        <p:tgtEl>
                                          <p:spTgt spid="3">
                                            <p:txEl>
                                              <p:pRg st="5" end="5"/>
                                            </p:txEl>
                                          </p:spTgt>
                                        </p:tgtEl>
                                        <p:attrNameLst>
                                          <p:attrName>style.rotation</p:attrName>
                                        </p:attrNameLst>
                                      </p:cBhvr>
                                      <p:tavLst>
                                        <p:tav tm="0">
                                          <p:val>
                                            <p:fltVal val="720"/>
                                          </p:val>
                                        </p:tav>
                                        <p:tav tm="100000">
                                          <p:val>
                                            <p:fltVal val="0"/>
                                          </p:val>
                                        </p:tav>
                                      </p:tavLst>
                                    </p:anim>
                                    <p:anim calcmode="lin" valueType="num">
                                      <p:cBhvr>
                                        <p:cTn id="56" dur="2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57" dur="2000" fill="hold"/>
                                        <p:tgtEl>
                                          <p:spTgt spid="3">
                                            <p:txEl>
                                              <p:pRg st="5" end="5"/>
                                            </p:txEl>
                                          </p:spTgt>
                                        </p:tgtEl>
                                        <p:attrNameLst>
                                          <p:attrName>ppt_w</p:attrName>
                                        </p:attrNameLst>
                                      </p:cBhvr>
                                      <p:tavLst>
                                        <p:tav tm="0">
                                          <p:val>
                                            <p:fltVal val="0"/>
                                          </p:val>
                                        </p:tav>
                                        <p:tav tm="100000">
                                          <p:val>
                                            <p:strVal val="#ppt_w"/>
                                          </p:val>
                                        </p:tav>
                                      </p:tavLst>
                                    </p:anim>
                                  </p:childTnLst>
                                </p:cTn>
                              </p:par>
                            </p:childTnLst>
                          </p:cTn>
                        </p:par>
                      </p:childTnLst>
                    </p:cTn>
                  </p:par>
                  <p:par>
                    <p:cTn id="58" fill="hold">
                      <p:stCondLst>
                        <p:cond delay="indefinite"/>
                      </p:stCondLst>
                      <p:childTnLst>
                        <p:par>
                          <p:cTn id="59" fill="hold">
                            <p:stCondLst>
                              <p:cond delay="0"/>
                            </p:stCondLst>
                            <p:childTnLst>
                              <p:par>
                                <p:cTn id="60" presetID="35" presetClass="entr" presetSubtype="0" fill="hold" grpId="0" nodeType="clickEffect">
                                  <p:stCondLst>
                                    <p:cond delay="0"/>
                                  </p:stCondLst>
                                  <p:childTnLst>
                                    <p:set>
                                      <p:cBhvr>
                                        <p:cTn id="61" dur="1" fill="hold">
                                          <p:stCondLst>
                                            <p:cond delay="0"/>
                                          </p:stCondLst>
                                        </p:cTn>
                                        <p:tgtEl>
                                          <p:spTgt spid="3">
                                            <p:txEl>
                                              <p:pRg st="6" end="6"/>
                                            </p:txEl>
                                          </p:spTgt>
                                        </p:tgtEl>
                                        <p:attrNameLst>
                                          <p:attrName>style.visibility</p:attrName>
                                        </p:attrNameLst>
                                      </p:cBhvr>
                                      <p:to>
                                        <p:strVal val="visible"/>
                                      </p:to>
                                    </p:set>
                                    <p:animEffect transition="in" filter="fade">
                                      <p:cBhvr>
                                        <p:cTn id="62" dur="2000"/>
                                        <p:tgtEl>
                                          <p:spTgt spid="3">
                                            <p:txEl>
                                              <p:pRg st="6" end="6"/>
                                            </p:txEl>
                                          </p:spTgt>
                                        </p:tgtEl>
                                      </p:cBhvr>
                                    </p:animEffect>
                                    <p:anim calcmode="lin" valueType="num">
                                      <p:cBhvr>
                                        <p:cTn id="63" dur="2000" fill="hold"/>
                                        <p:tgtEl>
                                          <p:spTgt spid="3">
                                            <p:txEl>
                                              <p:pRg st="6" end="6"/>
                                            </p:txEl>
                                          </p:spTgt>
                                        </p:tgtEl>
                                        <p:attrNameLst>
                                          <p:attrName>style.rotation</p:attrName>
                                        </p:attrNameLst>
                                      </p:cBhvr>
                                      <p:tavLst>
                                        <p:tav tm="0">
                                          <p:val>
                                            <p:fltVal val="720"/>
                                          </p:val>
                                        </p:tav>
                                        <p:tav tm="100000">
                                          <p:val>
                                            <p:fltVal val="0"/>
                                          </p:val>
                                        </p:tav>
                                      </p:tavLst>
                                    </p:anim>
                                    <p:anim calcmode="lin" valueType="num">
                                      <p:cBhvr>
                                        <p:cTn id="64" dur="2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65" dur="2000" fill="hold"/>
                                        <p:tgtEl>
                                          <p:spTgt spid="3">
                                            <p:txEl>
                                              <p:pRg st="6" end="6"/>
                                            </p:txEl>
                                          </p:spTgt>
                                        </p:tgtEl>
                                        <p:attrNameLst>
                                          <p:attrName>ppt_w</p:attrName>
                                        </p:attrNameLst>
                                      </p:cBhvr>
                                      <p:tavLst>
                                        <p:tav tm="0">
                                          <p:val>
                                            <p:fltVal val="0"/>
                                          </p:val>
                                        </p:tav>
                                        <p:tav tm="100000">
                                          <p:val>
                                            <p:strVal val="#ppt_w"/>
                                          </p:val>
                                        </p:tav>
                                      </p:tavLst>
                                    </p:anim>
                                  </p:childTnLst>
                                </p:cTn>
                              </p:par>
                            </p:childTnLst>
                          </p:cTn>
                        </p:par>
                      </p:childTnLst>
                    </p:cTn>
                  </p:par>
                  <p:par>
                    <p:cTn id="66" fill="hold">
                      <p:stCondLst>
                        <p:cond delay="indefinite"/>
                      </p:stCondLst>
                      <p:childTnLst>
                        <p:par>
                          <p:cTn id="67" fill="hold">
                            <p:stCondLst>
                              <p:cond delay="0"/>
                            </p:stCondLst>
                            <p:childTnLst>
                              <p:par>
                                <p:cTn id="68" presetID="35" presetClass="entr" presetSubtype="0" fill="hold" grpId="0" nodeType="clickEffect">
                                  <p:stCondLst>
                                    <p:cond delay="0"/>
                                  </p:stCondLst>
                                  <p:childTnLst>
                                    <p:set>
                                      <p:cBhvr>
                                        <p:cTn id="69" dur="1" fill="hold">
                                          <p:stCondLst>
                                            <p:cond delay="0"/>
                                          </p:stCondLst>
                                        </p:cTn>
                                        <p:tgtEl>
                                          <p:spTgt spid="3">
                                            <p:txEl>
                                              <p:pRg st="7" end="7"/>
                                            </p:txEl>
                                          </p:spTgt>
                                        </p:tgtEl>
                                        <p:attrNameLst>
                                          <p:attrName>style.visibility</p:attrName>
                                        </p:attrNameLst>
                                      </p:cBhvr>
                                      <p:to>
                                        <p:strVal val="visible"/>
                                      </p:to>
                                    </p:set>
                                    <p:animEffect transition="in" filter="fade">
                                      <p:cBhvr>
                                        <p:cTn id="70" dur="2000"/>
                                        <p:tgtEl>
                                          <p:spTgt spid="3">
                                            <p:txEl>
                                              <p:pRg st="7" end="7"/>
                                            </p:txEl>
                                          </p:spTgt>
                                        </p:tgtEl>
                                      </p:cBhvr>
                                    </p:animEffect>
                                    <p:anim calcmode="lin" valueType="num">
                                      <p:cBhvr>
                                        <p:cTn id="71" dur="2000" fill="hold"/>
                                        <p:tgtEl>
                                          <p:spTgt spid="3">
                                            <p:txEl>
                                              <p:pRg st="7" end="7"/>
                                            </p:txEl>
                                          </p:spTgt>
                                        </p:tgtEl>
                                        <p:attrNameLst>
                                          <p:attrName>style.rotation</p:attrName>
                                        </p:attrNameLst>
                                      </p:cBhvr>
                                      <p:tavLst>
                                        <p:tav tm="0">
                                          <p:val>
                                            <p:fltVal val="720"/>
                                          </p:val>
                                        </p:tav>
                                        <p:tav tm="100000">
                                          <p:val>
                                            <p:fltVal val="0"/>
                                          </p:val>
                                        </p:tav>
                                      </p:tavLst>
                                    </p:anim>
                                    <p:anim calcmode="lin" valueType="num">
                                      <p:cBhvr>
                                        <p:cTn id="72" dur="2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73" dur="2000" fill="hold"/>
                                        <p:tgtEl>
                                          <p:spTgt spid="3">
                                            <p:txEl>
                                              <p:pRg st="7" end="7"/>
                                            </p:txEl>
                                          </p:spTgt>
                                        </p:tgtEl>
                                        <p:attrNameLst>
                                          <p:attrName>ppt_w</p:attrName>
                                        </p:attrNameLst>
                                      </p:cBhvr>
                                      <p:tavLst>
                                        <p:tav tm="0">
                                          <p:val>
                                            <p:fltVal val="0"/>
                                          </p:val>
                                        </p:tav>
                                        <p:tav tm="100000">
                                          <p:val>
                                            <p:strVal val="#ppt_w"/>
                                          </p:val>
                                        </p:tav>
                                      </p:tavLst>
                                    </p:anim>
                                  </p:childTnLst>
                                </p:cTn>
                              </p:par>
                            </p:childTnLst>
                          </p:cTn>
                        </p:par>
                      </p:childTnLst>
                    </p:cTn>
                  </p:par>
                  <p:par>
                    <p:cTn id="74" fill="hold">
                      <p:stCondLst>
                        <p:cond delay="indefinite"/>
                      </p:stCondLst>
                      <p:childTnLst>
                        <p:par>
                          <p:cTn id="75" fill="hold">
                            <p:stCondLst>
                              <p:cond delay="0"/>
                            </p:stCondLst>
                            <p:childTnLst>
                              <p:par>
                                <p:cTn id="76" presetID="35" presetClass="entr" presetSubtype="0" fill="hold" grpId="0" nodeType="clickEffect">
                                  <p:stCondLst>
                                    <p:cond delay="0"/>
                                  </p:stCondLst>
                                  <p:childTnLst>
                                    <p:set>
                                      <p:cBhvr>
                                        <p:cTn id="77" dur="1" fill="hold">
                                          <p:stCondLst>
                                            <p:cond delay="0"/>
                                          </p:stCondLst>
                                        </p:cTn>
                                        <p:tgtEl>
                                          <p:spTgt spid="3">
                                            <p:txEl>
                                              <p:pRg st="8" end="8"/>
                                            </p:txEl>
                                          </p:spTgt>
                                        </p:tgtEl>
                                        <p:attrNameLst>
                                          <p:attrName>style.visibility</p:attrName>
                                        </p:attrNameLst>
                                      </p:cBhvr>
                                      <p:to>
                                        <p:strVal val="visible"/>
                                      </p:to>
                                    </p:set>
                                    <p:animEffect transition="in" filter="fade">
                                      <p:cBhvr>
                                        <p:cTn id="78" dur="2000"/>
                                        <p:tgtEl>
                                          <p:spTgt spid="3">
                                            <p:txEl>
                                              <p:pRg st="8" end="8"/>
                                            </p:txEl>
                                          </p:spTgt>
                                        </p:tgtEl>
                                      </p:cBhvr>
                                    </p:animEffect>
                                    <p:anim calcmode="lin" valueType="num">
                                      <p:cBhvr>
                                        <p:cTn id="79" dur="2000" fill="hold"/>
                                        <p:tgtEl>
                                          <p:spTgt spid="3">
                                            <p:txEl>
                                              <p:pRg st="8" end="8"/>
                                            </p:txEl>
                                          </p:spTgt>
                                        </p:tgtEl>
                                        <p:attrNameLst>
                                          <p:attrName>style.rotation</p:attrName>
                                        </p:attrNameLst>
                                      </p:cBhvr>
                                      <p:tavLst>
                                        <p:tav tm="0">
                                          <p:val>
                                            <p:fltVal val="720"/>
                                          </p:val>
                                        </p:tav>
                                        <p:tav tm="100000">
                                          <p:val>
                                            <p:fltVal val="0"/>
                                          </p:val>
                                        </p:tav>
                                      </p:tavLst>
                                    </p:anim>
                                    <p:anim calcmode="lin" valueType="num">
                                      <p:cBhvr>
                                        <p:cTn id="80" dur="2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81" dur="2000" fill="hold"/>
                                        <p:tgtEl>
                                          <p:spTgt spid="3">
                                            <p:txEl>
                                              <p:pRg st="8" end="8"/>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0" y="558208"/>
            <a:ext cx="9072595"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Low" fontAlgn="base">
              <a:spcBef>
                <a:spcPct val="0"/>
              </a:spcBef>
              <a:spcAft>
                <a:spcPct val="0"/>
              </a:spcAft>
            </a:pPr>
            <a:r>
              <a:rPr lang="ar-SA" sz="3200" b="1" dirty="0" smtClean="0">
                <a:solidFill>
                  <a:schemeClr val="accent6">
                    <a:lumMod val="50000"/>
                  </a:schemeClr>
                </a:solidFill>
                <a:latin typeface="+mj-lt"/>
                <a:ea typeface="+mj-ea"/>
                <a:cs typeface="AL-Mateen" pitchFamily="2" charset="-78"/>
              </a:rPr>
              <a:t>6-إستراتيجية التعلم بالاكتشاف:</a:t>
            </a:r>
          </a:p>
        </p:txBody>
      </p:sp>
      <p:sp>
        <p:nvSpPr>
          <p:cNvPr id="7" name="مستطيل 6"/>
          <p:cNvSpPr/>
          <p:nvPr/>
        </p:nvSpPr>
        <p:spPr>
          <a:xfrm>
            <a:off x="4281595" y="1486903"/>
            <a:ext cx="4719561" cy="584775"/>
          </a:xfrm>
          <a:prstGeom prst="rect">
            <a:avLst/>
          </a:prstGeom>
        </p:spPr>
        <p:txBody>
          <a:bodyPr wrap="none">
            <a:spAutoFit/>
          </a:bodyPr>
          <a:lstStyle/>
          <a:p>
            <a:pPr lvl="0" indent="323850" algn="justLow" fontAlgn="base">
              <a:spcBef>
                <a:spcPct val="0"/>
              </a:spcBef>
              <a:spcAft>
                <a:spcPct val="0"/>
              </a:spcAft>
              <a:buFont typeface="Wingdings" pitchFamily="2" charset="2"/>
              <a:buChar char="§"/>
              <a:tabLst>
                <a:tab pos="268288" algn="l"/>
              </a:tabLst>
            </a:pPr>
            <a:r>
              <a:rPr lang="ar-SA" sz="3200" dirty="0" smtClean="0">
                <a:solidFill>
                  <a:srgbClr val="FF0000"/>
                </a:solidFill>
                <a:cs typeface="AL-Mateen" pitchFamily="2" charset="-78"/>
              </a:rPr>
              <a:t>مفهوم إستراتيجية التعلم بالاكتشاف:</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مستطيل 8"/>
          <p:cNvSpPr/>
          <p:nvPr/>
        </p:nvSpPr>
        <p:spPr>
          <a:xfrm>
            <a:off x="1071538" y="2285992"/>
            <a:ext cx="7143800" cy="3046988"/>
          </a:xfrm>
          <a:prstGeom prst="rect">
            <a:avLst/>
          </a:prstGeom>
        </p:spPr>
        <p:txBody>
          <a:bodyPr wrap="square">
            <a:spAutoFit/>
          </a:bodyPr>
          <a:lstStyle/>
          <a:p>
            <a:pPr algn="just"/>
            <a:r>
              <a:rPr lang="ar-SA" sz="3200" dirty="0" smtClean="0">
                <a:solidFill>
                  <a:schemeClr val="tx2">
                    <a:lumMod val="75000"/>
                  </a:schemeClr>
                </a:solidFill>
                <a:cs typeface="AL-Mohanad Bold" pitchFamily="2" charset="-78"/>
              </a:rPr>
              <a:t>       هو أسلوب تعليمي الهدف منه أن يصل المتدرب إلى النتائج المتوقعة بناءً على المعلومات المعطاة مستخدماً مهارات تفكيرية متعددة كالاستنتاج والتحليل والتركيز، وهذا الأسلوب يعتمد على إعطاء المتدرب دوراً  نشطاً في عملية التعلم، وذلك عن طريق إثارة تفكيره وتفاعله لاكتشاف المعلومات بدلاً من تلقينه إياها.</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16385"/>
                                        </p:tgtEl>
                                        <p:attrNameLst>
                                          <p:attrName>style.visibility</p:attrName>
                                        </p:attrNameLst>
                                      </p:cBhvr>
                                      <p:to>
                                        <p:strVal val="visible"/>
                                      </p:to>
                                    </p:set>
                                    <p:animEffect transition="in" filter="fade">
                                      <p:cBhvr>
                                        <p:cTn id="7" dur="100"/>
                                        <p:tgtEl>
                                          <p:spTgt spid="16385"/>
                                        </p:tgtEl>
                                      </p:cBhvr>
                                    </p:animEffect>
                                    <p:anim calcmode="lin" valueType="num">
                                      <p:cBhvr>
                                        <p:cTn id="8" dur="400" fill="hold"/>
                                        <p:tgtEl>
                                          <p:spTgt spid="16385"/>
                                        </p:tgtEl>
                                        <p:attrNameLst>
                                          <p:attrName>ppt_x</p:attrName>
                                        </p:attrNameLst>
                                      </p:cBhvr>
                                      <p:tavLst>
                                        <p:tav tm="0">
                                          <p:val>
                                            <p:strVal val="#ppt_x"/>
                                          </p:val>
                                        </p:tav>
                                        <p:tav tm="100000">
                                          <p:val>
                                            <p:strVal val="#ppt_x"/>
                                          </p:val>
                                        </p:tav>
                                      </p:tavLst>
                                    </p:anim>
                                    <p:anim calcmode="lin" valueType="num">
                                      <p:cBhvr>
                                        <p:cTn id="9" dur="400" fill="hold"/>
                                        <p:tgtEl>
                                          <p:spTgt spid="16385"/>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1638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1638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900" decel="100000" fill="hold"/>
                                        <p:tgtEl>
                                          <p:spTgt spid="7"/>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0"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edge">
                                      <p:cBhvr>
                                        <p:cTn id="24"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5" grpId="0"/>
      <p:bldP spid="7" grpId="0"/>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28680" y="560390"/>
            <a:ext cx="8229600" cy="796908"/>
          </a:xfrm>
        </p:spPr>
        <p:txBody>
          <a:bodyPr>
            <a:normAutofit/>
          </a:bodyPr>
          <a:lstStyle/>
          <a:p>
            <a:pPr lvl="0" algn="r">
              <a:buFont typeface="Wingdings" pitchFamily="2" charset="2"/>
              <a:buChar char="§"/>
            </a:pPr>
            <a:r>
              <a:rPr lang="ar-SA" sz="3200" b="1" dirty="0" smtClean="0">
                <a:solidFill>
                  <a:srgbClr val="FF0000"/>
                </a:solidFill>
              </a:rPr>
              <a:t> خطوات تنفيذ إستراتيجية التعلم بالاكتشاف:</a:t>
            </a:r>
            <a:endParaRPr lang="ar-SA" sz="3200" b="1" dirty="0">
              <a:solidFill>
                <a:srgbClr val="FF0000"/>
              </a:solidFill>
            </a:endParaRPr>
          </a:p>
        </p:txBody>
      </p:sp>
      <p:sp>
        <p:nvSpPr>
          <p:cNvPr id="3" name="عنصر نائب للمحتوى 2"/>
          <p:cNvSpPr>
            <a:spLocks noGrp="1"/>
          </p:cNvSpPr>
          <p:nvPr>
            <p:ph idx="1"/>
          </p:nvPr>
        </p:nvSpPr>
        <p:spPr>
          <a:xfrm>
            <a:off x="428596" y="1428736"/>
            <a:ext cx="7858180" cy="4143404"/>
          </a:xfrm>
        </p:spPr>
        <p:txBody>
          <a:bodyPr>
            <a:noAutofit/>
          </a:bodyPr>
          <a:lstStyle/>
          <a:p>
            <a:pPr marL="514350" lvl="1" indent="-514350">
              <a:buFont typeface="+mj-lt"/>
              <a:buAutoNum type="arabicPeriod"/>
            </a:pPr>
            <a:r>
              <a:rPr lang="ar-SA" dirty="0" smtClean="0">
                <a:solidFill>
                  <a:schemeClr val="tx2">
                    <a:lumMod val="75000"/>
                  </a:schemeClr>
                </a:solidFill>
                <a:cs typeface="AL-Mohanad Bold" pitchFamily="2" charset="-78"/>
              </a:rPr>
              <a:t>تحديد الأهداف المرجوة تحديداً إجرائياً.</a:t>
            </a:r>
            <a:endParaRPr lang="en-US" dirty="0" smtClean="0">
              <a:solidFill>
                <a:schemeClr val="tx2">
                  <a:lumMod val="75000"/>
                </a:schemeClr>
              </a:solidFill>
              <a:cs typeface="AL-Mohanad Bold" pitchFamily="2" charset="-78"/>
            </a:endParaRPr>
          </a:p>
          <a:p>
            <a:pPr marL="514350" lvl="1" indent="-514350">
              <a:buFont typeface="+mj-lt"/>
              <a:buAutoNum type="arabicPeriod"/>
            </a:pPr>
            <a:r>
              <a:rPr lang="ar-SA" dirty="0" smtClean="0">
                <a:solidFill>
                  <a:schemeClr val="tx2">
                    <a:lumMod val="75000"/>
                  </a:schemeClr>
                </a:solidFill>
                <a:cs typeface="AL-Mohanad Bold" pitchFamily="2" charset="-78"/>
              </a:rPr>
              <a:t>إجراء تقويم قبلي من أجل التعرف على خبرات المتدربين السابقة عن الموضوع.</a:t>
            </a:r>
            <a:endParaRPr lang="en-US" dirty="0" smtClean="0">
              <a:solidFill>
                <a:schemeClr val="tx2">
                  <a:lumMod val="75000"/>
                </a:schemeClr>
              </a:solidFill>
              <a:cs typeface="AL-Mohanad Bold" pitchFamily="2" charset="-78"/>
            </a:endParaRPr>
          </a:p>
          <a:p>
            <a:pPr marL="514350" lvl="1" indent="-514350">
              <a:buFont typeface="+mj-lt"/>
              <a:buAutoNum type="arabicPeriod"/>
            </a:pPr>
            <a:r>
              <a:rPr lang="ar-SA" dirty="0" smtClean="0">
                <a:solidFill>
                  <a:schemeClr val="tx2">
                    <a:lumMod val="75000"/>
                  </a:schemeClr>
                </a:solidFill>
                <a:cs typeface="AL-Mohanad Bold" pitchFamily="2" charset="-78"/>
              </a:rPr>
              <a:t>استثارة تفكير المتدربين بتوجيه عدد من الأسئلة ذات النهايات المفتوحة.</a:t>
            </a:r>
            <a:endParaRPr lang="en-US" dirty="0" smtClean="0">
              <a:solidFill>
                <a:schemeClr val="tx2">
                  <a:lumMod val="75000"/>
                </a:schemeClr>
              </a:solidFill>
              <a:cs typeface="AL-Mohanad Bold" pitchFamily="2" charset="-78"/>
            </a:endParaRPr>
          </a:p>
          <a:p>
            <a:pPr marL="514350" lvl="1" indent="-514350">
              <a:buFont typeface="+mj-lt"/>
              <a:buAutoNum type="arabicPeriod"/>
            </a:pPr>
            <a:r>
              <a:rPr lang="ar-SA" dirty="0" smtClean="0">
                <a:solidFill>
                  <a:schemeClr val="tx2">
                    <a:lumMod val="75000"/>
                  </a:schemeClr>
                </a:solidFill>
                <a:cs typeface="AL-Mohanad Bold" pitchFamily="2" charset="-78"/>
              </a:rPr>
              <a:t>فتح المجال أمام المتدربين لممارسة الأنشطة التعليمية التي تمكنهم من اكتشاف المعلومات والحقائق.</a:t>
            </a:r>
          </a:p>
          <a:p>
            <a:pPr marL="514350" lvl="1" indent="-514350">
              <a:buFont typeface="+mj-lt"/>
              <a:buAutoNum type="arabicPeriod"/>
            </a:pPr>
            <a:r>
              <a:rPr lang="ar-SA" sz="2800" dirty="0" smtClean="0">
                <a:solidFill>
                  <a:schemeClr val="tx2">
                    <a:lumMod val="75000"/>
                  </a:schemeClr>
                </a:solidFill>
                <a:cs typeface="AL-Mohanad Bold" pitchFamily="2" charset="-78"/>
              </a:rPr>
              <a:t>إجراء التقويم </a:t>
            </a:r>
            <a:r>
              <a:rPr lang="ar-SA" sz="2800" dirty="0" err="1" smtClean="0">
                <a:solidFill>
                  <a:schemeClr val="tx2">
                    <a:lumMod val="75000"/>
                  </a:schemeClr>
                </a:solidFill>
                <a:cs typeface="AL-Mohanad Bold" pitchFamily="2" charset="-78"/>
              </a:rPr>
              <a:t>البعدي</a:t>
            </a:r>
            <a:r>
              <a:rPr lang="ar-SA" sz="2800" dirty="0" smtClean="0">
                <a:solidFill>
                  <a:schemeClr val="tx2">
                    <a:lumMod val="75000"/>
                  </a:schemeClr>
                </a:solidFill>
                <a:cs typeface="AL-Mohanad Bold" pitchFamily="2" charset="-78"/>
              </a:rPr>
              <a:t> للتعرف على مدى تحقيق الأهداف المحددة. </a:t>
            </a:r>
            <a:endParaRPr lang="en-US" sz="2800" dirty="0" smtClean="0">
              <a:solidFill>
                <a:schemeClr val="tx2">
                  <a:lumMod val="75000"/>
                </a:schemeClr>
              </a:solidFill>
              <a:cs typeface="AL-Mohanad Bold" pitchFamily="2" charset="-78"/>
            </a:endParaRPr>
          </a:p>
          <a:p>
            <a:pPr marL="514350" indent="-514350">
              <a:buFont typeface="+mj-lt"/>
              <a:buAutoNum type="arabicPeriod"/>
            </a:pPr>
            <a:endParaRPr lang="en-US" sz="2800" dirty="0" smtClean="0">
              <a:solidFill>
                <a:schemeClr val="tx2">
                  <a:lumMod val="75000"/>
                </a:schemeClr>
              </a:solidFill>
              <a:cs typeface="AL-Mohanad Bol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3"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
                                        <p:tgtEl>
                                          <p:spTgt spid="3">
                                            <p:txEl>
                                              <p:pRg st="0" end="0"/>
                                            </p:txEl>
                                          </p:spTgt>
                                        </p:tgtEl>
                                      </p:cBhvr>
                                    </p:animEffect>
                                    <p:anim calcmode="lin" valueType="num">
                                      <p:cBhvr>
                                        <p:cTn id="15"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400" fill="hold"/>
                                        <p:tgtEl>
                                          <p:spTgt spid="3">
                                            <p:txEl>
                                              <p:pRg st="0" end="0"/>
                                            </p:txEl>
                                          </p:spTgt>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3">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3">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9" presetID="43" presetClass="entr" presetSubtype="0" fill="hold" grpId="0"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
                                        <p:tgtEl>
                                          <p:spTgt spid="3">
                                            <p:txEl>
                                              <p:pRg st="1" end="1"/>
                                            </p:txEl>
                                          </p:spTgt>
                                        </p:tgtEl>
                                      </p:cBhvr>
                                    </p:animEffect>
                                    <p:anim calcmode="lin" valueType="num">
                                      <p:cBhvr>
                                        <p:cTn id="22" dur="4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4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24" dur="600" decel="50000" fill="hold">
                                          <p:stCondLst>
                                            <p:cond delay="4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5" dur="600" decel="50000" fill="hold">
                                          <p:stCondLst>
                                            <p:cond delay="4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26" presetID="43" presetClass="entr" presetSubtype="0" fill="hold" grpId="0" nodeType="with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
                                        <p:tgtEl>
                                          <p:spTgt spid="3">
                                            <p:txEl>
                                              <p:pRg st="2" end="2"/>
                                            </p:txEl>
                                          </p:spTgt>
                                        </p:tgtEl>
                                      </p:cBhvr>
                                    </p:animEffect>
                                    <p:anim calcmode="lin" valueType="num">
                                      <p:cBhvr>
                                        <p:cTn id="29" dur="4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4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31" dur="600" decel="50000" fill="hold">
                                          <p:stCondLst>
                                            <p:cond delay="4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2" dur="600" decel="50000" fill="hold">
                                          <p:stCondLst>
                                            <p:cond delay="4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33" presetID="43" presetClass="entr" presetSubtype="0" fill="hold" grpId="0" nodeType="with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
                                        <p:tgtEl>
                                          <p:spTgt spid="3">
                                            <p:txEl>
                                              <p:pRg st="3" end="3"/>
                                            </p:txEl>
                                          </p:spTgt>
                                        </p:tgtEl>
                                      </p:cBhvr>
                                    </p:animEffect>
                                    <p:anim calcmode="lin" valueType="num">
                                      <p:cBhvr>
                                        <p:cTn id="36" dur="4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400" fill="hold"/>
                                        <p:tgtEl>
                                          <p:spTgt spid="3">
                                            <p:txEl>
                                              <p:pRg st="3" end="3"/>
                                            </p:txEl>
                                          </p:spTgt>
                                        </p:tgtEl>
                                        <p:attrNameLst>
                                          <p:attrName>ppt_y</p:attrName>
                                        </p:attrNameLst>
                                      </p:cBhvr>
                                      <p:tavLst>
                                        <p:tav tm="0">
                                          <p:val>
                                            <p:strVal val="#ppt_y+0.31"/>
                                          </p:val>
                                        </p:tav>
                                        <p:tav tm="100000">
                                          <p:val>
                                            <p:strVal val="#ppt_y+0.31"/>
                                          </p:val>
                                        </p:tav>
                                      </p:tavLst>
                                    </p:anim>
                                    <p:anim calcmode="lin" valueType="num">
                                      <p:cBhvr>
                                        <p:cTn id="38" dur="600" decel="50000" fill="hold">
                                          <p:stCondLst>
                                            <p:cond delay="400"/>
                                          </p:stCondLst>
                                        </p:cTn>
                                        <p:tgtEl>
                                          <p:spTgt spid="3">
                                            <p:txEl>
                                              <p:pRg st="3" end="3"/>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9" dur="600" decel="50000" fill="hold">
                                          <p:stCondLst>
                                            <p:cond delay="400"/>
                                          </p:stCondLst>
                                        </p:cTn>
                                        <p:tgtEl>
                                          <p:spTgt spid="3">
                                            <p:txEl>
                                              <p:pRg st="3" end="3"/>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40" presetID="43" presetClass="entr" presetSubtype="0" fill="hold" grpId="0" nodeType="with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
                                        <p:tgtEl>
                                          <p:spTgt spid="3">
                                            <p:txEl>
                                              <p:pRg st="4" end="4"/>
                                            </p:txEl>
                                          </p:spTgt>
                                        </p:tgtEl>
                                      </p:cBhvr>
                                    </p:animEffect>
                                    <p:anim calcmode="lin" valueType="num">
                                      <p:cBhvr>
                                        <p:cTn id="43" dur="4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400" fill="hold"/>
                                        <p:tgtEl>
                                          <p:spTgt spid="3">
                                            <p:txEl>
                                              <p:pRg st="4" end="4"/>
                                            </p:txEl>
                                          </p:spTgt>
                                        </p:tgtEl>
                                        <p:attrNameLst>
                                          <p:attrName>ppt_y</p:attrName>
                                        </p:attrNameLst>
                                      </p:cBhvr>
                                      <p:tavLst>
                                        <p:tav tm="0">
                                          <p:val>
                                            <p:strVal val="#ppt_y+0.31"/>
                                          </p:val>
                                        </p:tav>
                                        <p:tav tm="100000">
                                          <p:val>
                                            <p:strVal val="#ppt_y+0.31"/>
                                          </p:val>
                                        </p:tav>
                                      </p:tavLst>
                                    </p:anim>
                                    <p:anim calcmode="lin" valueType="num">
                                      <p:cBhvr>
                                        <p:cTn id="45" dur="600" decel="50000" fill="hold">
                                          <p:stCondLst>
                                            <p:cond delay="400"/>
                                          </p:stCondLst>
                                        </p:cTn>
                                        <p:tgtEl>
                                          <p:spTgt spid="3">
                                            <p:txEl>
                                              <p:pRg st="4" end="4"/>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6" dur="600" decel="50000" fill="hold">
                                          <p:stCondLst>
                                            <p:cond delay="400"/>
                                          </p:stCondLst>
                                        </p:cTn>
                                        <p:tgtEl>
                                          <p:spTgt spid="3">
                                            <p:txEl>
                                              <p:pRg st="4" end="4"/>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28680" y="560390"/>
            <a:ext cx="8229600" cy="796908"/>
          </a:xfrm>
        </p:spPr>
        <p:txBody>
          <a:bodyPr>
            <a:normAutofit/>
          </a:bodyPr>
          <a:lstStyle/>
          <a:p>
            <a:pPr lvl="0" algn="r">
              <a:buFont typeface="Wingdings" pitchFamily="2" charset="2"/>
              <a:buChar char="§"/>
            </a:pPr>
            <a:r>
              <a:rPr lang="ar-SA" sz="3200" b="1" dirty="0" smtClean="0">
                <a:solidFill>
                  <a:srgbClr val="FF0000"/>
                </a:solidFill>
              </a:rPr>
              <a:t> مميزات إستراتيجية التعلم بالاكتشاف:</a:t>
            </a:r>
            <a:endParaRPr lang="ar-SA" sz="3200" b="1" dirty="0">
              <a:solidFill>
                <a:srgbClr val="FF0000"/>
              </a:solidFill>
            </a:endParaRPr>
          </a:p>
        </p:txBody>
      </p:sp>
      <p:sp>
        <p:nvSpPr>
          <p:cNvPr id="3" name="عنصر نائب للمحتوى 2"/>
          <p:cNvSpPr>
            <a:spLocks noGrp="1"/>
          </p:cNvSpPr>
          <p:nvPr>
            <p:ph idx="1"/>
          </p:nvPr>
        </p:nvSpPr>
        <p:spPr>
          <a:xfrm>
            <a:off x="642910" y="1643050"/>
            <a:ext cx="7858180" cy="4143404"/>
          </a:xfrm>
        </p:spPr>
        <p:txBody>
          <a:bodyPr>
            <a:noAutofit/>
          </a:bodyPr>
          <a:lstStyle/>
          <a:p>
            <a:pPr algn="just"/>
            <a:r>
              <a:rPr lang="ar-SA" dirty="0" smtClean="0">
                <a:solidFill>
                  <a:schemeClr val="tx2">
                    <a:lumMod val="75000"/>
                  </a:schemeClr>
                </a:solidFill>
                <a:cs typeface="AL-Mohanad Bold" pitchFamily="2" charset="-78"/>
              </a:rPr>
              <a:t>تسهم في تنمية مهارات التفكير العليا لدى المتدربين.</a:t>
            </a:r>
            <a:endParaRPr lang="en-US" dirty="0" smtClean="0">
              <a:solidFill>
                <a:schemeClr val="tx2">
                  <a:lumMod val="75000"/>
                </a:schemeClr>
              </a:solidFill>
              <a:cs typeface="AL-Mohanad Bold" pitchFamily="2" charset="-78"/>
            </a:endParaRPr>
          </a:p>
          <a:p>
            <a:pPr algn="just"/>
            <a:r>
              <a:rPr lang="ar-SA" dirty="0" smtClean="0">
                <a:solidFill>
                  <a:schemeClr val="tx2">
                    <a:lumMod val="75000"/>
                  </a:schemeClr>
                </a:solidFill>
                <a:cs typeface="AL-Mohanad Bold" pitchFamily="2" charset="-78"/>
              </a:rPr>
              <a:t>تسهم في تكوين اتجاه إيجابي عند المتدربين فيما يتعلق بالبحث العلمي وخطواته.</a:t>
            </a:r>
            <a:endParaRPr lang="en-US" dirty="0" smtClean="0">
              <a:solidFill>
                <a:schemeClr val="tx2">
                  <a:lumMod val="75000"/>
                </a:schemeClr>
              </a:solidFill>
              <a:cs typeface="AL-Mohanad Bold" pitchFamily="2" charset="-78"/>
            </a:endParaRPr>
          </a:p>
          <a:p>
            <a:pPr algn="just"/>
            <a:r>
              <a:rPr lang="ar-SA" dirty="0" smtClean="0">
                <a:solidFill>
                  <a:schemeClr val="tx2">
                    <a:lumMod val="75000"/>
                  </a:schemeClr>
                </a:solidFill>
                <a:cs typeface="AL-Mohanad Bold" pitchFamily="2" charset="-78"/>
              </a:rPr>
              <a:t>يتحمل المتدرب مسؤولية تعلمه.</a:t>
            </a:r>
            <a:endParaRPr lang="en-US" dirty="0" smtClean="0">
              <a:solidFill>
                <a:schemeClr val="tx2">
                  <a:lumMod val="75000"/>
                </a:schemeClr>
              </a:solidFill>
              <a:cs typeface="AL-Mohanad Bold" pitchFamily="2" charset="-78"/>
            </a:endParaRPr>
          </a:p>
          <a:p>
            <a:pPr algn="just"/>
            <a:r>
              <a:rPr lang="ar-SA" dirty="0" smtClean="0">
                <a:solidFill>
                  <a:schemeClr val="tx2">
                    <a:lumMod val="75000"/>
                  </a:schemeClr>
                </a:solidFill>
                <a:cs typeface="AL-Mohanad Bold" pitchFamily="2" charset="-78"/>
              </a:rPr>
              <a:t>تنمي مهارات الاتصال الاجتماعي بين المتدربين.</a:t>
            </a:r>
            <a:endParaRPr lang="en-US" dirty="0" smtClean="0">
              <a:solidFill>
                <a:schemeClr val="tx2">
                  <a:lumMod val="75000"/>
                </a:schemeClr>
              </a:solidFill>
              <a:cs typeface="AL-Mohanad Bold" pitchFamily="2" charset="-78"/>
            </a:endParaRPr>
          </a:p>
          <a:p>
            <a:pPr algn="just"/>
            <a:r>
              <a:rPr lang="ar-SA" dirty="0" smtClean="0">
                <a:solidFill>
                  <a:schemeClr val="tx2">
                    <a:lumMod val="75000"/>
                  </a:schemeClr>
                </a:solidFill>
                <a:cs typeface="AL-Mohanad Bold" pitchFamily="2" charset="-78"/>
              </a:rPr>
              <a:t>تزيد من ثقة المتدرب بنفسه وبقدراته عند اكتشاف المعلومة بنفسه.</a:t>
            </a:r>
            <a:endParaRPr lang="en-US" dirty="0" smtClean="0">
              <a:solidFill>
                <a:schemeClr val="tx2">
                  <a:lumMod val="75000"/>
                </a:schemeClr>
              </a:solidFill>
              <a:cs typeface="AL-Mohanad Bol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5"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anim calcmode="lin" valueType="num">
                                      <p:cBhvr>
                                        <p:cTn id="15"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6"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8" fill="hold">
                      <p:stCondLst>
                        <p:cond delay="indefinite"/>
                      </p:stCondLst>
                      <p:childTnLst>
                        <p:par>
                          <p:cTn id="19" fill="hold">
                            <p:stCondLst>
                              <p:cond delay="0"/>
                            </p:stCondLst>
                            <p:childTnLst>
                              <p:par>
                                <p:cTn id="20" presetID="35"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2000"/>
                                        <p:tgtEl>
                                          <p:spTgt spid="3">
                                            <p:txEl>
                                              <p:pRg st="1" end="1"/>
                                            </p:txEl>
                                          </p:spTgt>
                                        </p:tgtEl>
                                      </p:cBhvr>
                                    </p:animEffect>
                                    <p:anim calcmode="lin" valueType="num">
                                      <p:cBhvr>
                                        <p:cTn id="23" dur="2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24"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5" dur="2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26" fill="hold">
                      <p:stCondLst>
                        <p:cond delay="indefinite"/>
                      </p:stCondLst>
                      <p:childTnLst>
                        <p:par>
                          <p:cTn id="27" fill="hold">
                            <p:stCondLst>
                              <p:cond delay="0"/>
                            </p:stCondLst>
                            <p:childTnLst>
                              <p:par>
                                <p:cTn id="28" presetID="35" presetClass="entr" presetSubtype="0"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fade">
                                      <p:cBhvr>
                                        <p:cTn id="30" dur="2000"/>
                                        <p:tgtEl>
                                          <p:spTgt spid="3">
                                            <p:txEl>
                                              <p:pRg st="2" end="2"/>
                                            </p:txEl>
                                          </p:spTgt>
                                        </p:tgtEl>
                                      </p:cBhvr>
                                    </p:animEffect>
                                    <p:anim calcmode="lin" valueType="num">
                                      <p:cBhvr>
                                        <p:cTn id="31" dur="2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32" dur="2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3" dur="2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34" fill="hold">
                      <p:stCondLst>
                        <p:cond delay="indefinite"/>
                      </p:stCondLst>
                      <p:childTnLst>
                        <p:par>
                          <p:cTn id="35" fill="hold">
                            <p:stCondLst>
                              <p:cond delay="0"/>
                            </p:stCondLst>
                            <p:childTnLst>
                              <p:par>
                                <p:cTn id="36" presetID="35" presetClass="entr" presetSubtype="0" fill="hold" grpId="0" nodeType="click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Effect transition="in" filter="fade">
                                      <p:cBhvr>
                                        <p:cTn id="38" dur="2000"/>
                                        <p:tgtEl>
                                          <p:spTgt spid="3">
                                            <p:txEl>
                                              <p:pRg st="3" end="3"/>
                                            </p:txEl>
                                          </p:spTgt>
                                        </p:tgtEl>
                                      </p:cBhvr>
                                    </p:animEffect>
                                    <p:anim calcmode="lin" valueType="num">
                                      <p:cBhvr>
                                        <p:cTn id="39" dur="20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40" dur="2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41" dur="2000" fill="hold"/>
                                        <p:tgtEl>
                                          <p:spTgt spid="3">
                                            <p:txEl>
                                              <p:pRg st="3" end="3"/>
                                            </p:txEl>
                                          </p:spTgt>
                                        </p:tgtEl>
                                        <p:attrNameLst>
                                          <p:attrName>ppt_w</p:attrName>
                                        </p:attrNameLst>
                                      </p:cBhvr>
                                      <p:tavLst>
                                        <p:tav tm="0">
                                          <p:val>
                                            <p:fltVal val="0"/>
                                          </p:val>
                                        </p:tav>
                                        <p:tav tm="100000">
                                          <p:val>
                                            <p:strVal val="#ppt_w"/>
                                          </p:val>
                                        </p:tav>
                                      </p:tavLst>
                                    </p:anim>
                                  </p:childTnLst>
                                </p:cTn>
                              </p:par>
                            </p:childTnLst>
                          </p:cTn>
                        </p:par>
                      </p:childTnLst>
                    </p:cTn>
                  </p:par>
                  <p:par>
                    <p:cTn id="42" fill="hold">
                      <p:stCondLst>
                        <p:cond delay="indefinite"/>
                      </p:stCondLst>
                      <p:childTnLst>
                        <p:par>
                          <p:cTn id="43" fill="hold">
                            <p:stCondLst>
                              <p:cond delay="0"/>
                            </p:stCondLst>
                            <p:childTnLst>
                              <p:par>
                                <p:cTn id="44" presetID="35" presetClass="entr" presetSubtype="0" fill="hold" grpId="0" nodeType="clickEffect">
                                  <p:stCondLst>
                                    <p:cond delay="0"/>
                                  </p:stCondLst>
                                  <p:childTnLst>
                                    <p:set>
                                      <p:cBhvr>
                                        <p:cTn id="45" dur="1" fill="hold">
                                          <p:stCondLst>
                                            <p:cond delay="0"/>
                                          </p:stCondLst>
                                        </p:cTn>
                                        <p:tgtEl>
                                          <p:spTgt spid="3">
                                            <p:txEl>
                                              <p:pRg st="4" end="4"/>
                                            </p:txEl>
                                          </p:spTgt>
                                        </p:tgtEl>
                                        <p:attrNameLst>
                                          <p:attrName>style.visibility</p:attrName>
                                        </p:attrNameLst>
                                      </p:cBhvr>
                                      <p:to>
                                        <p:strVal val="visible"/>
                                      </p:to>
                                    </p:set>
                                    <p:animEffect transition="in" filter="fade">
                                      <p:cBhvr>
                                        <p:cTn id="46" dur="2000"/>
                                        <p:tgtEl>
                                          <p:spTgt spid="3">
                                            <p:txEl>
                                              <p:pRg st="4" end="4"/>
                                            </p:txEl>
                                          </p:spTgt>
                                        </p:tgtEl>
                                      </p:cBhvr>
                                    </p:animEffect>
                                    <p:anim calcmode="lin" valueType="num">
                                      <p:cBhvr>
                                        <p:cTn id="47" dur="2000" fill="hold"/>
                                        <p:tgtEl>
                                          <p:spTgt spid="3">
                                            <p:txEl>
                                              <p:pRg st="4" end="4"/>
                                            </p:txEl>
                                          </p:spTgt>
                                        </p:tgtEl>
                                        <p:attrNameLst>
                                          <p:attrName>style.rotation</p:attrName>
                                        </p:attrNameLst>
                                      </p:cBhvr>
                                      <p:tavLst>
                                        <p:tav tm="0">
                                          <p:val>
                                            <p:fltVal val="720"/>
                                          </p:val>
                                        </p:tav>
                                        <p:tav tm="100000">
                                          <p:val>
                                            <p:fltVal val="0"/>
                                          </p:val>
                                        </p:tav>
                                      </p:tavLst>
                                    </p:anim>
                                    <p:anim calcmode="lin" valueType="num">
                                      <p:cBhvr>
                                        <p:cTn id="48" dur="2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9" dur="2000" fill="hold"/>
                                        <p:tgtEl>
                                          <p:spTgt spid="3">
                                            <p:txEl>
                                              <p:pRg st="4" end="4"/>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0" y="915399"/>
            <a:ext cx="9072595"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Low" fontAlgn="base">
              <a:spcBef>
                <a:spcPct val="0"/>
              </a:spcBef>
              <a:spcAft>
                <a:spcPct val="0"/>
              </a:spcAft>
            </a:pPr>
            <a:r>
              <a:rPr lang="ar-SA" sz="3200" b="1" dirty="0" smtClean="0">
                <a:solidFill>
                  <a:schemeClr val="accent6">
                    <a:lumMod val="50000"/>
                  </a:schemeClr>
                </a:solidFill>
                <a:latin typeface="+mj-lt"/>
                <a:ea typeface="+mj-ea"/>
                <a:cs typeface="AL-Mateen" pitchFamily="2" charset="-78"/>
              </a:rPr>
              <a:t>7-</a:t>
            </a:r>
            <a:r>
              <a:rPr lang="ar-SA" sz="3200" b="1" dirty="0" smtClean="0"/>
              <a:t> </a:t>
            </a:r>
            <a:r>
              <a:rPr lang="ar-SA" sz="3200" b="1" dirty="0" smtClean="0">
                <a:solidFill>
                  <a:schemeClr val="accent6">
                    <a:lumMod val="50000"/>
                  </a:schemeClr>
                </a:solidFill>
                <a:latin typeface="+mj-lt"/>
                <a:ea typeface="+mj-ea"/>
                <a:cs typeface="AL-Mateen" pitchFamily="2" charset="-78"/>
              </a:rPr>
              <a:t>إستراتيجية التعلم بالإتقان</a:t>
            </a:r>
            <a:r>
              <a:rPr lang="en-US" sz="2800" b="1" dirty="0" smtClean="0">
                <a:solidFill>
                  <a:schemeClr val="accent6">
                    <a:lumMod val="50000"/>
                  </a:schemeClr>
                </a:solidFill>
                <a:latin typeface="+mj-lt"/>
                <a:ea typeface="+mj-ea"/>
                <a:cs typeface="+mj-cs"/>
              </a:rPr>
              <a:t>Mastery Learning Strategy </a:t>
            </a:r>
            <a:r>
              <a:rPr lang="ar-SA" sz="3200" b="1" dirty="0" smtClean="0">
                <a:solidFill>
                  <a:schemeClr val="accent6">
                    <a:lumMod val="50000"/>
                  </a:schemeClr>
                </a:solidFill>
                <a:latin typeface="+mj-lt"/>
                <a:ea typeface="+mj-ea"/>
                <a:cs typeface="AL-Mateen" pitchFamily="2" charset="-78"/>
              </a:rPr>
              <a:t>:</a:t>
            </a:r>
          </a:p>
        </p:txBody>
      </p:sp>
      <p:sp>
        <p:nvSpPr>
          <p:cNvPr id="7" name="مستطيل 6"/>
          <p:cNvSpPr/>
          <p:nvPr/>
        </p:nvSpPr>
        <p:spPr>
          <a:xfrm>
            <a:off x="4281595" y="1772655"/>
            <a:ext cx="4552848" cy="584775"/>
          </a:xfrm>
          <a:prstGeom prst="rect">
            <a:avLst/>
          </a:prstGeom>
        </p:spPr>
        <p:txBody>
          <a:bodyPr wrap="none">
            <a:spAutoFit/>
          </a:bodyPr>
          <a:lstStyle/>
          <a:p>
            <a:pPr lvl="0" indent="323850" algn="justLow" fontAlgn="base">
              <a:spcBef>
                <a:spcPct val="0"/>
              </a:spcBef>
              <a:spcAft>
                <a:spcPct val="0"/>
              </a:spcAft>
              <a:buFont typeface="Wingdings" pitchFamily="2" charset="2"/>
              <a:buChar char="§"/>
              <a:tabLst>
                <a:tab pos="268288" algn="l"/>
              </a:tabLst>
            </a:pPr>
            <a:r>
              <a:rPr lang="ar-SA" sz="3200" dirty="0" smtClean="0">
                <a:solidFill>
                  <a:srgbClr val="FF0000"/>
                </a:solidFill>
                <a:cs typeface="AL-Mateen" pitchFamily="2" charset="-78"/>
              </a:rPr>
              <a:t>مفهوم إستراتيجية التعلم بالإتقان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مستطيل 8"/>
          <p:cNvSpPr/>
          <p:nvPr/>
        </p:nvSpPr>
        <p:spPr>
          <a:xfrm>
            <a:off x="1142976" y="2502282"/>
            <a:ext cx="7143800" cy="2554545"/>
          </a:xfrm>
          <a:prstGeom prst="rect">
            <a:avLst/>
          </a:prstGeom>
        </p:spPr>
        <p:txBody>
          <a:bodyPr wrap="square">
            <a:spAutoFit/>
          </a:bodyPr>
          <a:lstStyle/>
          <a:p>
            <a:pPr algn="just"/>
            <a:r>
              <a:rPr lang="ar-SA" sz="4000" dirty="0" smtClean="0">
                <a:solidFill>
                  <a:schemeClr val="tx2">
                    <a:lumMod val="75000"/>
                  </a:schemeClr>
                </a:solidFill>
                <a:cs typeface="AL-Mohanad Bold" pitchFamily="2" charset="-78"/>
              </a:rPr>
              <a:t>       أسلوب تعليمي يهدف إلى مساعدة المتدرب ليتعلم بأقصى ما يمكن من إنجازه بكفاءة ليصبح قادراً على الاستمرار في التعلم بفاعلية أكثر.</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16385"/>
                                        </p:tgtEl>
                                        <p:attrNameLst>
                                          <p:attrName>style.visibility</p:attrName>
                                        </p:attrNameLst>
                                      </p:cBhvr>
                                      <p:to>
                                        <p:strVal val="visible"/>
                                      </p:to>
                                    </p:set>
                                    <p:animEffect transition="in" filter="fade">
                                      <p:cBhvr>
                                        <p:cTn id="7" dur="100"/>
                                        <p:tgtEl>
                                          <p:spTgt spid="16385"/>
                                        </p:tgtEl>
                                      </p:cBhvr>
                                    </p:animEffect>
                                    <p:anim calcmode="lin" valueType="num">
                                      <p:cBhvr>
                                        <p:cTn id="8" dur="400" fill="hold"/>
                                        <p:tgtEl>
                                          <p:spTgt spid="16385"/>
                                        </p:tgtEl>
                                        <p:attrNameLst>
                                          <p:attrName>ppt_x</p:attrName>
                                        </p:attrNameLst>
                                      </p:cBhvr>
                                      <p:tavLst>
                                        <p:tav tm="0">
                                          <p:val>
                                            <p:strVal val="#ppt_x"/>
                                          </p:val>
                                        </p:tav>
                                        <p:tav tm="100000">
                                          <p:val>
                                            <p:strVal val="#ppt_x"/>
                                          </p:val>
                                        </p:tav>
                                      </p:tavLst>
                                    </p:anim>
                                    <p:anim calcmode="lin" valueType="num">
                                      <p:cBhvr>
                                        <p:cTn id="9" dur="400" fill="hold"/>
                                        <p:tgtEl>
                                          <p:spTgt spid="16385"/>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1638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1638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900" decel="100000" fill="hold"/>
                                        <p:tgtEl>
                                          <p:spTgt spid="7"/>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0"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edge">
                                      <p:cBhvr>
                                        <p:cTn id="24"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5" grpId="0"/>
      <p:bldP spid="7" grpId="0"/>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32" y="-24"/>
            <a:ext cx="8229600" cy="796908"/>
          </a:xfrm>
        </p:spPr>
        <p:txBody>
          <a:bodyPr>
            <a:normAutofit/>
          </a:bodyPr>
          <a:lstStyle/>
          <a:p>
            <a:pPr lvl="0" algn="r">
              <a:buFont typeface="Wingdings" pitchFamily="2" charset="2"/>
              <a:buChar char="§"/>
            </a:pPr>
            <a:r>
              <a:rPr lang="ar-SA" sz="3200" b="1" dirty="0" smtClean="0">
                <a:solidFill>
                  <a:srgbClr val="FF0000"/>
                </a:solidFill>
              </a:rPr>
              <a:t> خطوات تنفيذ إستراتيجية التعلم بالإتقان:</a:t>
            </a:r>
            <a:endParaRPr lang="ar-SA" sz="3200" b="1" dirty="0">
              <a:solidFill>
                <a:srgbClr val="FF0000"/>
              </a:solidFill>
            </a:endParaRPr>
          </a:p>
        </p:txBody>
      </p:sp>
      <p:sp>
        <p:nvSpPr>
          <p:cNvPr id="3" name="عنصر نائب للمحتوى 2"/>
          <p:cNvSpPr>
            <a:spLocks noGrp="1"/>
          </p:cNvSpPr>
          <p:nvPr>
            <p:ph idx="1"/>
          </p:nvPr>
        </p:nvSpPr>
        <p:spPr>
          <a:xfrm>
            <a:off x="214282" y="3728134"/>
            <a:ext cx="8501122" cy="2857520"/>
          </a:xfrm>
        </p:spPr>
        <p:txBody>
          <a:bodyPr>
            <a:noAutofit/>
          </a:bodyPr>
          <a:lstStyle/>
          <a:p>
            <a:pPr marL="684000"/>
            <a:r>
              <a:rPr lang="ar-SA" sz="2800" dirty="0" smtClean="0">
                <a:solidFill>
                  <a:schemeClr val="tx2">
                    <a:lumMod val="75000"/>
                  </a:schemeClr>
                </a:solidFill>
                <a:cs typeface="AL-Mohanad Bold" pitchFamily="2" charset="-78"/>
              </a:rPr>
              <a:t>تدريس كل وحدة تعليمية.</a:t>
            </a:r>
            <a:endParaRPr lang="en-US" sz="2800" dirty="0" smtClean="0">
              <a:solidFill>
                <a:schemeClr val="tx2">
                  <a:lumMod val="75000"/>
                </a:schemeClr>
              </a:solidFill>
              <a:cs typeface="AL-Mohanad Bold" pitchFamily="2" charset="-78"/>
            </a:endParaRPr>
          </a:p>
          <a:p>
            <a:pPr marL="684000"/>
            <a:r>
              <a:rPr lang="ar-SA" sz="2800" dirty="0" smtClean="0">
                <a:solidFill>
                  <a:schemeClr val="tx2">
                    <a:lumMod val="75000"/>
                  </a:schemeClr>
                </a:solidFill>
                <a:cs typeface="AL-Mohanad Bold" pitchFamily="2" charset="-78"/>
              </a:rPr>
              <a:t>تحديد كل خطوة من الخطوات اللازمة لتعلم كل وحدة.</a:t>
            </a:r>
            <a:endParaRPr lang="en-US" sz="2800" dirty="0" smtClean="0">
              <a:solidFill>
                <a:schemeClr val="tx2">
                  <a:lumMod val="75000"/>
                </a:schemeClr>
              </a:solidFill>
              <a:cs typeface="AL-Mohanad Bold" pitchFamily="2" charset="-78"/>
            </a:endParaRPr>
          </a:p>
          <a:p>
            <a:pPr marL="684000"/>
            <a:r>
              <a:rPr lang="ar-SA" sz="2800" dirty="0" smtClean="0">
                <a:solidFill>
                  <a:schemeClr val="tx2">
                    <a:lumMod val="75000"/>
                  </a:schemeClr>
                </a:solidFill>
                <a:cs typeface="AL-Mohanad Bold" pitchFamily="2" charset="-78"/>
              </a:rPr>
              <a:t>تنفيذ كافة النشاطات والمهام المقترحة.</a:t>
            </a:r>
            <a:endParaRPr lang="en-US" sz="2800" dirty="0" smtClean="0">
              <a:solidFill>
                <a:schemeClr val="tx2">
                  <a:lumMod val="75000"/>
                </a:schemeClr>
              </a:solidFill>
              <a:cs typeface="AL-Mohanad Bold" pitchFamily="2" charset="-78"/>
            </a:endParaRPr>
          </a:p>
          <a:p>
            <a:pPr marL="684000"/>
            <a:r>
              <a:rPr lang="ar-SA" sz="2800" dirty="0" smtClean="0">
                <a:solidFill>
                  <a:schemeClr val="tx2">
                    <a:lumMod val="75000"/>
                  </a:schemeClr>
                </a:solidFill>
                <a:cs typeface="AL-Mohanad Bold" pitchFamily="2" charset="-78"/>
              </a:rPr>
              <a:t>إجراء تقويم بنائي أثناء عملية التعلم.</a:t>
            </a:r>
            <a:endParaRPr lang="en-US" sz="2800" dirty="0" smtClean="0">
              <a:solidFill>
                <a:schemeClr val="tx2">
                  <a:lumMod val="75000"/>
                </a:schemeClr>
              </a:solidFill>
              <a:cs typeface="AL-Mohanad Bold" pitchFamily="2" charset="-78"/>
            </a:endParaRPr>
          </a:p>
          <a:p>
            <a:pPr marL="684000"/>
            <a:r>
              <a:rPr lang="ar-SA" sz="2800" dirty="0" smtClean="0">
                <a:solidFill>
                  <a:schemeClr val="tx2">
                    <a:lumMod val="75000"/>
                  </a:schemeClr>
                </a:solidFill>
                <a:cs typeface="AL-Mohanad Bold" pitchFamily="2" charset="-78"/>
              </a:rPr>
              <a:t>عدم تجاوز كل وحدة قبل التأكد من إتقان معارفها.</a:t>
            </a:r>
            <a:endParaRPr lang="en-US" sz="2800" dirty="0" smtClean="0">
              <a:solidFill>
                <a:schemeClr val="tx2">
                  <a:lumMod val="75000"/>
                </a:schemeClr>
              </a:solidFill>
              <a:cs typeface="AL-Mohanad Bold" pitchFamily="2" charset="-78"/>
            </a:endParaRPr>
          </a:p>
        </p:txBody>
      </p:sp>
      <p:sp>
        <p:nvSpPr>
          <p:cNvPr id="4" name="مستطيل 3"/>
          <p:cNvSpPr/>
          <p:nvPr/>
        </p:nvSpPr>
        <p:spPr>
          <a:xfrm>
            <a:off x="5929322" y="714356"/>
            <a:ext cx="2857488" cy="523220"/>
          </a:xfrm>
          <a:prstGeom prst="rect">
            <a:avLst/>
          </a:prstGeom>
        </p:spPr>
        <p:txBody>
          <a:bodyPr wrap="square">
            <a:spAutoFit/>
          </a:bodyPr>
          <a:lstStyle/>
          <a:p>
            <a:pPr>
              <a:buNone/>
            </a:pPr>
            <a:r>
              <a:rPr lang="ar-SA" sz="2800" b="1" dirty="0" smtClean="0">
                <a:solidFill>
                  <a:srgbClr val="0070C0"/>
                </a:solidFill>
                <a:cs typeface="AL-Mohanad Bold" pitchFamily="2" charset="-78"/>
              </a:rPr>
              <a:t>أولاً: خطوات الإعداد:</a:t>
            </a:r>
            <a:endParaRPr lang="en-US" sz="2800" b="1" dirty="0" smtClean="0">
              <a:solidFill>
                <a:srgbClr val="0070C0"/>
              </a:solidFill>
              <a:cs typeface="AL-Mohanad Bold" pitchFamily="2" charset="-78"/>
            </a:endParaRPr>
          </a:p>
        </p:txBody>
      </p:sp>
      <p:sp>
        <p:nvSpPr>
          <p:cNvPr id="5" name="مستطيل 4"/>
          <p:cNvSpPr/>
          <p:nvPr/>
        </p:nvSpPr>
        <p:spPr>
          <a:xfrm>
            <a:off x="928662" y="1214422"/>
            <a:ext cx="7786710" cy="1988237"/>
          </a:xfrm>
          <a:prstGeom prst="rect">
            <a:avLst/>
          </a:prstGeom>
        </p:spPr>
        <p:txBody>
          <a:bodyPr wrap="square">
            <a:spAutoFit/>
          </a:bodyPr>
          <a:lstStyle/>
          <a:p>
            <a:pPr marL="684000" indent="-342900">
              <a:spcBef>
                <a:spcPct val="20000"/>
              </a:spcBef>
              <a:buFont typeface="Arial" pitchFamily="34" charset="0"/>
              <a:buChar char="•"/>
            </a:pPr>
            <a:r>
              <a:rPr lang="ar-SA" sz="2800" dirty="0" smtClean="0">
                <a:solidFill>
                  <a:schemeClr val="tx2">
                    <a:lumMod val="75000"/>
                  </a:schemeClr>
                </a:solidFill>
                <a:cs typeface="AL-Mohanad Bold" pitchFamily="2" charset="-78"/>
              </a:rPr>
              <a:t>تحديد الأهداف السلوكية للوحدات تحديداً دقيقاً.</a:t>
            </a:r>
            <a:endParaRPr lang="en-US" sz="2800" dirty="0" smtClean="0">
              <a:solidFill>
                <a:schemeClr val="tx2">
                  <a:lumMod val="75000"/>
                </a:schemeClr>
              </a:solidFill>
              <a:cs typeface="AL-Mohanad Bold" pitchFamily="2" charset="-78"/>
            </a:endParaRPr>
          </a:p>
          <a:p>
            <a:pPr marL="684000" indent="-342900">
              <a:spcBef>
                <a:spcPct val="20000"/>
              </a:spcBef>
              <a:buFont typeface="Arial" pitchFamily="34" charset="0"/>
              <a:buChar char="•"/>
            </a:pPr>
            <a:r>
              <a:rPr lang="ar-SA" sz="2800" dirty="0" smtClean="0">
                <a:solidFill>
                  <a:schemeClr val="tx2">
                    <a:lumMod val="75000"/>
                  </a:schemeClr>
                </a:solidFill>
                <a:cs typeface="AL-Mohanad Bold" pitchFamily="2" charset="-78"/>
              </a:rPr>
              <a:t>تحديد كم المعلومات والمهارات اللازمة لكل وحدة دراسية.</a:t>
            </a:r>
            <a:endParaRPr lang="en-US" sz="2800" dirty="0" smtClean="0">
              <a:solidFill>
                <a:schemeClr val="tx2">
                  <a:lumMod val="75000"/>
                </a:schemeClr>
              </a:solidFill>
              <a:cs typeface="AL-Mohanad Bold" pitchFamily="2" charset="-78"/>
            </a:endParaRPr>
          </a:p>
          <a:p>
            <a:pPr marL="684000" indent="-342900">
              <a:spcBef>
                <a:spcPct val="20000"/>
              </a:spcBef>
              <a:buFont typeface="Arial" pitchFamily="34" charset="0"/>
              <a:buChar char="•"/>
            </a:pPr>
            <a:r>
              <a:rPr lang="ar-SA" sz="2800" dirty="0" smtClean="0">
                <a:solidFill>
                  <a:schemeClr val="tx2">
                    <a:lumMod val="75000"/>
                  </a:schemeClr>
                </a:solidFill>
                <a:cs typeface="AL-Mohanad Bold" pitchFamily="2" charset="-78"/>
              </a:rPr>
              <a:t>بناء نماذج للاختبار (القبلي- البنائي- </a:t>
            </a:r>
            <a:r>
              <a:rPr lang="ar-SA" sz="2800" dirty="0" err="1" smtClean="0">
                <a:solidFill>
                  <a:schemeClr val="tx2">
                    <a:lumMod val="75000"/>
                  </a:schemeClr>
                </a:solidFill>
                <a:cs typeface="AL-Mohanad Bold" pitchFamily="2" charset="-78"/>
              </a:rPr>
              <a:t>البعدي</a:t>
            </a:r>
            <a:r>
              <a:rPr lang="ar-SA" sz="2800" dirty="0" smtClean="0">
                <a:solidFill>
                  <a:schemeClr val="tx2">
                    <a:lumMod val="75000"/>
                  </a:schemeClr>
                </a:solidFill>
                <a:cs typeface="AL-Mohanad Bold" pitchFamily="2" charset="-78"/>
              </a:rPr>
              <a:t>).</a:t>
            </a:r>
            <a:endParaRPr lang="en-US" sz="2800" dirty="0" smtClean="0">
              <a:solidFill>
                <a:schemeClr val="tx2">
                  <a:lumMod val="75000"/>
                </a:schemeClr>
              </a:solidFill>
              <a:cs typeface="AL-Mohanad Bold" pitchFamily="2" charset="-78"/>
            </a:endParaRPr>
          </a:p>
          <a:p>
            <a:pPr marL="684000">
              <a:buFont typeface="Arial" pitchFamily="34" charset="0"/>
              <a:buChar char="•"/>
            </a:pPr>
            <a:r>
              <a:rPr lang="ar-SA" sz="2800" dirty="0" smtClean="0">
                <a:solidFill>
                  <a:schemeClr val="tx2">
                    <a:lumMod val="75000"/>
                  </a:schemeClr>
                </a:solidFill>
                <a:cs typeface="AL-Mohanad Bold" pitchFamily="2" charset="-78"/>
              </a:rPr>
              <a:t>تطبيق الاختبارات تطبيقاً قبلياً.</a:t>
            </a:r>
            <a:endParaRPr lang="en-US" sz="2800" dirty="0" smtClean="0">
              <a:solidFill>
                <a:schemeClr val="tx2">
                  <a:lumMod val="75000"/>
                </a:schemeClr>
              </a:solidFill>
              <a:cs typeface="AL-Mohanad Bold" pitchFamily="2" charset="-78"/>
            </a:endParaRPr>
          </a:p>
        </p:txBody>
      </p:sp>
      <p:sp>
        <p:nvSpPr>
          <p:cNvPr id="6" name="مستطيل 5"/>
          <p:cNvSpPr/>
          <p:nvPr/>
        </p:nvSpPr>
        <p:spPr>
          <a:xfrm>
            <a:off x="5643570" y="3299506"/>
            <a:ext cx="3264567" cy="523220"/>
          </a:xfrm>
          <a:prstGeom prst="rect">
            <a:avLst/>
          </a:prstGeom>
        </p:spPr>
        <p:txBody>
          <a:bodyPr wrap="square">
            <a:spAutoFit/>
          </a:bodyPr>
          <a:lstStyle/>
          <a:p>
            <a:r>
              <a:rPr lang="ar-SA" sz="2800" b="1" dirty="0" smtClean="0">
                <a:solidFill>
                  <a:srgbClr val="0070C0"/>
                </a:solidFill>
                <a:cs typeface="AL-Mohanad Bold" pitchFamily="2" charset="-78"/>
              </a:rPr>
              <a:t>ثانياً: خطوات التعلم:</a:t>
            </a:r>
            <a:endParaRPr lang="en-US" sz="2800" b="1" dirty="0" smtClean="0">
              <a:solidFill>
                <a:srgbClr val="0070C0"/>
              </a:solidFill>
              <a:cs typeface="AL-Mohanad Bol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7" presetClass="entr" presetSubtype="4"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0" fill="hold"/>
                                        <p:tgtEl>
                                          <p:spTgt spid="4"/>
                                        </p:tgtEl>
                                        <p:attrNameLst>
                                          <p:attrName>ppt_x</p:attrName>
                                        </p:attrNameLst>
                                      </p:cBhvr>
                                      <p:tavLst>
                                        <p:tav tm="0">
                                          <p:val>
                                            <p:strVal val="#ppt_x"/>
                                          </p:val>
                                        </p:tav>
                                        <p:tav tm="100000">
                                          <p:val>
                                            <p:strVal val="#ppt_x"/>
                                          </p:val>
                                        </p:tav>
                                      </p:tavLst>
                                    </p:anim>
                                    <p:anim calcmode="lin" valueType="num">
                                      <p:cBhvr additive="base">
                                        <p:cTn id="15"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35"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2000"/>
                                        <p:tgtEl>
                                          <p:spTgt spid="5"/>
                                        </p:tgtEl>
                                      </p:cBhvr>
                                    </p:animEffect>
                                    <p:anim calcmode="lin" valueType="num">
                                      <p:cBhvr>
                                        <p:cTn id="21" dur="2000" fill="hold"/>
                                        <p:tgtEl>
                                          <p:spTgt spid="5"/>
                                        </p:tgtEl>
                                        <p:attrNameLst>
                                          <p:attrName>style.rotation</p:attrName>
                                        </p:attrNameLst>
                                      </p:cBhvr>
                                      <p:tavLst>
                                        <p:tav tm="0">
                                          <p:val>
                                            <p:fltVal val="720"/>
                                          </p:val>
                                        </p:tav>
                                        <p:tav tm="100000">
                                          <p:val>
                                            <p:fltVal val="0"/>
                                          </p:val>
                                        </p:tav>
                                      </p:tavLst>
                                    </p:anim>
                                    <p:anim calcmode="lin" valueType="num">
                                      <p:cBhvr>
                                        <p:cTn id="22" dur="2000" fill="hold"/>
                                        <p:tgtEl>
                                          <p:spTgt spid="5"/>
                                        </p:tgtEl>
                                        <p:attrNameLst>
                                          <p:attrName>ppt_h</p:attrName>
                                        </p:attrNameLst>
                                      </p:cBhvr>
                                      <p:tavLst>
                                        <p:tav tm="0">
                                          <p:val>
                                            <p:fltVal val="0"/>
                                          </p:val>
                                        </p:tav>
                                        <p:tav tm="100000">
                                          <p:val>
                                            <p:strVal val="#ppt_h"/>
                                          </p:val>
                                        </p:tav>
                                      </p:tavLst>
                                    </p:anim>
                                    <p:anim calcmode="lin" valueType="num">
                                      <p:cBhvr>
                                        <p:cTn id="23" dur="2000" fill="hold"/>
                                        <p:tgtEl>
                                          <p:spTgt spid="5"/>
                                        </p:tgtEl>
                                        <p:attrNameLst>
                                          <p:attrName>ppt_w</p:attrName>
                                        </p:attrNameLst>
                                      </p:cBhvr>
                                      <p:tavLst>
                                        <p:tav tm="0">
                                          <p:val>
                                            <p:fltVal val="0"/>
                                          </p:val>
                                        </p:tav>
                                        <p:tav tm="100000">
                                          <p:val>
                                            <p:strVal val="#ppt_w"/>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5" presetClass="entr" presetSubtype="0" fill="hold" grpId="0" nodeType="clickEffect">
                                  <p:stCondLst>
                                    <p:cond delay="0"/>
                                  </p:stCondLst>
                                  <p:childTnLst>
                                    <p:set>
                                      <p:cBhvr>
                                        <p:cTn id="34" dur="1" fill="hold">
                                          <p:stCondLst>
                                            <p:cond delay="0"/>
                                          </p:stCondLst>
                                        </p:cTn>
                                        <p:tgtEl>
                                          <p:spTgt spid="3">
                                            <p:txEl>
                                              <p:pRg st="0" end="0"/>
                                            </p:txEl>
                                          </p:spTgt>
                                        </p:tgtEl>
                                        <p:attrNameLst>
                                          <p:attrName>style.visibility</p:attrName>
                                        </p:attrNameLst>
                                      </p:cBhvr>
                                      <p:to>
                                        <p:strVal val="visible"/>
                                      </p:to>
                                    </p:set>
                                    <p:animEffect transition="in" filter="fade">
                                      <p:cBhvr>
                                        <p:cTn id="35" dur="2000"/>
                                        <p:tgtEl>
                                          <p:spTgt spid="3">
                                            <p:txEl>
                                              <p:pRg st="0" end="0"/>
                                            </p:txEl>
                                          </p:spTgt>
                                        </p:tgtEl>
                                      </p:cBhvr>
                                    </p:animEffect>
                                    <p:anim calcmode="lin" valueType="num">
                                      <p:cBhvr>
                                        <p:cTn id="36"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37"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38"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39" fill="hold">
                      <p:stCondLst>
                        <p:cond delay="indefinite"/>
                      </p:stCondLst>
                      <p:childTnLst>
                        <p:par>
                          <p:cTn id="40" fill="hold">
                            <p:stCondLst>
                              <p:cond delay="0"/>
                            </p:stCondLst>
                            <p:childTnLst>
                              <p:par>
                                <p:cTn id="41" presetID="35" presetClass="entr" presetSubtype="0" fill="hold" grpId="0" nodeType="clickEffect">
                                  <p:stCondLst>
                                    <p:cond delay="0"/>
                                  </p:stCondLst>
                                  <p:childTnLst>
                                    <p:set>
                                      <p:cBhvr>
                                        <p:cTn id="42" dur="1" fill="hold">
                                          <p:stCondLst>
                                            <p:cond delay="0"/>
                                          </p:stCondLst>
                                        </p:cTn>
                                        <p:tgtEl>
                                          <p:spTgt spid="3">
                                            <p:txEl>
                                              <p:pRg st="1" end="1"/>
                                            </p:txEl>
                                          </p:spTgt>
                                        </p:tgtEl>
                                        <p:attrNameLst>
                                          <p:attrName>style.visibility</p:attrName>
                                        </p:attrNameLst>
                                      </p:cBhvr>
                                      <p:to>
                                        <p:strVal val="visible"/>
                                      </p:to>
                                    </p:set>
                                    <p:animEffect transition="in" filter="fade">
                                      <p:cBhvr>
                                        <p:cTn id="43" dur="2000"/>
                                        <p:tgtEl>
                                          <p:spTgt spid="3">
                                            <p:txEl>
                                              <p:pRg st="1" end="1"/>
                                            </p:txEl>
                                          </p:spTgt>
                                        </p:tgtEl>
                                      </p:cBhvr>
                                    </p:animEffect>
                                    <p:anim calcmode="lin" valueType="num">
                                      <p:cBhvr>
                                        <p:cTn id="44" dur="2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45"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46" dur="2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47" fill="hold">
                      <p:stCondLst>
                        <p:cond delay="indefinite"/>
                      </p:stCondLst>
                      <p:childTnLst>
                        <p:par>
                          <p:cTn id="48" fill="hold">
                            <p:stCondLst>
                              <p:cond delay="0"/>
                            </p:stCondLst>
                            <p:childTnLst>
                              <p:par>
                                <p:cTn id="49" presetID="35" presetClass="entr" presetSubtype="0" fill="hold" grpId="0" nodeType="clickEffect">
                                  <p:stCondLst>
                                    <p:cond delay="0"/>
                                  </p:stCondLst>
                                  <p:childTnLst>
                                    <p:set>
                                      <p:cBhvr>
                                        <p:cTn id="50" dur="1" fill="hold">
                                          <p:stCondLst>
                                            <p:cond delay="0"/>
                                          </p:stCondLst>
                                        </p:cTn>
                                        <p:tgtEl>
                                          <p:spTgt spid="3">
                                            <p:txEl>
                                              <p:pRg st="2" end="2"/>
                                            </p:txEl>
                                          </p:spTgt>
                                        </p:tgtEl>
                                        <p:attrNameLst>
                                          <p:attrName>style.visibility</p:attrName>
                                        </p:attrNameLst>
                                      </p:cBhvr>
                                      <p:to>
                                        <p:strVal val="visible"/>
                                      </p:to>
                                    </p:set>
                                    <p:animEffect transition="in" filter="fade">
                                      <p:cBhvr>
                                        <p:cTn id="51" dur="2000"/>
                                        <p:tgtEl>
                                          <p:spTgt spid="3">
                                            <p:txEl>
                                              <p:pRg st="2" end="2"/>
                                            </p:txEl>
                                          </p:spTgt>
                                        </p:tgtEl>
                                      </p:cBhvr>
                                    </p:animEffect>
                                    <p:anim calcmode="lin" valueType="num">
                                      <p:cBhvr>
                                        <p:cTn id="52" dur="2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53" dur="2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54" dur="2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55" fill="hold">
                      <p:stCondLst>
                        <p:cond delay="indefinite"/>
                      </p:stCondLst>
                      <p:childTnLst>
                        <p:par>
                          <p:cTn id="56" fill="hold">
                            <p:stCondLst>
                              <p:cond delay="0"/>
                            </p:stCondLst>
                            <p:childTnLst>
                              <p:par>
                                <p:cTn id="57" presetID="35" presetClass="entr" presetSubtype="0" fill="hold" grpId="0" nodeType="clickEffect">
                                  <p:stCondLst>
                                    <p:cond delay="0"/>
                                  </p:stCondLst>
                                  <p:childTnLst>
                                    <p:set>
                                      <p:cBhvr>
                                        <p:cTn id="58" dur="1" fill="hold">
                                          <p:stCondLst>
                                            <p:cond delay="0"/>
                                          </p:stCondLst>
                                        </p:cTn>
                                        <p:tgtEl>
                                          <p:spTgt spid="3">
                                            <p:txEl>
                                              <p:pRg st="3" end="3"/>
                                            </p:txEl>
                                          </p:spTgt>
                                        </p:tgtEl>
                                        <p:attrNameLst>
                                          <p:attrName>style.visibility</p:attrName>
                                        </p:attrNameLst>
                                      </p:cBhvr>
                                      <p:to>
                                        <p:strVal val="visible"/>
                                      </p:to>
                                    </p:set>
                                    <p:animEffect transition="in" filter="fade">
                                      <p:cBhvr>
                                        <p:cTn id="59" dur="2000"/>
                                        <p:tgtEl>
                                          <p:spTgt spid="3">
                                            <p:txEl>
                                              <p:pRg st="3" end="3"/>
                                            </p:txEl>
                                          </p:spTgt>
                                        </p:tgtEl>
                                      </p:cBhvr>
                                    </p:animEffect>
                                    <p:anim calcmode="lin" valueType="num">
                                      <p:cBhvr>
                                        <p:cTn id="60" dur="20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61" dur="2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62" dur="2000" fill="hold"/>
                                        <p:tgtEl>
                                          <p:spTgt spid="3">
                                            <p:txEl>
                                              <p:pRg st="3" end="3"/>
                                            </p:txEl>
                                          </p:spTgt>
                                        </p:tgtEl>
                                        <p:attrNameLst>
                                          <p:attrName>ppt_w</p:attrName>
                                        </p:attrNameLst>
                                      </p:cBhvr>
                                      <p:tavLst>
                                        <p:tav tm="0">
                                          <p:val>
                                            <p:fltVal val="0"/>
                                          </p:val>
                                        </p:tav>
                                        <p:tav tm="100000">
                                          <p:val>
                                            <p:strVal val="#ppt_w"/>
                                          </p:val>
                                        </p:tav>
                                      </p:tavLst>
                                    </p:anim>
                                  </p:childTnLst>
                                </p:cTn>
                              </p:par>
                            </p:childTnLst>
                          </p:cTn>
                        </p:par>
                      </p:childTnLst>
                    </p:cTn>
                  </p:par>
                  <p:par>
                    <p:cTn id="63" fill="hold">
                      <p:stCondLst>
                        <p:cond delay="indefinite"/>
                      </p:stCondLst>
                      <p:childTnLst>
                        <p:par>
                          <p:cTn id="64" fill="hold">
                            <p:stCondLst>
                              <p:cond delay="0"/>
                            </p:stCondLst>
                            <p:childTnLst>
                              <p:par>
                                <p:cTn id="65" presetID="35" presetClass="entr" presetSubtype="0" fill="hold" grpId="0" nodeType="clickEffect">
                                  <p:stCondLst>
                                    <p:cond delay="0"/>
                                  </p:stCondLst>
                                  <p:childTnLst>
                                    <p:set>
                                      <p:cBhvr>
                                        <p:cTn id="66" dur="1" fill="hold">
                                          <p:stCondLst>
                                            <p:cond delay="0"/>
                                          </p:stCondLst>
                                        </p:cTn>
                                        <p:tgtEl>
                                          <p:spTgt spid="3">
                                            <p:txEl>
                                              <p:pRg st="4" end="4"/>
                                            </p:txEl>
                                          </p:spTgt>
                                        </p:tgtEl>
                                        <p:attrNameLst>
                                          <p:attrName>style.visibility</p:attrName>
                                        </p:attrNameLst>
                                      </p:cBhvr>
                                      <p:to>
                                        <p:strVal val="visible"/>
                                      </p:to>
                                    </p:set>
                                    <p:animEffect transition="in" filter="fade">
                                      <p:cBhvr>
                                        <p:cTn id="67" dur="2000"/>
                                        <p:tgtEl>
                                          <p:spTgt spid="3">
                                            <p:txEl>
                                              <p:pRg st="4" end="4"/>
                                            </p:txEl>
                                          </p:spTgt>
                                        </p:tgtEl>
                                      </p:cBhvr>
                                    </p:animEffect>
                                    <p:anim calcmode="lin" valueType="num">
                                      <p:cBhvr>
                                        <p:cTn id="68" dur="2000" fill="hold"/>
                                        <p:tgtEl>
                                          <p:spTgt spid="3">
                                            <p:txEl>
                                              <p:pRg st="4" end="4"/>
                                            </p:txEl>
                                          </p:spTgt>
                                        </p:tgtEl>
                                        <p:attrNameLst>
                                          <p:attrName>style.rotation</p:attrName>
                                        </p:attrNameLst>
                                      </p:cBhvr>
                                      <p:tavLst>
                                        <p:tav tm="0">
                                          <p:val>
                                            <p:fltVal val="720"/>
                                          </p:val>
                                        </p:tav>
                                        <p:tav tm="100000">
                                          <p:val>
                                            <p:fltVal val="0"/>
                                          </p:val>
                                        </p:tav>
                                      </p:tavLst>
                                    </p:anim>
                                    <p:anim calcmode="lin" valueType="num">
                                      <p:cBhvr>
                                        <p:cTn id="69" dur="2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70" dur="2000" fill="hold"/>
                                        <p:tgtEl>
                                          <p:spTgt spid="3">
                                            <p:txEl>
                                              <p:pRg st="4" end="4"/>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5" grpId="0"/>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500166" y="1571612"/>
            <a:ext cx="6643734" cy="3286148"/>
          </a:xfrm>
        </p:spPr>
        <p:txBody>
          <a:bodyPr>
            <a:noAutofit/>
          </a:bodyPr>
          <a:lstStyle/>
          <a:p>
            <a:r>
              <a:rPr lang="ar-SA" sz="2800" dirty="0" smtClean="0">
                <a:solidFill>
                  <a:schemeClr val="tx2">
                    <a:lumMod val="75000"/>
                  </a:schemeClr>
                </a:solidFill>
                <a:cs typeface="AL-Mohanad Bold" pitchFamily="2" charset="-78"/>
              </a:rPr>
              <a:t>التأكد من تحقيق الأهداف المنشودة لكل وحدة بتطبيق التقويم </a:t>
            </a:r>
            <a:r>
              <a:rPr lang="ar-SA" sz="2800" dirty="0" err="1" smtClean="0">
                <a:solidFill>
                  <a:schemeClr val="tx2">
                    <a:lumMod val="75000"/>
                  </a:schemeClr>
                </a:solidFill>
                <a:cs typeface="AL-Mohanad Bold" pitchFamily="2" charset="-78"/>
              </a:rPr>
              <a:t>البعدي</a:t>
            </a:r>
            <a:r>
              <a:rPr lang="ar-SA" sz="2800" dirty="0" smtClean="0">
                <a:solidFill>
                  <a:schemeClr val="tx2">
                    <a:lumMod val="75000"/>
                  </a:schemeClr>
                </a:solidFill>
                <a:cs typeface="AL-Mohanad Bold" pitchFamily="2" charset="-78"/>
              </a:rPr>
              <a:t>.</a:t>
            </a:r>
            <a:endParaRPr lang="en-US" sz="2800" dirty="0" smtClean="0">
              <a:solidFill>
                <a:schemeClr val="tx2">
                  <a:lumMod val="75000"/>
                </a:schemeClr>
              </a:solidFill>
              <a:cs typeface="AL-Mohanad Bold" pitchFamily="2" charset="-78"/>
            </a:endParaRPr>
          </a:p>
          <a:p>
            <a:r>
              <a:rPr lang="ar-SA" sz="2800" dirty="0" smtClean="0">
                <a:solidFill>
                  <a:schemeClr val="tx2">
                    <a:lumMod val="75000"/>
                  </a:schemeClr>
                </a:solidFill>
                <a:cs typeface="AL-Mohanad Bold" pitchFamily="2" charset="-78"/>
              </a:rPr>
              <a:t>تحديد نقاط الضعف ونقاط القوة في تعلم كل وحدة.</a:t>
            </a:r>
            <a:endParaRPr lang="en-US" sz="2800" dirty="0" smtClean="0">
              <a:solidFill>
                <a:schemeClr val="tx2">
                  <a:lumMod val="75000"/>
                </a:schemeClr>
              </a:solidFill>
              <a:cs typeface="AL-Mohanad Bold" pitchFamily="2" charset="-78"/>
            </a:endParaRPr>
          </a:p>
          <a:p>
            <a:r>
              <a:rPr lang="ar-SA" sz="2800" dirty="0" smtClean="0">
                <a:solidFill>
                  <a:schemeClr val="tx2">
                    <a:lumMod val="75000"/>
                  </a:schemeClr>
                </a:solidFill>
                <a:cs typeface="AL-Mohanad Bold" pitchFamily="2" charset="-78"/>
              </a:rPr>
              <a:t>في حالة إتقان المتدرب للوحدة ينتقل إلى الوحدة التي تليها، وهكذا.</a:t>
            </a:r>
            <a:endParaRPr lang="en-US" sz="2800" dirty="0" smtClean="0">
              <a:solidFill>
                <a:schemeClr val="tx2">
                  <a:lumMod val="75000"/>
                </a:schemeClr>
              </a:solidFill>
              <a:cs typeface="AL-Mohanad Bold" pitchFamily="2" charset="-78"/>
            </a:endParaRPr>
          </a:p>
        </p:txBody>
      </p:sp>
      <p:sp>
        <p:nvSpPr>
          <p:cNvPr id="5" name="مستطيل 4"/>
          <p:cNvSpPr/>
          <p:nvPr/>
        </p:nvSpPr>
        <p:spPr>
          <a:xfrm>
            <a:off x="4071934" y="1000108"/>
            <a:ext cx="4626588" cy="523220"/>
          </a:xfrm>
          <a:prstGeom prst="rect">
            <a:avLst/>
          </a:prstGeom>
        </p:spPr>
        <p:txBody>
          <a:bodyPr wrap="none">
            <a:spAutoFit/>
          </a:bodyPr>
          <a:lstStyle/>
          <a:p>
            <a:r>
              <a:rPr lang="ar-SA" sz="2800" b="1" dirty="0" smtClean="0">
                <a:solidFill>
                  <a:srgbClr val="0070C0"/>
                </a:solidFill>
                <a:cs typeface="AL-Mohanad Bold" pitchFamily="2" charset="-78"/>
              </a:rPr>
              <a:t>ثالثاً: خطوات التحقق من إتقان التعلم :</a:t>
            </a:r>
            <a:endParaRPr lang="en-US" sz="2800" b="1" dirty="0" smtClean="0">
              <a:solidFill>
                <a:srgbClr val="0070C0"/>
              </a:solidFill>
              <a:cs typeface="AL-Mohanad Bol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3"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
                                        <p:tgtEl>
                                          <p:spTgt spid="3">
                                            <p:txEl>
                                              <p:pRg st="0" end="0"/>
                                            </p:txEl>
                                          </p:spTgt>
                                        </p:tgtEl>
                                      </p:cBhvr>
                                    </p:animEffect>
                                    <p:anim calcmode="lin" valueType="num">
                                      <p:cBhvr>
                                        <p:cTn id="14"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400" fill="hold"/>
                                        <p:tgtEl>
                                          <p:spTgt spid="3">
                                            <p:txEl>
                                              <p:pRg st="0" end="0"/>
                                            </p:txEl>
                                          </p:spTgt>
                                        </p:tgtEl>
                                        <p:attrNameLst>
                                          <p:attrName>ppt_y</p:attrName>
                                        </p:attrNameLst>
                                      </p:cBhvr>
                                      <p:tavLst>
                                        <p:tav tm="0">
                                          <p:val>
                                            <p:strVal val="#ppt_y+0.31"/>
                                          </p:val>
                                        </p:tav>
                                        <p:tav tm="100000">
                                          <p:val>
                                            <p:strVal val="#ppt_y+0.31"/>
                                          </p:val>
                                        </p:tav>
                                      </p:tavLst>
                                    </p:anim>
                                    <p:anim calcmode="lin" valueType="num">
                                      <p:cBhvr>
                                        <p:cTn id="16" dur="600" decel="50000" fill="hold">
                                          <p:stCondLst>
                                            <p:cond delay="400"/>
                                          </p:stCondLst>
                                        </p:cTn>
                                        <p:tgtEl>
                                          <p:spTgt spid="3">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7" dur="600" decel="50000" fill="hold">
                                          <p:stCondLst>
                                            <p:cond delay="400"/>
                                          </p:stCondLst>
                                        </p:cTn>
                                        <p:tgtEl>
                                          <p:spTgt spid="3">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3"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100"/>
                                        <p:tgtEl>
                                          <p:spTgt spid="3">
                                            <p:txEl>
                                              <p:pRg st="1" end="1"/>
                                            </p:txEl>
                                          </p:spTgt>
                                        </p:tgtEl>
                                      </p:cBhvr>
                                    </p:animEffect>
                                    <p:anim calcmode="lin" valueType="num">
                                      <p:cBhvr>
                                        <p:cTn id="23" dur="4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4" dur="4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25" dur="600" decel="50000" fill="hold">
                                          <p:stCondLst>
                                            <p:cond delay="4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6" dur="600" decel="50000" fill="hold">
                                          <p:stCondLst>
                                            <p:cond delay="4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3"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100"/>
                                        <p:tgtEl>
                                          <p:spTgt spid="3">
                                            <p:txEl>
                                              <p:pRg st="2" end="2"/>
                                            </p:txEl>
                                          </p:spTgt>
                                        </p:tgtEl>
                                      </p:cBhvr>
                                    </p:animEffect>
                                    <p:anim calcmode="lin" valueType="num">
                                      <p:cBhvr>
                                        <p:cTn id="32" dur="4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3" dur="4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34" dur="600" decel="50000" fill="hold">
                                          <p:stCondLst>
                                            <p:cond delay="4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5" dur="600" decel="50000" fill="hold">
                                          <p:stCondLst>
                                            <p:cond delay="4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0" y="571480"/>
            <a:ext cx="9072595"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Low" fontAlgn="base">
              <a:spcBef>
                <a:spcPct val="0"/>
              </a:spcBef>
              <a:spcAft>
                <a:spcPct val="0"/>
              </a:spcAft>
            </a:pPr>
            <a:r>
              <a:rPr lang="ar-SA" sz="3200" b="1" dirty="0" smtClean="0">
                <a:solidFill>
                  <a:schemeClr val="accent6">
                    <a:lumMod val="50000"/>
                  </a:schemeClr>
                </a:solidFill>
                <a:latin typeface="+mj-lt"/>
                <a:ea typeface="+mj-ea"/>
                <a:cs typeface="AL-Mateen" pitchFamily="2" charset="-78"/>
              </a:rPr>
              <a:t>8-إستراتيجية الخرائط المعرفية والخرائط الذهنية:</a:t>
            </a:r>
          </a:p>
        </p:txBody>
      </p:sp>
      <p:sp>
        <p:nvSpPr>
          <p:cNvPr id="7" name="مستطيل 6"/>
          <p:cNvSpPr/>
          <p:nvPr/>
        </p:nvSpPr>
        <p:spPr>
          <a:xfrm>
            <a:off x="4281595" y="1772655"/>
            <a:ext cx="4669868" cy="584775"/>
          </a:xfrm>
          <a:prstGeom prst="rect">
            <a:avLst/>
          </a:prstGeom>
        </p:spPr>
        <p:txBody>
          <a:bodyPr wrap="none">
            <a:spAutoFit/>
          </a:bodyPr>
          <a:lstStyle/>
          <a:p>
            <a:pPr lvl="0" indent="323850" algn="justLow" fontAlgn="base">
              <a:spcBef>
                <a:spcPct val="0"/>
              </a:spcBef>
              <a:spcAft>
                <a:spcPct val="0"/>
              </a:spcAft>
              <a:buFont typeface="Wingdings" pitchFamily="2" charset="2"/>
              <a:buChar char="§"/>
              <a:tabLst>
                <a:tab pos="268288" algn="l"/>
              </a:tabLst>
            </a:pPr>
            <a:r>
              <a:rPr lang="ar-SA" sz="3200" dirty="0" smtClean="0">
                <a:solidFill>
                  <a:srgbClr val="FF0000"/>
                </a:solidFill>
                <a:cs typeface="AL-Mateen" pitchFamily="2" charset="-78"/>
              </a:rPr>
              <a:t>مفهوم إستراتيجية الخرائط المعرفية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مستطيل 8"/>
          <p:cNvSpPr/>
          <p:nvPr/>
        </p:nvSpPr>
        <p:spPr>
          <a:xfrm>
            <a:off x="714348" y="2408533"/>
            <a:ext cx="8001056" cy="3662541"/>
          </a:xfrm>
          <a:prstGeom prst="rect">
            <a:avLst/>
          </a:prstGeom>
        </p:spPr>
        <p:txBody>
          <a:bodyPr wrap="square">
            <a:spAutoFit/>
          </a:bodyPr>
          <a:lstStyle/>
          <a:p>
            <a:pPr algn="just"/>
            <a:r>
              <a:rPr lang="ar-SA" sz="4000" dirty="0" smtClean="0">
                <a:solidFill>
                  <a:schemeClr val="tx2">
                    <a:lumMod val="75000"/>
                  </a:schemeClr>
                </a:solidFill>
                <a:cs typeface="AL-Mohanad Bold" pitchFamily="2" charset="-78"/>
              </a:rPr>
              <a:t>       </a:t>
            </a:r>
            <a:r>
              <a:rPr lang="ar-SA" sz="3200" dirty="0" smtClean="0">
                <a:solidFill>
                  <a:schemeClr val="tx2">
                    <a:lumMod val="75000"/>
                  </a:schemeClr>
                </a:solidFill>
                <a:cs typeface="AL-Mohanad Bold" pitchFamily="2" charset="-78"/>
              </a:rPr>
              <a:t>هي أسلوب لتنظيم المعرفة في أشكال ومخططات توضح عناصر المعرفة وما بينهما من علاقات، والغرض من استخدامها: تبسيط وفهم المعلومات الجديدة المتوفرة في المحتوى العلمي وربطها بالمعلومات السابقة، وتعليم المتدربين مهارات القدرة على إيجاد العلاقات، وكذلك تحديد الأولويات والتخطيط لأفكارهم بطريقة علمية منطقية، ومساعدتهم على أن يصبحوا متعلمين مستقلين مما يؤدي إلى تحسين التعلم.</a:t>
            </a:r>
          </a:p>
        </p:txBody>
      </p:sp>
      <p:sp>
        <p:nvSpPr>
          <p:cNvPr id="5" name="مستطيل 4"/>
          <p:cNvSpPr/>
          <p:nvPr/>
        </p:nvSpPr>
        <p:spPr>
          <a:xfrm>
            <a:off x="285720" y="1142984"/>
            <a:ext cx="8715436" cy="584775"/>
          </a:xfrm>
          <a:prstGeom prst="rect">
            <a:avLst/>
          </a:prstGeom>
        </p:spPr>
        <p:txBody>
          <a:bodyPr wrap="square">
            <a:spAutoFit/>
          </a:bodyPr>
          <a:lstStyle/>
          <a:p>
            <a:pPr>
              <a:buNone/>
            </a:pPr>
            <a:r>
              <a:rPr lang="ar-SA" sz="3200" b="1" dirty="0" smtClean="0">
                <a:solidFill>
                  <a:srgbClr val="0070C0"/>
                </a:solidFill>
                <a:cs typeface="AL-Mohanad Bold" pitchFamily="2" charset="-78"/>
              </a:rPr>
              <a:t>أولاً: إستراتيجية الخرائط المعرفية </a:t>
            </a:r>
            <a:r>
              <a:rPr lang="en-US" sz="3200" b="1" dirty="0" smtClean="0">
                <a:solidFill>
                  <a:srgbClr val="0070C0"/>
                </a:solidFill>
                <a:cs typeface="AL-Mohanad Bold" pitchFamily="2" charset="-78"/>
              </a:rPr>
              <a:t>Cognitive Maps Strategy</a:t>
            </a:r>
            <a:r>
              <a:rPr lang="ar-SA" sz="3200" b="1" dirty="0" smtClean="0">
                <a:solidFill>
                  <a:srgbClr val="0070C0"/>
                </a:solidFill>
                <a:cs typeface="AL-Mohanad Bold" pitchFamily="2" charset="-78"/>
              </a:rPr>
              <a:t>:</a:t>
            </a:r>
            <a:endParaRPr lang="en-US" sz="3200" b="1" dirty="0" smtClean="0">
              <a:solidFill>
                <a:srgbClr val="0070C0"/>
              </a:solidFill>
              <a:cs typeface="AL-Mohanad Bol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16385"/>
                                        </p:tgtEl>
                                        <p:attrNameLst>
                                          <p:attrName>style.visibility</p:attrName>
                                        </p:attrNameLst>
                                      </p:cBhvr>
                                      <p:to>
                                        <p:strVal val="visible"/>
                                      </p:to>
                                    </p:set>
                                    <p:animEffect transition="in" filter="fade">
                                      <p:cBhvr>
                                        <p:cTn id="7" dur="100"/>
                                        <p:tgtEl>
                                          <p:spTgt spid="16385"/>
                                        </p:tgtEl>
                                      </p:cBhvr>
                                    </p:animEffect>
                                    <p:anim calcmode="lin" valueType="num">
                                      <p:cBhvr>
                                        <p:cTn id="8" dur="400" fill="hold"/>
                                        <p:tgtEl>
                                          <p:spTgt spid="16385"/>
                                        </p:tgtEl>
                                        <p:attrNameLst>
                                          <p:attrName>ppt_x</p:attrName>
                                        </p:attrNameLst>
                                      </p:cBhvr>
                                      <p:tavLst>
                                        <p:tav tm="0">
                                          <p:val>
                                            <p:strVal val="#ppt_x"/>
                                          </p:val>
                                        </p:tav>
                                        <p:tav tm="100000">
                                          <p:val>
                                            <p:strVal val="#ppt_x"/>
                                          </p:val>
                                        </p:tav>
                                      </p:tavLst>
                                    </p:anim>
                                    <p:anim calcmode="lin" valueType="num">
                                      <p:cBhvr>
                                        <p:cTn id="9" dur="400" fill="hold"/>
                                        <p:tgtEl>
                                          <p:spTgt spid="16385"/>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1638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1638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7"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anim calcmode="lin" valueType="num">
                                      <p:cBhvr>
                                        <p:cTn id="17" dur="1000" fill="hold"/>
                                        <p:tgtEl>
                                          <p:spTgt spid="5"/>
                                        </p:tgtEl>
                                        <p:attrNameLst>
                                          <p:attrName>ppt_x</p:attrName>
                                        </p:attrNameLst>
                                      </p:cBhvr>
                                      <p:tavLst>
                                        <p:tav tm="0">
                                          <p:val>
                                            <p:strVal val="#ppt_x"/>
                                          </p:val>
                                        </p:tav>
                                        <p:tav tm="100000">
                                          <p:val>
                                            <p:strVal val="#ppt_x"/>
                                          </p:val>
                                        </p:tav>
                                      </p:tavLst>
                                    </p:anim>
                                    <p:anim calcmode="lin" valueType="num">
                                      <p:cBhvr>
                                        <p:cTn id="18"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900" decel="100000" fill="hold"/>
                                        <p:tgtEl>
                                          <p:spTgt spid="7"/>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0"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edge">
                                      <p:cBhvr>
                                        <p:cTn id="31"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5" grpId="0"/>
      <p:bldP spid="7" grpId="0"/>
      <p:bldP spid="9"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p:cNvSpPr>
          <p:nvPr>
            <p:ph type="body" idx="1"/>
          </p:nvPr>
        </p:nvSpPr>
        <p:spPr>
          <a:xfrm>
            <a:off x="457200" y="1916113"/>
            <a:ext cx="8229600" cy="4210050"/>
          </a:xfrm>
        </p:spPr>
        <p:txBody>
          <a:bodyPr/>
          <a:lstStyle/>
          <a:p>
            <a:pPr>
              <a:lnSpc>
                <a:spcPct val="90000"/>
              </a:lnSpc>
            </a:pPr>
            <a:endParaRPr lang="ar-SA" sz="3600" b="1" smtClean="0"/>
          </a:p>
          <a:p>
            <a:pPr>
              <a:lnSpc>
                <a:spcPct val="90000"/>
              </a:lnSpc>
              <a:buFont typeface="Arial" pitchFamily="34" charset="0"/>
              <a:buNone/>
            </a:pPr>
            <a:r>
              <a:rPr lang="ar-SA" sz="3600" b="1" smtClean="0"/>
              <a:t> تعرف المحاضرة بأنها ” عرض المعلومات والمعارف والخبرات أمام المستمعين له , دون أن يقطع عليه أحد هذا العرض بصورة مخطط لها أو لأهداف تعليمية تعلميه .</a:t>
            </a:r>
          </a:p>
          <a:p>
            <a:pPr>
              <a:lnSpc>
                <a:spcPct val="90000"/>
              </a:lnSpc>
              <a:buFont typeface="Arial" pitchFamily="34" charset="0"/>
              <a:buNone/>
            </a:pPr>
            <a:r>
              <a:rPr lang="ar-SA" sz="3600" b="1" smtClean="0"/>
              <a:t>المحاضر : ملقي ومرسل </a:t>
            </a:r>
          </a:p>
          <a:p>
            <a:pPr>
              <a:lnSpc>
                <a:spcPct val="90000"/>
              </a:lnSpc>
              <a:buFont typeface="Arial" pitchFamily="34" charset="0"/>
              <a:buNone/>
            </a:pPr>
            <a:r>
              <a:rPr lang="ar-SA" sz="3600" b="1" smtClean="0"/>
              <a:t>المتعلمون : مستمعون ومستقبلون .</a:t>
            </a:r>
            <a:endParaRPr lang="en-US" sz="3600" b="1" smtClean="0">
              <a:cs typeface="Arial" pitchFamily="34" charset="0"/>
            </a:endParaRPr>
          </a:p>
        </p:txBody>
      </p:sp>
      <p:sp>
        <p:nvSpPr>
          <p:cNvPr id="9219" name="Text Box 3"/>
          <p:cNvSpPr>
            <a:spLocks noChangeArrowheads="1"/>
          </p:cNvSpPr>
          <p:nvPr>
            <p:ph type="title"/>
          </p:nvPr>
        </p:nvSpPr>
        <p:spPr/>
        <p:txBody>
          <a:bodyPr/>
          <a:lstStyle/>
          <a:p>
            <a:pPr eaLnBrk="1" hangingPunct="1">
              <a:spcBef>
                <a:spcPct val="50000"/>
              </a:spcBef>
            </a:pPr>
            <a:r>
              <a:rPr lang="en-US" smtClean="0">
                <a:solidFill>
                  <a:srgbClr val="FF0066"/>
                </a:solidFill>
                <a:cs typeface="Times New Roman" pitchFamily="18" charset="0"/>
              </a:rPr>
              <a:t>  </a:t>
            </a:r>
            <a:r>
              <a:rPr lang="ar-SA" b="1" smtClean="0">
                <a:solidFill>
                  <a:srgbClr val="FF0066"/>
                </a:solidFill>
              </a:rPr>
              <a:t>أولا : المحاضرة</a:t>
            </a:r>
            <a:r>
              <a:rPr lang="ar-SA" smtClean="0"/>
              <a:t> </a:t>
            </a:r>
            <a:endParaRPr lang="en-US" smtClean="0">
              <a:cs typeface="Times New Roman" pitchFamily="18" charset="0"/>
            </a:endParaRPr>
          </a:p>
        </p:txBody>
      </p:sp>
      <p:sp>
        <p:nvSpPr>
          <p:cNvPr id="9220" name="AutoShape 2"/>
          <p:cNvSpPr>
            <a:spLocks noChangeArrowheads="1"/>
          </p:cNvSpPr>
          <p:nvPr/>
        </p:nvSpPr>
        <p:spPr bwMode="auto">
          <a:xfrm>
            <a:off x="1476375" y="296863"/>
            <a:ext cx="6624638" cy="1692275"/>
          </a:xfrm>
          <a:prstGeom prst="bevel">
            <a:avLst>
              <a:gd name="adj" fmla="val 12500"/>
            </a:avLst>
          </a:prstGeom>
          <a:solidFill>
            <a:schemeClr val="accent1"/>
          </a:solidFill>
          <a:ln w="9525">
            <a:solidFill>
              <a:schemeClr val="tx1"/>
            </a:solidFill>
            <a:miter lim="800000"/>
            <a:headEnd/>
            <a:tailEnd/>
          </a:ln>
          <a:effectLst/>
        </p:spPr>
        <p:txBody>
          <a:bodyPr wrap="none" anchor="ctr"/>
          <a:lstStyle/>
          <a:p>
            <a:pPr algn="ctr"/>
            <a:r>
              <a:rPr lang="ar-SA" sz="4400" b="1">
                <a:solidFill>
                  <a:srgbClr val="FF0066"/>
                </a:solidFill>
              </a:rPr>
              <a:t>أولا : المحاضرة</a:t>
            </a:r>
            <a:r>
              <a:rPr lang="ar-SA"/>
              <a:t>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ستطيل 6"/>
          <p:cNvSpPr/>
          <p:nvPr/>
        </p:nvSpPr>
        <p:spPr>
          <a:xfrm>
            <a:off x="4281595" y="1467700"/>
            <a:ext cx="4709943" cy="584775"/>
          </a:xfrm>
          <a:prstGeom prst="rect">
            <a:avLst/>
          </a:prstGeom>
        </p:spPr>
        <p:txBody>
          <a:bodyPr wrap="none">
            <a:spAutoFit/>
          </a:bodyPr>
          <a:lstStyle/>
          <a:p>
            <a:pPr lvl="0" indent="323850" algn="justLow" fontAlgn="base">
              <a:spcBef>
                <a:spcPct val="0"/>
              </a:spcBef>
              <a:spcAft>
                <a:spcPct val="0"/>
              </a:spcAft>
              <a:buFont typeface="Wingdings" pitchFamily="2" charset="2"/>
              <a:buChar char="§"/>
              <a:tabLst>
                <a:tab pos="268288" algn="l"/>
              </a:tabLst>
            </a:pPr>
            <a:r>
              <a:rPr lang="ar-SA" sz="3200" dirty="0" smtClean="0">
                <a:solidFill>
                  <a:srgbClr val="FF0000"/>
                </a:solidFill>
                <a:cs typeface="AL-Mateen" pitchFamily="2" charset="-78"/>
              </a:rPr>
              <a:t>مفهوم إستراتيجية الخرائط الذهنية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مستطيل 8"/>
          <p:cNvSpPr/>
          <p:nvPr/>
        </p:nvSpPr>
        <p:spPr>
          <a:xfrm>
            <a:off x="714348" y="2338227"/>
            <a:ext cx="8001056" cy="3662541"/>
          </a:xfrm>
          <a:prstGeom prst="rect">
            <a:avLst/>
          </a:prstGeom>
        </p:spPr>
        <p:txBody>
          <a:bodyPr wrap="square">
            <a:spAutoFit/>
          </a:bodyPr>
          <a:lstStyle/>
          <a:p>
            <a:pPr algn="just"/>
            <a:r>
              <a:rPr lang="ar-SA" sz="4000" dirty="0" smtClean="0">
                <a:solidFill>
                  <a:schemeClr val="tx2">
                    <a:lumMod val="75000"/>
                  </a:schemeClr>
                </a:solidFill>
                <a:cs typeface="AL-Mohanad Bold" pitchFamily="2" charset="-78"/>
              </a:rPr>
              <a:t>       </a:t>
            </a:r>
            <a:r>
              <a:rPr lang="ar-SA" sz="3200" dirty="0" smtClean="0">
                <a:solidFill>
                  <a:schemeClr val="tx2">
                    <a:lumMod val="75000"/>
                  </a:schemeClr>
                </a:solidFill>
                <a:cs typeface="AL-Mohanad Bold" pitchFamily="2" charset="-78"/>
              </a:rPr>
              <a:t>الخريطة الذهنية هي خريطة إبداعية تمثل رؤية المتدرب العلمية والعلاقات والروابط التي يُقيمها بنفسه بين أجزاء المادة. </a:t>
            </a:r>
            <a:endParaRPr lang="en-US" sz="3200" dirty="0" smtClean="0">
              <a:solidFill>
                <a:schemeClr val="tx2">
                  <a:lumMod val="75000"/>
                </a:schemeClr>
              </a:solidFill>
              <a:cs typeface="AL-Mohanad Bold" pitchFamily="2" charset="-78"/>
            </a:endParaRPr>
          </a:p>
          <a:p>
            <a:pPr algn="just"/>
            <a:r>
              <a:rPr lang="ar-SA" sz="3200" dirty="0" smtClean="0">
                <a:solidFill>
                  <a:schemeClr val="tx2">
                    <a:lumMod val="75000"/>
                  </a:schemeClr>
                </a:solidFill>
                <a:cs typeface="AL-Mohanad Bold" pitchFamily="2" charset="-78"/>
              </a:rPr>
              <a:t>         كما تعرف بأنها: وسيلة ناجحة من وسائل الدراسة التي تساعد المتدرب على تنظيم التفكير والتعلم، وتقوم بربط المعلومات المقروءة في الكتب بواسطة رسومات وكلمات على شكل خريطة.</a:t>
            </a:r>
          </a:p>
        </p:txBody>
      </p:sp>
      <p:sp>
        <p:nvSpPr>
          <p:cNvPr id="5" name="مستطيل 4"/>
          <p:cNvSpPr/>
          <p:nvPr/>
        </p:nvSpPr>
        <p:spPr>
          <a:xfrm>
            <a:off x="285720" y="558209"/>
            <a:ext cx="8715436" cy="584775"/>
          </a:xfrm>
          <a:prstGeom prst="rect">
            <a:avLst/>
          </a:prstGeom>
        </p:spPr>
        <p:txBody>
          <a:bodyPr wrap="square">
            <a:spAutoFit/>
          </a:bodyPr>
          <a:lstStyle/>
          <a:p>
            <a:pPr>
              <a:buNone/>
            </a:pPr>
            <a:r>
              <a:rPr lang="ar-SA" sz="3200" b="1" dirty="0" smtClean="0">
                <a:solidFill>
                  <a:srgbClr val="0070C0"/>
                </a:solidFill>
                <a:cs typeface="AL-Mohanad Bold" pitchFamily="2" charset="-78"/>
              </a:rPr>
              <a:t>ثانيًا: إستراتيجية الخرائط الذهنية </a:t>
            </a:r>
            <a:r>
              <a:rPr lang="en-US" sz="3200" b="1" dirty="0" smtClean="0">
                <a:solidFill>
                  <a:srgbClr val="0070C0"/>
                </a:solidFill>
                <a:cs typeface="AL-Mohanad Bold" pitchFamily="2" charset="-78"/>
              </a:rPr>
              <a:t>Mind Maps Strategy</a:t>
            </a:r>
            <a:r>
              <a:rPr lang="ar-SA" sz="3200" b="1" dirty="0" smtClean="0">
                <a:solidFill>
                  <a:srgbClr val="0070C0"/>
                </a:solidFill>
                <a:cs typeface="AL-Mohanad Bold" pitchFamily="2" charset="-78"/>
              </a:rPr>
              <a:t>:</a:t>
            </a:r>
            <a:endParaRPr lang="en-US" sz="3200" b="1" dirty="0" smtClean="0">
              <a:solidFill>
                <a:srgbClr val="0070C0"/>
              </a:solidFill>
              <a:cs typeface="AL-Mohanad Bol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edge">
                                      <p:cBhvr>
                                        <p:cTn id="2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ورقة عمل 2</a:t>
            </a:r>
            <a:endParaRPr lang="ar-SA" dirty="0"/>
          </a:p>
        </p:txBody>
      </p:sp>
      <p:sp>
        <p:nvSpPr>
          <p:cNvPr id="3" name="عنصر نائب للمحتوى 2"/>
          <p:cNvSpPr>
            <a:spLocks noGrp="1"/>
          </p:cNvSpPr>
          <p:nvPr>
            <p:ph idx="1"/>
          </p:nvPr>
        </p:nvSpPr>
        <p:spPr/>
        <p:txBody>
          <a:bodyPr/>
          <a:lstStyle/>
          <a:p>
            <a:r>
              <a:rPr lang="ar-SA" dirty="0" smtClean="0"/>
              <a:t>تعاوني مع زميلاتك في استنتاج الفروق بين الخريطة المعرفية والخريطة الذهنية في ضوء التعريفات </a:t>
            </a:r>
            <a:r>
              <a:rPr lang="ar-SA" dirty="0" err="1" smtClean="0"/>
              <a:t>السابقه؟</a:t>
            </a:r>
            <a:endParaRPr lang="ar-SA"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جدول 5"/>
          <p:cNvGraphicFramePr>
            <a:graphicFrameLocks noGrp="1"/>
          </p:cNvGraphicFramePr>
          <p:nvPr/>
        </p:nvGraphicFramePr>
        <p:xfrm>
          <a:off x="500034" y="1071548"/>
          <a:ext cx="8286808" cy="5286410"/>
        </p:xfrm>
        <a:graphic>
          <a:graphicData uri="http://schemas.openxmlformats.org/drawingml/2006/table">
            <a:tbl>
              <a:tblPr rtl="1"/>
              <a:tblGrid>
                <a:gridCol w="4143404"/>
                <a:gridCol w="4143404"/>
              </a:tblGrid>
              <a:tr h="416240">
                <a:tc>
                  <a:txBody>
                    <a:bodyPr/>
                    <a:lstStyle/>
                    <a:p>
                      <a:pPr marL="180000" algn="ctr" rtl="1">
                        <a:lnSpc>
                          <a:spcPts val="2100"/>
                        </a:lnSpc>
                        <a:spcBef>
                          <a:spcPts val="800"/>
                        </a:spcBef>
                        <a:spcAft>
                          <a:spcPts val="0"/>
                        </a:spcAft>
                      </a:pPr>
                      <a:r>
                        <a:rPr lang="ar-SA" sz="2400" kern="1200" dirty="0" smtClean="0">
                          <a:solidFill>
                            <a:srgbClr val="FF0000"/>
                          </a:solidFill>
                          <a:latin typeface="+mn-lt"/>
                          <a:ea typeface="+mn-ea"/>
                          <a:cs typeface="AL-Mohanad Bold" pitchFamily="2" charset="-78"/>
                        </a:rPr>
                        <a:t>الخريطة المعرفية</a:t>
                      </a:r>
                      <a:endParaRPr lang="en-US" sz="2400" kern="1200" dirty="0" smtClean="0">
                        <a:solidFill>
                          <a:srgbClr val="FF0000"/>
                        </a:solidFill>
                        <a:latin typeface="+mn-lt"/>
                        <a:ea typeface="+mn-ea"/>
                        <a:cs typeface="AL-Mohanad Bold"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0000" algn="ctr" rtl="1">
                        <a:lnSpc>
                          <a:spcPts val="2100"/>
                        </a:lnSpc>
                        <a:spcBef>
                          <a:spcPts val="800"/>
                        </a:spcBef>
                        <a:spcAft>
                          <a:spcPts val="0"/>
                        </a:spcAft>
                      </a:pPr>
                      <a:r>
                        <a:rPr lang="ar-SA" sz="2400" kern="1200" dirty="0" smtClean="0">
                          <a:solidFill>
                            <a:srgbClr val="00B050"/>
                          </a:solidFill>
                          <a:latin typeface="+mn-lt"/>
                          <a:ea typeface="+mn-ea"/>
                          <a:cs typeface="AL-Mohanad Bold" pitchFamily="2" charset="-78"/>
                        </a:rPr>
                        <a:t>الخريطة الذهنية</a:t>
                      </a:r>
                      <a:endParaRPr lang="en-US" sz="2400" kern="1200" dirty="0" smtClean="0">
                        <a:solidFill>
                          <a:srgbClr val="00B050"/>
                        </a:solidFill>
                        <a:latin typeface="+mn-lt"/>
                        <a:ea typeface="+mn-ea"/>
                        <a:cs typeface="AL-Mohanad Bold"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6240">
                <a:tc>
                  <a:txBody>
                    <a:bodyPr/>
                    <a:lstStyle/>
                    <a:p>
                      <a:pPr marL="180000" indent="-144145" algn="justLow" rtl="1">
                        <a:lnSpc>
                          <a:spcPts val="2100"/>
                        </a:lnSpc>
                        <a:spcBef>
                          <a:spcPts val="800"/>
                        </a:spcBef>
                        <a:spcAft>
                          <a:spcPts val="0"/>
                        </a:spcAft>
                      </a:pPr>
                      <a:r>
                        <a:rPr lang="ar-SA" sz="2400" kern="1200" dirty="0" smtClean="0">
                          <a:solidFill>
                            <a:srgbClr val="FF0000"/>
                          </a:solidFill>
                          <a:latin typeface="+mn-lt"/>
                          <a:ea typeface="+mn-ea"/>
                          <a:cs typeface="AL-Mohanad Bold" pitchFamily="2" charset="-78"/>
                        </a:rPr>
                        <a:t>1. رسم مخطط يقوم </a:t>
                      </a:r>
                      <a:r>
                        <a:rPr lang="ar-SA" sz="2400" kern="1200" dirty="0" err="1" smtClean="0">
                          <a:solidFill>
                            <a:srgbClr val="FF0000"/>
                          </a:solidFill>
                          <a:latin typeface="+mn-lt"/>
                          <a:ea typeface="+mn-ea"/>
                          <a:cs typeface="AL-Mohanad Bold" pitchFamily="2" charset="-78"/>
                        </a:rPr>
                        <a:t>به</a:t>
                      </a:r>
                      <a:r>
                        <a:rPr lang="ar-SA" sz="2400" kern="1200" dirty="0" smtClean="0">
                          <a:solidFill>
                            <a:srgbClr val="FF0000"/>
                          </a:solidFill>
                          <a:latin typeface="+mn-lt"/>
                          <a:ea typeface="+mn-ea"/>
                          <a:cs typeface="AL-Mohanad Bold" pitchFamily="2" charset="-78"/>
                        </a:rPr>
                        <a:t> المدرب عادة.</a:t>
                      </a:r>
                      <a:endParaRPr lang="en-US" sz="2400" kern="1200" dirty="0" smtClean="0">
                        <a:solidFill>
                          <a:srgbClr val="FF0000"/>
                        </a:solidFill>
                        <a:latin typeface="+mn-lt"/>
                        <a:ea typeface="+mn-ea"/>
                        <a:cs typeface="AL-Mohanad Bold"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0000" indent="-180340" algn="justLow" rtl="1">
                        <a:lnSpc>
                          <a:spcPts val="2100"/>
                        </a:lnSpc>
                        <a:spcBef>
                          <a:spcPts val="800"/>
                        </a:spcBef>
                        <a:spcAft>
                          <a:spcPts val="0"/>
                        </a:spcAft>
                      </a:pPr>
                      <a:r>
                        <a:rPr lang="ar-SA" sz="2400" kern="1200" dirty="0" smtClean="0">
                          <a:solidFill>
                            <a:srgbClr val="00B050"/>
                          </a:solidFill>
                          <a:latin typeface="+mn-lt"/>
                          <a:ea typeface="+mn-ea"/>
                          <a:cs typeface="AL-Mohanad Bold" pitchFamily="2" charset="-78"/>
                        </a:rPr>
                        <a:t>1. رسم مخطط يقوم به المتدرب عادة.</a:t>
                      </a:r>
                      <a:endParaRPr lang="en-US" sz="2400" kern="1200" dirty="0" smtClean="0">
                        <a:solidFill>
                          <a:srgbClr val="00B050"/>
                        </a:solidFill>
                        <a:latin typeface="+mn-lt"/>
                        <a:ea typeface="+mn-ea"/>
                        <a:cs typeface="AL-Mohanad Bold"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3223">
                <a:tc>
                  <a:txBody>
                    <a:bodyPr/>
                    <a:lstStyle/>
                    <a:p>
                      <a:pPr marL="180000" indent="-144145" algn="justLow" rtl="1">
                        <a:lnSpc>
                          <a:spcPts val="2100"/>
                        </a:lnSpc>
                        <a:spcBef>
                          <a:spcPts val="800"/>
                        </a:spcBef>
                        <a:spcAft>
                          <a:spcPts val="0"/>
                        </a:spcAft>
                      </a:pPr>
                      <a:r>
                        <a:rPr lang="ar-SA" sz="2400" kern="1200" dirty="0" smtClean="0">
                          <a:solidFill>
                            <a:srgbClr val="FF0000"/>
                          </a:solidFill>
                          <a:latin typeface="+mn-lt"/>
                          <a:ea typeface="+mn-ea"/>
                          <a:cs typeface="AL-Mohanad Bold" pitchFamily="2" charset="-78"/>
                        </a:rPr>
                        <a:t>2. تلتزم الخريطة بحدود  المعلومات في المحتوى.</a:t>
                      </a:r>
                      <a:endParaRPr lang="en-US" sz="2400" kern="1200" dirty="0" smtClean="0">
                        <a:solidFill>
                          <a:srgbClr val="FF0000"/>
                        </a:solidFill>
                        <a:latin typeface="+mn-lt"/>
                        <a:ea typeface="+mn-ea"/>
                        <a:cs typeface="AL-Mohanad Bold"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0000" indent="-180340" algn="justLow" rtl="1">
                        <a:lnSpc>
                          <a:spcPts val="2100"/>
                        </a:lnSpc>
                        <a:spcBef>
                          <a:spcPts val="800"/>
                        </a:spcBef>
                        <a:spcAft>
                          <a:spcPts val="0"/>
                        </a:spcAft>
                      </a:pPr>
                      <a:r>
                        <a:rPr lang="ar-SA" sz="2400" kern="1200" dirty="0" smtClean="0">
                          <a:solidFill>
                            <a:srgbClr val="00B050"/>
                          </a:solidFill>
                          <a:latin typeface="+mn-lt"/>
                          <a:ea typeface="+mn-ea"/>
                          <a:cs typeface="AL-Mohanad Bold" pitchFamily="2" charset="-78"/>
                        </a:rPr>
                        <a:t>2. تذهب إلى أبعد من المعلومات المحددة، وتحوي علاقات جديدة يضعها المتدرب بنفسه.</a:t>
                      </a:r>
                      <a:endParaRPr lang="en-US" sz="2400" kern="1200" dirty="0" smtClean="0">
                        <a:solidFill>
                          <a:srgbClr val="00B050"/>
                        </a:solidFill>
                        <a:latin typeface="+mn-lt"/>
                        <a:ea typeface="+mn-ea"/>
                        <a:cs typeface="AL-Mohanad Bold"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3413">
                <a:tc>
                  <a:txBody>
                    <a:bodyPr/>
                    <a:lstStyle/>
                    <a:p>
                      <a:pPr marL="180000" indent="-144145" algn="justLow" rtl="1">
                        <a:lnSpc>
                          <a:spcPts val="2100"/>
                        </a:lnSpc>
                        <a:spcBef>
                          <a:spcPts val="800"/>
                        </a:spcBef>
                        <a:spcAft>
                          <a:spcPts val="0"/>
                        </a:spcAft>
                      </a:pPr>
                      <a:r>
                        <a:rPr lang="ar-SA" sz="2400" kern="1200" dirty="0" smtClean="0">
                          <a:solidFill>
                            <a:srgbClr val="FF0000"/>
                          </a:solidFill>
                          <a:latin typeface="+mn-lt"/>
                          <a:ea typeface="+mn-ea"/>
                          <a:cs typeface="AL-Mohanad Bold" pitchFamily="2" charset="-78"/>
                        </a:rPr>
                        <a:t>3. الخريطة المعرفية هي أخذ ملاحظات وتسجيلها كما وردت.</a:t>
                      </a:r>
                      <a:endParaRPr lang="en-US" sz="2400" kern="1200" dirty="0" smtClean="0">
                        <a:solidFill>
                          <a:srgbClr val="FF0000"/>
                        </a:solidFill>
                        <a:latin typeface="+mn-lt"/>
                        <a:ea typeface="+mn-ea"/>
                        <a:cs typeface="AL-Mohanad Bold"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0000" indent="-180340" algn="justLow" rtl="1">
                        <a:lnSpc>
                          <a:spcPts val="2100"/>
                        </a:lnSpc>
                        <a:spcBef>
                          <a:spcPts val="800"/>
                        </a:spcBef>
                        <a:spcAft>
                          <a:spcPts val="0"/>
                        </a:spcAft>
                      </a:pPr>
                      <a:r>
                        <a:rPr lang="ar-SA" sz="2400" kern="1200" dirty="0" smtClean="0">
                          <a:solidFill>
                            <a:srgbClr val="00B050"/>
                          </a:solidFill>
                          <a:latin typeface="+mn-lt"/>
                          <a:ea typeface="+mn-ea"/>
                          <a:cs typeface="AL-Mohanad Bold" pitchFamily="2" charset="-78"/>
                        </a:rPr>
                        <a:t>3. الخريطة الذهنية هي إيجاد روابط وعلاقات جديدة.</a:t>
                      </a:r>
                      <a:endParaRPr lang="en-US" sz="2400" kern="1200" dirty="0" smtClean="0">
                        <a:solidFill>
                          <a:srgbClr val="00B050"/>
                        </a:solidFill>
                        <a:latin typeface="+mn-lt"/>
                        <a:ea typeface="+mn-ea"/>
                        <a:cs typeface="AL-Mohanad Bold"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7114">
                <a:tc>
                  <a:txBody>
                    <a:bodyPr/>
                    <a:lstStyle/>
                    <a:p>
                      <a:pPr marL="180000" indent="-180340" algn="justLow" rtl="1">
                        <a:lnSpc>
                          <a:spcPts val="2100"/>
                        </a:lnSpc>
                        <a:spcBef>
                          <a:spcPts val="800"/>
                        </a:spcBef>
                        <a:spcAft>
                          <a:spcPts val="0"/>
                        </a:spcAft>
                      </a:pPr>
                      <a:r>
                        <a:rPr lang="ar-SA" sz="2400" kern="1200" dirty="0" smtClean="0">
                          <a:solidFill>
                            <a:srgbClr val="FF0000"/>
                          </a:solidFill>
                          <a:latin typeface="+mn-lt"/>
                          <a:ea typeface="+mn-ea"/>
                          <a:cs typeface="AL-Mohanad Bold" pitchFamily="2" charset="-78"/>
                        </a:rPr>
                        <a:t>4. هي إستراتيجية تدرس في الأساس لتوضيح المادة وتنظيمها.</a:t>
                      </a:r>
                      <a:endParaRPr lang="en-US" sz="2400" kern="1200" dirty="0" smtClean="0">
                        <a:solidFill>
                          <a:srgbClr val="FF0000"/>
                        </a:solidFill>
                        <a:latin typeface="+mn-lt"/>
                        <a:ea typeface="+mn-ea"/>
                        <a:cs typeface="AL-Mohanad Bold"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0000" indent="-180340" algn="justLow" rtl="1">
                        <a:lnSpc>
                          <a:spcPts val="2100"/>
                        </a:lnSpc>
                        <a:spcBef>
                          <a:spcPts val="800"/>
                        </a:spcBef>
                        <a:spcAft>
                          <a:spcPts val="0"/>
                        </a:spcAft>
                      </a:pPr>
                      <a:r>
                        <a:rPr lang="ar-SA" sz="2400" kern="1200" dirty="0" smtClean="0">
                          <a:solidFill>
                            <a:srgbClr val="00B050"/>
                          </a:solidFill>
                          <a:latin typeface="+mn-lt"/>
                          <a:ea typeface="+mn-ea"/>
                          <a:cs typeface="AL-Mohanad Bold" pitchFamily="2" charset="-78"/>
                        </a:rPr>
                        <a:t>4. هي إستراتيجية تعلم يبني فيها المتدرب روابط ومهارات.</a:t>
                      </a:r>
                      <a:endParaRPr lang="en-US" sz="2400" kern="1200" dirty="0" smtClean="0">
                        <a:solidFill>
                          <a:srgbClr val="00B050"/>
                        </a:solidFill>
                        <a:latin typeface="+mn-lt"/>
                        <a:ea typeface="+mn-ea"/>
                        <a:cs typeface="AL-Mohanad Bold"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3006">
                <a:tc>
                  <a:txBody>
                    <a:bodyPr/>
                    <a:lstStyle/>
                    <a:p>
                      <a:pPr marL="180000" indent="-180340" algn="justLow" rtl="1">
                        <a:lnSpc>
                          <a:spcPts val="2100"/>
                        </a:lnSpc>
                        <a:spcBef>
                          <a:spcPts val="800"/>
                        </a:spcBef>
                        <a:spcAft>
                          <a:spcPts val="0"/>
                        </a:spcAft>
                      </a:pPr>
                      <a:r>
                        <a:rPr lang="ar-SA" sz="2400" kern="1200" dirty="0" smtClean="0">
                          <a:solidFill>
                            <a:srgbClr val="FF0000"/>
                          </a:solidFill>
                          <a:latin typeface="+mn-lt"/>
                          <a:ea typeface="+mn-ea"/>
                          <a:cs typeface="AL-Mohanad Bold" pitchFamily="2" charset="-78"/>
                        </a:rPr>
                        <a:t>5. هي خريطة مكتملة.</a:t>
                      </a:r>
                      <a:endParaRPr lang="en-US" sz="2400" kern="1200" dirty="0" smtClean="0">
                        <a:solidFill>
                          <a:srgbClr val="FF0000"/>
                        </a:solidFill>
                        <a:latin typeface="+mn-lt"/>
                        <a:ea typeface="+mn-ea"/>
                        <a:cs typeface="AL-Mohanad Bold"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0000" indent="-180340" algn="justLow" rtl="1">
                        <a:lnSpc>
                          <a:spcPts val="2100"/>
                        </a:lnSpc>
                        <a:spcBef>
                          <a:spcPts val="800"/>
                        </a:spcBef>
                        <a:spcAft>
                          <a:spcPts val="0"/>
                        </a:spcAft>
                      </a:pPr>
                      <a:r>
                        <a:rPr lang="ar-SA" sz="2400" kern="1200" dirty="0" smtClean="0">
                          <a:solidFill>
                            <a:srgbClr val="00B050"/>
                          </a:solidFill>
                          <a:latin typeface="+mn-lt"/>
                          <a:ea typeface="+mn-ea"/>
                          <a:cs typeface="AL-Mohanad Bold" pitchFamily="2" charset="-78"/>
                        </a:rPr>
                        <a:t>5. هي خريطة ناقصة يمكن استكمالها بشكل دائم.</a:t>
                      </a:r>
                      <a:endParaRPr lang="en-US" sz="2400" kern="1200" dirty="0" smtClean="0">
                        <a:solidFill>
                          <a:srgbClr val="00B050"/>
                        </a:solidFill>
                        <a:latin typeface="+mn-lt"/>
                        <a:ea typeface="+mn-ea"/>
                        <a:cs typeface="AL-Mohanad Bold"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0060">
                <a:tc>
                  <a:txBody>
                    <a:bodyPr/>
                    <a:lstStyle/>
                    <a:p>
                      <a:pPr marL="180000" indent="-180340" algn="justLow" rtl="1">
                        <a:lnSpc>
                          <a:spcPts val="2100"/>
                        </a:lnSpc>
                        <a:spcBef>
                          <a:spcPts val="800"/>
                        </a:spcBef>
                        <a:spcAft>
                          <a:spcPts val="0"/>
                        </a:spcAft>
                      </a:pPr>
                      <a:r>
                        <a:rPr lang="ar-SA" sz="2400" kern="1200" dirty="0" smtClean="0">
                          <a:solidFill>
                            <a:srgbClr val="FF0000"/>
                          </a:solidFill>
                          <a:latin typeface="+mn-lt"/>
                          <a:ea typeface="+mn-ea"/>
                          <a:cs typeface="AL-Mohanad Bold" pitchFamily="2" charset="-78"/>
                        </a:rPr>
                        <a:t>6. الخرائط المعرفية متشابهة خاصة إذا وضعها المدرب.</a:t>
                      </a:r>
                      <a:endParaRPr lang="en-US" sz="2400" kern="1200" dirty="0" smtClean="0">
                        <a:solidFill>
                          <a:srgbClr val="FF0000"/>
                        </a:solidFill>
                        <a:latin typeface="+mn-lt"/>
                        <a:ea typeface="+mn-ea"/>
                        <a:cs typeface="AL-Mohanad Bold"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0000" indent="-180340" algn="justLow" rtl="1">
                        <a:lnSpc>
                          <a:spcPts val="2100"/>
                        </a:lnSpc>
                        <a:spcBef>
                          <a:spcPts val="800"/>
                        </a:spcBef>
                        <a:spcAft>
                          <a:spcPts val="0"/>
                        </a:spcAft>
                      </a:pPr>
                      <a:r>
                        <a:rPr lang="ar-SA" sz="2400" kern="1200" dirty="0" smtClean="0">
                          <a:solidFill>
                            <a:srgbClr val="00B050"/>
                          </a:solidFill>
                          <a:latin typeface="+mn-lt"/>
                          <a:ea typeface="+mn-ea"/>
                          <a:cs typeface="AL-Mohanad Bold" pitchFamily="2" charset="-78"/>
                        </a:rPr>
                        <a:t>6. لكل متدرب خريطة ذهنية خاصة </a:t>
                      </a:r>
                      <a:r>
                        <a:rPr lang="ar-SA" sz="2400" kern="1200" dirty="0" err="1" smtClean="0">
                          <a:solidFill>
                            <a:srgbClr val="00B050"/>
                          </a:solidFill>
                          <a:latin typeface="+mn-lt"/>
                          <a:ea typeface="+mn-ea"/>
                          <a:cs typeface="AL-Mohanad Bold" pitchFamily="2" charset="-78"/>
                        </a:rPr>
                        <a:t>به</a:t>
                      </a:r>
                      <a:r>
                        <a:rPr lang="ar-SA" sz="2400" kern="1200" dirty="0" smtClean="0">
                          <a:solidFill>
                            <a:srgbClr val="00B050"/>
                          </a:solidFill>
                          <a:latin typeface="+mn-lt"/>
                          <a:ea typeface="+mn-ea"/>
                          <a:cs typeface="AL-Mohanad Bold" pitchFamily="2" charset="-78"/>
                        </a:rPr>
                        <a:t>، ولا يمكن إيجاد خريطتين متشابهتين.</a:t>
                      </a:r>
                      <a:endParaRPr lang="en-US" sz="2400" kern="1200" dirty="0" smtClean="0">
                        <a:solidFill>
                          <a:srgbClr val="00B050"/>
                        </a:solidFill>
                        <a:latin typeface="+mn-lt"/>
                        <a:ea typeface="+mn-ea"/>
                        <a:cs typeface="AL-Mohanad Bold"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7114">
                <a:tc>
                  <a:txBody>
                    <a:bodyPr/>
                    <a:lstStyle/>
                    <a:p>
                      <a:pPr marL="180000" indent="-180340" algn="justLow" rtl="1">
                        <a:lnSpc>
                          <a:spcPts val="2100"/>
                        </a:lnSpc>
                        <a:spcBef>
                          <a:spcPts val="800"/>
                        </a:spcBef>
                        <a:spcAft>
                          <a:spcPts val="0"/>
                        </a:spcAft>
                      </a:pPr>
                      <a:r>
                        <a:rPr lang="ar-SA" sz="2400" kern="1200" dirty="0" smtClean="0">
                          <a:solidFill>
                            <a:srgbClr val="FF0000"/>
                          </a:solidFill>
                          <a:latin typeface="+mn-lt"/>
                          <a:ea typeface="+mn-ea"/>
                          <a:cs typeface="AL-Mohanad Bold" pitchFamily="2" charset="-78"/>
                        </a:rPr>
                        <a:t>7. يمكن لأي شخص فهم الخريطة والإفادة منها.</a:t>
                      </a:r>
                      <a:endParaRPr lang="en-US" sz="2400" kern="1200" dirty="0" smtClean="0">
                        <a:solidFill>
                          <a:srgbClr val="FF0000"/>
                        </a:solidFill>
                        <a:latin typeface="+mn-lt"/>
                        <a:ea typeface="+mn-ea"/>
                        <a:cs typeface="AL-Mohanad Bold"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0000" indent="-180340" algn="justLow" rtl="1">
                        <a:lnSpc>
                          <a:spcPts val="2100"/>
                        </a:lnSpc>
                        <a:spcBef>
                          <a:spcPts val="800"/>
                        </a:spcBef>
                        <a:spcAft>
                          <a:spcPts val="0"/>
                        </a:spcAft>
                      </a:pPr>
                      <a:r>
                        <a:rPr lang="ar-SA" sz="2400" kern="1200" dirty="0" smtClean="0">
                          <a:solidFill>
                            <a:srgbClr val="00B050"/>
                          </a:solidFill>
                          <a:latin typeface="+mn-lt"/>
                          <a:ea typeface="+mn-ea"/>
                          <a:cs typeface="AL-Mohanad Bold" pitchFamily="2" charset="-78"/>
                        </a:rPr>
                        <a:t>7. لا يمكن استخدامها إلا من قبل صاحبها.</a:t>
                      </a:r>
                      <a:endParaRPr lang="en-US" sz="2400" kern="1200" dirty="0" smtClean="0">
                        <a:solidFill>
                          <a:srgbClr val="00B050"/>
                        </a:solidFill>
                        <a:latin typeface="+mn-lt"/>
                        <a:ea typeface="+mn-ea"/>
                        <a:cs typeface="AL-Mohanad Bold"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مستطيل 7"/>
          <p:cNvSpPr/>
          <p:nvPr/>
        </p:nvSpPr>
        <p:spPr>
          <a:xfrm>
            <a:off x="1559420" y="285728"/>
            <a:ext cx="6155852" cy="584775"/>
          </a:xfrm>
          <a:prstGeom prst="rect">
            <a:avLst/>
          </a:prstGeom>
        </p:spPr>
        <p:txBody>
          <a:bodyPr wrap="none">
            <a:spAutoFit/>
          </a:bodyPr>
          <a:lstStyle/>
          <a:p>
            <a:r>
              <a:rPr lang="ar-SA" sz="3200" dirty="0" smtClean="0">
                <a:solidFill>
                  <a:srgbClr val="7030A0"/>
                </a:solidFill>
                <a:cs typeface="AL-Mohanad Bold" pitchFamily="2" charset="-78"/>
              </a:rPr>
              <a:t>الفروق بين الخرائط المعرفية والخرائط الذهنية</a:t>
            </a: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ppt_x</p:attrName>
                                        </p:attrNameLst>
                                      </p:cBhvr>
                                      <p:tavLst>
                                        <p:tav tm="0">
                                          <p:val>
                                            <p:strVal val="#ppt_x-.2"/>
                                          </p:val>
                                        </p:tav>
                                        <p:tav tm="100000">
                                          <p:val>
                                            <p:strVal val="#ppt_x"/>
                                          </p:val>
                                        </p:tav>
                                      </p:tavLst>
                                    </p:anim>
                                    <p:anim calcmode="lin" valueType="num">
                                      <p:cBhvr>
                                        <p:cTn id="8"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9" dur="10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43"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
                                        <p:tgtEl>
                                          <p:spTgt spid="6"/>
                                        </p:tgtEl>
                                      </p:cBhvr>
                                    </p:animEffect>
                                    <p:anim calcmode="lin" valueType="num">
                                      <p:cBhvr>
                                        <p:cTn id="15" dur="400" fill="hold"/>
                                        <p:tgtEl>
                                          <p:spTgt spid="6"/>
                                        </p:tgtEl>
                                        <p:attrNameLst>
                                          <p:attrName>ppt_x</p:attrName>
                                        </p:attrNameLst>
                                      </p:cBhvr>
                                      <p:tavLst>
                                        <p:tav tm="0">
                                          <p:val>
                                            <p:strVal val="#ppt_x"/>
                                          </p:val>
                                        </p:tav>
                                        <p:tav tm="100000">
                                          <p:val>
                                            <p:strVal val="#ppt_x"/>
                                          </p:val>
                                        </p:tav>
                                      </p:tavLst>
                                    </p:anim>
                                    <p:anim calcmode="lin" valueType="num">
                                      <p:cBhvr>
                                        <p:cTn id="16" dur="400" fill="hold"/>
                                        <p:tgtEl>
                                          <p:spTgt spid="6"/>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C:\Users\Public\Pictures\Stage\004.jpg"/>
          <p:cNvPicPr>
            <a:picLocks noChangeAspect="1" noChangeArrowheads="1"/>
          </p:cNvPicPr>
          <p:nvPr/>
        </p:nvPicPr>
        <p:blipFill>
          <a:blip r:embed="rId2" cstate="print"/>
          <a:srcRect/>
          <a:stretch>
            <a:fillRect/>
          </a:stretch>
        </p:blipFill>
        <p:spPr bwMode="auto">
          <a:xfrm>
            <a:off x="611188" y="404813"/>
            <a:ext cx="7632700" cy="6143625"/>
          </a:xfrm>
          <a:prstGeom prst="rect">
            <a:avLst/>
          </a:prstGeom>
          <a:noFill/>
          <a:ln w="9525">
            <a:noFill/>
            <a:miter lim="800000"/>
            <a:headEnd/>
            <a:tailEnd/>
          </a:ln>
        </p:spPr>
      </p:pic>
      <p:sp>
        <p:nvSpPr>
          <p:cNvPr id="27651" name="TextBox 2"/>
          <p:cNvSpPr txBox="1">
            <a:spLocks noChangeArrowheads="1"/>
          </p:cNvSpPr>
          <p:nvPr/>
        </p:nvSpPr>
        <p:spPr bwMode="auto">
          <a:xfrm>
            <a:off x="1020763" y="858838"/>
            <a:ext cx="6815137" cy="1108075"/>
          </a:xfrm>
          <a:prstGeom prst="rect">
            <a:avLst/>
          </a:prstGeom>
          <a:noFill/>
          <a:ln w="9525">
            <a:noFill/>
            <a:miter lim="800000"/>
            <a:headEnd/>
            <a:tailEnd/>
          </a:ln>
        </p:spPr>
        <p:txBody>
          <a:bodyPr>
            <a:spAutoFit/>
          </a:bodyPr>
          <a:lstStyle/>
          <a:p>
            <a:pPr algn="ctr"/>
            <a:r>
              <a:rPr lang="ar-SA" sz="6600" b="1">
                <a:solidFill>
                  <a:schemeClr val="bg1"/>
                </a:solidFill>
              </a:rPr>
              <a:t>شكرا لحسن استماعكن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p:cNvSpPr>
          <p:nvPr>
            <p:ph type="title" idx="4294967295"/>
          </p:nvPr>
        </p:nvSpPr>
        <p:spPr/>
        <p:txBody>
          <a:bodyPr/>
          <a:lstStyle/>
          <a:p>
            <a:pPr eaLnBrk="1" hangingPunct="1"/>
            <a:r>
              <a:rPr lang="ar-SA" sz="4800" b="1" dirty="0" smtClean="0">
                <a:solidFill>
                  <a:srgbClr val="FF0000"/>
                </a:solidFill>
              </a:rPr>
              <a:t>ورقة عمل 1</a:t>
            </a:r>
            <a:endParaRPr lang="en-US" sz="4800" b="1" dirty="0" smtClean="0">
              <a:solidFill>
                <a:srgbClr val="FF0000"/>
              </a:solidFill>
              <a:cs typeface="Times New Roman" pitchFamily="18" charset="0"/>
            </a:endParaRPr>
          </a:p>
        </p:txBody>
      </p:sp>
      <p:sp>
        <p:nvSpPr>
          <p:cNvPr id="10243" name="Rectangle 3"/>
          <p:cNvSpPr>
            <a:spLocks noGrp="1"/>
          </p:cNvSpPr>
          <p:nvPr>
            <p:ph type="body" idx="4294967295"/>
          </p:nvPr>
        </p:nvSpPr>
        <p:spPr/>
        <p:txBody>
          <a:bodyPr/>
          <a:lstStyle/>
          <a:p>
            <a:pPr eaLnBrk="1" hangingPunct="1"/>
            <a:r>
              <a:rPr lang="ar-SA" sz="3600" b="1" dirty="0" smtClean="0"/>
              <a:t>هناك أسباب تجعل المعلم يلجأ إلى التدريس بطريقة </a:t>
            </a:r>
            <a:r>
              <a:rPr lang="ar-SA" sz="3600" b="1" dirty="0" err="1" smtClean="0"/>
              <a:t>المحاضرة </a:t>
            </a:r>
            <a:r>
              <a:rPr lang="ar-SA" sz="3600" b="1" dirty="0" smtClean="0"/>
              <a:t>, بالتعاون مع أفراد مجموعتك, استنتجي هذه </a:t>
            </a:r>
            <a:r>
              <a:rPr lang="ar-SA" sz="3600" b="1" dirty="0" err="1" smtClean="0"/>
              <a:t>الأسباب .</a:t>
            </a:r>
            <a:endParaRPr lang="en-US" sz="3600" b="1" dirty="0" smtClean="0">
              <a:cs typeface="Arial" pitchFamily="34" charset="0"/>
            </a:endParaRPr>
          </a:p>
        </p:txBody>
      </p:sp>
      <p:pic>
        <p:nvPicPr>
          <p:cNvPr id="10244" name="Picture 2" descr="G:\2UDNCA131I5ACAANPNRDCA92NRXXCAA4UK7GCA855N2PCA27TRP1CANH925SCAOUQX7KCA8OLLABCAJ1WCNXCARXM0YICAVJM7LCCA7U8829CA250F38CAN3G74NCARSTEGLCAZPM8IUCABDH9SKCA0HL8IU.jpg"/>
          <p:cNvPicPr>
            <a:picLocks noChangeAspect="1" noChangeArrowheads="1"/>
          </p:cNvPicPr>
          <p:nvPr/>
        </p:nvPicPr>
        <p:blipFill>
          <a:blip r:embed="rId2" cstate="print"/>
          <a:srcRect/>
          <a:stretch>
            <a:fillRect/>
          </a:stretch>
        </p:blipFill>
        <p:spPr bwMode="auto">
          <a:xfrm>
            <a:off x="357188" y="4005263"/>
            <a:ext cx="4214812" cy="2495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3"/>
          <p:cNvSpPr txBox="1">
            <a:spLocks noChangeArrowheads="1"/>
          </p:cNvSpPr>
          <p:nvPr/>
        </p:nvSpPr>
        <p:spPr bwMode="auto">
          <a:xfrm>
            <a:off x="1871663" y="692150"/>
            <a:ext cx="5940425" cy="762000"/>
          </a:xfrm>
          <a:prstGeom prst="rect">
            <a:avLst/>
          </a:prstGeom>
          <a:noFill/>
          <a:ln w="9525">
            <a:noFill/>
            <a:miter lim="800000"/>
            <a:headEnd/>
            <a:tailEnd/>
          </a:ln>
          <a:effectLst/>
        </p:spPr>
        <p:txBody>
          <a:bodyPr>
            <a:spAutoFit/>
          </a:bodyPr>
          <a:lstStyle/>
          <a:p>
            <a:pPr algn="ctr">
              <a:spcBef>
                <a:spcPct val="50000"/>
              </a:spcBef>
            </a:pPr>
            <a:r>
              <a:rPr lang="en-US" sz="4400" b="1">
                <a:solidFill>
                  <a:srgbClr val="FF0000"/>
                </a:solidFill>
              </a:rPr>
              <a:t>  </a:t>
            </a:r>
          </a:p>
        </p:txBody>
      </p:sp>
      <p:sp>
        <p:nvSpPr>
          <p:cNvPr id="11267" name="Text Box 4" descr="رخام أبيض"/>
          <p:cNvSpPr txBox="1">
            <a:spLocks noChangeArrowheads="1"/>
          </p:cNvSpPr>
          <p:nvPr/>
        </p:nvSpPr>
        <p:spPr bwMode="auto">
          <a:xfrm>
            <a:off x="900113" y="908050"/>
            <a:ext cx="8029575" cy="762000"/>
          </a:xfrm>
          <a:prstGeom prst="rect">
            <a:avLst/>
          </a:prstGeom>
          <a:blipFill dpi="0" rotWithShape="1">
            <a:blip r:embed="rId2" cstate="print"/>
            <a:srcRect/>
            <a:tile tx="0" ty="0" sx="100000" sy="100000" flip="none" algn="tl"/>
          </a:blipFill>
          <a:ln w="9525">
            <a:noFill/>
            <a:miter lim="800000"/>
            <a:headEnd/>
            <a:tailEnd/>
          </a:ln>
          <a:effectLst/>
        </p:spPr>
        <p:txBody>
          <a:bodyPr>
            <a:spAutoFit/>
          </a:bodyPr>
          <a:lstStyle/>
          <a:p>
            <a:pPr>
              <a:spcBef>
                <a:spcPct val="50000"/>
              </a:spcBef>
            </a:pPr>
            <a:r>
              <a:rPr lang="ar-SA" sz="3200" b="1" u="sng">
                <a:solidFill>
                  <a:srgbClr val="FF0066"/>
                </a:solidFill>
              </a:rPr>
              <a:t>يلجأ المعلم إلى التدريس بطريقة المحاضرة الأسباب منها :</a:t>
            </a:r>
            <a:r>
              <a:rPr lang="ar-SA" sz="4400" b="1"/>
              <a:t> </a:t>
            </a:r>
            <a:endParaRPr lang="en-US" sz="3200" b="1"/>
          </a:p>
        </p:txBody>
      </p:sp>
      <p:sp>
        <p:nvSpPr>
          <p:cNvPr id="11268" name="Text Box 5" descr="رخام أبيض"/>
          <p:cNvSpPr txBox="1">
            <a:spLocks noChangeArrowheads="1"/>
          </p:cNvSpPr>
          <p:nvPr/>
        </p:nvSpPr>
        <p:spPr bwMode="auto">
          <a:xfrm>
            <a:off x="250825" y="2349500"/>
            <a:ext cx="8547100" cy="579438"/>
          </a:xfrm>
          <a:prstGeom prst="rect">
            <a:avLst/>
          </a:prstGeom>
          <a:blipFill dpi="0" rotWithShape="1">
            <a:blip r:embed="rId2" cstate="print"/>
            <a:srcRect/>
            <a:tile tx="0" ty="0" sx="100000" sy="100000" flip="none" algn="tl"/>
          </a:blipFill>
          <a:ln w="9525">
            <a:noFill/>
            <a:miter lim="800000"/>
            <a:headEnd/>
            <a:tailEnd/>
          </a:ln>
          <a:effectLst/>
        </p:spPr>
        <p:txBody>
          <a:bodyPr>
            <a:spAutoFit/>
          </a:bodyPr>
          <a:lstStyle/>
          <a:p>
            <a:pPr>
              <a:spcBef>
                <a:spcPct val="50000"/>
              </a:spcBef>
            </a:pPr>
            <a:r>
              <a:rPr lang="ar-SA" sz="3200" b="1"/>
              <a:t> - زيادة عدد الطلاب</a:t>
            </a:r>
            <a:r>
              <a:rPr lang="ar-SA" sz="2800" b="1"/>
              <a:t> .</a:t>
            </a:r>
            <a:endParaRPr lang="en-US" sz="2800" b="1"/>
          </a:p>
        </p:txBody>
      </p:sp>
      <p:sp>
        <p:nvSpPr>
          <p:cNvPr id="11269" name="Text Box 6" descr="رخام أبيض"/>
          <p:cNvSpPr txBox="1">
            <a:spLocks noChangeArrowheads="1"/>
          </p:cNvSpPr>
          <p:nvPr/>
        </p:nvSpPr>
        <p:spPr bwMode="auto">
          <a:xfrm>
            <a:off x="250825" y="3357563"/>
            <a:ext cx="8893175" cy="579437"/>
          </a:xfrm>
          <a:prstGeom prst="rect">
            <a:avLst/>
          </a:prstGeom>
          <a:blipFill dpi="0" rotWithShape="1">
            <a:blip r:embed="rId2" cstate="print"/>
            <a:srcRect/>
            <a:tile tx="0" ty="0" sx="100000" sy="100000" flip="none" algn="tl"/>
          </a:blipFill>
          <a:ln w="9525">
            <a:noFill/>
            <a:miter lim="800000"/>
            <a:headEnd/>
            <a:tailEnd/>
          </a:ln>
          <a:effectLst/>
        </p:spPr>
        <p:txBody>
          <a:bodyPr>
            <a:spAutoFit/>
          </a:bodyPr>
          <a:lstStyle/>
          <a:p>
            <a:pPr>
              <a:spcBef>
                <a:spcPct val="50000"/>
              </a:spcBef>
            </a:pPr>
            <a:r>
              <a:rPr lang="ar-SA" sz="3200" b="1"/>
              <a:t> - ضخامة المادة العلمية .</a:t>
            </a:r>
            <a:endParaRPr lang="en-US" sz="3200" b="1"/>
          </a:p>
        </p:txBody>
      </p:sp>
      <p:sp>
        <p:nvSpPr>
          <p:cNvPr id="11270" name="Text Box 7" descr="رخام أبيض"/>
          <p:cNvSpPr txBox="1">
            <a:spLocks noChangeArrowheads="1"/>
          </p:cNvSpPr>
          <p:nvPr/>
        </p:nvSpPr>
        <p:spPr bwMode="auto">
          <a:xfrm>
            <a:off x="503238" y="5805488"/>
            <a:ext cx="8640762" cy="579437"/>
          </a:xfrm>
          <a:prstGeom prst="rect">
            <a:avLst/>
          </a:prstGeom>
          <a:blipFill dpi="0" rotWithShape="1">
            <a:blip r:embed="rId2" cstate="print"/>
            <a:srcRect/>
            <a:tile tx="0" ty="0" sx="100000" sy="100000" flip="none" algn="tl"/>
          </a:blipFill>
          <a:ln w="9525">
            <a:noFill/>
            <a:miter lim="800000"/>
            <a:headEnd/>
            <a:tailEnd/>
          </a:ln>
          <a:effectLst/>
        </p:spPr>
        <p:txBody>
          <a:bodyPr>
            <a:spAutoFit/>
          </a:bodyPr>
          <a:lstStyle/>
          <a:p>
            <a:pPr>
              <a:spcBef>
                <a:spcPct val="50000"/>
              </a:spcBef>
            </a:pPr>
            <a:r>
              <a:rPr lang="ar-SA" sz="3200" b="1"/>
              <a:t>- ضيق الوقت  .</a:t>
            </a:r>
            <a:endParaRPr lang="en-US" sz="3200" b="1"/>
          </a:p>
        </p:txBody>
      </p:sp>
      <p:sp>
        <p:nvSpPr>
          <p:cNvPr id="11271" name="Text Box 7" descr="رخام أبيض"/>
          <p:cNvSpPr txBox="1">
            <a:spLocks noChangeArrowheads="1"/>
          </p:cNvSpPr>
          <p:nvPr/>
        </p:nvSpPr>
        <p:spPr bwMode="auto">
          <a:xfrm>
            <a:off x="250825" y="4437063"/>
            <a:ext cx="8640763" cy="579437"/>
          </a:xfrm>
          <a:prstGeom prst="rect">
            <a:avLst/>
          </a:prstGeom>
          <a:blipFill dpi="0" rotWithShape="1">
            <a:blip r:embed="rId2" cstate="print"/>
            <a:srcRect/>
            <a:tile tx="0" ty="0" sx="100000" sy="100000" flip="none" algn="tl"/>
          </a:blipFill>
          <a:ln w="9525">
            <a:noFill/>
            <a:miter lim="800000"/>
            <a:headEnd/>
            <a:tailEnd/>
          </a:ln>
          <a:effectLst/>
        </p:spPr>
        <p:txBody>
          <a:bodyPr>
            <a:spAutoFit/>
          </a:bodyPr>
          <a:lstStyle/>
          <a:p>
            <a:pPr>
              <a:spcBef>
                <a:spcPct val="50000"/>
              </a:spcBef>
            </a:pPr>
            <a:r>
              <a:rPr lang="ar-SA" sz="3200" b="1"/>
              <a:t>- ضعف الامكانات المالية والتجهيزات المدرسية .</a:t>
            </a:r>
            <a:endParaRPr lang="en-US" sz="3200" b="1"/>
          </a:p>
        </p:txBody>
      </p:sp>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p:cNvSpPr>
          <p:nvPr>
            <p:ph type="title"/>
          </p:nvPr>
        </p:nvSpPr>
        <p:spPr/>
        <p:txBody>
          <a:bodyPr/>
          <a:lstStyle/>
          <a:p>
            <a:r>
              <a:rPr lang="ar-SA" b="1" smtClean="0">
                <a:solidFill>
                  <a:srgbClr val="FF0066"/>
                </a:solidFill>
              </a:rPr>
              <a:t>شروط نجاح التدريس بطريقة المحاضرة</a:t>
            </a:r>
            <a:r>
              <a:rPr lang="ar-SA" smtClean="0"/>
              <a:t> </a:t>
            </a:r>
            <a:endParaRPr lang="en-US" smtClean="0">
              <a:cs typeface="Times New Roman" pitchFamily="18" charset="0"/>
            </a:endParaRPr>
          </a:p>
        </p:txBody>
      </p:sp>
      <p:sp>
        <p:nvSpPr>
          <p:cNvPr id="12291" name="Rectangle 3"/>
          <p:cNvSpPr>
            <a:spLocks noGrp="1"/>
          </p:cNvSpPr>
          <p:nvPr>
            <p:ph type="body" idx="1"/>
          </p:nvPr>
        </p:nvSpPr>
        <p:spPr/>
        <p:txBody>
          <a:bodyPr/>
          <a:lstStyle/>
          <a:p>
            <a:r>
              <a:rPr lang="ar-SA" sz="3600" b="1" smtClean="0"/>
              <a:t>أن يكون الموضوع مناسبا لاهتمامات المستمعين .</a:t>
            </a:r>
          </a:p>
          <a:p>
            <a:r>
              <a:rPr lang="ar-SA" sz="3600" b="1" smtClean="0"/>
              <a:t>تنظيم محتوى المحاضرة بطريقة منطقية وعقلانية .</a:t>
            </a:r>
          </a:p>
          <a:p>
            <a:r>
              <a:rPr lang="ar-SA" sz="3600" b="1" smtClean="0"/>
              <a:t>الاستشهاد بالنصوص , والدراسات الحديثة .</a:t>
            </a:r>
          </a:p>
          <a:p>
            <a:r>
              <a:rPr lang="ar-SA" sz="3600" b="1" smtClean="0"/>
              <a:t>الجمع بين المنهج العلمي العقلاني , والمنهج العاطفي .</a:t>
            </a:r>
          </a:p>
          <a:p>
            <a:r>
              <a:rPr lang="ar-SA" sz="3600" b="1" smtClean="0"/>
              <a:t>الاستعداد الجيد من قبل المحاضر ,حسن الالقاء</a:t>
            </a:r>
            <a:r>
              <a:rPr lang="ar-SA" smtClean="0"/>
              <a:t> </a:t>
            </a:r>
            <a:endParaRPr lang="en-US" smtClean="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p:cNvSpPr>
          <p:nvPr>
            <p:ph type="title"/>
          </p:nvPr>
        </p:nvSpPr>
        <p:spPr/>
        <p:txBody>
          <a:bodyPr/>
          <a:lstStyle/>
          <a:p>
            <a:r>
              <a:rPr lang="ar-SA" b="1" smtClean="0">
                <a:solidFill>
                  <a:srgbClr val="FF0066"/>
                </a:solidFill>
              </a:rPr>
              <a:t>عيوب التدريس بطريقة المحاضرة</a:t>
            </a:r>
            <a:r>
              <a:rPr lang="ar-SA" b="1" smtClean="0"/>
              <a:t> </a:t>
            </a:r>
            <a:endParaRPr lang="en-US" b="1" smtClean="0">
              <a:cs typeface="Times New Roman" pitchFamily="18" charset="0"/>
            </a:endParaRPr>
          </a:p>
        </p:txBody>
      </p:sp>
      <p:sp>
        <p:nvSpPr>
          <p:cNvPr id="13315" name="Rectangle 3"/>
          <p:cNvSpPr>
            <a:spLocks noGrp="1"/>
          </p:cNvSpPr>
          <p:nvPr>
            <p:ph type="body" idx="1"/>
          </p:nvPr>
        </p:nvSpPr>
        <p:spPr/>
        <p:txBody>
          <a:bodyPr/>
          <a:lstStyle/>
          <a:p>
            <a:r>
              <a:rPr lang="ar-SA" sz="3600" b="1" smtClean="0"/>
              <a:t>ضعف درجة الاتصال بين المعلم والمتعلمين .</a:t>
            </a:r>
          </a:p>
          <a:p>
            <a:r>
              <a:rPr lang="ar-SA" sz="3600" b="1" smtClean="0"/>
              <a:t>عدم قدرة المعلم على إجراء التقويم الختامي للنتاجات التعليمية .</a:t>
            </a:r>
          </a:p>
          <a:p>
            <a:r>
              <a:rPr lang="ar-SA" sz="3600" b="1" smtClean="0"/>
              <a:t>عدم مراعاة الفروق الفردية بين المتعلمين .</a:t>
            </a:r>
          </a:p>
          <a:p>
            <a:r>
              <a:rPr lang="ar-SA" sz="3600" b="1" smtClean="0"/>
              <a:t>حاجة المحاضر إلى كفاءة عالية للإبقاء على درجة تركيز المتعلمين وانتباههم عالية .</a:t>
            </a:r>
            <a:endParaRPr lang="en-US" sz="3600" b="1" smtClean="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85784" y="357166"/>
            <a:ext cx="9358314" cy="1143008"/>
          </a:xfrm>
        </p:spPr>
        <p:txBody>
          <a:bodyPr>
            <a:normAutofit/>
          </a:bodyPr>
          <a:lstStyle/>
          <a:p>
            <a:pPr algn="r"/>
            <a:r>
              <a:rPr lang="ar-SA" sz="3200" b="1" dirty="0" smtClean="0">
                <a:solidFill>
                  <a:schemeClr val="accent6">
                    <a:lumMod val="50000"/>
                  </a:schemeClr>
                </a:solidFill>
                <a:cs typeface="AL-Mateen" pitchFamily="2" charset="-78"/>
              </a:rPr>
              <a:t>1- إستراتيجية: </a:t>
            </a:r>
            <a:r>
              <a:rPr lang="en-US" sz="2600" b="1" dirty="0" smtClean="0">
                <a:solidFill>
                  <a:schemeClr val="accent6">
                    <a:lumMod val="50000"/>
                  </a:schemeClr>
                </a:solidFill>
              </a:rPr>
              <a:t>:(Know/Want to know/ Learned) K. W. L Strategy</a:t>
            </a:r>
            <a:endParaRPr lang="ar-SA" sz="2600" dirty="0">
              <a:solidFill>
                <a:schemeClr val="accent6">
                  <a:lumMod val="50000"/>
                </a:schemeClr>
              </a:solidFill>
            </a:endParaRPr>
          </a:p>
        </p:txBody>
      </p:sp>
      <p:sp>
        <p:nvSpPr>
          <p:cNvPr id="3" name="مستطيل 2"/>
          <p:cNvSpPr/>
          <p:nvPr/>
        </p:nvSpPr>
        <p:spPr>
          <a:xfrm>
            <a:off x="785786" y="2428868"/>
            <a:ext cx="7643866" cy="3539430"/>
          </a:xfrm>
          <a:prstGeom prst="rect">
            <a:avLst/>
          </a:prstGeom>
        </p:spPr>
        <p:txBody>
          <a:bodyPr wrap="square">
            <a:spAutoFit/>
          </a:bodyPr>
          <a:lstStyle/>
          <a:p>
            <a:pPr algn="just"/>
            <a:r>
              <a:rPr lang="ar-SA" sz="3200" dirty="0" smtClean="0">
                <a:solidFill>
                  <a:schemeClr val="tx2">
                    <a:lumMod val="75000"/>
                  </a:schemeClr>
                </a:solidFill>
                <a:cs typeface="AL-Mohanad Bold" pitchFamily="2" charset="-78"/>
              </a:rPr>
              <a:t>         هي إستراتيجية تعلم واسعة الاستخدام تتضمن دورًا نشطًا للمتعلم في بناء المعنى وتكوينه، وهي تقوم على إعطاء المتعلمين فرصة ليتذكروا ويعرفوا ما يمتلكونه من معرفة عن موضوع ما قبل أن يُبدأ في تعلمه، ثم منحهم فرصة التفكير فيما يأملون أن يتعلموه بعد الموقف الصفي، وفي نهاية الدرس يعطى لهم فرصة أخرى لتقديم (تغذية راجعة) لما تعلموه.</a:t>
            </a:r>
            <a:endParaRPr lang="ar-SA" sz="3200" dirty="0">
              <a:solidFill>
                <a:schemeClr val="tx2">
                  <a:lumMod val="75000"/>
                </a:schemeClr>
              </a:solidFill>
              <a:cs typeface="AL-Mohanad Bold" pitchFamily="2" charset="-78"/>
            </a:endParaRPr>
          </a:p>
        </p:txBody>
      </p:sp>
      <p:sp>
        <p:nvSpPr>
          <p:cNvPr id="5" name="مستطيل 4"/>
          <p:cNvSpPr/>
          <p:nvPr/>
        </p:nvSpPr>
        <p:spPr>
          <a:xfrm>
            <a:off x="4572000" y="1629779"/>
            <a:ext cx="4143590" cy="584775"/>
          </a:xfrm>
          <a:prstGeom prst="rect">
            <a:avLst/>
          </a:prstGeom>
        </p:spPr>
        <p:txBody>
          <a:bodyPr wrap="square">
            <a:spAutoFit/>
          </a:bodyPr>
          <a:lstStyle/>
          <a:p>
            <a:pPr lvl="0" indent="323850" algn="justLow" fontAlgn="base">
              <a:spcBef>
                <a:spcPct val="0"/>
              </a:spcBef>
              <a:spcAft>
                <a:spcPct val="0"/>
              </a:spcAft>
              <a:buFont typeface="Wingdings" pitchFamily="2" charset="2"/>
              <a:buChar char="§"/>
              <a:tabLst>
                <a:tab pos="268288" algn="l"/>
              </a:tabLst>
            </a:pPr>
            <a:r>
              <a:rPr lang="ar-SA" sz="3200" dirty="0" smtClean="0">
                <a:solidFill>
                  <a:srgbClr val="FF0000"/>
                </a:solidFill>
                <a:cs typeface="AL-Mateen" pitchFamily="2" charset="-78"/>
              </a:rPr>
              <a:t>مفهوم إستراتيجية </a:t>
            </a:r>
            <a:r>
              <a:rPr lang="en-US" sz="3200" dirty="0" smtClean="0">
                <a:solidFill>
                  <a:srgbClr val="FF0000"/>
                </a:solidFill>
                <a:cs typeface="AL-Mateen" pitchFamily="2" charset="-78"/>
              </a:rPr>
              <a:t>K. W. L</a:t>
            </a:r>
            <a:r>
              <a:rPr lang="ar-SA" sz="3200" dirty="0" smtClean="0">
                <a:solidFill>
                  <a:srgbClr val="FF0000"/>
                </a:solidFill>
                <a:cs typeface="AL-Mateen" pitchFamily="2" charset="-78"/>
              </a:rPr>
              <a:t>:</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
                                        <p:tgtEl>
                                          <p:spTgt spid="2"/>
                                        </p:tgtEl>
                                      </p:cBhvr>
                                    </p:animEffect>
                                    <p:anim calcmode="lin" valueType="num">
                                      <p:cBhvr>
                                        <p:cTn id="8" dur="400" fill="hold"/>
                                        <p:tgtEl>
                                          <p:spTgt spid="2"/>
                                        </p:tgtEl>
                                        <p:attrNameLst>
                                          <p:attrName>ppt_x</p:attrName>
                                        </p:attrNameLst>
                                      </p:cBhvr>
                                      <p:tavLst>
                                        <p:tav tm="0">
                                          <p:val>
                                            <p:strVal val="#ppt_x"/>
                                          </p:val>
                                        </p:tav>
                                        <p:tav tm="100000">
                                          <p:val>
                                            <p:strVal val="#ppt_x"/>
                                          </p:val>
                                        </p:tav>
                                      </p:tavLst>
                                    </p:anim>
                                    <p:anim calcmode="lin" valueType="num">
                                      <p:cBhvr>
                                        <p:cTn id="9" dur="400" fill="hold"/>
                                        <p:tgtEl>
                                          <p:spTgt spid="2"/>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7"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anim calcmode="lin" valueType="num">
                                      <p:cBhvr>
                                        <p:cTn id="17" dur="1000" fill="hold"/>
                                        <p:tgtEl>
                                          <p:spTgt spid="5"/>
                                        </p:tgtEl>
                                        <p:attrNameLst>
                                          <p:attrName>ppt_x</p:attrName>
                                        </p:attrNameLst>
                                      </p:cBhvr>
                                      <p:tavLst>
                                        <p:tav tm="0">
                                          <p:val>
                                            <p:strVal val="#ppt_x"/>
                                          </p:val>
                                        </p:tav>
                                        <p:tav tm="100000">
                                          <p:val>
                                            <p:strVal val="#ppt_x"/>
                                          </p:val>
                                        </p:tav>
                                      </p:tavLst>
                                    </p:anim>
                                    <p:anim calcmode="lin" valueType="num">
                                      <p:cBhvr>
                                        <p:cTn id="18"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0"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edge">
                                      <p:cBhvr>
                                        <p:cTn id="23"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جدول 5"/>
          <p:cNvGraphicFramePr>
            <a:graphicFrameLocks noGrp="1"/>
          </p:cNvGraphicFramePr>
          <p:nvPr/>
        </p:nvGraphicFramePr>
        <p:xfrm>
          <a:off x="428597" y="2357430"/>
          <a:ext cx="8286807" cy="3291840"/>
        </p:xfrm>
        <a:graphic>
          <a:graphicData uri="http://schemas.openxmlformats.org/drawingml/2006/table">
            <a:tbl>
              <a:tblPr rtl="1"/>
              <a:tblGrid>
                <a:gridCol w="2550926"/>
                <a:gridCol w="2973612"/>
                <a:gridCol w="2762269"/>
              </a:tblGrid>
              <a:tr h="2354910">
                <a:tc>
                  <a:txBody>
                    <a:bodyPr/>
                    <a:lstStyle/>
                    <a:p>
                      <a:pPr algn="ctr" rtl="1">
                        <a:spcBef>
                          <a:spcPts val="600"/>
                        </a:spcBef>
                        <a:spcAft>
                          <a:spcPts val="0"/>
                        </a:spcAft>
                      </a:pPr>
                      <a:r>
                        <a:rPr lang="en-US" sz="3600" b="1" dirty="0" smtClean="0">
                          <a:solidFill>
                            <a:srgbClr val="FF0000"/>
                          </a:solidFill>
                          <a:latin typeface="Times New Roman"/>
                          <a:ea typeface="Times New Roman"/>
                          <a:cs typeface="AL-Hotham"/>
                        </a:rPr>
                        <a:t>L</a:t>
                      </a:r>
                    </a:p>
                    <a:p>
                      <a:pPr algn="ctr" rtl="1">
                        <a:spcAft>
                          <a:spcPts val="0"/>
                        </a:spcAft>
                      </a:pPr>
                      <a:r>
                        <a:rPr lang="en-US" sz="3600" b="1" dirty="0" smtClean="0">
                          <a:solidFill>
                            <a:srgbClr val="FF0000"/>
                          </a:solidFill>
                          <a:latin typeface="Times New Roman"/>
                          <a:ea typeface="Times New Roman"/>
                          <a:cs typeface="AL-Hotham"/>
                        </a:rPr>
                        <a:t>Learned</a:t>
                      </a:r>
                    </a:p>
                    <a:p>
                      <a:pPr algn="ctr" rtl="1">
                        <a:spcAft>
                          <a:spcPts val="0"/>
                        </a:spcAft>
                      </a:pPr>
                      <a:r>
                        <a:rPr lang="ar-SA" sz="3600" b="1" dirty="0" smtClean="0">
                          <a:solidFill>
                            <a:srgbClr val="FF0000"/>
                          </a:solidFill>
                          <a:latin typeface="Times New Roman"/>
                          <a:ea typeface="Times New Roman"/>
                          <a:cs typeface="AL-Hotham"/>
                        </a:rPr>
                        <a:t>ماذا </a:t>
                      </a:r>
                      <a:r>
                        <a:rPr lang="ar-SA" sz="3600" b="1" dirty="0">
                          <a:solidFill>
                            <a:srgbClr val="FF0000"/>
                          </a:solidFill>
                          <a:latin typeface="Times New Roman"/>
                          <a:ea typeface="Times New Roman"/>
                          <a:cs typeface="AL-Hotham"/>
                        </a:rPr>
                        <a:t>تعلمت؟</a:t>
                      </a:r>
                      <a:endParaRPr lang="en-US" sz="3600" b="1" dirty="0">
                        <a:solidFill>
                          <a:srgbClr val="FF0000"/>
                        </a:solidFill>
                        <a:latin typeface="Times New Roman"/>
                        <a:ea typeface="Times New Roman"/>
                        <a:cs typeface="AL-Hotham"/>
                      </a:endParaRPr>
                    </a:p>
                    <a:p>
                      <a:pPr algn="ctr" rtl="1">
                        <a:spcAft>
                          <a:spcPts val="0"/>
                        </a:spcAft>
                      </a:pPr>
                      <a:r>
                        <a:rPr lang="ar-SA" sz="3600" b="1" dirty="0">
                          <a:solidFill>
                            <a:srgbClr val="FF0000"/>
                          </a:solidFill>
                          <a:latin typeface="Times New Roman"/>
                          <a:ea typeface="Times New Roman"/>
                          <a:cs typeface="AL-Hotham"/>
                        </a:rPr>
                        <a:t>(المعرفة المكتسبة).</a:t>
                      </a:r>
                      <a:endParaRPr lang="en-US" sz="3600" b="1" dirty="0">
                        <a:solidFill>
                          <a:srgbClr val="FF0000"/>
                        </a:solidFill>
                        <a:latin typeface="Times New Roman"/>
                        <a:ea typeface="Times New Roman"/>
                        <a:cs typeface="AL-Hotham"/>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0"/>
                        </a:spcAft>
                      </a:pPr>
                      <a:r>
                        <a:rPr lang="en-US" sz="3600" b="1" dirty="0">
                          <a:solidFill>
                            <a:srgbClr val="002060"/>
                          </a:solidFill>
                          <a:latin typeface="Times New Roman"/>
                          <a:ea typeface="Times New Roman"/>
                          <a:cs typeface="AL-Hotham"/>
                        </a:rPr>
                        <a:t>W</a:t>
                      </a:r>
                    </a:p>
                    <a:p>
                      <a:pPr algn="ctr" rtl="1">
                        <a:spcAft>
                          <a:spcPts val="0"/>
                        </a:spcAft>
                      </a:pPr>
                      <a:r>
                        <a:rPr lang="en-US" sz="3600" b="1" dirty="0">
                          <a:solidFill>
                            <a:srgbClr val="002060"/>
                          </a:solidFill>
                          <a:latin typeface="Times New Roman"/>
                          <a:ea typeface="Times New Roman"/>
                          <a:cs typeface="AL-Hotham"/>
                        </a:rPr>
                        <a:t>Want to know</a:t>
                      </a:r>
                    </a:p>
                    <a:p>
                      <a:pPr algn="ctr" rtl="1">
                        <a:spcAft>
                          <a:spcPts val="0"/>
                        </a:spcAft>
                      </a:pPr>
                      <a:r>
                        <a:rPr lang="ar-SA" sz="3600" b="1" dirty="0">
                          <a:solidFill>
                            <a:srgbClr val="002060"/>
                          </a:solidFill>
                          <a:latin typeface="Times New Roman"/>
                          <a:ea typeface="Times New Roman"/>
                          <a:cs typeface="AL-Hotham"/>
                        </a:rPr>
                        <a:t>ماذا تريد أن تعرف؟</a:t>
                      </a:r>
                      <a:endParaRPr lang="en-US" sz="3600" b="1" dirty="0">
                        <a:solidFill>
                          <a:srgbClr val="002060"/>
                        </a:solidFill>
                        <a:latin typeface="Times New Roman"/>
                        <a:ea typeface="Times New Roman"/>
                        <a:cs typeface="AL-Hotham"/>
                      </a:endParaRPr>
                    </a:p>
                    <a:p>
                      <a:pPr algn="ctr" rtl="1">
                        <a:spcAft>
                          <a:spcPts val="0"/>
                        </a:spcAft>
                      </a:pPr>
                      <a:r>
                        <a:rPr lang="ar-SA" sz="3600" b="1" dirty="0">
                          <a:solidFill>
                            <a:srgbClr val="002060"/>
                          </a:solidFill>
                          <a:latin typeface="Times New Roman"/>
                          <a:ea typeface="Times New Roman"/>
                          <a:cs typeface="AL-Hotham"/>
                        </a:rPr>
                        <a:t>(المعرفة المقصودة).</a:t>
                      </a:r>
                      <a:endParaRPr lang="en-US" sz="3600" b="1" dirty="0">
                        <a:solidFill>
                          <a:srgbClr val="002060"/>
                        </a:solidFill>
                        <a:latin typeface="Times New Roman"/>
                        <a:ea typeface="Times New Roman"/>
                        <a:cs typeface="AL-Hotham"/>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Bef>
                          <a:spcPts val="600"/>
                        </a:spcBef>
                        <a:spcAft>
                          <a:spcPts val="0"/>
                        </a:spcAft>
                      </a:pPr>
                      <a:r>
                        <a:rPr lang="en-US" sz="3600" b="1" dirty="0">
                          <a:solidFill>
                            <a:schemeClr val="accent6">
                              <a:lumMod val="75000"/>
                            </a:schemeClr>
                          </a:solidFill>
                          <a:latin typeface="Times New Roman"/>
                          <a:ea typeface="Times New Roman"/>
                          <a:cs typeface="AL-Hotham"/>
                        </a:rPr>
                        <a:t>K</a:t>
                      </a:r>
                    </a:p>
                    <a:p>
                      <a:pPr algn="ctr" rtl="1">
                        <a:spcAft>
                          <a:spcPts val="0"/>
                        </a:spcAft>
                      </a:pPr>
                      <a:r>
                        <a:rPr lang="en-US" sz="3600" b="1" dirty="0">
                          <a:solidFill>
                            <a:schemeClr val="accent6">
                              <a:lumMod val="75000"/>
                            </a:schemeClr>
                          </a:solidFill>
                          <a:latin typeface="Times New Roman"/>
                          <a:ea typeface="Times New Roman"/>
                          <a:cs typeface="AL-Hotham"/>
                        </a:rPr>
                        <a:t>Know</a:t>
                      </a:r>
                    </a:p>
                    <a:p>
                      <a:pPr algn="ctr" rtl="1">
                        <a:spcAft>
                          <a:spcPts val="0"/>
                        </a:spcAft>
                      </a:pPr>
                      <a:r>
                        <a:rPr lang="ar-SA" sz="3600" b="1" dirty="0" smtClean="0">
                          <a:solidFill>
                            <a:schemeClr val="accent6">
                              <a:lumMod val="75000"/>
                            </a:schemeClr>
                          </a:solidFill>
                          <a:latin typeface="Times New Roman"/>
                          <a:ea typeface="Times New Roman"/>
                          <a:cs typeface="AL-Hotham"/>
                        </a:rPr>
                        <a:t>ماذا </a:t>
                      </a:r>
                      <a:r>
                        <a:rPr lang="ar-SA" sz="3600" b="1" dirty="0">
                          <a:solidFill>
                            <a:schemeClr val="accent6">
                              <a:lumMod val="75000"/>
                            </a:schemeClr>
                          </a:solidFill>
                          <a:latin typeface="Times New Roman"/>
                          <a:ea typeface="Times New Roman"/>
                          <a:cs typeface="AL-Hotham"/>
                        </a:rPr>
                        <a:t>تعرف؟</a:t>
                      </a:r>
                      <a:endParaRPr lang="en-US" sz="3600" b="1" dirty="0">
                        <a:solidFill>
                          <a:schemeClr val="accent6">
                            <a:lumMod val="75000"/>
                          </a:schemeClr>
                        </a:solidFill>
                        <a:latin typeface="Times New Roman"/>
                        <a:ea typeface="Times New Roman"/>
                        <a:cs typeface="AL-Hotham"/>
                      </a:endParaRPr>
                    </a:p>
                    <a:p>
                      <a:pPr algn="ctr" rtl="1">
                        <a:spcAft>
                          <a:spcPts val="0"/>
                        </a:spcAft>
                      </a:pPr>
                      <a:r>
                        <a:rPr lang="ar-SA" sz="3600" b="1" dirty="0">
                          <a:solidFill>
                            <a:schemeClr val="accent6">
                              <a:lumMod val="75000"/>
                            </a:schemeClr>
                          </a:solidFill>
                          <a:latin typeface="Times New Roman"/>
                          <a:ea typeface="Times New Roman"/>
                          <a:cs typeface="AL-Hotham"/>
                        </a:rPr>
                        <a:t>(المعرفة السابقة).</a:t>
                      </a:r>
                      <a:endParaRPr lang="en-US" sz="3600" b="1" dirty="0">
                        <a:solidFill>
                          <a:schemeClr val="accent6">
                            <a:lumMod val="75000"/>
                          </a:schemeClr>
                        </a:solidFill>
                        <a:latin typeface="Times New Roman"/>
                        <a:ea typeface="Times New Roman"/>
                        <a:cs typeface="AL-Hotham"/>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25" name="Rectangle 1"/>
          <p:cNvSpPr>
            <a:spLocks noChangeArrowheads="1"/>
          </p:cNvSpPr>
          <p:nvPr/>
        </p:nvSpPr>
        <p:spPr bwMode="auto">
          <a:xfrm>
            <a:off x="3000364" y="1352780"/>
            <a:ext cx="3357586" cy="8617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200" i="0" u="none" strike="noStrike" cap="none" normalizeH="0" baseline="0" dirty="0" smtClean="0">
                <a:ln>
                  <a:noFill/>
                </a:ln>
                <a:solidFill>
                  <a:srgbClr val="7030A0"/>
                </a:solidFill>
                <a:effectLst/>
                <a:latin typeface="Arial" pitchFamily="34" charset="0"/>
                <a:ea typeface="Times New Roman" pitchFamily="18" charset="0"/>
                <a:cs typeface="AL-Mateen" pitchFamily="2" charset="-78"/>
              </a:rPr>
              <a:t>إستراتيجية</a:t>
            </a:r>
            <a:r>
              <a:rPr kumimoji="0" lang="ar-SA" sz="2400" i="0" u="none" strike="noStrike" cap="none" normalizeH="0" baseline="0" dirty="0" smtClean="0">
                <a:ln>
                  <a:noFill/>
                </a:ln>
                <a:solidFill>
                  <a:srgbClr val="7030A0"/>
                </a:solidFill>
                <a:effectLst/>
                <a:latin typeface="Arial" pitchFamily="34" charset="0"/>
                <a:ea typeface="Times New Roman" pitchFamily="18" charset="0"/>
                <a:cs typeface="AL-Mateen" pitchFamily="2" charset="-78"/>
              </a:rPr>
              <a:t> </a:t>
            </a:r>
            <a:r>
              <a:rPr kumimoji="0" lang="en-US" sz="2800" i="0" u="none" strike="noStrike" cap="none" normalizeH="0" baseline="0" dirty="0" smtClean="0">
                <a:ln>
                  <a:noFill/>
                </a:ln>
                <a:solidFill>
                  <a:srgbClr val="7030A0"/>
                </a:solidFill>
                <a:effectLst/>
                <a:latin typeface="Arial" pitchFamily="34" charset="0"/>
                <a:ea typeface="Times New Roman" pitchFamily="18" charset="0"/>
                <a:cs typeface="+mj-cs"/>
              </a:rPr>
              <a:t>K. W. L</a:t>
            </a:r>
            <a:endParaRPr kumimoji="0" lang="en-US" sz="2800" i="0" u="none" strike="noStrike" cap="none" normalizeH="0" baseline="0" dirty="0" smtClean="0">
              <a:ln>
                <a:noFill/>
              </a:ln>
              <a:solidFill>
                <a:srgbClr val="7030A0"/>
              </a:solidFill>
              <a:effectLst/>
              <a:latin typeface="Arial" pitchFamily="34" charset="0"/>
              <a:cs typeface="+mj-cs"/>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1025"/>
                                        </p:tgtEl>
                                        <p:attrNameLst>
                                          <p:attrName>style.visibility</p:attrName>
                                        </p:attrNameLst>
                                      </p:cBhvr>
                                      <p:to>
                                        <p:strVal val="visible"/>
                                      </p:to>
                                    </p:set>
                                    <p:animEffect transition="in" filter="fade">
                                      <p:cBhvr>
                                        <p:cTn id="7" dur="100"/>
                                        <p:tgtEl>
                                          <p:spTgt spid="1025"/>
                                        </p:tgtEl>
                                      </p:cBhvr>
                                    </p:animEffect>
                                    <p:anim calcmode="lin" valueType="num">
                                      <p:cBhvr>
                                        <p:cTn id="8" dur="400" fill="hold"/>
                                        <p:tgtEl>
                                          <p:spTgt spid="1025"/>
                                        </p:tgtEl>
                                        <p:attrNameLst>
                                          <p:attrName>ppt_x</p:attrName>
                                        </p:attrNameLst>
                                      </p:cBhvr>
                                      <p:tavLst>
                                        <p:tav tm="0">
                                          <p:val>
                                            <p:strVal val="#ppt_x"/>
                                          </p:val>
                                        </p:tav>
                                        <p:tav tm="100000">
                                          <p:val>
                                            <p:strVal val="#ppt_x"/>
                                          </p:val>
                                        </p:tav>
                                      </p:tavLst>
                                    </p:anim>
                                    <p:anim calcmode="lin" valueType="num">
                                      <p:cBhvr>
                                        <p:cTn id="9" dur="400" fill="hold"/>
                                        <p:tgtEl>
                                          <p:spTgt spid="1025"/>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102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102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900" decel="100000" fill="hold"/>
                                        <p:tgtEl>
                                          <p:spTgt spid="6"/>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 grpId="0"/>
    </p:bld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233</TotalTime>
  <Words>1937</Words>
  <Application>Microsoft Office PowerPoint</Application>
  <PresentationFormat>عرض على الشاشة (3:4)‏</PresentationFormat>
  <Paragraphs>185</Paragraphs>
  <Slides>33</Slides>
  <Notes>0</Notes>
  <HiddenSlides>0</HiddenSlides>
  <MMClips>0</MMClips>
  <ScaleCrop>false</ScaleCrop>
  <HeadingPairs>
    <vt:vector size="6" baseType="variant">
      <vt:variant>
        <vt:lpstr>سمة</vt:lpstr>
      </vt:variant>
      <vt:variant>
        <vt:i4>1</vt:i4>
      </vt:variant>
      <vt:variant>
        <vt:lpstr>خوادم OLE مضمنة</vt:lpstr>
      </vt:variant>
      <vt:variant>
        <vt:i4>1</vt:i4>
      </vt:variant>
      <vt:variant>
        <vt:lpstr>عناوين الشرائح</vt:lpstr>
      </vt:variant>
      <vt:variant>
        <vt:i4>33</vt:i4>
      </vt:variant>
    </vt:vector>
  </HeadingPairs>
  <TitlesOfParts>
    <vt:vector size="35" baseType="lpstr">
      <vt:lpstr>سمة Office</vt:lpstr>
      <vt:lpstr>Microsoft Clip Gallery</vt:lpstr>
      <vt:lpstr>الشريحة 1</vt:lpstr>
      <vt:lpstr>الشريحة 2</vt:lpstr>
      <vt:lpstr>  أولا : المحاضرة </vt:lpstr>
      <vt:lpstr>ورقة عمل 1</vt:lpstr>
      <vt:lpstr>الشريحة 5</vt:lpstr>
      <vt:lpstr>شروط نجاح التدريس بطريقة المحاضرة </vt:lpstr>
      <vt:lpstr>عيوب التدريس بطريقة المحاضرة </vt:lpstr>
      <vt:lpstr>1- إستراتيجية: :(Know/Want to know/ Learned) K. W. L Strategy</vt:lpstr>
      <vt:lpstr>الشريحة 9</vt:lpstr>
      <vt:lpstr>الشريحة 10</vt:lpstr>
      <vt:lpstr>خطوات تنفيذ إستراتيجية المناقشة:</vt:lpstr>
      <vt:lpstr> أهمية إستراتيجية المناقشة :</vt:lpstr>
      <vt:lpstr>الشريحة 13</vt:lpstr>
      <vt:lpstr> خطوات تنفيذ إستراتيجية العصف  الذهني:</vt:lpstr>
      <vt:lpstr>الشريحة 15</vt:lpstr>
      <vt:lpstr> أهمية استخدام إستراتيجية العصف الذهني :</vt:lpstr>
      <vt:lpstr>الشريحة 17</vt:lpstr>
      <vt:lpstr>الشريحة 18</vt:lpstr>
      <vt:lpstr> خطوات تنفيذ إستراتيجية التعلم التعاوني :</vt:lpstr>
      <vt:lpstr>الشريحة 20</vt:lpstr>
      <vt:lpstr>الشريحة 21</vt:lpstr>
      <vt:lpstr> خطوات تنفيذ إستراتيجية حل المشكلات:</vt:lpstr>
      <vt:lpstr>الشريحة 23</vt:lpstr>
      <vt:lpstr> خطوات تنفيذ إستراتيجية التعلم بالاكتشاف:</vt:lpstr>
      <vt:lpstr> مميزات إستراتيجية التعلم بالاكتشاف:</vt:lpstr>
      <vt:lpstr>الشريحة 26</vt:lpstr>
      <vt:lpstr> خطوات تنفيذ إستراتيجية التعلم بالإتقان:</vt:lpstr>
      <vt:lpstr>الشريحة 28</vt:lpstr>
      <vt:lpstr>الشريحة 29</vt:lpstr>
      <vt:lpstr>الشريحة 30</vt:lpstr>
      <vt:lpstr>ورقة عمل 2</vt:lpstr>
      <vt:lpstr>الشريحة 32</vt:lpstr>
      <vt:lpstr>الشريحة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إستراتيجية: :(Know/Want to know/ Learned) K. W. L Strategy</dc:title>
  <dc:creator>nasora</dc:creator>
  <cp:lastModifiedBy>user</cp:lastModifiedBy>
  <cp:revision>69</cp:revision>
  <dcterms:created xsi:type="dcterms:W3CDTF">2013-10-26T12:06:49Z</dcterms:created>
  <dcterms:modified xsi:type="dcterms:W3CDTF">2013-10-28T16:58:41Z</dcterms:modified>
</cp:coreProperties>
</file>