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59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34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274515-A31A-46D6-B760-800F787706C8}" type="datetimeFigureOut">
              <a:rPr lang="ar-SA" smtClean="0"/>
              <a:t>25/05/33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87AD7E-433C-4DEE-A928-7F92CF63305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نماذج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54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مرت وظائف وسائل الإعلام بخمس مراحل..اذكريها وفقاً للمرحلة والعالم و ما هي النظرية التنموية المتبعة، وما هو دور وسيلة الإعلام وفقاً لذلك:</a:t>
            </a:r>
          </a:p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2555092"/>
            <a:ext cx="6624736" cy="409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97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Autofit/>
          </a:bodyPr>
          <a:lstStyle/>
          <a:p>
            <a:pPr algn="r"/>
            <a:r>
              <a:rPr lang="ar-SA" sz="3200" b="1" dirty="0" smtClean="0">
                <a:latin typeface="Microsoft Uighur" pitchFamily="2" charset="-78"/>
                <a:cs typeface="Microsoft Uighur" pitchFamily="2" charset="-78"/>
              </a:rPr>
              <a:t>سؤال:حللي </a:t>
            </a:r>
            <a:r>
              <a:rPr lang="ar-SA" sz="3200" b="1" dirty="0">
                <a:latin typeface="Microsoft Uighur" pitchFamily="2" charset="-78"/>
                <a:cs typeface="Microsoft Uighur" pitchFamily="2" charset="-78"/>
              </a:rPr>
              <a:t>وظائف الخبر التالي من ناحية: وظيفته العامة،وظيفته الخاصة، و اذكري 3 متغيرات أثرت فيه</a:t>
            </a:r>
            <a:br>
              <a:rPr lang="ar-SA" sz="3200" b="1" dirty="0">
                <a:latin typeface="Microsoft Uighur" pitchFamily="2" charset="-78"/>
                <a:cs typeface="Microsoft Uighur" pitchFamily="2" charset="-78"/>
              </a:rPr>
            </a:b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1026" name="Picture 2" descr="D:\خب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7055"/>
            <a:ext cx="8964487" cy="507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90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أولاً: تكتب الوظيفة المناسبة </a:t>
            </a:r>
          </a:p>
          <a:p>
            <a:pPr marL="0" indent="0">
              <a:buNone/>
            </a:pP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ثانياً:  + مع الإجابة عن </a:t>
            </a:r>
            <a:r>
              <a:rPr lang="ar-SA" sz="4000" u="sng" dirty="0" smtClean="0">
                <a:latin typeface="Microsoft Uighur" pitchFamily="2" charset="-78"/>
                <a:cs typeface="Microsoft Uighur" pitchFamily="2" charset="-78"/>
              </a:rPr>
              <a:t>سؤال لماذا أو كيف </a:t>
            </a: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حقق الخبر الوظيفة؟</a:t>
            </a:r>
          </a:p>
          <a:p>
            <a:pPr marL="0" indent="0">
              <a:buNone/>
            </a:pP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 </a:t>
            </a:r>
          </a:p>
          <a:p>
            <a:pPr marL="0" indent="0">
              <a:buNone/>
            </a:pP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ثالثاً: يكتب كل متغير و يجاب فيه عن </a:t>
            </a:r>
            <a:r>
              <a:rPr lang="ar-SA" sz="4000" u="sng" dirty="0" smtClean="0">
                <a:latin typeface="Microsoft Uighur" pitchFamily="2" charset="-78"/>
                <a:cs typeface="Microsoft Uighur" pitchFamily="2" charset="-78"/>
              </a:rPr>
              <a:t>سؤال:ما هو المتغير</a:t>
            </a: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؟ +</a:t>
            </a:r>
          </a:p>
          <a:p>
            <a:pPr marL="0" indent="0">
              <a:buNone/>
            </a:pP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رابعاً:    ثم </a:t>
            </a:r>
            <a:r>
              <a:rPr lang="ar-SA" sz="4000" dirty="0">
                <a:latin typeface="Microsoft Uighur" pitchFamily="2" charset="-78"/>
                <a:cs typeface="Microsoft Uighur" pitchFamily="2" charset="-78"/>
              </a:rPr>
              <a:t>يجاب </a:t>
            </a: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 عن سؤال :</a:t>
            </a:r>
            <a:r>
              <a:rPr lang="ar-SA" sz="4000" u="sng" dirty="0" smtClean="0">
                <a:latin typeface="Microsoft Uighur" pitchFamily="2" charset="-78"/>
                <a:cs typeface="Microsoft Uighur" pitchFamily="2" charset="-78"/>
              </a:rPr>
              <a:t>كيف</a:t>
            </a:r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 أثر المتغير على الخبر؟</a:t>
            </a:r>
            <a:endParaRPr lang="ar-SA" sz="40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0270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latin typeface="Microsoft Uighur" pitchFamily="2" charset="-78"/>
                <a:cs typeface="Microsoft Uighur" pitchFamily="2" charset="-78"/>
              </a:rPr>
              <a:t>تطبيق</a:t>
            </a:r>
            <a:endParaRPr lang="ar-SA" sz="4800" b="1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584" y="764704"/>
            <a:ext cx="7632848" cy="4485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أولاً:الوظائف:</a:t>
            </a:r>
          </a:p>
          <a:p>
            <a:pPr marL="0" indent="0">
              <a:buNone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 -الوظائف العامة:</a:t>
            </a:r>
          </a:p>
          <a:p>
            <a:pPr marL="0" indent="0">
              <a:buNone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1.الإعلام: يؤدي هذا الخبر وظيفة الإعلام للمستقبلين عبر تقديمه لمعلومة وحدث جديد</a:t>
            </a:r>
          </a:p>
          <a:p>
            <a:pPr marL="0" indent="0">
              <a:buNone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2.التثقيف والتوجيه: يؤدي هذذا الخبر وظيفة التثقيف والتننشئة الاجتماعية عبر تقديمه لقيمه (الإلتزام بالنظام)، مما يدعم هذه القيمه في المجتمع، ويخلق معياراً مشتركاً فيه.</a:t>
            </a:r>
          </a:p>
          <a:p>
            <a:pPr marL="0" indent="0">
              <a:buNone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-الوظائف الخاصة:</a:t>
            </a:r>
          </a:p>
          <a:p>
            <a:pPr marL="0" indent="0">
              <a:buNone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1.تهيئة المناخ العام للتنمية : وذلك عبر تقديمه لفكرة تنموية هي فكرة الإلتزام بالأنظمة مما  يجعل المجتمع أكثر تقبلاً للمشاريع التنموية من الجهات العليا</a:t>
            </a:r>
          </a:p>
          <a:p>
            <a:pPr marL="0" indent="0">
              <a:buNone/>
            </a:pPr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09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332656"/>
            <a:ext cx="7467600" cy="4873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ثانياً: المتغيرات:أثرت العديد من المتغيرات على وظيفة هذا الخبر، أهمها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:</a:t>
            </a:r>
          </a:p>
          <a:p>
            <a:pPr marL="0" indent="0">
              <a:buNone/>
            </a:pPr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  <a:p>
            <a:pPr marL="0" indent="0">
              <a:buNone/>
            </a:pP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-البعد التنموي: أثر البعد التنموي وهو (التنمية الاجتماعية)و(التنمية السياسية) على وظيفة الخبر، حيث إن الجهات العليا تسعى لإظهار ضبطها للمتخلفين مما يضبط مستوى الأمن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والنظام ، وهذا يجعل الخبر مركزاً على هذا المفهوم</a:t>
            </a:r>
          </a:p>
          <a:p>
            <a:pPr marL="0" indent="0">
              <a:buNone/>
            </a:pPr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  <a:p>
            <a:pPr marL="0" indent="0">
              <a:buNone/>
            </a:pP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-متغير الوسائل: أثر بعد نوع الوسيلة على وظيفة الخبر، حيث جعله مختصاً بالفئة المثقفة،وجعل انتشاره الجغرافي محدوداً بانتشار طبعة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الصحيفة</a:t>
            </a:r>
          </a:p>
          <a:p>
            <a:pPr marL="0" indent="0">
              <a:buNone/>
            </a:pPr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  <a:p>
            <a:pPr marL="0" indent="0">
              <a:buNone/>
            </a:pP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-متغير الجمهور: أثر متغير الجمهور المستهدف على وظيفة الخبر، حيث إن استهدافه للجمهور المتعلم والمثقف جعله يظهر في صحيفة </a:t>
            </a:r>
          </a:p>
          <a:p>
            <a:pPr marL="0" indent="0">
              <a:buNone/>
            </a:pPr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  <a:p>
            <a:pPr marL="0" indent="0">
              <a:buNone/>
            </a:pPr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  <a:p>
            <a:endParaRPr lang="ar-SA" sz="2800" b="1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1387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سؤال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>
                <a:latin typeface="Microsoft Uighur" pitchFamily="2" charset="-78"/>
                <a:cs typeface="Microsoft Uighur" pitchFamily="2" charset="-78"/>
              </a:rPr>
              <a:t>تقوم جمعية (تنمية) الإجتماعية بعمل حملة إعلامية عن (إعادة تدوير المخلفات) ، وهدفت إلى التأثير على سلوكيات المجتمع، وقد استهدفت كافة فئات المجتمع،واستخدمت في الحملة 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:الصحف،والتلفاز </a:t>
            </a:r>
            <a:r>
              <a:rPr lang="ar-SA" sz="3200" dirty="0">
                <a:latin typeface="Microsoft Uighur" pitchFamily="2" charset="-78"/>
                <a:cs typeface="Microsoft Uighur" pitchFamily="2" charset="-78"/>
              </a:rPr>
              <a:t>، هل كان اختيار وسائل الحملة صحيحاً؟ولماذا؟وما هو الاختيار الأمثل لمثل هذه الحملة؟</a:t>
            </a:r>
            <a:endParaRPr lang="en-US" sz="32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74022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الإجابة</a:t>
            </a:r>
            <a:endParaRPr lang="ar-SA" sz="36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يعد استخدام الجمعية لهذه الوسائل صحيحاً ، حيث إن :</a:t>
            </a:r>
          </a:p>
          <a:p>
            <a:pPr>
              <a:buFontTx/>
              <a:buChar char="-"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فئة (كافة أفراد المجتمع) هي فئة عامة ، ويناسب التلفاز الفئات العامة لأنه يستخدم الصورة التي يفهمها الجميع</a:t>
            </a:r>
          </a:p>
          <a:p>
            <a:pPr>
              <a:buFontTx/>
              <a:buChar char="-"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ولا يناسب الصحف هذه الفئة حيث إن المطلعي على الصحف هم الكبار،والمثقفون منهم.</a:t>
            </a:r>
          </a:p>
          <a:p>
            <a:pPr>
              <a:buFontTx/>
              <a:buChar char="-"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لكن ينقص الحملة وسائل أخرى لتحقق هدفها (التأثير على السلوكيات) حيث إن تغيير السلوك غالباً ما يتم عبر الأساليب الشخصية ، فلو أضيف للحملة وسيلة (الاتصال الشخصي ) لتم تحقيق هدفها بشكل أفضل</a:t>
            </a:r>
          </a:p>
        </p:txBody>
      </p:sp>
    </p:spTree>
    <p:extLst>
      <p:ext uri="{BB962C8B-B14F-4D97-AF65-F5344CB8AC3E}">
        <p14:creationId xmlns:p14="http://schemas.microsoft.com/office/powerpoint/2010/main" val="765412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393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نماذج</vt:lpstr>
      <vt:lpstr>PowerPoint Presentation</vt:lpstr>
      <vt:lpstr>سؤال:حللي وظائف الخبر التالي من ناحية: وظيفته العامة،وظيفته الخاصة، و اذكري 3 متغيرات أثرت فيه </vt:lpstr>
      <vt:lpstr>PowerPoint Presentation</vt:lpstr>
      <vt:lpstr>تطبيق</vt:lpstr>
      <vt:lpstr>PowerPoint Presentation</vt:lpstr>
      <vt:lpstr>سؤال</vt:lpstr>
      <vt:lpstr>الإجابة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LoLo</dc:creator>
  <cp:lastModifiedBy>LoLo</cp:lastModifiedBy>
  <cp:revision>14</cp:revision>
  <dcterms:created xsi:type="dcterms:W3CDTF">2012-04-16T03:35:52Z</dcterms:created>
  <dcterms:modified xsi:type="dcterms:W3CDTF">2012-04-16T08:01:44Z</dcterms:modified>
</cp:coreProperties>
</file>