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0" r:id="rId2"/>
    <p:sldId id="262" r:id="rId3"/>
    <p:sldId id="261" r:id="rId4"/>
    <p:sldId id="256" r:id="rId5"/>
    <p:sldId id="269" r:id="rId6"/>
    <p:sldId id="268" r:id="rId7"/>
    <p:sldId id="265" r:id="rId8"/>
    <p:sldId id="257" r:id="rId9"/>
    <p:sldId id="266" r:id="rId10"/>
    <p:sldId id="270" r:id="rId11"/>
    <p:sldId id="271" r:id="rId12"/>
    <p:sldId id="273" r:id="rId13"/>
    <p:sldId id="272"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142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55" d="100"/>
          <a:sy n="55" d="100"/>
        </p:scale>
        <p:origin x="-1123"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D2C9881-96B8-42F7-8B24-2A53D34EFA94}" type="datetimeFigureOut">
              <a:rPr lang="ar-SA" smtClean="0"/>
              <a:pPr/>
              <a:t>02/12/32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6A92E9-9EA8-4474-9A99-6F79B1ABA1E9}"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D2C9881-96B8-42F7-8B24-2A53D34EFA94}" type="datetimeFigureOut">
              <a:rPr lang="ar-SA" smtClean="0"/>
              <a:pPr/>
              <a:t>02/12/32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6A92E9-9EA8-4474-9A99-6F79B1ABA1E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D2C9881-96B8-42F7-8B24-2A53D34EFA94}" type="datetimeFigureOut">
              <a:rPr lang="ar-SA" smtClean="0"/>
              <a:pPr/>
              <a:t>02/12/32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6A92E9-9EA8-4474-9A99-6F79B1ABA1E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D2C9881-96B8-42F7-8B24-2A53D34EFA94}" type="datetimeFigureOut">
              <a:rPr lang="ar-SA" smtClean="0"/>
              <a:pPr/>
              <a:t>02/12/32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6A92E9-9EA8-4474-9A99-6F79B1ABA1E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D2C9881-96B8-42F7-8B24-2A53D34EFA94}" type="datetimeFigureOut">
              <a:rPr lang="ar-SA" smtClean="0"/>
              <a:pPr/>
              <a:t>02/12/32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06A92E9-9EA8-4474-9A99-6F79B1ABA1E9}"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D2C9881-96B8-42F7-8B24-2A53D34EFA94}" type="datetimeFigureOut">
              <a:rPr lang="ar-SA" smtClean="0"/>
              <a:pPr/>
              <a:t>02/12/32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06A92E9-9EA8-4474-9A99-6F79B1ABA1E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D2C9881-96B8-42F7-8B24-2A53D34EFA94}" type="datetimeFigureOut">
              <a:rPr lang="ar-SA" smtClean="0"/>
              <a:pPr/>
              <a:t>02/12/32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06A92E9-9EA8-4474-9A99-6F79B1ABA1E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D2C9881-96B8-42F7-8B24-2A53D34EFA94}" type="datetimeFigureOut">
              <a:rPr lang="ar-SA" smtClean="0"/>
              <a:pPr/>
              <a:t>02/12/32</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06A92E9-9EA8-4474-9A99-6F79B1ABA1E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D2C9881-96B8-42F7-8B24-2A53D34EFA94}" type="datetimeFigureOut">
              <a:rPr lang="ar-SA" smtClean="0"/>
              <a:pPr/>
              <a:t>02/12/32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06A92E9-9EA8-4474-9A99-6F79B1ABA1E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D2C9881-96B8-42F7-8B24-2A53D34EFA94}" type="datetimeFigureOut">
              <a:rPr lang="ar-SA" smtClean="0"/>
              <a:pPr/>
              <a:t>02/12/32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06A92E9-9EA8-4474-9A99-6F79B1ABA1E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D2C9881-96B8-42F7-8B24-2A53D34EFA94}" type="datetimeFigureOut">
              <a:rPr lang="ar-SA" smtClean="0"/>
              <a:pPr/>
              <a:t>02/12/32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06A92E9-9EA8-4474-9A99-6F79B1ABA1E9}"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D2C9881-96B8-42F7-8B24-2A53D34EFA94}" type="datetimeFigureOut">
              <a:rPr lang="ar-SA" smtClean="0"/>
              <a:pPr/>
              <a:t>02/12/32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06A92E9-9EA8-4474-9A99-6F79B1ABA1E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7.xml"/><Relationship Id="rId1" Type="http://schemas.openxmlformats.org/officeDocument/2006/relationships/video" Target="file:///C:\Users\Toshiba\Desktop\&#1575;&#1604;&#1601;&#1610;&#1604;&#1605;%20&#1575;&#1604;&#1582;&#1575;&#1589;%20&#1576;&#1610;.wmv"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r\سطح المكتب\خلفياتي\Islam_0005a[1].gif"/>
          <p:cNvPicPr>
            <a:picLocks noChangeAspect="1" noChangeArrowheads="1" noCrop="1"/>
          </p:cNvPicPr>
          <p:nvPr/>
        </p:nvPicPr>
        <p:blipFill>
          <a:blip r:embed="rId2" cstate="print"/>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الفيلم الخاص بي.wmv">
            <a:hlinkClick r:id="" action="ppaction://media"/>
          </p:cNvPr>
          <p:cNvPicPr>
            <a:picLocks noRot="1" noChangeAspect="1"/>
          </p:cNvPicPr>
          <p:nvPr>
            <a:videoFile r:link="rId1"/>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870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Autumn_Tree_by_Angela_T[1].gif"/>
          <p:cNvPicPr>
            <a:picLocks noChangeAspect="1"/>
          </p:cNvPicPr>
          <p:nvPr/>
        </p:nvPicPr>
        <p:blipFill>
          <a:blip r:embed="rId2" cstate="print"/>
          <a:stretch>
            <a:fillRect/>
          </a:stretch>
        </p:blipFill>
        <p:spPr>
          <a:xfrm>
            <a:off x="5105" y="-3830"/>
            <a:ext cx="9138895" cy="6861830"/>
          </a:xfrm>
          <a:prstGeom prst="rect">
            <a:avLst/>
          </a:prstGeom>
        </p:spPr>
      </p:pic>
    </p:spTree>
  </p:cSld>
  <p:clrMapOvr>
    <a:masterClrMapping/>
  </p:clrMapOvr>
  <p:transition>
    <p:checke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normal_(25)[1].jpg"/>
          <p:cNvPicPr>
            <a:picLocks noChangeAspect="1"/>
          </p:cNvPicPr>
          <p:nvPr/>
        </p:nvPicPr>
        <p:blipFill>
          <a:blip r:embed="rId2" cstate="print"/>
          <a:stretch>
            <a:fillRect/>
          </a:stretch>
        </p:blipFill>
        <p:spPr>
          <a:xfrm>
            <a:off x="0" y="0"/>
            <a:ext cx="9144000" cy="6858000"/>
          </a:xfrm>
          <a:prstGeom prst="rect">
            <a:avLst/>
          </a:prstGeom>
        </p:spPr>
      </p:pic>
      <p:sp>
        <p:nvSpPr>
          <p:cNvPr id="3" name="قلب 2"/>
          <p:cNvSpPr/>
          <p:nvPr/>
        </p:nvSpPr>
        <p:spPr>
          <a:xfrm rot="20920713">
            <a:off x="239579" y="1605392"/>
            <a:ext cx="3707904" cy="2808312"/>
          </a:xfrm>
          <a:prstGeom prst="hear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قلب 3"/>
          <p:cNvSpPr/>
          <p:nvPr/>
        </p:nvSpPr>
        <p:spPr>
          <a:xfrm rot="20920713">
            <a:off x="5196517" y="1029328"/>
            <a:ext cx="3707904" cy="2808312"/>
          </a:xfrm>
          <a:prstGeom prst="hear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5" name="مستطيل 4"/>
          <p:cNvSpPr/>
          <p:nvPr/>
        </p:nvSpPr>
        <p:spPr>
          <a:xfrm rot="19978166">
            <a:off x="5545597" y="1719233"/>
            <a:ext cx="3155031" cy="923330"/>
          </a:xfrm>
          <a:prstGeom prst="rect">
            <a:avLst/>
          </a:prstGeom>
          <a:noFill/>
        </p:spPr>
        <p:txBody>
          <a:bodyPr wrap="none" lIns="91440" tIns="45720" rIns="91440" bIns="45720">
            <a:spAutoFit/>
          </a:bodyPr>
          <a:lstStyle/>
          <a:p>
            <a:pPr algn="ctr"/>
            <a:r>
              <a:rPr lang="ar-SA"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هاجر المقحم </a:t>
            </a:r>
            <a:endParaRPr lang="ar-SA" sz="5400" b="1" cap="none" spc="0" dirty="0">
              <a:ln w="1905"/>
              <a:solidFill>
                <a:srgbClr val="FFFF00"/>
              </a:solidFill>
              <a:effectLst>
                <a:innerShdw blurRad="69850" dist="43180" dir="5400000">
                  <a:srgbClr val="000000">
                    <a:alpha val="65000"/>
                  </a:srgbClr>
                </a:innerShdw>
              </a:effectLst>
            </a:endParaRPr>
          </a:p>
        </p:txBody>
      </p:sp>
      <p:sp>
        <p:nvSpPr>
          <p:cNvPr id="6" name="مستطيل 5"/>
          <p:cNvSpPr/>
          <p:nvPr/>
        </p:nvSpPr>
        <p:spPr>
          <a:xfrm rot="20218757">
            <a:off x="217191" y="2293572"/>
            <a:ext cx="3587842" cy="923330"/>
          </a:xfrm>
          <a:prstGeom prst="rect">
            <a:avLst/>
          </a:prstGeom>
          <a:noFill/>
        </p:spPr>
        <p:txBody>
          <a:bodyPr wrap="none" lIns="91440" tIns="45720" rIns="91440" bIns="45720">
            <a:spAutoFit/>
          </a:bodyPr>
          <a:lstStyle/>
          <a:p>
            <a:pPr algn="ctr"/>
            <a:r>
              <a:rPr lang="ar-SA"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خولة العنقاوي </a:t>
            </a:r>
            <a:endParaRPr lang="ar-SA"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7" name="مستطيل 6"/>
          <p:cNvSpPr/>
          <p:nvPr/>
        </p:nvSpPr>
        <p:spPr>
          <a:xfrm>
            <a:off x="3726467" y="332656"/>
            <a:ext cx="2157963" cy="923330"/>
          </a:xfrm>
          <a:prstGeom prst="rect">
            <a:avLst/>
          </a:prstGeom>
          <a:noFill/>
        </p:spPr>
        <p:txBody>
          <a:bodyPr wrap="none" lIns="91440" tIns="45720" rIns="91440" bIns="45720">
            <a:spAutoFit/>
          </a:bodyPr>
          <a:lstStyle/>
          <a:p>
            <a:pPr algn="ctr"/>
            <a:r>
              <a:rPr lang="ar-SA"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إعــــدآ</a:t>
            </a:r>
            <a:r>
              <a:rPr lang="ar-SA" sz="5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د </a:t>
            </a:r>
            <a:endParaRPr lang="ar-SA"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ransition>
    <p:pull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300192" y="404664"/>
            <a:ext cx="2537874" cy="923330"/>
          </a:xfrm>
          <a:prstGeom prst="rect">
            <a:avLst/>
          </a:prstGeom>
          <a:noFill/>
        </p:spPr>
        <p:txBody>
          <a:bodyPr wrap="none" lIns="91440" tIns="45720" rIns="91440" bIns="45720">
            <a:spAutoFit/>
          </a:bodyPr>
          <a:lstStyle/>
          <a:p>
            <a:pPr algn="ctr"/>
            <a:r>
              <a:rPr lang="ar-SA"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المراجع : </a:t>
            </a:r>
          </a:p>
        </p:txBody>
      </p:sp>
      <p:sp>
        <p:nvSpPr>
          <p:cNvPr id="3" name="مربع نص 2"/>
          <p:cNvSpPr txBox="1"/>
          <p:nvPr/>
        </p:nvSpPr>
        <p:spPr>
          <a:xfrm>
            <a:off x="2159224" y="1556792"/>
            <a:ext cx="6984776" cy="2308324"/>
          </a:xfrm>
          <a:prstGeom prst="rect">
            <a:avLst/>
          </a:prstGeom>
          <a:noFill/>
        </p:spPr>
        <p:txBody>
          <a:bodyPr wrap="square" rtlCol="1">
            <a:spAutoFit/>
          </a:bodyPr>
          <a:lstStyle/>
          <a:p>
            <a:endParaRPr lang="ar-SA" dirty="0" smtClean="0"/>
          </a:p>
          <a:p>
            <a:r>
              <a:rPr lang="ar-SA" dirty="0" smtClean="0"/>
              <a:t>1-</a:t>
            </a:r>
            <a:r>
              <a:rPr lang="ar-SA" dirty="0" err="1" smtClean="0"/>
              <a:t>دحلان</a:t>
            </a:r>
            <a:r>
              <a:rPr lang="ar-SA" dirty="0" smtClean="0"/>
              <a:t>، عبد الله صادق، قراءة في كتاب الفساد الإداري. 2004.</a:t>
            </a:r>
          </a:p>
          <a:p>
            <a:r>
              <a:rPr lang="ar-SA" b="1" u="sng" dirty="0" smtClean="0"/>
              <a:t>2-</a:t>
            </a:r>
            <a:r>
              <a:rPr lang="ar-SA" dirty="0" smtClean="0"/>
              <a:t> </a:t>
            </a:r>
            <a:r>
              <a:rPr lang="ar-SA" dirty="0" err="1" smtClean="0"/>
              <a:t>جميعان</a:t>
            </a:r>
            <a:r>
              <a:rPr lang="ar-SA" dirty="0" smtClean="0"/>
              <a:t>، ميخائيل ، الانحراف الإداري – أسبابه وطرق علاجه، القاهرة : 1975 .</a:t>
            </a:r>
          </a:p>
          <a:p>
            <a:r>
              <a:rPr lang="ar-SA" dirty="0" smtClean="0"/>
              <a:t>3- </a:t>
            </a:r>
            <a:r>
              <a:rPr lang="ar-SA" dirty="0" err="1" smtClean="0"/>
              <a:t>القريوتي</a:t>
            </a:r>
            <a:r>
              <a:rPr lang="ar-SA" dirty="0" smtClean="0"/>
              <a:t>، محمد قاسم، أخلاقيات الخدمة العامة. الطبعة الأولى، عمان:1985 .</a:t>
            </a:r>
          </a:p>
          <a:p>
            <a:r>
              <a:rPr lang="ar-SA" b="1" u="sng" dirty="0" smtClean="0"/>
              <a:t>4-</a:t>
            </a:r>
            <a:r>
              <a:rPr lang="ar-SA" b="1" dirty="0" smtClean="0"/>
              <a:t> </a:t>
            </a:r>
            <a:r>
              <a:rPr lang="ar-SA" dirty="0" err="1" smtClean="0"/>
              <a:t>الجريش</a:t>
            </a:r>
            <a:r>
              <a:rPr lang="ar-SA" dirty="0" smtClean="0"/>
              <a:t>، سليمان بن محمد، الفساد الإداري وجرائم إساءة استعمال السلطة الوظيفية الطبعة الأولى، 2003م، تم التحميل من هذا الموقع : </a:t>
            </a:r>
            <a:r>
              <a:rPr lang="en-US" dirty="0" smtClean="0"/>
              <a:t>http://news.naseej.com.sa</a:t>
            </a:r>
          </a:p>
          <a:p>
            <a:r>
              <a:rPr lang="en-US" dirty="0" smtClean="0"/>
              <a:t> </a:t>
            </a:r>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Documents and Settings\ar\My Documents\no_stop[1].gif"/>
          <p:cNvPicPr>
            <a:picLocks noChangeAspect="1" noChangeArrowheads="1" noCrop="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freeuser\Desktop\7650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مربع نص 2"/>
          <p:cNvSpPr txBox="1"/>
          <p:nvPr/>
        </p:nvSpPr>
        <p:spPr>
          <a:xfrm rot="21277795">
            <a:off x="-185017" y="414142"/>
            <a:ext cx="8937605" cy="1862048"/>
          </a:xfrm>
          <a:prstGeom prst="rect">
            <a:avLst/>
          </a:prstGeom>
          <a:noFill/>
        </p:spPr>
        <p:txBody>
          <a:bodyPr wrap="square" rtlCol="1">
            <a:spAutoFit/>
          </a:bodyPr>
          <a:lstStyle/>
          <a:p>
            <a:r>
              <a:rPr lang="ar-SA" sz="11500" b="1" dirty="0" smtClean="0"/>
              <a:t>الفســـاد الإداري </a:t>
            </a:r>
            <a:endParaRPr lang="ar-SA" sz="11500" b="1"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freeuser\Desktop\coRRUPTIONRR.gif"/>
          <p:cNvPicPr>
            <a:picLocks noChangeAspect="1" noChangeArrowheads="1"/>
          </p:cNvPicPr>
          <p:nvPr/>
        </p:nvPicPr>
        <p:blipFill>
          <a:blip r:embed="rId2" cstate="print"/>
          <a:srcRect/>
          <a:stretch>
            <a:fillRect/>
          </a:stretch>
        </p:blipFill>
        <p:spPr bwMode="auto">
          <a:xfrm>
            <a:off x="0" y="49068"/>
            <a:ext cx="9144000" cy="6808932"/>
          </a:xfrm>
          <a:prstGeom prst="rect">
            <a:avLst/>
          </a:prstGeom>
          <a:noFill/>
        </p:spPr>
      </p:pic>
      <p:sp>
        <p:nvSpPr>
          <p:cNvPr id="11" name="مربع نص 10"/>
          <p:cNvSpPr txBox="1"/>
          <p:nvPr/>
        </p:nvSpPr>
        <p:spPr>
          <a:xfrm>
            <a:off x="0" y="2420888"/>
            <a:ext cx="8748464" cy="2739211"/>
          </a:xfrm>
          <a:prstGeom prst="rect">
            <a:avLst/>
          </a:prstGeom>
          <a:noFill/>
        </p:spPr>
        <p:txBody>
          <a:bodyPr wrap="square" rtlCol="1">
            <a:spAutoFit/>
          </a:bodyPr>
          <a:lstStyle/>
          <a:p>
            <a:r>
              <a:rPr lang="ar-SA" sz="3600" dirty="0">
                <a:solidFill>
                  <a:schemeClr val="tx2">
                    <a:lumMod val="50000"/>
                  </a:schemeClr>
                </a:solidFill>
              </a:rPr>
              <a:t>ه</a:t>
            </a:r>
            <a:r>
              <a:rPr lang="ar-SA" sz="3600" dirty="0" smtClean="0">
                <a:solidFill>
                  <a:schemeClr val="tx2">
                    <a:lumMod val="50000"/>
                  </a:schemeClr>
                </a:solidFill>
              </a:rPr>
              <a:t>و (إساءة استخدام السلطة العامة لتحقيق كسب خاص) </a:t>
            </a:r>
            <a:endParaRPr lang="ar-SA" sz="2800" dirty="0" smtClean="0">
              <a:solidFill>
                <a:schemeClr val="tx2">
                  <a:lumMod val="50000"/>
                </a:schemeClr>
              </a:solidFill>
            </a:endParaRPr>
          </a:p>
          <a:p>
            <a:r>
              <a:rPr lang="ar-SA" sz="3600" dirty="0" smtClean="0">
                <a:solidFill>
                  <a:schemeClr val="tx2">
                    <a:lumMod val="50000"/>
                  </a:schemeClr>
                </a:solidFill>
              </a:rPr>
              <a:t>إما تعريف صندوق النقد الدولي : (هوعلاقة الأيدي الطويلة المعتمدة التي تهدف إلى استحصال الفوائد من هذا السلوك لشخص واحد أو مجموعة ذات علاقة بين الأفراد).</a:t>
            </a:r>
          </a:p>
          <a:p>
            <a:endParaRPr lang="ar-SA" sz="2800" dirty="0">
              <a:solidFill>
                <a:schemeClr val="tx2">
                  <a:lumMod val="50000"/>
                </a:schemeClr>
              </a:solidFill>
            </a:endParaRPr>
          </a:p>
        </p:txBody>
      </p:sp>
      <p:sp>
        <p:nvSpPr>
          <p:cNvPr id="12" name="مستطيل 11"/>
          <p:cNvSpPr/>
          <p:nvPr/>
        </p:nvSpPr>
        <p:spPr>
          <a:xfrm>
            <a:off x="1475656" y="836712"/>
            <a:ext cx="578235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ما هو الفساد الإداري .! </a:t>
            </a:r>
            <a:endParaRPr lang="ar-SA"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3"/>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deviantart.com/download/100681658/Pink_Soft_Background_by_CreativeStock.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وسيلة شرح على شكل سحابة 2"/>
          <p:cNvSpPr/>
          <p:nvPr/>
        </p:nvSpPr>
        <p:spPr>
          <a:xfrm>
            <a:off x="4860032" y="260648"/>
            <a:ext cx="4283968" cy="5760640"/>
          </a:xfrm>
          <a:prstGeom prst="cloudCallout">
            <a:avLst/>
          </a:prstGeom>
          <a:solidFill>
            <a:schemeClr val="accent2"/>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مستطيل 4"/>
          <p:cNvSpPr/>
          <p:nvPr/>
        </p:nvSpPr>
        <p:spPr>
          <a:xfrm>
            <a:off x="5868144" y="1556792"/>
            <a:ext cx="2664296" cy="954107"/>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ما هو مفهوم الفساد في القران والسنة ؟ </a:t>
            </a:r>
            <a:endParaRPr lang="ar-SA"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مربع نص 5"/>
          <p:cNvSpPr txBox="1"/>
          <p:nvPr/>
        </p:nvSpPr>
        <p:spPr>
          <a:xfrm>
            <a:off x="4716016" y="2708920"/>
            <a:ext cx="4032448" cy="1569660"/>
          </a:xfrm>
          <a:prstGeom prst="rect">
            <a:avLst/>
          </a:prstGeom>
          <a:noFill/>
        </p:spPr>
        <p:txBody>
          <a:bodyPr wrap="square" rtlCol="1">
            <a:spAutoFit/>
          </a:bodyPr>
          <a:lstStyle/>
          <a:p>
            <a:r>
              <a:rPr lang="ar-SA" sz="2400" b="1" dirty="0" smtClean="0">
                <a:solidFill>
                  <a:schemeClr val="bg1">
                    <a:lumMod val="95000"/>
                  </a:schemeClr>
                </a:solidFill>
                <a:latin typeface="Estrangelo Edessa" pitchFamily="66" charset="0"/>
                <a:cs typeface="Akhbar MT" pitchFamily="2" charset="-78"/>
              </a:rPr>
              <a:t>أي إساءة لاستخدام الوظيفة العامة لتحقيق مكاسب خاصة هذا في القانون الوضعي أما في الشريعة الإسلامية ، فالفساد كل ما هو ضد الصلاح . </a:t>
            </a:r>
            <a:endParaRPr lang="ar-SA" sz="2400" b="1" dirty="0">
              <a:solidFill>
                <a:schemeClr val="bg1">
                  <a:lumMod val="95000"/>
                </a:schemeClr>
              </a:solidFill>
              <a:latin typeface="Estrangelo Edessa" pitchFamily="66" charset="0"/>
              <a:cs typeface="Akhbar MT" pitchFamily="2" charset="-78"/>
            </a:endParaRPr>
          </a:p>
        </p:txBody>
      </p:sp>
      <p:pic>
        <p:nvPicPr>
          <p:cNvPr id="7" name="صورة 6" descr="27544_111528802207591_174_n.jpg"/>
          <p:cNvPicPr>
            <a:picLocks noChangeAspect="1"/>
          </p:cNvPicPr>
          <p:nvPr/>
        </p:nvPicPr>
        <p:blipFill>
          <a:blip r:embed="rId3" cstate="print"/>
          <a:stretch>
            <a:fillRect/>
          </a:stretch>
        </p:blipFill>
        <p:spPr>
          <a:xfrm>
            <a:off x="0" y="1268760"/>
            <a:ext cx="4860032" cy="5589240"/>
          </a:xfrm>
          <a:prstGeom prst="rect">
            <a:avLst/>
          </a:prstGeom>
        </p:spPr>
      </p:pic>
      <p:pic>
        <p:nvPicPr>
          <p:cNvPr id="8" name="Picture 2" descr="C:\Users\User\Desktop\الاعراف.png"/>
          <p:cNvPicPr>
            <a:picLocks noChangeAspect="1" noChangeArrowheads="1"/>
          </p:cNvPicPr>
          <p:nvPr/>
        </p:nvPicPr>
        <p:blipFill>
          <a:blip r:embed="rId4" cstate="print"/>
          <a:srcRect/>
          <a:stretch>
            <a:fillRect/>
          </a:stretch>
        </p:blipFill>
        <p:spPr bwMode="auto">
          <a:xfrm>
            <a:off x="0" y="0"/>
            <a:ext cx="4788024" cy="1268760"/>
          </a:xfrm>
          <a:prstGeom prst="rect">
            <a:avLst/>
          </a:prstGeom>
          <a:solidFill>
            <a:schemeClr val="tx2">
              <a:lumMod val="50000"/>
            </a:schemeClr>
          </a:solid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ox(in)">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strips(downLeft)">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pink-flowers[1].jpg"/>
          <p:cNvPicPr>
            <a:picLocks noChangeAspect="1"/>
          </p:cNvPicPr>
          <p:nvPr/>
        </p:nvPicPr>
        <p:blipFill>
          <a:blip r:embed="rId2" cstate="print"/>
          <a:stretch>
            <a:fillRect/>
          </a:stretch>
        </p:blipFill>
        <p:spPr>
          <a:xfrm>
            <a:off x="-865112" y="0"/>
            <a:ext cx="10009112" cy="7029400"/>
          </a:xfrm>
          <a:prstGeom prst="rect">
            <a:avLst/>
          </a:prstGeom>
        </p:spPr>
      </p:pic>
      <p:sp>
        <p:nvSpPr>
          <p:cNvPr id="4" name="مستطيل 3"/>
          <p:cNvSpPr/>
          <p:nvPr/>
        </p:nvSpPr>
        <p:spPr>
          <a:xfrm>
            <a:off x="2195736" y="188640"/>
            <a:ext cx="4705135" cy="144655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8800" b="1" spc="50" dirty="0" smtClean="0">
                <a:ln w="11430"/>
                <a:solidFill>
                  <a:schemeClr val="accent2">
                    <a:lumMod val="75000"/>
                  </a:schemeClr>
                </a:solidFill>
                <a:effectLst>
                  <a:outerShdw blurRad="76200" dist="50800" dir="5400000" algn="tl" rotWithShape="0">
                    <a:srgbClr val="000000">
                      <a:alpha val="65000"/>
                    </a:srgbClr>
                  </a:outerShdw>
                </a:effectLst>
              </a:rPr>
              <a:t>أ</a:t>
            </a:r>
            <a:r>
              <a:rPr lang="ar-SA" sz="8800" b="1" cap="none" spc="50" dirty="0" smtClean="0">
                <a:ln w="11430"/>
                <a:solidFill>
                  <a:schemeClr val="accent2">
                    <a:lumMod val="75000"/>
                  </a:schemeClr>
                </a:solidFill>
                <a:effectLst>
                  <a:outerShdw blurRad="76200" dist="50800" dir="5400000" algn="tl" rotWithShape="0">
                    <a:srgbClr val="000000">
                      <a:alpha val="65000"/>
                    </a:srgbClr>
                  </a:outerShdw>
                </a:effectLst>
              </a:rPr>
              <a:t>نواع الفساد</a:t>
            </a:r>
            <a:endParaRPr lang="ar-SA" sz="8800" b="1" cap="none" spc="50" dirty="0">
              <a:ln w="11430"/>
              <a:solidFill>
                <a:schemeClr val="accent2">
                  <a:lumMod val="75000"/>
                </a:schemeClr>
              </a:solidFill>
              <a:effectLst>
                <a:outerShdw blurRad="76200" dist="50800" dir="5400000" algn="tl" rotWithShape="0">
                  <a:srgbClr val="000000">
                    <a:alpha val="65000"/>
                  </a:srgbClr>
                </a:outerShdw>
              </a:effectLst>
            </a:endParaRPr>
          </a:p>
        </p:txBody>
      </p:sp>
      <p:sp>
        <p:nvSpPr>
          <p:cNvPr id="5" name="سهم منحني إلى اليسار 4"/>
          <p:cNvSpPr/>
          <p:nvPr/>
        </p:nvSpPr>
        <p:spPr>
          <a:xfrm>
            <a:off x="7164288" y="764704"/>
            <a:ext cx="1800200" cy="3168352"/>
          </a:xfrm>
          <a:prstGeom prst="curvedLef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6" name="سهم منحني إلى اليمين 5"/>
          <p:cNvSpPr/>
          <p:nvPr/>
        </p:nvSpPr>
        <p:spPr>
          <a:xfrm>
            <a:off x="611560" y="908720"/>
            <a:ext cx="1656184" cy="2880320"/>
          </a:xfrm>
          <a:prstGeom prst="curved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solidFill>
                <a:schemeClr val="tx1"/>
              </a:solidFill>
            </a:endParaRPr>
          </a:p>
        </p:txBody>
      </p:sp>
      <p:sp>
        <p:nvSpPr>
          <p:cNvPr id="7" name="مستطيل ذو زوايا قطرية مخدوشة 6"/>
          <p:cNvSpPr/>
          <p:nvPr/>
        </p:nvSpPr>
        <p:spPr>
          <a:xfrm>
            <a:off x="5148064" y="3573016"/>
            <a:ext cx="2195736" cy="1008112"/>
          </a:xfrm>
          <a:prstGeom prst="snip2Diag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ذو زوايا قطرية مخدوشة 7"/>
          <p:cNvSpPr/>
          <p:nvPr/>
        </p:nvSpPr>
        <p:spPr>
          <a:xfrm>
            <a:off x="2483768" y="3645024"/>
            <a:ext cx="2160240" cy="1008112"/>
          </a:xfrm>
          <a:prstGeom prst="snip2DiagRect">
            <a:avLst>
              <a:gd name="adj1" fmla="val 0"/>
              <a:gd name="adj2" fmla="val 16667"/>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ربع نص 8"/>
          <p:cNvSpPr txBox="1"/>
          <p:nvPr/>
        </p:nvSpPr>
        <p:spPr>
          <a:xfrm>
            <a:off x="5292080" y="3861048"/>
            <a:ext cx="1800200" cy="369332"/>
          </a:xfrm>
          <a:prstGeom prst="rect">
            <a:avLst/>
          </a:prstGeom>
          <a:noFill/>
        </p:spPr>
        <p:txBody>
          <a:bodyPr wrap="square" rtlCol="1">
            <a:spAutoFit/>
          </a:bodyPr>
          <a:lstStyle/>
          <a:p>
            <a:r>
              <a:rPr lang="ar-SA" b="1" dirty="0" smtClean="0">
                <a:solidFill>
                  <a:schemeClr val="accent4">
                    <a:lumMod val="50000"/>
                  </a:schemeClr>
                </a:solidFill>
              </a:rPr>
              <a:t>أنواع من حيث الحجم </a:t>
            </a:r>
            <a:endParaRPr lang="ar-SA" b="1" dirty="0">
              <a:solidFill>
                <a:schemeClr val="accent4">
                  <a:lumMod val="50000"/>
                </a:schemeClr>
              </a:solidFill>
            </a:endParaRPr>
          </a:p>
        </p:txBody>
      </p:sp>
      <p:sp>
        <p:nvSpPr>
          <p:cNvPr id="10" name="مربع نص 9"/>
          <p:cNvSpPr txBox="1"/>
          <p:nvPr/>
        </p:nvSpPr>
        <p:spPr>
          <a:xfrm>
            <a:off x="2555776" y="3861048"/>
            <a:ext cx="2016224" cy="369332"/>
          </a:xfrm>
          <a:prstGeom prst="rect">
            <a:avLst/>
          </a:prstGeom>
          <a:noFill/>
        </p:spPr>
        <p:txBody>
          <a:bodyPr wrap="square" rtlCol="1">
            <a:spAutoFit/>
          </a:bodyPr>
          <a:lstStyle/>
          <a:p>
            <a:r>
              <a:rPr lang="ar-SA" b="1" dirty="0" smtClean="0">
                <a:solidFill>
                  <a:schemeClr val="accent4">
                    <a:lumMod val="50000"/>
                  </a:schemeClr>
                </a:solidFill>
              </a:rPr>
              <a:t>أنواع من حيث الانتشار </a:t>
            </a:r>
            <a:endParaRPr lang="ar-SA" b="1" dirty="0">
              <a:solidFill>
                <a:schemeClr val="accent4">
                  <a:lumMod val="50000"/>
                </a:schemeClr>
              </a:solidFill>
            </a:endParaRPr>
          </a:p>
        </p:txBody>
      </p:sp>
      <p:sp>
        <p:nvSpPr>
          <p:cNvPr id="11" name="سهم للأسفل 10"/>
          <p:cNvSpPr/>
          <p:nvPr/>
        </p:nvSpPr>
        <p:spPr>
          <a:xfrm rot="20093208">
            <a:off x="6452178" y="4771337"/>
            <a:ext cx="432048" cy="936104"/>
          </a:xfrm>
          <a:prstGeom prst="down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2" name="سهم للأسفل 11"/>
          <p:cNvSpPr/>
          <p:nvPr/>
        </p:nvSpPr>
        <p:spPr>
          <a:xfrm rot="1636946">
            <a:off x="5730293" y="4771151"/>
            <a:ext cx="432048" cy="936104"/>
          </a:xfrm>
          <a:prstGeom prst="down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3" name="شكل بيضاوي 12"/>
          <p:cNvSpPr/>
          <p:nvPr/>
        </p:nvSpPr>
        <p:spPr>
          <a:xfrm>
            <a:off x="6588224" y="5661248"/>
            <a:ext cx="1440160" cy="720080"/>
          </a:xfrm>
          <a:prstGeom prst="ellipse">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شكل بيضاوي 13"/>
          <p:cNvSpPr/>
          <p:nvPr/>
        </p:nvSpPr>
        <p:spPr>
          <a:xfrm>
            <a:off x="4716016" y="5733256"/>
            <a:ext cx="1440160" cy="720080"/>
          </a:xfrm>
          <a:prstGeom prst="ellipse">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5" name="سهم للأسفل 14"/>
          <p:cNvSpPr/>
          <p:nvPr/>
        </p:nvSpPr>
        <p:spPr>
          <a:xfrm rot="20543487">
            <a:off x="3313539" y="4835295"/>
            <a:ext cx="432048" cy="956608"/>
          </a:xfrm>
          <a:prstGeom prst="down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6" name="سهم للأسفل 15"/>
          <p:cNvSpPr/>
          <p:nvPr/>
        </p:nvSpPr>
        <p:spPr>
          <a:xfrm rot="1701868">
            <a:off x="2549204" y="4768288"/>
            <a:ext cx="432048" cy="990940"/>
          </a:xfrm>
          <a:prstGeom prst="down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7" name="شكل بيضاوي 16"/>
          <p:cNvSpPr/>
          <p:nvPr/>
        </p:nvSpPr>
        <p:spPr>
          <a:xfrm>
            <a:off x="3131840" y="5805264"/>
            <a:ext cx="1440160" cy="720080"/>
          </a:xfrm>
          <a:prstGeom prst="ellipse">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8" name="شكل بيضاوي 17"/>
          <p:cNvSpPr/>
          <p:nvPr/>
        </p:nvSpPr>
        <p:spPr>
          <a:xfrm>
            <a:off x="1403648" y="5733256"/>
            <a:ext cx="1440160" cy="720080"/>
          </a:xfrm>
          <a:prstGeom prst="ellipse">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مربع نص 18"/>
          <p:cNvSpPr txBox="1"/>
          <p:nvPr/>
        </p:nvSpPr>
        <p:spPr>
          <a:xfrm>
            <a:off x="3131840" y="5949280"/>
            <a:ext cx="1224136" cy="369332"/>
          </a:xfrm>
          <a:prstGeom prst="rect">
            <a:avLst/>
          </a:prstGeom>
          <a:noFill/>
        </p:spPr>
        <p:txBody>
          <a:bodyPr wrap="square" rtlCol="1">
            <a:spAutoFit/>
          </a:bodyPr>
          <a:lstStyle/>
          <a:p>
            <a:r>
              <a:rPr lang="ar-SA" b="1" dirty="0" smtClean="0"/>
              <a:t>فساد محلي </a:t>
            </a:r>
            <a:endParaRPr lang="ar-SA" b="1" dirty="0"/>
          </a:p>
        </p:txBody>
      </p:sp>
      <p:sp>
        <p:nvSpPr>
          <p:cNvPr id="20" name="مربع نص 19"/>
          <p:cNvSpPr txBox="1"/>
          <p:nvPr/>
        </p:nvSpPr>
        <p:spPr>
          <a:xfrm>
            <a:off x="6732240" y="5805264"/>
            <a:ext cx="1152128" cy="369332"/>
          </a:xfrm>
          <a:prstGeom prst="rect">
            <a:avLst/>
          </a:prstGeom>
          <a:noFill/>
        </p:spPr>
        <p:txBody>
          <a:bodyPr wrap="square" rtlCol="1">
            <a:spAutoFit/>
          </a:bodyPr>
          <a:lstStyle/>
          <a:p>
            <a:r>
              <a:rPr lang="ar-SA" b="1" dirty="0" smtClean="0">
                <a:solidFill>
                  <a:schemeClr val="tx1">
                    <a:lumMod val="95000"/>
                    <a:lumOff val="5000"/>
                  </a:schemeClr>
                </a:solidFill>
              </a:rPr>
              <a:t>فساد صغير </a:t>
            </a:r>
            <a:endParaRPr lang="ar-SA" b="1" dirty="0">
              <a:solidFill>
                <a:schemeClr val="tx1">
                  <a:lumMod val="95000"/>
                  <a:lumOff val="5000"/>
                </a:schemeClr>
              </a:solidFill>
            </a:endParaRPr>
          </a:p>
        </p:txBody>
      </p:sp>
      <p:sp>
        <p:nvSpPr>
          <p:cNvPr id="21" name="مربع نص 20"/>
          <p:cNvSpPr txBox="1"/>
          <p:nvPr/>
        </p:nvSpPr>
        <p:spPr>
          <a:xfrm>
            <a:off x="4716016" y="5805264"/>
            <a:ext cx="1224136" cy="369332"/>
          </a:xfrm>
          <a:prstGeom prst="rect">
            <a:avLst/>
          </a:prstGeom>
          <a:noFill/>
        </p:spPr>
        <p:txBody>
          <a:bodyPr wrap="square" rtlCol="1">
            <a:spAutoFit/>
          </a:bodyPr>
          <a:lstStyle/>
          <a:p>
            <a:r>
              <a:rPr lang="ar-SA" b="1" dirty="0" smtClean="0"/>
              <a:t>فساد كبير </a:t>
            </a:r>
            <a:endParaRPr lang="ar-SA" b="1" dirty="0"/>
          </a:p>
        </p:txBody>
      </p:sp>
      <p:sp>
        <p:nvSpPr>
          <p:cNvPr id="22" name="مربع نص 21"/>
          <p:cNvSpPr txBox="1"/>
          <p:nvPr/>
        </p:nvSpPr>
        <p:spPr>
          <a:xfrm>
            <a:off x="827584" y="5949280"/>
            <a:ext cx="1800200" cy="369332"/>
          </a:xfrm>
          <a:prstGeom prst="rect">
            <a:avLst/>
          </a:prstGeom>
          <a:noFill/>
        </p:spPr>
        <p:txBody>
          <a:bodyPr wrap="square" rtlCol="1">
            <a:spAutoFit/>
          </a:bodyPr>
          <a:lstStyle/>
          <a:p>
            <a:r>
              <a:rPr lang="ar-SA" b="1" dirty="0" smtClean="0"/>
              <a:t>فساد دولي </a:t>
            </a:r>
            <a:endParaRPr lang="ar-SA"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edge">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trips(down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strips(downLeft)">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ox(in)">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ox(in)">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checkerboard(across)">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checkerboard(across)">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box(in)">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box(in)">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box(in)">
                                      <p:cBhvr>
                                        <p:cTn id="62" dur="500"/>
                                        <p:tgtEl>
                                          <p:spTgt spid="17"/>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box(in)">
                                      <p:cBhvr>
                                        <p:cTn id="6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freeuser\Desktop\651864304142.jpg"/>
          <p:cNvPicPr>
            <a:picLocks noChangeAspect="1" noChangeArrowheads="1"/>
          </p:cNvPicPr>
          <p:nvPr/>
        </p:nvPicPr>
        <p:blipFill>
          <a:blip r:embed="rId2" cstate="print"/>
          <a:srcRect/>
          <a:stretch>
            <a:fillRect/>
          </a:stretch>
        </p:blipFill>
        <p:spPr bwMode="auto">
          <a:xfrm>
            <a:off x="3923928" y="0"/>
            <a:ext cx="5220072" cy="6858000"/>
          </a:xfrm>
          <a:prstGeom prst="rect">
            <a:avLst/>
          </a:prstGeom>
          <a:noFill/>
        </p:spPr>
      </p:pic>
      <p:sp>
        <p:nvSpPr>
          <p:cNvPr id="6" name="مربع نص 5"/>
          <p:cNvSpPr txBox="1"/>
          <p:nvPr/>
        </p:nvSpPr>
        <p:spPr>
          <a:xfrm>
            <a:off x="3851920" y="2132856"/>
            <a:ext cx="5292080" cy="3816429"/>
          </a:xfrm>
          <a:prstGeom prst="rect">
            <a:avLst/>
          </a:prstGeom>
          <a:noFill/>
        </p:spPr>
        <p:txBody>
          <a:bodyPr wrap="square" rtlCol="1">
            <a:spAutoFit/>
          </a:bodyPr>
          <a:lstStyle/>
          <a:p>
            <a:pPr marL="514350" indent="-514350">
              <a:buAutoNum type="arabicPeriod"/>
            </a:pPr>
            <a:r>
              <a:rPr lang="ar-SA" sz="3200" b="1" dirty="0" smtClean="0">
                <a:solidFill>
                  <a:schemeClr val="tx1">
                    <a:lumMod val="95000"/>
                    <a:lumOff val="5000"/>
                  </a:schemeClr>
                </a:solidFill>
              </a:rPr>
              <a:t>الفساد الصغير : </a:t>
            </a:r>
          </a:p>
          <a:p>
            <a:pPr marL="514350" indent="-514350"/>
            <a:r>
              <a:rPr lang="en-US" sz="3200" b="1" dirty="0" smtClean="0">
                <a:solidFill>
                  <a:schemeClr val="tx1">
                    <a:lumMod val="95000"/>
                    <a:lumOff val="5000"/>
                  </a:schemeClr>
                </a:solidFill>
              </a:rPr>
              <a:t>Minor Corruption)</a:t>
            </a:r>
            <a:r>
              <a:rPr lang="ar-SA" sz="3200" b="1" dirty="0" smtClean="0">
                <a:solidFill>
                  <a:schemeClr val="tx1">
                    <a:lumMod val="95000"/>
                    <a:lumOff val="5000"/>
                  </a:schemeClr>
                </a:solidFill>
              </a:rPr>
              <a:t>)</a:t>
            </a:r>
            <a:endParaRPr lang="en-US" sz="3200" b="1" dirty="0" smtClean="0">
              <a:solidFill>
                <a:schemeClr val="tx1">
                  <a:lumMod val="95000"/>
                  <a:lumOff val="5000"/>
                </a:schemeClr>
              </a:solidFill>
            </a:endParaRPr>
          </a:p>
          <a:p>
            <a:r>
              <a:rPr lang="ar-SA" sz="3200" b="1" dirty="0" smtClean="0">
                <a:solidFill>
                  <a:schemeClr val="tx1">
                    <a:lumMod val="95000"/>
                    <a:lumOff val="5000"/>
                  </a:schemeClr>
                </a:solidFill>
              </a:rPr>
              <a:t>(فساد الدرجات الوظيفية الدنيا) وهو الفساد الذي يمارس من فرد واحد دون تنسيق مع الآخرين لذا نراه ينتشر بين صغار الموظفين عن طريق استلام رشاوى من الآخرين .</a:t>
            </a:r>
          </a:p>
          <a:p>
            <a:endParaRPr lang="ar-SA" b="1" dirty="0">
              <a:solidFill>
                <a:schemeClr val="tx1">
                  <a:lumMod val="95000"/>
                  <a:lumOff val="5000"/>
                </a:schemeClr>
              </a:solidFill>
            </a:endParaRPr>
          </a:p>
        </p:txBody>
      </p:sp>
      <p:pic>
        <p:nvPicPr>
          <p:cNvPr id="7" name="صورة 6" descr="m10.jpg"/>
          <p:cNvPicPr>
            <a:picLocks noChangeAspect="1"/>
          </p:cNvPicPr>
          <p:nvPr/>
        </p:nvPicPr>
        <p:blipFill>
          <a:blip r:embed="rId3" cstate="print"/>
          <a:stretch>
            <a:fillRect/>
          </a:stretch>
        </p:blipFill>
        <p:spPr>
          <a:xfrm>
            <a:off x="0" y="0"/>
            <a:ext cx="3923928" cy="6858000"/>
          </a:xfrm>
          <a:prstGeom prst="rect">
            <a:avLst/>
          </a:prstGeom>
        </p:spPr>
      </p:pic>
      <p:sp>
        <p:nvSpPr>
          <p:cNvPr id="8" name="مربع نص 7"/>
          <p:cNvSpPr txBox="1"/>
          <p:nvPr/>
        </p:nvSpPr>
        <p:spPr>
          <a:xfrm>
            <a:off x="0" y="2348880"/>
            <a:ext cx="3888432" cy="3416320"/>
          </a:xfrm>
          <a:prstGeom prst="rect">
            <a:avLst/>
          </a:prstGeom>
          <a:noFill/>
        </p:spPr>
        <p:txBody>
          <a:bodyPr wrap="square" rtlCol="1">
            <a:spAutoFit/>
          </a:bodyPr>
          <a:lstStyle/>
          <a:p>
            <a:r>
              <a:rPr lang="ar-SA" sz="2400" b="1" dirty="0" smtClean="0">
                <a:solidFill>
                  <a:schemeClr val="tx1">
                    <a:lumMod val="95000"/>
                    <a:lumOff val="5000"/>
                  </a:schemeClr>
                </a:solidFill>
              </a:rPr>
              <a:t>2 . الفساد الكبير</a:t>
            </a:r>
          </a:p>
          <a:p>
            <a:r>
              <a:rPr lang="ar-SA" sz="2400" b="1" dirty="0" smtClean="0">
                <a:solidFill>
                  <a:schemeClr val="tx1">
                    <a:lumMod val="95000"/>
                    <a:lumOff val="5000"/>
                  </a:schemeClr>
                </a:solidFill>
              </a:rPr>
              <a:t> (</a:t>
            </a:r>
            <a:r>
              <a:rPr lang="en-US" sz="2400" b="1" dirty="0" smtClean="0">
                <a:solidFill>
                  <a:schemeClr val="tx1">
                    <a:lumMod val="95000"/>
                    <a:lumOff val="5000"/>
                  </a:schemeClr>
                </a:solidFill>
              </a:rPr>
              <a:t>Gross Corruption)</a:t>
            </a:r>
            <a:r>
              <a:rPr lang="ar-SA" sz="2400" b="1" dirty="0" smtClean="0">
                <a:solidFill>
                  <a:schemeClr val="tx1">
                    <a:lumMod val="95000"/>
                    <a:lumOff val="5000"/>
                  </a:schemeClr>
                </a:solidFill>
              </a:rPr>
              <a:t>))</a:t>
            </a:r>
            <a:endParaRPr lang="en-US" sz="2400" b="1" dirty="0" smtClean="0">
              <a:solidFill>
                <a:schemeClr val="tx1">
                  <a:lumMod val="95000"/>
                  <a:lumOff val="5000"/>
                </a:schemeClr>
              </a:solidFill>
            </a:endParaRPr>
          </a:p>
          <a:p>
            <a:r>
              <a:rPr lang="ar-SA" sz="2400" b="1" dirty="0" smtClean="0">
                <a:solidFill>
                  <a:schemeClr val="tx1">
                    <a:lumMod val="95000"/>
                    <a:lumOff val="5000"/>
                  </a:schemeClr>
                </a:solidFill>
              </a:rPr>
              <a:t>(فساد الدرجات الوظيفية العليا من الموظفين) والذي يقوم به كبار المسؤولين والموظفين لتحقيق مصالح مادية أو اجتماعية كبيرة وهو أهم واشمل واخطر لتكليفه الدولة مبالغ ضخمة .</a:t>
            </a:r>
          </a:p>
          <a:p>
            <a:endParaRPr lang="ar-SA" sz="2400" b="1" dirty="0">
              <a:solidFill>
                <a:schemeClr val="tx1">
                  <a:lumMod val="95000"/>
                  <a:lumOff val="5000"/>
                </a:schemeClr>
              </a:solidFill>
            </a:endParaRPr>
          </a:p>
        </p:txBody>
      </p:sp>
      <p:sp>
        <p:nvSpPr>
          <p:cNvPr id="9" name="مستطيل 8"/>
          <p:cNvSpPr/>
          <p:nvPr/>
        </p:nvSpPr>
        <p:spPr>
          <a:xfrm>
            <a:off x="2411760" y="188640"/>
            <a:ext cx="423064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5400" b="1" cap="none" spc="50" dirty="0" smtClean="0">
                <a:ln w="11430"/>
                <a:solidFill>
                  <a:schemeClr val="accent2">
                    <a:lumMod val="75000"/>
                  </a:schemeClr>
                </a:solidFill>
                <a:effectLst>
                  <a:outerShdw blurRad="76200" dist="50800" dir="5400000" algn="tl" rotWithShape="0">
                    <a:srgbClr val="000000">
                      <a:alpha val="65000"/>
                    </a:srgbClr>
                  </a:outerShdw>
                </a:effectLst>
              </a:rPr>
              <a:t>من حيث الحجم : </a:t>
            </a:r>
            <a:endParaRPr lang="ar-SA" sz="5400" b="1" cap="none" spc="50" dirty="0">
              <a:ln w="11430"/>
              <a:solidFill>
                <a:schemeClr val="accent2">
                  <a:lumMod val="75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grpId="0" nodeType="clickEffect">
                                  <p:stCondLst>
                                    <p:cond delay="0"/>
                                  </p:stCondLst>
                                  <p:childTnLst>
                                    <p:animClr clrSpc="rgb">
                                      <p:cBhvr override="childStyle">
                                        <p:cTn id="6" dur="1900" fill="hold">
                                          <p:stCondLst>
                                            <p:cond delay="100"/>
                                          </p:stCondLst>
                                        </p:cTn>
                                        <p:tgtEl>
                                          <p:spTgt spid="9"/>
                                        </p:tgtEl>
                                        <p:attrNameLst>
                                          <p:attrName>style.color</p:attrName>
                                        </p:attrNameLst>
                                      </p:cBhvr>
                                      <p:to>
                                        <a:schemeClr val="accent2"/>
                                      </p:to>
                                    </p:animClr>
                                    <p:animClr clrSpc="rgb">
                                      <p:cBhvr>
                                        <p:cTn id="7" dur="1900" fill="hold">
                                          <p:stCondLst>
                                            <p:cond delay="100"/>
                                          </p:stCondLst>
                                        </p:cTn>
                                        <p:tgtEl>
                                          <p:spTgt spid="9"/>
                                        </p:tgtEl>
                                        <p:attrNameLst>
                                          <p:attrName>fillColor</p:attrName>
                                        </p:attrNameLst>
                                      </p:cBhvr>
                                      <p:to>
                                        <a:schemeClr val="accent2"/>
                                      </p:to>
                                    </p:animClr>
                                    <p:set>
                                      <p:cBhvr>
                                        <p:cTn id="8" dur="1900" fill="hold">
                                          <p:stCondLst>
                                            <p:cond delay="100"/>
                                          </p:stCondLst>
                                        </p:cTn>
                                        <p:tgtEl>
                                          <p:spTgt spid="9"/>
                                        </p:tgtEl>
                                        <p:attrNameLst>
                                          <p:attrName>fill.type</p:attrName>
                                        </p:attrNameLst>
                                      </p:cBhvr>
                                      <p:to>
                                        <p:strVal val="solid"/>
                                      </p:to>
                                    </p:set>
                                    <p:set>
                                      <p:cBhvr>
                                        <p:cTn id="9" dur="1900" fill="hold">
                                          <p:stCondLst>
                                            <p:cond delay="100"/>
                                          </p:stCondLst>
                                        </p:cTn>
                                        <p:tgtEl>
                                          <p:spTgt spid="9"/>
                                        </p:tgtEl>
                                        <p:attrNameLst>
                                          <p:attrName>fill.on</p:attrName>
                                        </p:attrNameLst>
                                      </p:cBhvr>
                                      <p:to>
                                        <p:strVal val="true"/>
                                      </p:to>
                                    </p:set>
                                    <p:animScale>
                                      <p:cBhvr>
                                        <p:cTn id="10" dur="200" fill="hold">
                                          <p:stCondLst>
                                            <p:cond delay="0"/>
                                          </p:stCondLst>
                                        </p:cTn>
                                        <p:tgtEl>
                                          <p:spTgt spid="9"/>
                                        </p:tgtEl>
                                      </p:cBhvr>
                                      <p:from x="100000" y="100000"/>
                                      <p:to x="100000" y="5000"/>
                                    </p:animScale>
                                    <p:animScale>
                                      <p:cBhvr>
                                        <p:cTn id="11" dur="200" fill="hold">
                                          <p:stCondLst>
                                            <p:cond delay="200"/>
                                          </p:stCondLst>
                                        </p:cTn>
                                        <p:tgtEl>
                                          <p:spTgt spid="9"/>
                                        </p:tgtEl>
                                      </p:cBhvr>
                                      <p:from x="100000" y="5000"/>
                                      <p:to x="120000" y="150000"/>
                                    </p:animScale>
                                    <p:animScale>
                                      <p:cBhvr>
                                        <p:cTn id="12" dur="600" fill="hold">
                                          <p:stCondLst>
                                            <p:cond delay="1400"/>
                                          </p:stCondLst>
                                        </p:cTn>
                                        <p:tgtEl>
                                          <p:spTgt spid="9"/>
                                        </p:tgtEl>
                                      </p:cBhvr>
                                      <p:to x="120000" y="150000"/>
                                    </p:animScale>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ox(in)">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box(in)">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freeuser\Desktop\302965.jpg"/>
          <p:cNvPicPr>
            <a:picLocks noChangeAspect="1" noChangeArrowheads="1"/>
          </p:cNvPicPr>
          <p:nvPr/>
        </p:nvPicPr>
        <p:blipFill>
          <a:blip r:embed="rId2" cstate="print"/>
          <a:srcRect/>
          <a:stretch>
            <a:fillRect/>
          </a:stretch>
        </p:blipFill>
        <p:spPr bwMode="auto">
          <a:xfrm>
            <a:off x="0" y="0"/>
            <a:ext cx="9144000" cy="2996952"/>
          </a:xfrm>
          <a:prstGeom prst="rect">
            <a:avLst/>
          </a:prstGeom>
          <a:noFill/>
        </p:spPr>
      </p:pic>
      <p:pic>
        <p:nvPicPr>
          <p:cNvPr id="6" name="Picture 5" descr="C:\Users\freeuser\Desktop\N4a6fd8995df3f.jpg"/>
          <p:cNvPicPr>
            <a:picLocks noChangeAspect="1" noChangeArrowheads="1"/>
          </p:cNvPicPr>
          <p:nvPr/>
        </p:nvPicPr>
        <p:blipFill>
          <a:blip r:embed="rId3" cstate="print"/>
          <a:srcRect/>
          <a:stretch>
            <a:fillRect/>
          </a:stretch>
        </p:blipFill>
        <p:spPr bwMode="auto">
          <a:xfrm>
            <a:off x="0" y="2924944"/>
            <a:ext cx="3995936" cy="3933056"/>
          </a:xfrm>
          <a:prstGeom prst="rect">
            <a:avLst/>
          </a:prstGeom>
          <a:noFill/>
        </p:spPr>
      </p:pic>
      <p:sp>
        <p:nvSpPr>
          <p:cNvPr id="7" name="مربع نص 6"/>
          <p:cNvSpPr txBox="1"/>
          <p:nvPr/>
        </p:nvSpPr>
        <p:spPr>
          <a:xfrm>
            <a:off x="4067944" y="3140968"/>
            <a:ext cx="4680520" cy="4031873"/>
          </a:xfrm>
          <a:prstGeom prst="rect">
            <a:avLst/>
          </a:prstGeom>
          <a:noFill/>
        </p:spPr>
        <p:txBody>
          <a:bodyPr wrap="square" rtlCol="1">
            <a:spAutoFit/>
          </a:bodyPr>
          <a:lstStyle/>
          <a:p>
            <a:r>
              <a:rPr lang="ar-SA" sz="3200" b="1" dirty="0" smtClean="0">
                <a:solidFill>
                  <a:srgbClr val="002060"/>
                </a:solidFill>
              </a:rPr>
              <a:t>1. فساد محلي :-</a:t>
            </a:r>
          </a:p>
          <a:p>
            <a:r>
              <a:rPr lang="ar-SA" sz="3200" b="1" dirty="0" smtClean="0">
                <a:solidFill>
                  <a:srgbClr val="002060"/>
                </a:solidFill>
              </a:rPr>
              <a:t>وهو الذي ينتشر داخل البلد الواحد في منشأته الاقتصادية وضمن المناصب الصغيرة ومن الذين لا ارتباط لهم خارج الحدود (مع شركات أو كيانات كبرى أو عالمية) .</a:t>
            </a:r>
          </a:p>
          <a:p>
            <a:endParaRPr lang="ar-SA" sz="3200" b="1" dirty="0">
              <a:solidFill>
                <a:srgbClr val="002060"/>
              </a:solidFill>
            </a:endParaRPr>
          </a:p>
        </p:txBody>
      </p:sp>
      <p:sp>
        <p:nvSpPr>
          <p:cNvPr id="9" name="مستطيل 8"/>
          <p:cNvSpPr/>
          <p:nvPr/>
        </p:nvSpPr>
        <p:spPr>
          <a:xfrm>
            <a:off x="2051720" y="0"/>
            <a:ext cx="4592925" cy="923330"/>
          </a:xfrm>
          <a:prstGeom prst="rect">
            <a:avLst/>
          </a:prstGeom>
          <a:noFill/>
        </p:spPr>
        <p:txBody>
          <a:bodyPr wrap="none" lIns="91440" tIns="45720" rIns="91440" bIns="45720">
            <a:spAutoFit/>
          </a:bodyPr>
          <a:lstStyle/>
          <a:p>
            <a:pPr algn="ctr"/>
            <a:r>
              <a:rPr lang="ar-SA" sz="5400" b="1" cap="none" spc="0" dirty="0" smtClean="0">
                <a:ln w="17780" cmpd="sng">
                  <a:solidFill>
                    <a:srgbClr val="FFFFFF"/>
                  </a:solidFill>
                  <a:prstDash val="solid"/>
                  <a:miter lim="800000"/>
                </a:ln>
                <a:effectLst>
                  <a:outerShdw blurRad="50800" algn="tl" rotWithShape="0">
                    <a:srgbClr val="000000"/>
                  </a:outerShdw>
                </a:effectLst>
              </a:rPr>
              <a:t>من حيث الانتشار : </a:t>
            </a:r>
            <a:endParaRPr lang="ar-SA" sz="5400" b="1" cap="none" spc="0" dirty="0">
              <a:ln w="17780" cmpd="sng">
                <a:solidFill>
                  <a:srgbClr val="FFFFFF"/>
                </a:solidFill>
                <a:prstDash val="solid"/>
                <a:miter lim="800000"/>
              </a:ln>
              <a:effectLst>
                <a:outerShdw blurRad="50800" algn="tl" rotWithShape="0">
                  <a:srgbClr val="000000"/>
                </a:outerShdw>
              </a:effectLst>
            </a:endParaRPr>
          </a:p>
        </p:txBody>
      </p:sp>
    </p:spTree>
  </p:cSld>
  <p:clrMapOvr>
    <a:masterClrMapping/>
  </p:clrMapOvr>
  <p:transition spd="med">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User\Desktop\مقحم\Desktop\لبوني\Desktop\عولمه1\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صورة 2" descr="money_money.jpg"/>
          <p:cNvPicPr>
            <a:picLocks noChangeAspect="1"/>
          </p:cNvPicPr>
          <p:nvPr/>
        </p:nvPicPr>
        <p:blipFill>
          <a:blip r:embed="rId3" cstate="print"/>
          <a:stretch>
            <a:fillRect/>
          </a:stretch>
        </p:blipFill>
        <p:spPr>
          <a:xfrm>
            <a:off x="0" y="0"/>
            <a:ext cx="3902927" cy="3284984"/>
          </a:xfrm>
          <a:prstGeom prst="rect">
            <a:avLst/>
          </a:prstGeom>
        </p:spPr>
      </p:pic>
      <p:sp>
        <p:nvSpPr>
          <p:cNvPr id="4" name="مربع نص 3"/>
          <p:cNvSpPr txBox="1"/>
          <p:nvPr/>
        </p:nvSpPr>
        <p:spPr>
          <a:xfrm>
            <a:off x="3275856" y="188640"/>
            <a:ext cx="5616624" cy="3785652"/>
          </a:xfrm>
          <a:prstGeom prst="rect">
            <a:avLst/>
          </a:prstGeom>
          <a:noFill/>
        </p:spPr>
        <p:txBody>
          <a:bodyPr wrap="square" rtlCol="1">
            <a:spAutoFit/>
          </a:bodyPr>
          <a:lstStyle/>
          <a:p>
            <a:r>
              <a:rPr lang="ar-SA" sz="2400" b="1" dirty="0" smtClean="0">
                <a:solidFill>
                  <a:schemeClr val="bg1">
                    <a:lumMod val="95000"/>
                  </a:schemeClr>
                </a:solidFill>
              </a:rPr>
              <a:t>2. فساد دولي :-</a:t>
            </a:r>
          </a:p>
          <a:p>
            <a:r>
              <a:rPr lang="ar-SA" sz="2400" b="1" dirty="0" smtClean="0">
                <a:solidFill>
                  <a:schemeClr val="bg1">
                    <a:lumMod val="95000"/>
                  </a:schemeClr>
                </a:solidFill>
              </a:rPr>
              <a:t>وهذا النوع من الفساد يأخذ مدى واسعاً عالميا يعبر حدود الدول وحتى القارات ضمن ما يطلق عليها (بالعولمة) بفتح الحدود والمعابر بين البلاد وتحت مظلة ونظام الاقتصاد الحر , ترتبط المؤسسات الاقتصادية للدولة داخل وخارج البلد بالكيان السياسي أو قيادته لتمرير منافع اقتصادية نفعية يصعب الفصل بينهما لهذا يكون هذا الفساد أخطبوطياً يلف كيانات واقتصادات على مدى واسع ويعتبر الأخطر نوعاً .</a:t>
            </a:r>
          </a:p>
          <a:p>
            <a:endParaRPr lang="ar-SA" sz="2400" b="1" dirty="0">
              <a:solidFill>
                <a:schemeClr val="bg1">
                  <a:lumMod val="95000"/>
                </a:schemeClr>
              </a:solidFill>
            </a:endParaRPr>
          </a:p>
        </p:txBody>
      </p:sp>
    </p:spTree>
  </p:cSld>
  <p:clrMapOvr>
    <a:masterClrMapping/>
  </p:clrMapOvr>
  <p:transition>
    <p:randomBar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281</TotalTime>
  <Words>362</Words>
  <Application>Microsoft Office PowerPoint</Application>
  <PresentationFormat>عرض على الشاشة (3:4)‏</PresentationFormat>
  <Paragraphs>35</Paragraphs>
  <Slides>13</Slides>
  <Notes>0</Notes>
  <HiddenSlides>0</HiddenSlides>
  <MMClips>1</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User</cp:lastModifiedBy>
  <cp:revision>31</cp:revision>
  <dcterms:created xsi:type="dcterms:W3CDTF">2011-10-19T18:59:02Z</dcterms:created>
  <dcterms:modified xsi:type="dcterms:W3CDTF">2011-10-29T18:25:38Z</dcterms:modified>
</cp:coreProperties>
</file>