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81" r:id="rId2"/>
    <p:sldId id="282" r:id="rId3"/>
    <p:sldId id="276" r:id="rId4"/>
    <p:sldId id="262" r:id="rId5"/>
    <p:sldId id="289" r:id="rId6"/>
    <p:sldId id="285" r:id="rId7"/>
    <p:sldId id="265" r:id="rId8"/>
    <p:sldId id="290" r:id="rId9"/>
    <p:sldId id="279" r:id="rId10"/>
    <p:sldId id="286" r:id="rId11"/>
    <p:sldId id="284" r:id="rId12"/>
    <p:sldId id="291" r:id="rId13"/>
    <p:sldId id="292" r:id="rId14"/>
    <p:sldId id="294" r:id="rId15"/>
    <p:sldId id="293" r:id="rId16"/>
    <p:sldId id="266" r:id="rId1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22E84"/>
    <a:srgbClr val="707B0B"/>
    <a:srgbClr val="FF0066"/>
    <a:srgbClr val="663300"/>
    <a:srgbClr val="CC6600"/>
    <a:srgbClr val="CDC3A5"/>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autoAdjust="0"/>
    <p:restoredTop sz="94658" autoAdjust="0"/>
  </p:normalViewPr>
  <p:slideViewPr>
    <p:cSldViewPr>
      <p:cViewPr varScale="1">
        <p:scale>
          <a:sx n="74" d="100"/>
          <a:sy n="74" d="100"/>
        </p:scale>
        <p:origin x="-104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C9AD9770-7A77-4901-9189-E176EA907850}" type="datetimeFigureOut">
              <a:rPr lang="ar-SA" smtClean="0"/>
              <a:pPr/>
              <a:t>07/04/1433</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2E45CC53-C9D8-4C65-8BC4-DB4D3F81C39E}" type="slidenum">
              <a:rPr lang="ar-SA" smtClean="0"/>
              <a:pPr/>
              <a:t>‹#›</a:t>
            </a:fld>
            <a:endParaRPr lang="ar-S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C9AD9770-7A77-4901-9189-E176EA907850}" type="datetimeFigureOut">
              <a:rPr lang="ar-SA" smtClean="0"/>
              <a:pPr/>
              <a:t>07/04/1433</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2E45CC53-C9D8-4C65-8BC4-DB4D3F81C39E}" type="slidenum">
              <a:rPr lang="ar-SA" smtClean="0"/>
              <a:pPr/>
              <a:t>‹#›</a:t>
            </a:fld>
            <a:endParaRPr lang="ar-S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C9AD9770-7A77-4901-9189-E176EA907850}" type="datetimeFigureOut">
              <a:rPr lang="ar-SA" smtClean="0"/>
              <a:pPr/>
              <a:t>07/04/1433</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2E45CC53-C9D8-4C65-8BC4-DB4D3F81C39E}" type="slidenum">
              <a:rPr lang="ar-SA" smtClean="0"/>
              <a:pPr/>
              <a:t>‹#›</a:t>
            </a:fld>
            <a:endParaRPr lang="ar-S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C9AD9770-7A77-4901-9189-E176EA907850}" type="datetimeFigureOut">
              <a:rPr lang="ar-SA" smtClean="0"/>
              <a:pPr/>
              <a:t>07/04/1433</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2E45CC53-C9D8-4C65-8BC4-DB4D3F81C39E}" type="slidenum">
              <a:rPr lang="ar-SA" smtClean="0"/>
              <a:pPr/>
              <a:t>‹#›</a:t>
            </a:fld>
            <a:endParaRPr lang="ar-S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C9AD9770-7A77-4901-9189-E176EA907850}" type="datetimeFigureOut">
              <a:rPr lang="ar-SA" smtClean="0"/>
              <a:pPr/>
              <a:t>07/04/1433</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2E45CC53-C9D8-4C65-8BC4-DB4D3F81C39E}" type="slidenum">
              <a:rPr lang="ar-SA" smtClean="0"/>
              <a:pPr/>
              <a:t>‹#›</a:t>
            </a:fld>
            <a:endParaRPr lang="ar-SA"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C9AD9770-7A77-4901-9189-E176EA907850}" type="datetimeFigureOut">
              <a:rPr lang="ar-SA" smtClean="0"/>
              <a:pPr/>
              <a:t>07/04/1433</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2E45CC53-C9D8-4C65-8BC4-DB4D3F81C39E}" type="slidenum">
              <a:rPr lang="ar-SA" smtClean="0"/>
              <a:pPr/>
              <a:t>‹#›</a:t>
            </a:fld>
            <a:endParaRPr lang="ar-S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C9AD9770-7A77-4901-9189-E176EA907850}" type="datetimeFigureOut">
              <a:rPr lang="ar-SA" smtClean="0"/>
              <a:pPr/>
              <a:t>07/04/1433</a:t>
            </a:fld>
            <a:endParaRPr lang="ar-SA" dirty="0"/>
          </a:p>
        </p:txBody>
      </p:sp>
      <p:sp>
        <p:nvSpPr>
          <p:cNvPr id="8" name="عنصر نائب للتذييل 7"/>
          <p:cNvSpPr>
            <a:spLocks noGrp="1"/>
          </p:cNvSpPr>
          <p:nvPr>
            <p:ph type="ftr" sz="quarter" idx="11"/>
          </p:nvPr>
        </p:nvSpPr>
        <p:spPr/>
        <p:txBody>
          <a:bodyPr/>
          <a:lstStyle/>
          <a:p>
            <a:endParaRPr lang="ar-SA" dirty="0"/>
          </a:p>
        </p:txBody>
      </p:sp>
      <p:sp>
        <p:nvSpPr>
          <p:cNvPr id="9" name="عنصر نائب لرقم الشريحة 8"/>
          <p:cNvSpPr>
            <a:spLocks noGrp="1"/>
          </p:cNvSpPr>
          <p:nvPr>
            <p:ph type="sldNum" sz="quarter" idx="12"/>
          </p:nvPr>
        </p:nvSpPr>
        <p:spPr/>
        <p:txBody>
          <a:bodyPr/>
          <a:lstStyle/>
          <a:p>
            <a:fld id="{2E45CC53-C9D8-4C65-8BC4-DB4D3F81C39E}" type="slidenum">
              <a:rPr lang="ar-SA" smtClean="0"/>
              <a:pPr/>
              <a:t>‹#›</a:t>
            </a:fld>
            <a:endParaRPr lang="ar-S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C9AD9770-7A77-4901-9189-E176EA907850}" type="datetimeFigureOut">
              <a:rPr lang="ar-SA" smtClean="0"/>
              <a:pPr/>
              <a:t>07/04/1433</a:t>
            </a:fld>
            <a:endParaRPr lang="ar-SA" dirty="0"/>
          </a:p>
        </p:txBody>
      </p:sp>
      <p:sp>
        <p:nvSpPr>
          <p:cNvPr id="4" name="عنصر نائب للتذييل 3"/>
          <p:cNvSpPr>
            <a:spLocks noGrp="1"/>
          </p:cNvSpPr>
          <p:nvPr>
            <p:ph type="ftr" sz="quarter" idx="11"/>
          </p:nvPr>
        </p:nvSpPr>
        <p:spPr/>
        <p:txBody>
          <a:bodyPr/>
          <a:lstStyle/>
          <a:p>
            <a:endParaRPr lang="ar-SA" dirty="0"/>
          </a:p>
        </p:txBody>
      </p:sp>
      <p:sp>
        <p:nvSpPr>
          <p:cNvPr id="5" name="عنصر نائب لرقم الشريحة 4"/>
          <p:cNvSpPr>
            <a:spLocks noGrp="1"/>
          </p:cNvSpPr>
          <p:nvPr>
            <p:ph type="sldNum" sz="quarter" idx="12"/>
          </p:nvPr>
        </p:nvSpPr>
        <p:spPr/>
        <p:txBody>
          <a:bodyPr/>
          <a:lstStyle/>
          <a:p>
            <a:fld id="{2E45CC53-C9D8-4C65-8BC4-DB4D3F81C39E}" type="slidenum">
              <a:rPr lang="ar-SA" smtClean="0"/>
              <a:pPr/>
              <a:t>‹#›</a:t>
            </a:fld>
            <a:endParaRPr lang="ar-S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C9AD9770-7A77-4901-9189-E176EA907850}" type="datetimeFigureOut">
              <a:rPr lang="ar-SA" smtClean="0"/>
              <a:pPr/>
              <a:t>07/04/1433</a:t>
            </a:fld>
            <a:endParaRPr lang="ar-SA" dirty="0"/>
          </a:p>
        </p:txBody>
      </p:sp>
      <p:sp>
        <p:nvSpPr>
          <p:cNvPr id="3" name="عنصر نائب للتذييل 2"/>
          <p:cNvSpPr>
            <a:spLocks noGrp="1"/>
          </p:cNvSpPr>
          <p:nvPr>
            <p:ph type="ftr" sz="quarter" idx="11"/>
          </p:nvPr>
        </p:nvSpPr>
        <p:spPr/>
        <p:txBody>
          <a:bodyPr/>
          <a:lstStyle/>
          <a:p>
            <a:endParaRPr lang="ar-SA" dirty="0"/>
          </a:p>
        </p:txBody>
      </p:sp>
      <p:sp>
        <p:nvSpPr>
          <p:cNvPr id="4" name="عنصر نائب لرقم الشريحة 3"/>
          <p:cNvSpPr>
            <a:spLocks noGrp="1"/>
          </p:cNvSpPr>
          <p:nvPr>
            <p:ph type="sldNum" sz="quarter" idx="12"/>
          </p:nvPr>
        </p:nvSpPr>
        <p:spPr/>
        <p:txBody>
          <a:bodyPr/>
          <a:lstStyle/>
          <a:p>
            <a:fld id="{2E45CC53-C9D8-4C65-8BC4-DB4D3F81C39E}" type="slidenum">
              <a:rPr lang="ar-SA" smtClean="0"/>
              <a:pPr/>
              <a:t>‹#›</a:t>
            </a:fld>
            <a:endParaRPr lang="ar-S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9AD9770-7A77-4901-9189-E176EA907850}" type="datetimeFigureOut">
              <a:rPr lang="ar-SA" smtClean="0"/>
              <a:pPr/>
              <a:t>07/04/1433</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2E45CC53-C9D8-4C65-8BC4-DB4D3F81C39E}" type="slidenum">
              <a:rPr lang="ar-SA" smtClean="0"/>
              <a:pPr/>
              <a:t>‹#›</a:t>
            </a:fld>
            <a:endParaRPr lang="ar-S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dirty="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9AD9770-7A77-4901-9189-E176EA907850}" type="datetimeFigureOut">
              <a:rPr lang="ar-SA" smtClean="0"/>
              <a:pPr/>
              <a:t>07/04/1433</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2E45CC53-C9D8-4C65-8BC4-DB4D3F81C39E}" type="slidenum">
              <a:rPr lang="ar-SA" smtClean="0"/>
              <a:pPr/>
              <a:t>‹#›</a:t>
            </a:fld>
            <a:endParaRPr lang="ar-S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C9AD9770-7A77-4901-9189-E176EA907850}" type="datetimeFigureOut">
              <a:rPr lang="ar-SA" smtClean="0"/>
              <a:pPr/>
              <a:t>07/04/1433</a:t>
            </a:fld>
            <a:endParaRPr lang="ar-SA" dirty="0"/>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dirty="0"/>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2E45CC53-C9D8-4C65-8BC4-DB4D3F81C39E}" type="slidenum">
              <a:rPr lang="ar-SA" smtClean="0"/>
              <a:pPr/>
              <a:t>‹#›</a:t>
            </a:fld>
            <a:endParaRPr lang="ar-SA"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t0.gstatic.com/images?q=tbn:ANd9GcQ9ldAYs1nQ_exF0kongVLXfE576u9Iy_nBB_G7G1ljORktSo_9"/>
          <p:cNvPicPr>
            <a:picLocks noChangeAspect="1" noChangeArrowheads="1"/>
          </p:cNvPicPr>
          <p:nvPr/>
        </p:nvPicPr>
        <p:blipFill>
          <a:blip r:embed="rId2"/>
          <a:srcRect/>
          <a:stretch>
            <a:fillRect/>
          </a:stretch>
        </p:blipFill>
        <p:spPr bwMode="auto">
          <a:xfrm>
            <a:off x="0" y="0"/>
            <a:ext cx="9144001" cy="6858000"/>
          </a:xfrm>
          <a:prstGeom prst="rect">
            <a:avLst/>
          </a:prstGeom>
          <a:noFill/>
        </p:spPr>
      </p:pic>
      <p:sp>
        <p:nvSpPr>
          <p:cNvPr id="3" name="مستطيل 2"/>
          <p:cNvSpPr/>
          <p:nvPr/>
        </p:nvSpPr>
        <p:spPr>
          <a:xfrm>
            <a:off x="357158" y="1142984"/>
            <a:ext cx="7143800" cy="1107996"/>
          </a:xfrm>
          <a:prstGeom prst="rect">
            <a:avLst/>
          </a:prstGeom>
        </p:spPr>
        <p:txBody>
          <a:bodyPr wrap="square">
            <a:spAutoFit/>
          </a:bodyPr>
          <a:lstStyle/>
          <a:p>
            <a:r>
              <a:rPr lang="ar-SA" sz="6600" b="1" dirty="0" smtClean="0">
                <a:solidFill>
                  <a:schemeClr val="accent2">
                    <a:lumMod val="50000"/>
                  </a:schemeClr>
                </a:solidFill>
                <a:cs typeface="Diwani Letter" pitchFamily="2" charset="-78"/>
              </a:rPr>
              <a:t>.. الخِطبة وأحكامها العامة .. </a:t>
            </a:r>
            <a:endParaRPr lang="ar-SA" sz="6600" b="1" dirty="0">
              <a:solidFill>
                <a:schemeClr val="accent2">
                  <a:lumMod val="50000"/>
                </a:schemeClr>
              </a:solidFill>
              <a:cs typeface="Diwani Letter" pitchFamily="2" charset="-7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t0.gstatic.com/images?q=tbn:ANd9GcSghdzyvRWZgXnRY5IDnDQ6chj5bdz-Kts1SGcGdorpuG-dy2Gs"/>
          <p:cNvPicPr>
            <a:picLocks noChangeAspect="1" noChangeArrowheads="1"/>
          </p:cNvPicPr>
          <p:nvPr/>
        </p:nvPicPr>
        <p:blipFill>
          <a:blip r:embed="rId2"/>
          <a:srcRect/>
          <a:stretch>
            <a:fillRect/>
          </a:stretch>
        </p:blipFill>
        <p:spPr bwMode="auto">
          <a:xfrm>
            <a:off x="0" y="0"/>
            <a:ext cx="9144001" cy="6858000"/>
          </a:xfrm>
          <a:prstGeom prst="rect">
            <a:avLst/>
          </a:prstGeom>
          <a:noFill/>
        </p:spPr>
      </p:pic>
      <p:sp>
        <p:nvSpPr>
          <p:cNvPr id="3" name="مستطيل ذو زوايا قطرية مستديرة 2"/>
          <p:cNvSpPr/>
          <p:nvPr/>
        </p:nvSpPr>
        <p:spPr>
          <a:xfrm>
            <a:off x="1928794" y="428604"/>
            <a:ext cx="6858048" cy="6000792"/>
          </a:xfrm>
          <a:prstGeom prst="round2DiagRect">
            <a:avLst/>
          </a:prstGeom>
          <a:solidFill>
            <a:schemeClr val="accent2"/>
          </a:solidFill>
        </p:spPr>
        <p:style>
          <a:lnRef idx="2">
            <a:schemeClr val="accent2"/>
          </a:lnRef>
          <a:fillRef idx="1">
            <a:schemeClr val="lt1"/>
          </a:fillRef>
          <a:effectRef idx="0">
            <a:schemeClr val="accent2"/>
          </a:effectRef>
          <a:fontRef idx="minor">
            <a:schemeClr val="dk1"/>
          </a:fontRef>
        </p:style>
        <p:txBody>
          <a:bodyPr rtlCol="1" anchor="ctr"/>
          <a:lstStyle/>
          <a:p>
            <a:r>
              <a:rPr lang="ar-SA" sz="2800" b="1" dirty="0" smtClean="0">
                <a:solidFill>
                  <a:schemeClr val="accent2">
                    <a:lumMod val="50000"/>
                  </a:schemeClr>
                </a:solidFill>
              </a:rPr>
              <a:t>أولا : المحرمات بالنسب ..</a:t>
            </a:r>
            <a:endParaRPr lang="en-US" sz="2800" b="1" dirty="0" smtClean="0">
              <a:solidFill>
                <a:schemeClr val="accent2">
                  <a:lumMod val="50000"/>
                </a:schemeClr>
              </a:solidFill>
            </a:endParaRPr>
          </a:p>
          <a:p>
            <a:r>
              <a:rPr lang="ar-SA" sz="2800" dirty="0" smtClean="0">
                <a:solidFill>
                  <a:schemeClr val="bg1"/>
                </a:solidFill>
              </a:rPr>
              <a:t>وهن سبع وقد نص الله تعالى عليهن بقوله ( حرمت عليكم </a:t>
            </a:r>
            <a:r>
              <a:rPr lang="ar-SA" sz="2800" dirty="0" err="1" smtClean="0">
                <a:solidFill>
                  <a:schemeClr val="bg1"/>
                </a:solidFill>
              </a:rPr>
              <a:t>امهاتكم</a:t>
            </a:r>
            <a:r>
              <a:rPr lang="ar-SA" sz="2800" dirty="0" smtClean="0">
                <a:solidFill>
                  <a:schemeClr val="bg1"/>
                </a:solidFill>
              </a:rPr>
              <a:t> وبناتكم </a:t>
            </a:r>
            <a:r>
              <a:rPr lang="ar-SA" sz="2800" dirty="0" err="1" smtClean="0">
                <a:solidFill>
                  <a:schemeClr val="bg1"/>
                </a:solidFill>
              </a:rPr>
              <a:t>واخواتكم</a:t>
            </a:r>
            <a:r>
              <a:rPr lang="ar-SA" sz="2800" dirty="0" smtClean="0">
                <a:solidFill>
                  <a:schemeClr val="bg1"/>
                </a:solidFill>
              </a:rPr>
              <a:t> وعماتكم وخالاتكم وبنات </a:t>
            </a:r>
            <a:r>
              <a:rPr lang="ar-SA" sz="2800" dirty="0" err="1" smtClean="0">
                <a:solidFill>
                  <a:schemeClr val="bg1"/>
                </a:solidFill>
              </a:rPr>
              <a:t>الاخ</a:t>
            </a:r>
            <a:r>
              <a:rPr lang="ar-SA" sz="2800" dirty="0" smtClean="0">
                <a:solidFill>
                  <a:schemeClr val="bg1"/>
                </a:solidFill>
              </a:rPr>
              <a:t> </a:t>
            </a:r>
            <a:r>
              <a:rPr lang="ar-SA" sz="2800" dirty="0" smtClean="0">
                <a:solidFill>
                  <a:schemeClr val="bg1"/>
                </a:solidFill>
              </a:rPr>
              <a:t>وبنات </a:t>
            </a:r>
            <a:r>
              <a:rPr lang="ar-SA" sz="2800" dirty="0" err="1" smtClean="0">
                <a:solidFill>
                  <a:schemeClr val="bg1"/>
                </a:solidFill>
              </a:rPr>
              <a:t>الاخت</a:t>
            </a:r>
            <a:r>
              <a:rPr lang="ar-SA" sz="2800" dirty="0" smtClean="0">
                <a:solidFill>
                  <a:schemeClr val="bg1"/>
                </a:solidFill>
              </a:rPr>
              <a:t> </a:t>
            </a:r>
            <a:r>
              <a:rPr lang="ar-SA" sz="2800" dirty="0" smtClean="0">
                <a:solidFill>
                  <a:schemeClr val="bg1"/>
                </a:solidFill>
              </a:rPr>
              <a:t>)..</a:t>
            </a:r>
            <a:endParaRPr lang="en-US" sz="2800" dirty="0" smtClean="0">
              <a:solidFill>
                <a:schemeClr val="bg1"/>
              </a:solidFill>
            </a:endParaRPr>
          </a:p>
          <a:p>
            <a:r>
              <a:rPr lang="ar-SA" sz="2800" b="1" dirty="0" smtClean="0">
                <a:solidFill>
                  <a:schemeClr val="accent2">
                    <a:lumMod val="50000"/>
                  </a:schemeClr>
                </a:solidFill>
              </a:rPr>
              <a:t>وهن على التفصيل </a:t>
            </a:r>
            <a:r>
              <a:rPr lang="ar-SA" sz="2800" b="1" dirty="0" err="1" smtClean="0">
                <a:solidFill>
                  <a:schemeClr val="accent2">
                    <a:lumMod val="50000"/>
                  </a:schemeClr>
                </a:solidFill>
              </a:rPr>
              <a:t>كالاتي</a:t>
            </a:r>
            <a:r>
              <a:rPr lang="ar-SA" sz="2800" b="1" dirty="0" smtClean="0">
                <a:solidFill>
                  <a:schemeClr val="accent2">
                    <a:lumMod val="50000"/>
                  </a:schemeClr>
                </a:solidFill>
              </a:rPr>
              <a:t> :</a:t>
            </a:r>
            <a:endParaRPr lang="en-US" sz="2800" b="1" dirty="0" smtClean="0">
              <a:solidFill>
                <a:schemeClr val="accent2">
                  <a:lumMod val="50000"/>
                </a:schemeClr>
              </a:solidFill>
            </a:endParaRPr>
          </a:p>
          <a:p>
            <a:pPr lvl="0"/>
            <a:r>
              <a:rPr lang="ar-SA" sz="2800" dirty="0" err="1" smtClean="0">
                <a:solidFill>
                  <a:schemeClr val="bg1"/>
                </a:solidFill>
              </a:rPr>
              <a:t>الامهات</a:t>
            </a:r>
            <a:r>
              <a:rPr lang="ar-SA" sz="2800" dirty="0" smtClean="0">
                <a:solidFill>
                  <a:schemeClr val="bg1"/>
                </a:solidFill>
              </a:rPr>
              <a:t> وان </a:t>
            </a:r>
            <a:r>
              <a:rPr lang="ar-SA" sz="2800" dirty="0" smtClean="0">
                <a:solidFill>
                  <a:schemeClr val="bg1"/>
                </a:solidFill>
              </a:rPr>
              <a:t>علون </a:t>
            </a:r>
            <a:endParaRPr lang="en-US" sz="2800" dirty="0" smtClean="0">
              <a:solidFill>
                <a:schemeClr val="bg1"/>
              </a:solidFill>
            </a:endParaRPr>
          </a:p>
          <a:p>
            <a:pPr lvl="0"/>
            <a:r>
              <a:rPr lang="ar-SA" sz="2800" dirty="0" smtClean="0">
                <a:solidFill>
                  <a:schemeClr val="bg1"/>
                </a:solidFill>
              </a:rPr>
              <a:t>البنات وان نزلن </a:t>
            </a:r>
            <a:endParaRPr lang="en-US" sz="2800" dirty="0" smtClean="0">
              <a:solidFill>
                <a:schemeClr val="bg1"/>
              </a:solidFill>
            </a:endParaRPr>
          </a:p>
          <a:p>
            <a:pPr lvl="0"/>
            <a:r>
              <a:rPr lang="ar-SA" sz="2800" dirty="0" err="1" smtClean="0">
                <a:solidFill>
                  <a:schemeClr val="bg1"/>
                </a:solidFill>
              </a:rPr>
              <a:t>الاخوات</a:t>
            </a:r>
            <a:r>
              <a:rPr lang="ar-SA" sz="2800" dirty="0" smtClean="0">
                <a:solidFill>
                  <a:schemeClr val="bg1"/>
                </a:solidFill>
              </a:rPr>
              <a:t> </a:t>
            </a:r>
            <a:endParaRPr lang="en-US" sz="2800" dirty="0" smtClean="0">
              <a:solidFill>
                <a:schemeClr val="bg1"/>
              </a:solidFill>
            </a:endParaRPr>
          </a:p>
          <a:p>
            <a:pPr lvl="0"/>
            <a:r>
              <a:rPr lang="ar-SA" sz="2800" dirty="0" smtClean="0">
                <a:solidFill>
                  <a:schemeClr val="bg1"/>
                </a:solidFill>
              </a:rPr>
              <a:t>العمات وان علون </a:t>
            </a:r>
            <a:endParaRPr lang="en-US" sz="2800" dirty="0" smtClean="0">
              <a:solidFill>
                <a:schemeClr val="bg1"/>
              </a:solidFill>
            </a:endParaRPr>
          </a:p>
          <a:p>
            <a:pPr lvl="0"/>
            <a:r>
              <a:rPr lang="ar-SA" sz="2800" dirty="0" smtClean="0">
                <a:solidFill>
                  <a:schemeClr val="bg1"/>
                </a:solidFill>
              </a:rPr>
              <a:t>والخالات وان علون </a:t>
            </a:r>
            <a:endParaRPr lang="en-US" sz="2800" dirty="0" smtClean="0">
              <a:solidFill>
                <a:schemeClr val="bg1"/>
              </a:solidFill>
            </a:endParaRPr>
          </a:p>
          <a:p>
            <a:pPr lvl="0"/>
            <a:r>
              <a:rPr lang="ar-SA" sz="2800" dirty="0" smtClean="0">
                <a:solidFill>
                  <a:schemeClr val="bg1"/>
                </a:solidFill>
              </a:rPr>
              <a:t>بنات </a:t>
            </a:r>
            <a:r>
              <a:rPr lang="ar-SA" sz="2800" dirty="0" err="1" smtClean="0">
                <a:solidFill>
                  <a:schemeClr val="bg1"/>
                </a:solidFill>
              </a:rPr>
              <a:t>الاخ</a:t>
            </a:r>
            <a:r>
              <a:rPr lang="ar-SA" sz="2800" dirty="0" smtClean="0">
                <a:solidFill>
                  <a:schemeClr val="bg1"/>
                </a:solidFill>
              </a:rPr>
              <a:t> وان نزلن </a:t>
            </a:r>
            <a:endParaRPr lang="en-US" sz="2800" dirty="0" smtClean="0">
              <a:solidFill>
                <a:schemeClr val="bg1"/>
              </a:solidFill>
            </a:endParaRPr>
          </a:p>
          <a:p>
            <a:pPr lvl="0"/>
            <a:r>
              <a:rPr lang="ar-SA" sz="2800" dirty="0" smtClean="0">
                <a:solidFill>
                  <a:schemeClr val="bg1"/>
                </a:solidFill>
              </a:rPr>
              <a:t>بنات </a:t>
            </a:r>
            <a:r>
              <a:rPr lang="ar-SA" sz="2800" dirty="0" err="1" smtClean="0">
                <a:solidFill>
                  <a:schemeClr val="bg1"/>
                </a:solidFill>
              </a:rPr>
              <a:t>الاخت</a:t>
            </a:r>
            <a:r>
              <a:rPr lang="ar-SA" sz="2800" dirty="0" smtClean="0">
                <a:solidFill>
                  <a:schemeClr val="bg1"/>
                </a:solidFill>
              </a:rPr>
              <a:t> وان نزلن </a:t>
            </a:r>
            <a:endParaRPr lang="en-US" sz="2800" dirty="0" smtClean="0">
              <a:solidFill>
                <a:schemeClr val="bg1"/>
              </a:solidFill>
            </a:endParaRPr>
          </a:p>
          <a:p>
            <a:pPr algn="ctr"/>
            <a:endParaRPr lang="ar-SA" sz="28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2" name="AutoShape 6" descr="data:image/jpeg;base64,/9j/4AAQSkZJRgABAQAAAQABAAD/2wBDAAkGBwgHBgkIBwgKCgkLDRYPDQwMDRsUFRAWIB0iIiAdHx8kKDQsJCYxJx8fLT0tMTU3Ojo6Iys/RD84QzQ5Ojf/2wBDAQoKCg0MDRoPDxo3JR8lNzc3Nzc3Nzc3Nzc3Nzc3Nzc3Nzc3Nzc3Nzc3Nzc3Nzc3Nzc3Nzc3Nzc3Nzc3Nzc3Nzf/wAARCADbAOYDASIAAhEBAxEB/8QAGwAAAgMBAQEAAAAAAAAAAAAABAUCAwYAAQf/xAA5EAACAQMDAgQEAwcDBQEAAAABAgMABBESITEFQRMiUWEGMnGRFIGhI0JSscHR8GLh8RUzQ3KCkv/EABkBAAMBAQEAAAAAAAAAAAAAAAECAwAEBf/EACARAAMBAAIDAAMBAAAAAAAAAAABEQIhMQMSQRMiUWH/2gAMAwEAAhEDEQA/ANZ1BZkd9d2gI3CI2T+nFYW8+Ip5LhlZtIQkBQdq0PX+oSTSFFRYohwkYr55OjS3k+njWcn0pRjV2fV5JIsI2JAdiTREfV5PE0asSZ+Rjz9DWUt2kiUiNyM1ciSGQOzE/Wp6yxkzbJ1ebRg27K3qc4qDdVmLEsTn0pJBc3ESBoLiVfVQx2oyDNy4bUXc85O9JYUSqH9jdlwrSSYzuFzTYXLeXBzSS0gKrgjj9PpTGGMoFI4O2D/OnTEYSs5L4JOTRKvOR8px61OKJEUGMc8ueT/apnG/8yacUlPOwxoY4A5xQqzyO++QDxnvV3yjiqZGUMuKIAt7nQmM9qoW6JbZqGkbJ5NQRtJyawRlFcEOck8V7PeaOWH3oAt5dRzn0zQcpYuc1jQbfjgf3hj60Xa3AdSrE+2+M1nEkfGCc/UUTFKysDv6EZrJgg/1Ftl7cAV4wY53zj90ULaXTMAAFz61Od2AIZsZ98U0BS0XO+4YY7Y3+1VSXbLycd8VSjhh82PbNVTHUdK7kjYA1oalrXWfLpBLfxZ4pd1nqWi1Y7Zztv71dLH4YY5PiMN/9IrN9elDDwULYU5O+fvU9vgfKIf9UcLrLH2BzxVI6pLLII4myT78UJKuUKYwoG23evLFCiyTHGc4H0FSyqxnwhu/V/wy6Yzlu796ha9XnnuUiUtqY8luB60juyWO5NX9Cm8O+knTBKAKurfmq64Qi5Z9FsLzCaQTxwdj+ddQXTirgzJtrUZUcA11KmNDG9aJWVmGwHesrPGF8g2BJJ9/c1qviXIlKnC44UdhWZz4kh3wCaa8iEII99qYRxjBz2G1VQR4PGaLZMx407jvQ2NhcgckrKxUZ+gq+0upLdlkQ7+nrVPgkuBg5J5rpRiXA2Arm12duMo3HR+oW12FUkJJ3ztTopndcYxtXzSzWZ3C26tqz9q1XTby7tlC3DhlI47imxp/SPk8cfBq4vkAIye1eM2BnkUHH1KHRpOrjsK9/GxN6j8q6U0RjLZZD2oV3JwfSpvcRsp81UGVD+9Q9kD1Z6Sc816GJO/FRDoMeYVJMZO4o00ZPORud6qYb8E1d3/3r3RmsaAqgk7CiEjJwCNqsWIZzREMW++9FIx4Ua2TxFA8w+tCTdQLeV1YD2ORTOZcxac0oltyz4OcCiKWxSx4yWY57A7/AKV6l8UBCRgH+I7kioLEEGABVbIQe9ChiK7q8YrhFOo9yc0ju4JPDZ9JOd8+tPBGSc1XcIANQ2I9DjNI1RkZ+ZGKax3FQiUi00nkE5H50XeSRRyFUBWLG53Ok1Qv7IlSDpbzK2Nj9DQyowaYukiaQlcbkVZ0yPwrl4zsrjIz2NFGPJyBxRSvJdMrMkeuPHm0AFvqafSqEy4zUdGQiPAyNvSuq3oyjwMrn7V1JClRhPitiJpee/5VnbRdWxrUfEsR8Z9W6nY7ZpDaxYkA577Uc9iBtvDqOAMfSmX4TC7DJxUunwg42znk01j0KwCgE9hyP9622FPkz81mbdcsvncZUA8ChIOnTXc2lRgZ8zGtRN0+SebJ2DHzOeaMjtorZBHFvjtUM5bdZ2LyJLgCt7FLG3GAPc0DNdAN5QMg04uIWOPEbSCfTNLn6ZAz+aV9/QCm0n8FXPYOl8+ME4+lWC9/1mjrH4fhuWIjeUqNyxOwFTuuj2Noo1GRiectWmkF+osN7ts1efjTzmrzF07urj6NUhZWLHyM33pYwOAv44jvUl6k2e/3q49Jt3+SWQfTevJehmI+acjBwfKNj/grJaB+p4vUGz81XJfu37xqhelRZ3unP/yKMhsrWNQNbNTL2+gc+EGvWC4Dmut+uTW7g6tQ7gmr2tbUjhj+dCzW1oAcRsfqxouroChq+nX8XULcPG2/cVReSCPIXnvWb6bdJ064LoWCNyp3ohr7xg7FuTmqZ1UL6cns/VGhfJII7imVrcw30OuJgSORWTvnDMdyKGsOozdMullXLR/vr/Wl9mmO8ccG5MRA4/OhrlcA0ZZXlt1G3Elu4OeRniqbpMCq2kTNX8LF8AFsjgVVDZyFVGvwwDkAt5QfX603lCj5hk4zzQzebGRxwBQSFZGO31lliKPIP3AcZ/8AX1+lVwjTMFYFWzuCMEVaY31rJHlWUgg0dbvcTOBe2vjF22kwQT9tv0pxDQdHKGHGQDjlTXVXbo0Ua6EwpFdSBM51WEG6GQCCcHNJ5LERlmjwB3BrQdSAE2rGy5NKpWJWQEE5GNqjnYzZO0hR48mQ7DYY5pjZRec7ALnnmgekxktpPAG9N1BbyRDnvQ5o2USlbcIuWOeBREMCwgs+7kZ+leRIsA1E6mPJIoW8uj5gpwKp0ihRfTqC2o7HsPWlzXhYhI1JJOAO5NVXMmp+SaY/DNl4t0buQZjg3X3ft9ualaynw0UEX4KxSJj+0AzIfVu/+e1Zvq9xkkZ4p51CYhWxsayt/NqZskZpvJqKAwqwCSfznfGa9ScgDftVJXPNRG1Q9iryNbS5KtsxBIxzRPUr8GwWXKmVtLHA4GADn/8AP8qSJJo3o60sru+sytrEZAQRqxpAGe5P1qudNojtRnsN2kuMHSe4NX+KVNCN0DqFqoLmAdtPi7/y/rVPiT2zaJlI+pBB+hoV/QxDFrrHehJro1KO5gcedcV7JbxTKdDjNbsyUF8tyTtUIrxo8jJ0mpXVlKmSASPUUukyoIOaVVMdNB8tyrd6paQNxSWO5YSlWPBo1Zs1Uw76Tdnp05lhJ3G652NaOx67D1CUQygIx755rCeKexropTHIrZOR6GsttCawnyfSJYMNkgYJyfSq2ihwANnzz2FZew+J7i1IS7UzxDsfmFaK2vLLqkBeymXPdG2NXW0zm1lorlWaMv4YPhOCGK7rtQdrPfeIyW0rH2U1dcQXBYoVZByTnSPbNTsbEhgGd335C6R9yaLEND0xna0CzOzPnJyeK6rumWGhCdb7+oBrqBhX1C3kAbdBn+Kk0cbR3QClGZtgM4rR9UmV9gRrPFLIYh4hl1ElRtjbFcj8berSkpbLF5kVEVDjztjbNWB0hXC7evvVElxlQCRgHtS26vfNpU1VxFEvgfPdqODSu5uQ3ffNDS3Oe5zQUkxJ3NS15C2MUJBaSRY4xl3IVR6k1ubW3Sxso4FPyjLN/Ex3JrLfCNuJ72S7cZWAYX/2P9hWhvrnShyafxqKsHk7gD1O4whFZycZYk0fdzaiSSKr6d0yfqszKh0QIR4kp/d77eppNXT4HzFyxUzbgAZY8Ad6ZWfQOoXOGkVbZD3l5P0X/itNZdPsunZNtGDIdjK27H8+35V5c3ODjPenz4l9F15P4DWfROn2hy6m5lH70o2/JeKNlusZRTxuo7fTH2pc92QSSfpigLi7IbUCdt6pVkny2X9TuNSMNXPFZ03rKxDAMh5UjINWXl2X2BNLZHBJrn1usrlcBumObe3bS38DHb8qiJHjbS2QR2oFGKnYnNEi4DgLLuOx7isZwMS+YLhiCMVXcGC4XzKFPqKFdGUZXcdiKoMpXY0KwRCjqkBtrrI3RuCK6Cf1ovqA8a3YHkbg0njffFWzyhbGNRJnip5yo7ZoGOXG2RRKvqxlx7YFK0N2TbJA15P0NX2zukgWIlMkElaFzqzqyB642o3pqKrM4x2GQc1qBo2PS77xkRJ8+QYUscj/AJpnBI7zERyAqDwVzWWgbAAB2px06XE4zurHnvVM7f0jrH8N5Y5WPBOduMV1DdPkfwtvMO2eRXVXglyIr5dczmJu3lz3oCeUW6CENkA5c9z7UdKy24kn/ezt70gmnUFjJ5nffHoa5+i2ETur3yEIuB60pluRv6113MSvlOPWljSFic1PTpbOAlpSTnJqsM0jBEGWO1RhSSY4jGfU+lPLC0jhjGF1O3LGlSrKa2sL/TQdAt/wHS1VjlnJcn3NDdSuCzaQaLkcRWwUelIruXOarp/CSVB7mUnIBz2x61s7WEdN6ZDbggNjVKfVjz/ntWP6Qn4jqtvG26htZ+g3rT9VmwhGcetbHHI2viKZrsDIzwaXz3Ywd6BnnYuQDtnc0JLMAdzms/IwegXJdkjmhJZWOTzVDXAztioGYt32pG2zLMIS5P3ocjc5qZnR5NKsG+leuBSD3gqIHavOKlXmKNEZKGZozz5audEmXKYzQjDFeJIyNkGigELiIoCrdxU+pfCF7b9Ng6nan8TDKgeRVHmQn29KuMqSqVkGxFb/AODLhZ+hRwFgxhJQj27VbxPmCeROHxlW55Bq6GQg8/rX1f4h+Cen9RhkltUW3usZDpsD9RXyy/sLjpty1teIUkXf2I9RVdYFxv4ERy6Rk+b60bYzBtSgY70lQ/6vvRtpN4UgfII9Kg8xlTRxOARkjFOenOEZdXJrPW8isA0fmTvntT7pZj8QMF0njimF10bXpUmYvXbbauqXS2Hh5529K6rJ8ETPddk0YUnAX0FY66uSJSScitP8RPr16chsHH0rD3MhMhJPNQ0Vwics5ckg7VfZQeMNbDyjn3oANtmpJ1bwCqL8md8UiVLavrwauyWNEyVCqOAKI/EEqPBjygO5oWyuI7m3GkbGiYm0fsgRppllI4q7yEXsxEeKR3EvnIprO+qMd6z94+ljSPs7cdGg+FYQwub5huv7OPP3b+gorqsxYGvLFjYfD0K4Id4s/m2/8s0L1uXSxAPaqNRC9sUTTAEgHFI7vqciTmNFV/U77UXcF5CwjBZsZwBQ1hYlsvIMs3OaRQprgGM11KdjoH+kZqEsdzKuHlcj0zitFFYZIAGSdsYqye1hjGDu1NyJTK26zWzZiP1BGxo4dRwP2qMp9QMijXhXXjTgVWbZCxoN0xSLuJ91cferFkU9xVcvT0I+UbHeqfwDpsjOPzNLEALJB4qDfKapWK5TuGHoealrPDqV+orQxxrQfA969t1xIdX7O4UoR74yKzjMNXNF9ImMPVLOReRMv86bLjBpVH1u4lGnH8qzPxH0a26xbEOdMy/9t+4NPJNT5I9aEuPICTtiu34cqp8bvreWxuWt7lSrKcH39xUYmG2D+dbH4qt4uoDGAJl3VqxTwTW8jKxwR68VBpFU2htYuyMGWXR65GQa0FjfOj58JX7Zjf8ApWTt7oxnEi7fkac9Lmhdxh8Uo14PpfRb8yQkhANu5zXVT0FF8HkHauqhIT9ab9uzjGFzse+axd6Cs7LyOx9a13XJlV3GoAknmsfe5UZHH6rXO22zqxmorcMwKpvQboM4cYxRdnN5ypFVdQ3kyB2rZ40dLyvQY9C6gYcwsdu1NmM89wojfA5rErK0cgZTuDX0L4QggvUE80mcDjNU1ms87aXwvWI/gkl1gkHS4/rSTqMZDEGtNerCHkjt9hjcDtSPqCiSBZF54NT0odHidRXc9fuZLWGBY0R0Cgv/ABY9qcR2hv8ApsV7dMVeQE+Go7Z9TWXt4RLcJGx0qzYJ9K+gKsbJHFGBoVQAPan8a9uzeSZ6EN/ax21ihiQITue5P1NDWMQaMEjkZFM+vRYTH2FLrJisajsNqbyZQt4DkQIpbA1Hb8qUXZyxZz5c7D196aX0mmMFdhpFIryQscKc9hU2/gcrki7DVntivA3nGBVQUkhf8wKs3ByfSlCy0bj2NccY43xUc4I+lcxyB9KDAeFK4ICNxkehqOojOTn3qSnasEg9nC++NJ9VqEXT5Y7iKVHV1Rw2+x2P2ooGpo2M/wB6yYGqbaPqNpKg8OdM4+UnB/WlvVLsKrYNZ/XnY7ipM2pcE5AFW/M4S/HyDyOZJC5NCXlpBcKRKvm7MOaN/Z5wVwPaouqnOCRS+wXky17Ym1kwrkqflPOaK6VCxdW1MfbNMryBZYiu2ocVR0qMpdxo6lTq796a0B9L+GYgtoCwOojvXUT0Q4txgdhXU6JmJ+J1KzMwHHrWfkLypkHP+f71o/i9gmoDmstE7RQlj8wBx9ajo7vEDKjQz5Ne3TZNBTTSeKWZqIVtag7Hb1o+vTD7p3KBX+bfBo/pXVp+mM3hHKsMEUBMhEnBrzSWIxV+Gjh1wzadF6mbhtbNgtzRPUriO2fQ7AB9wKSfDljNNJoTuKI630+O1k/bzkvjYE1ztUC8jyuCrqEkSSxPbvnSc1sum3Wu3STVnIFYjofSZ+pzDkRA7titoltHaRrFD+6NzRzr0cDh606yd+5ncjtQUMPhsw/OmMUfiSKe3Jqq6XTISO+1U06qUXYBchmjYAZxSoR/tCW7jA+lOZSFcLndj6/f9KqkgWRdXc7n2qLRVagv8NcEgc7D2FUup1bUc0eM+1VOnfvSmB8Y4qGCd6vMZGc9qgV2wdqwCoKxbGSc1AuFO5+1Tk32/lVJAG+MkVgk1fUc/rVgY4ByeM1SBgjnftUjn6DsPSgAv1dvvXurAOd6oMgBIzvyai8gAOfSiBlrOcD6VDxM8nB99qrL559MCqy3l3rApNmbOQM/SrrKYi5j1DAz3NLZXwvlIH0qy10tKMqDjg96KZmfVuhlfA42IrqE+GptdthuQNwK6uhPgkZf4pw0pzuc1mbpQiFpNlUZIHf0FafrwCys7jbNY3qbTMST8ufLUWqzpxqIXSnXJltj6CpeOqDGD9aqY6SPej1lt/8ApxjaBvFJwHIqpP2a5NF0Do1jfdLNxcOwkYHvxS3pvTo/+tiJyJIlY7jvS+1u72yj8BZGCNyAKcdFIiuY3YhmP60NahJ89jzqDwdNkVrTCsdtIoF+kXfWJ1llZtPv2FNnsEmukuZ0IAGwNOInSOHyDBxUNeRBWKU20EdhbLbwADA5FWhQqHUdzXibnUxq4xahqPFc709OllmI6yACsTVN4uoZxV1vgagOKm66hiu3DuFRX2IJ4mJDd8YBoiDBU+xAoi4iMfm7dxVUaBVAH/NCQxU8Q3229+1ByjSTnj1poe+e5oO4jGCQaDMAkgjY596rkG21QuI2UloiVP6UP+N05WdMH+JeKnBycinNU6CPXnmiI5FlXUjBh6g1JUyMnj6VjUHGRt34FeMBpPqfeiTHgZx27VRIOAPSiAo1YJG+faq2z5ePXBohgAfUEc1VMNPb2owJVqDEsBpUds1RNKQecZqRzkrQ03cE5Pv2oMEIPLmiunOTKBQTDj3o3pyPrU4PNAVn0j4bOID22rq74cB8A59O9dXTnomIPiU6WZm4GfzrBX8kkkpIwE9Petj8RdStZXZXcq2rfPGKxd/f2oLLGSQe2c1lkb3+ELaSNJvFlXUAQAvqa2Vh+Buhh/DOB8pwDWO6C8b9QQzjKfN+lN+sa5ZhJbJpwMagMZFK3BW6hrNNYWs7goGbGACM1D4ceO46nLI2NCDIApR0zo8lw2u4kKgjIwTmmXT/ABOm3TRxx+JGxwSRvQ10J9NXNO8hB209hU4nJIHNBtcp4Y8uDjsaqludEflJGquDyKs68dDVJtcnhruPWrb24aGHSOwoHpzAuhzu21E9WiMZKkg5FKsucD1e0O6RP4oOrnNNAwpD0dwskicY3pu8mld9++K7/C/0RPyL9uAe/k9OPWg7ebJKOSD+7V9w/ikpjGKXSodRIOCDsR2ptcioPc5OBVMnGDj13qMU4YYI84ryRtR4+9IwAsq7HO++xHFATW+oZI4pjJ6b1WyBV9+cUA0RSWjI+qMsp9QcVZDfPEdNymR/Go/mKYvGCu+4qiS2H6ZxRNS6GSOUAowZD3FdLDjzAbf0pdLbTW8gltzjbLDsfrTC0u47hCuCsgG6n+laGoJK2mTGO3FUySLp53O29FTRagdQwOaXXKYyWyw38w/tQNQS4lEbHJGDUHmU7OM+jCqni1E6Jo9uzHSf1qk/siQZIgByC2R+laGbLnmjXeNSWHduKI6bNmYMc5NAq0Mo2WZR/Eq61/vRfTljEy4aVjnjwyP51oJT6p8NOfw5UNsB3rqj8MK5tzpj0jH7/NdVUnCbMb8RIgmdUVFAO5xWXnhXQc4P5VqviKA6nY7nP2rNiIO+JTj0qT1GNUwSG2kVQ8aaT7d/yoq66qI4BEVIk4+tFRR6riOONgNtqsu+iJJNpaTY7kY/zFFbTfIrAOj9RuoJg7Mxi353ouXrLveeKqgpnJGMUT+CtLWHwpXkYBcKRip9HtBL0+eO3j1s5Iy47UzaYqfwcWFzDdW6OeSOKlf+G0SGNTqHNK7NRZRtE3zgDK1etzrbcbcVz6RbOvVjKxZjGCp3B5r27nlYgyNlhRFtbGOAS4OnFRvHBhC6Q3r6ikjK50nqgdnPoudzjVtvTqSYBADuT3rPPErAFSQwPenMKi4s1bI1LztVvE+IN5e6RjfLk4BLMd69kUb5Fe20QRwD2z+VSmxjIGc1Yg3yASDSdSkgjg1OGUSjHDjt61GY+1CYbxMrkMONqRvkb4GttnJIqE3B33ro5jNqVsLIvzZ4+v0rpcmPK8r83fFYBBVznGAfU14RgZI2HOK6NyScEfapBiFbjB7+tFGpVNCGj1KwI9M0PFEoljdhxxgUVEhcElcLjGTVLeaTSNgORTC0umjUbDgd8UtmWPLajkjsBmjpHJ2HB796CkIHkAGe5HelbGQtlgL5AhJJ4yuaTzWTmWXxIvCG5UsQAN/1rVAMZRsSAN9+O9e9Sjj8GN9ypJGG/wA96y0ZozlsApZcemd/am3T8LKuAPtQD24icyxnMZGkg9v9qN6eQZFB2waVin0r4dJ/D+m1dXnw75oSAOBXVfPRNmK+JZSJcJjY8+lZ/QJSXzj1Nab4gtlMjlzvv9B9ay3jhZNIOfNzjj6elcr7CRzJbyeImQR6jc0RF1F2uFMm59TUriTMJAGc0HDEoJdu+wP86NRmNLmcXaqBgY2pz065jgtAikKQN/WkVtGpOSw2G1EXIUaQm54z603sJ0X3kgupsKwD/wAXrRENtFEyKGMj8k54oG2RmwpTHcmmPT5oRMyOdbaANt6XVHTGaSs8YVWOnuKHnkaPOfMPSuhmOSrbY7VYpEm3B9DSSlcuApIkjyGAPOnO9X9LnCSeEzHBOw9aDvLdohle/rQcLTJKrg7g5plwO3UbPwUjTWB271XKVEhUDORtXlvdCW2QtnfYiqtZIwMeUn7etdC6IvgGulVlB3x+oqybp7WSeE6Yu3AYg/8AjB4H1P6UTZAPcLKY0dYiGIPDNnYffemvVGi6fYDqN4S0gOcnlmI/vQWU+WB6fRkeoyR9OwgAFz2QVOC78aEPp8OZRuvY/wC1DRwPeSNcXIJd99Tn5at/C4YGKQ+U77ce1KP8LGWIvtqiY/8A0tT/AAuR5phj2q+PQYcouCBvRAYhV25FMkCi4OUiMdupGrIaRh+gFCSsYImIySFzn1NMrsDcquGPJXal0xwvm3AG59e9ZmQJLI6nSDkodP1Pc1xjcn5TkHt/xQk8jR3bAjYSluPejfx4Kl11AqwOc/8At/cVMcouJHSMg5A5J9f0rySfxbeONgSik52oma4juYGHmBIxk8fKB/MV1q8ZEgJGgNkf/onf8jWFYq0+HKBJhlZRqGMjBq2zia0unikDNErYVwM6e4B9aqu8mVXG66VH0OB/amthFDcXRlRXWQaVJUbEBRnOPemWaI3DcfCwHgvpcMMDBBrqt6AiRIQrZVhyK6qrMQlMP8RktIQWyAT34rIyoxYEkKM5y3GK+s9es7Z3JaFCcZ4rMXdrAtpIyxKGzziufS5GRllVpysUZYR/vuRj7DsKva3AYIgOkdzRdmi6ztyu/wBqP6bGhZiVGaKygMHS2hS0LFTkDnihILvTLHpiTY/+TzfpTfqqKIkwPmO/vSwRorghQOKdJAGHUbuVrby6S2MLpUAD6Cs4rMsylNQYqC2eSR/grU3CLt5R8maVSxoFVgo1a8Z+9DJjrK9aM4mUgH07GnYzLGsikkeq/wAiORShIYyHygOOKddPRRCgAxS6yhkwK5ndo8MdWP71VG2fr6U4uo0KNlRuN/0oOONP4RWWaU9iyGYBljM7JtsO2avEsix55dQc475r2W3idG1Rg6VyPap2CgwEHfGeaosxC2h3TFOsKMgYDE45P+Gh/icy3l+ls02qCCPde2T/AIKcdORRbocDO/8AOld6i/iblsb6Sc/lR6Qv06OySOEO51qq6iBxS+WNpJCnCpzj170WjN4Srk6cgY/OirGJGiZioJA2+9KkPRYgkjKkElSPlPNSd/DA+b6GnoijLISgyVOdqDvI0Gg6RxTCNilWnc7KgB9aFu0PhliCMZ1e3rTudVM2cDgjio38MYttkHAP6ilY+TGXKMFZjqyvlbGwz/vXghdYY5RkqzaeeDt/enFxGhmQFRhlOffG4qMKKYVUqNIYbUsC2L9I0EMG+oNeWMchebIdhp7fbendrDGZmyo+Vj+hq6OJEh8i41yKG99jWFM3KzAMjf8AbO5bHIovpSupDMMOWJ2G+TVPVWMSB0wCr5G3pR1pcyuEdtGo4JIjUf0qnjE2bzoOp4ctzjnTzXUH0O4leM6nPHbauqxM/9k="/>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pic>
        <p:nvPicPr>
          <p:cNvPr id="4104" name="Picture 8" descr="http://t1.gstatic.com/images?q=tbn:ANd9GcSRpo12zMn_KaeI8tbdYd6sutle1YRccTCI2Pldn1Pazw50CZXe"/>
          <p:cNvPicPr>
            <a:picLocks noChangeAspect="1" noChangeArrowheads="1"/>
          </p:cNvPicPr>
          <p:nvPr/>
        </p:nvPicPr>
        <p:blipFill>
          <a:blip r:embed="rId2"/>
          <a:srcRect/>
          <a:stretch>
            <a:fillRect/>
          </a:stretch>
        </p:blipFill>
        <p:spPr bwMode="auto">
          <a:xfrm>
            <a:off x="0" y="0"/>
            <a:ext cx="9144001" cy="6858000"/>
          </a:xfrm>
          <a:prstGeom prst="rect">
            <a:avLst/>
          </a:prstGeom>
          <a:noFill/>
        </p:spPr>
      </p:pic>
      <p:sp>
        <p:nvSpPr>
          <p:cNvPr id="5" name="مستطيل مستدير الزوايا 4"/>
          <p:cNvSpPr/>
          <p:nvPr/>
        </p:nvSpPr>
        <p:spPr>
          <a:xfrm>
            <a:off x="1785918" y="142852"/>
            <a:ext cx="7143800" cy="6500858"/>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endParaRPr lang="ar-SA" sz="3600" b="1" dirty="0" smtClean="0">
              <a:solidFill>
                <a:srgbClr val="C00000"/>
              </a:solidFill>
            </a:endParaRPr>
          </a:p>
          <a:p>
            <a:endParaRPr lang="ar-SA" sz="3600" b="1" dirty="0" smtClean="0">
              <a:solidFill>
                <a:srgbClr val="C00000"/>
              </a:solidFill>
            </a:endParaRPr>
          </a:p>
          <a:p>
            <a:r>
              <a:rPr lang="ar-SA" sz="3600" b="1" dirty="0" smtClean="0">
                <a:solidFill>
                  <a:srgbClr val="C00000"/>
                </a:solidFill>
              </a:rPr>
              <a:t>ثانيا:المحرمات </a:t>
            </a:r>
            <a:r>
              <a:rPr lang="ar-SA" sz="3600" b="1" dirty="0" smtClean="0">
                <a:solidFill>
                  <a:srgbClr val="C00000"/>
                </a:solidFill>
              </a:rPr>
              <a:t>بالمصاهرة وهن </a:t>
            </a:r>
            <a:r>
              <a:rPr lang="ar-SA" sz="3600" b="1" dirty="0" smtClean="0">
                <a:solidFill>
                  <a:srgbClr val="C00000"/>
                </a:solidFill>
              </a:rPr>
              <a:t>أربع </a:t>
            </a:r>
            <a:r>
              <a:rPr lang="ar-SA" sz="3600" b="1" dirty="0" smtClean="0">
                <a:solidFill>
                  <a:srgbClr val="C00000"/>
                </a:solidFill>
              </a:rPr>
              <a:t>: </a:t>
            </a:r>
            <a:endParaRPr lang="en-US" sz="3600" b="1" dirty="0" smtClean="0">
              <a:solidFill>
                <a:srgbClr val="C00000"/>
              </a:solidFill>
            </a:endParaRPr>
          </a:p>
          <a:p>
            <a:r>
              <a:rPr lang="ar-SA" sz="3600" dirty="0" smtClean="0">
                <a:solidFill>
                  <a:srgbClr val="C00000"/>
                </a:solidFill>
              </a:rPr>
              <a:t>1 )أمهات النساء/لقوله تعالى:(وأمهات </a:t>
            </a:r>
            <a:r>
              <a:rPr lang="ar-SA" sz="3600" dirty="0" smtClean="0">
                <a:solidFill>
                  <a:srgbClr val="C00000"/>
                </a:solidFill>
              </a:rPr>
              <a:t>نسائكم </a:t>
            </a:r>
            <a:r>
              <a:rPr lang="ar-SA" sz="3600" dirty="0" smtClean="0">
                <a:solidFill>
                  <a:srgbClr val="C00000"/>
                </a:solidFill>
              </a:rPr>
              <a:t>)..</a:t>
            </a:r>
            <a:endParaRPr lang="en-US" sz="3600" dirty="0" smtClean="0">
              <a:solidFill>
                <a:srgbClr val="C00000"/>
              </a:solidFill>
            </a:endParaRPr>
          </a:p>
          <a:p>
            <a:r>
              <a:rPr lang="ar-SA" sz="3600" dirty="0" smtClean="0">
                <a:solidFill>
                  <a:srgbClr val="C00000"/>
                </a:solidFill>
              </a:rPr>
              <a:t>2 </a:t>
            </a:r>
            <a:r>
              <a:rPr lang="ar-SA" sz="3600" dirty="0" smtClean="0">
                <a:solidFill>
                  <a:srgbClr val="C00000"/>
                </a:solidFill>
              </a:rPr>
              <a:t>)الربائب /لقوله تعالى:( </a:t>
            </a:r>
            <a:r>
              <a:rPr lang="ar-SA" sz="3600" dirty="0" smtClean="0">
                <a:solidFill>
                  <a:srgbClr val="C00000"/>
                </a:solidFill>
              </a:rPr>
              <a:t>وربائبكم اللاتي في حجوركم من نسائكم اللاتي دخلتم </a:t>
            </a:r>
            <a:r>
              <a:rPr lang="ar-SA" sz="3600" dirty="0" err="1" smtClean="0">
                <a:solidFill>
                  <a:srgbClr val="C00000"/>
                </a:solidFill>
              </a:rPr>
              <a:t>بهن</a:t>
            </a:r>
            <a:r>
              <a:rPr lang="ar-SA" sz="3600" dirty="0" smtClean="0">
                <a:solidFill>
                  <a:srgbClr val="C00000"/>
                </a:solidFill>
              </a:rPr>
              <a:t> </a:t>
            </a:r>
            <a:r>
              <a:rPr lang="ar-SA" sz="3600" dirty="0" smtClean="0">
                <a:solidFill>
                  <a:srgbClr val="C00000"/>
                </a:solidFill>
              </a:rPr>
              <a:t>فأن </a:t>
            </a:r>
            <a:r>
              <a:rPr lang="ar-SA" sz="3600" dirty="0" smtClean="0">
                <a:solidFill>
                  <a:srgbClr val="C00000"/>
                </a:solidFill>
              </a:rPr>
              <a:t>لم تكونوا دخلتم </a:t>
            </a:r>
            <a:r>
              <a:rPr lang="ar-SA" sz="3600" dirty="0" err="1" smtClean="0">
                <a:solidFill>
                  <a:srgbClr val="C00000"/>
                </a:solidFill>
              </a:rPr>
              <a:t>بهن</a:t>
            </a:r>
            <a:r>
              <a:rPr lang="ar-SA" sz="3600" dirty="0" smtClean="0">
                <a:solidFill>
                  <a:srgbClr val="C00000"/>
                </a:solidFill>
              </a:rPr>
              <a:t> فلا جناح </a:t>
            </a:r>
            <a:r>
              <a:rPr lang="ar-SA" sz="3600" dirty="0" smtClean="0">
                <a:solidFill>
                  <a:srgbClr val="C00000"/>
                </a:solidFill>
              </a:rPr>
              <a:t>عليكم)..</a:t>
            </a:r>
            <a:endParaRPr lang="en-US" sz="3600" dirty="0" smtClean="0">
              <a:solidFill>
                <a:srgbClr val="C00000"/>
              </a:solidFill>
            </a:endParaRPr>
          </a:p>
          <a:p>
            <a:r>
              <a:rPr lang="ar-SA" sz="3600" dirty="0" smtClean="0">
                <a:solidFill>
                  <a:srgbClr val="C00000"/>
                </a:solidFill>
              </a:rPr>
              <a:t>3)حلائل </a:t>
            </a:r>
            <a:r>
              <a:rPr lang="ar-SA" sz="3600" dirty="0" err="1" smtClean="0">
                <a:solidFill>
                  <a:srgbClr val="C00000"/>
                </a:solidFill>
              </a:rPr>
              <a:t>الابناء</a:t>
            </a:r>
            <a:r>
              <a:rPr lang="ar-SA" sz="3600" dirty="0" smtClean="0">
                <a:solidFill>
                  <a:srgbClr val="C00000"/>
                </a:solidFill>
              </a:rPr>
              <a:t>/</a:t>
            </a:r>
            <a:r>
              <a:rPr lang="ar-SA" sz="3600" dirty="0" smtClean="0">
                <a:solidFill>
                  <a:srgbClr val="C00000"/>
                </a:solidFill>
              </a:rPr>
              <a:t> لقوله تعالى:(وحلائل </a:t>
            </a:r>
            <a:r>
              <a:rPr lang="ar-SA" sz="3600" dirty="0" err="1" smtClean="0">
                <a:solidFill>
                  <a:srgbClr val="C00000"/>
                </a:solidFill>
              </a:rPr>
              <a:t>ابنائكم</a:t>
            </a:r>
            <a:r>
              <a:rPr lang="ar-SA" sz="3600" dirty="0" smtClean="0">
                <a:solidFill>
                  <a:srgbClr val="C00000"/>
                </a:solidFill>
              </a:rPr>
              <a:t> الذين من </a:t>
            </a:r>
            <a:r>
              <a:rPr lang="ar-SA" sz="3600" dirty="0" err="1" smtClean="0">
                <a:solidFill>
                  <a:srgbClr val="C00000"/>
                </a:solidFill>
              </a:rPr>
              <a:t>اصلابكم</a:t>
            </a:r>
            <a:r>
              <a:rPr lang="ar-SA" sz="3600" dirty="0" smtClean="0">
                <a:solidFill>
                  <a:srgbClr val="C00000"/>
                </a:solidFill>
              </a:rPr>
              <a:t> </a:t>
            </a:r>
            <a:r>
              <a:rPr lang="ar-SA" sz="3600" dirty="0" smtClean="0">
                <a:solidFill>
                  <a:srgbClr val="C00000"/>
                </a:solidFill>
              </a:rPr>
              <a:t>)..</a:t>
            </a:r>
            <a:endParaRPr lang="en-US" sz="3600" dirty="0" smtClean="0">
              <a:solidFill>
                <a:srgbClr val="C00000"/>
              </a:solidFill>
            </a:endParaRPr>
          </a:p>
          <a:p>
            <a:r>
              <a:rPr lang="ar-SA" sz="3600" dirty="0" smtClean="0">
                <a:solidFill>
                  <a:srgbClr val="C00000"/>
                </a:solidFill>
              </a:rPr>
              <a:t>4) </a:t>
            </a:r>
            <a:r>
              <a:rPr lang="ar-SA" sz="3600" dirty="0" smtClean="0">
                <a:solidFill>
                  <a:srgbClr val="C00000"/>
                </a:solidFill>
              </a:rPr>
              <a:t>زوجات </a:t>
            </a:r>
            <a:r>
              <a:rPr lang="ar-SA" sz="3600" dirty="0" err="1" smtClean="0">
                <a:solidFill>
                  <a:srgbClr val="C00000"/>
                </a:solidFill>
              </a:rPr>
              <a:t>الاب</a:t>
            </a:r>
            <a:r>
              <a:rPr lang="ar-SA" sz="3600" dirty="0" smtClean="0">
                <a:solidFill>
                  <a:srgbClr val="C00000"/>
                </a:solidFill>
              </a:rPr>
              <a:t> القريب </a:t>
            </a:r>
            <a:r>
              <a:rPr lang="ar-SA" sz="3600" dirty="0" smtClean="0">
                <a:solidFill>
                  <a:srgbClr val="C00000"/>
                </a:solidFill>
              </a:rPr>
              <a:t>والبعيد/لقوله تعالى : (</a:t>
            </a:r>
            <a:r>
              <a:rPr lang="ar-SA" sz="3600" dirty="0" err="1" smtClean="0">
                <a:solidFill>
                  <a:srgbClr val="C00000"/>
                </a:solidFill>
              </a:rPr>
              <a:t>ولاتنكحوا</a:t>
            </a:r>
            <a:r>
              <a:rPr lang="ar-SA" sz="3600" dirty="0" smtClean="0">
                <a:solidFill>
                  <a:srgbClr val="C00000"/>
                </a:solidFill>
              </a:rPr>
              <a:t> </a:t>
            </a:r>
            <a:r>
              <a:rPr lang="ar-SA" sz="3600" dirty="0" err="1" smtClean="0">
                <a:solidFill>
                  <a:srgbClr val="C00000"/>
                </a:solidFill>
              </a:rPr>
              <a:t>مانكح</a:t>
            </a:r>
            <a:r>
              <a:rPr lang="ar-SA" sz="3600" dirty="0" smtClean="0">
                <a:solidFill>
                  <a:srgbClr val="C00000"/>
                </a:solidFill>
              </a:rPr>
              <a:t> </a:t>
            </a:r>
            <a:r>
              <a:rPr lang="ar-SA" sz="3600" dirty="0" err="1" smtClean="0">
                <a:solidFill>
                  <a:srgbClr val="C00000"/>
                </a:solidFill>
              </a:rPr>
              <a:t>اباؤكم</a:t>
            </a:r>
            <a:r>
              <a:rPr lang="ar-SA" sz="3600" dirty="0" smtClean="0">
                <a:solidFill>
                  <a:srgbClr val="C00000"/>
                </a:solidFill>
              </a:rPr>
              <a:t> من النساء إلا </a:t>
            </a:r>
            <a:r>
              <a:rPr lang="ar-SA" sz="3600" dirty="0" err="1" smtClean="0">
                <a:solidFill>
                  <a:srgbClr val="C00000"/>
                </a:solidFill>
              </a:rPr>
              <a:t>ماقد</a:t>
            </a:r>
            <a:r>
              <a:rPr lang="ar-SA" sz="3600" dirty="0" smtClean="0">
                <a:solidFill>
                  <a:srgbClr val="C00000"/>
                </a:solidFill>
              </a:rPr>
              <a:t> سلف </a:t>
            </a:r>
            <a:r>
              <a:rPr lang="ar-SA" sz="3600" dirty="0" smtClean="0">
                <a:solidFill>
                  <a:srgbClr val="C00000"/>
                </a:solidFill>
              </a:rPr>
              <a:t>)..</a:t>
            </a:r>
            <a:endParaRPr lang="en-US" sz="3600" dirty="0" smtClean="0">
              <a:solidFill>
                <a:srgbClr val="C00000"/>
              </a:solidFill>
            </a:endParaRPr>
          </a:p>
          <a:p>
            <a:pPr algn="ctr"/>
            <a:endParaRPr lang="ar-SA" sz="36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descr="http://t2.gstatic.com/images?q=tbn:ANd9GcQ-P6DvQL9k_8OEy1zACMtlD1K_fbsp8v_CSgBRGWfKmLRWOULT"/>
          <p:cNvPicPr>
            <a:picLocks noChangeAspect="1" noChangeArrowheads="1"/>
          </p:cNvPicPr>
          <p:nvPr/>
        </p:nvPicPr>
        <p:blipFill>
          <a:blip r:embed="rId2"/>
          <a:srcRect/>
          <a:stretch>
            <a:fillRect/>
          </a:stretch>
        </p:blipFill>
        <p:spPr bwMode="auto">
          <a:xfrm>
            <a:off x="1" y="0"/>
            <a:ext cx="9144000" cy="6858000"/>
          </a:xfrm>
          <a:prstGeom prst="rect">
            <a:avLst/>
          </a:prstGeom>
          <a:noFill/>
        </p:spPr>
      </p:pic>
      <p:sp>
        <p:nvSpPr>
          <p:cNvPr id="3" name="مخطط انسيابي: معالجة متعاقبة 2"/>
          <p:cNvSpPr/>
          <p:nvPr/>
        </p:nvSpPr>
        <p:spPr>
          <a:xfrm>
            <a:off x="2643174" y="142852"/>
            <a:ext cx="6357982" cy="6500858"/>
          </a:xfrm>
          <a:prstGeom prst="flowChartAlternateProcess">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0" fontAlgn="base">
              <a:spcBef>
                <a:spcPct val="0"/>
              </a:spcBef>
              <a:spcAft>
                <a:spcPct val="0"/>
              </a:spcAft>
            </a:pPr>
            <a:endParaRPr lang="ar-SA" sz="2800" b="1" dirty="0" smtClean="0">
              <a:solidFill>
                <a:schemeClr val="bg1"/>
              </a:solidFill>
              <a:latin typeface="Calibri" pitchFamily="34" charset="0"/>
              <a:ea typeface="Calibri" pitchFamily="34" charset="0"/>
              <a:cs typeface="Arial" pitchFamily="34" charset="0"/>
            </a:endParaRPr>
          </a:p>
          <a:p>
            <a:pPr lvl="0" fontAlgn="base">
              <a:spcBef>
                <a:spcPct val="0"/>
              </a:spcBef>
              <a:spcAft>
                <a:spcPct val="0"/>
              </a:spcAft>
            </a:pPr>
            <a:r>
              <a:rPr lang="ar-SA" sz="2800" b="1" dirty="0" smtClean="0">
                <a:solidFill>
                  <a:schemeClr val="bg1"/>
                </a:solidFill>
                <a:latin typeface="Calibri" pitchFamily="34" charset="0"/>
                <a:ea typeface="Calibri" pitchFamily="34" charset="0"/>
                <a:cs typeface="Arial" pitchFamily="34" charset="0"/>
              </a:rPr>
              <a:t> </a:t>
            </a:r>
            <a:r>
              <a:rPr lang="ar-SA" sz="2800" b="1" dirty="0" smtClean="0">
                <a:solidFill>
                  <a:schemeClr val="bg1"/>
                </a:solidFill>
                <a:latin typeface="Calibri" pitchFamily="34" charset="0"/>
                <a:ea typeface="Calibri" pitchFamily="34" charset="0"/>
                <a:cs typeface="Arial" pitchFamily="34" charset="0"/>
              </a:rPr>
              <a:t> الصنف </a:t>
            </a:r>
            <a:r>
              <a:rPr lang="ar-SA" sz="2800" b="1" dirty="0" smtClean="0">
                <a:solidFill>
                  <a:schemeClr val="bg1"/>
                </a:solidFill>
                <a:latin typeface="Calibri" pitchFamily="34" charset="0"/>
                <a:ea typeface="Calibri" pitchFamily="34" charset="0"/>
                <a:cs typeface="Arial" pitchFamily="34" charset="0"/>
              </a:rPr>
              <a:t>الثالث المحرمات بالرضاعة :</a:t>
            </a:r>
            <a:endParaRPr lang="en-US" sz="2800" b="1" dirty="0" smtClean="0">
              <a:solidFill>
                <a:schemeClr val="bg1"/>
              </a:solidFill>
              <a:latin typeface="Arial" pitchFamily="34" charset="0"/>
              <a:cs typeface="Arial" pitchFamily="34" charset="0"/>
            </a:endParaRPr>
          </a:p>
          <a:p>
            <a:pPr lvl="0" eaLnBrk="0" fontAlgn="base" hangingPunct="0">
              <a:spcBef>
                <a:spcPct val="0"/>
              </a:spcBef>
              <a:spcAft>
                <a:spcPct val="0"/>
              </a:spcAft>
            </a:pPr>
            <a:r>
              <a:rPr lang="ar-SA" sz="2800" b="1" dirty="0" smtClean="0">
                <a:solidFill>
                  <a:schemeClr val="bg1"/>
                </a:solidFill>
                <a:latin typeface="Calibri" pitchFamily="34" charset="0"/>
                <a:ea typeface="Calibri" pitchFamily="34" charset="0"/>
                <a:cs typeface="Arial" pitchFamily="34" charset="0"/>
              </a:rPr>
              <a:t>والرضاع المحرم هو: </a:t>
            </a:r>
            <a:r>
              <a:rPr lang="ar-SA" sz="2800" dirty="0" smtClean="0">
                <a:solidFill>
                  <a:schemeClr val="bg1"/>
                </a:solidFill>
                <a:latin typeface="Calibri" pitchFamily="34" charset="0"/>
                <a:ea typeface="Calibri" pitchFamily="34" charset="0"/>
                <a:cs typeface="Arial" pitchFamily="34" charset="0"/>
              </a:rPr>
              <a:t>شرب أو مص من دون الحولين لبنا ثاب عن حمل ونحوه..وكل امرأة حرمت من النسب حرم مثلها من الرضاعة لقوله تعالى:(وأمهاتكم اللاتي أرضعنكم وأخواتكم من الرضاعة )..</a:t>
            </a:r>
          </a:p>
          <a:p>
            <a:pPr lvl="0" eaLnBrk="0" fontAlgn="base" hangingPunct="0">
              <a:spcBef>
                <a:spcPct val="0"/>
              </a:spcBef>
              <a:spcAft>
                <a:spcPct val="0"/>
              </a:spcAft>
            </a:pPr>
            <a:r>
              <a:rPr lang="ar-SA" sz="2800" dirty="0" smtClean="0">
                <a:solidFill>
                  <a:schemeClr val="bg1"/>
                </a:solidFill>
                <a:latin typeface="Calibri" pitchFamily="34" charset="0"/>
                <a:ea typeface="Calibri" pitchFamily="34" charset="0"/>
                <a:cs typeface="Arial" pitchFamily="34" charset="0"/>
              </a:rPr>
              <a:t>وقول الرسول عليه الصلاة والسلام: (يحرم من الرضاع ما يحرم من الولادة أي النسب)..</a:t>
            </a:r>
            <a:endParaRPr lang="en-US" sz="2800" dirty="0" smtClean="0">
              <a:solidFill>
                <a:schemeClr val="bg1"/>
              </a:solidFill>
              <a:latin typeface="Arial" pitchFamily="34" charset="0"/>
              <a:cs typeface="Arial" pitchFamily="34" charset="0"/>
            </a:endParaRPr>
          </a:p>
          <a:p>
            <a:pPr lvl="0" eaLnBrk="0" fontAlgn="base" hangingPunct="0">
              <a:spcBef>
                <a:spcPct val="0"/>
              </a:spcBef>
              <a:spcAft>
                <a:spcPct val="0"/>
              </a:spcAft>
            </a:pPr>
            <a:r>
              <a:rPr lang="ar-SA" sz="2800" b="1" dirty="0" smtClean="0">
                <a:solidFill>
                  <a:schemeClr val="bg1"/>
                </a:solidFill>
                <a:latin typeface="Calibri" pitchFamily="34" charset="0"/>
                <a:ea typeface="Calibri" pitchFamily="34" charset="0"/>
                <a:cs typeface="Arial" pitchFamily="34" charset="0"/>
              </a:rPr>
              <a:t>ويشترط التحريم بالرضاعة </a:t>
            </a:r>
            <a:r>
              <a:rPr lang="ar-SA" sz="2800" b="1" dirty="0" err="1" smtClean="0">
                <a:solidFill>
                  <a:schemeClr val="bg1"/>
                </a:solidFill>
                <a:latin typeface="Calibri" pitchFamily="34" charset="0"/>
                <a:ea typeface="Calibri" pitchFamily="34" charset="0"/>
                <a:cs typeface="Arial" pitchFamily="34" charset="0"/>
              </a:rPr>
              <a:t>مايلي</a:t>
            </a:r>
            <a:r>
              <a:rPr lang="ar-SA" sz="2800" b="1" dirty="0" smtClean="0">
                <a:solidFill>
                  <a:schemeClr val="bg1"/>
                </a:solidFill>
                <a:latin typeface="Calibri" pitchFamily="34" charset="0"/>
                <a:ea typeface="Calibri" pitchFamily="34" charset="0"/>
                <a:cs typeface="Arial" pitchFamily="34" charset="0"/>
              </a:rPr>
              <a:t>:</a:t>
            </a:r>
          </a:p>
          <a:p>
            <a:pPr marL="514350" lvl="0" indent="-514350" eaLnBrk="0" fontAlgn="base" hangingPunct="0">
              <a:spcBef>
                <a:spcPct val="0"/>
              </a:spcBef>
              <a:spcAft>
                <a:spcPct val="0"/>
              </a:spcAft>
              <a:buFont typeface="Arial" pitchFamily="34" charset="0"/>
              <a:buChar char="•"/>
            </a:pPr>
            <a:r>
              <a:rPr lang="ar-SA" sz="2800" dirty="0" smtClean="0">
                <a:solidFill>
                  <a:schemeClr val="bg1"/>
                </a:solidFill>
                <a:latin typeface="Calibri" pitchFamily="34" charset="0"/>
                <a:ea typeface="Calibri" pitchFamily="34" charset="0"/>
                <a:cs typeface="Arial" pitchFamily="34" charset="0"/>
              </a:rPr>
              <a:t>إن يكون الرضاع في الحولين..</a:t>
            </a:r>
          </a:p>
          <a:p>
            <a:pPr marL="514350" lvl="0" indent="-514350" eaLnBrk="0" fontAlgn="base" hangingPunct="0">
              <a:spcBef>
                <a:spcPct val="0"/>
              </a:spcBef>
              <a:spcAft>
                <a:spcPct val="0"/>
              </a:spcAft>
              <a:buFont typeface="Arial" pitchFamily="34" charset="0"/>
              <a:buChar char="•"/>
            </a:pPr>
            <a:r>
              <a:rPr lang="ar-SA" sz="2800" dirty="0" smtClean="0">
                <a:solidFill>
                  <a:schemeClr val="bg1"/>
                </a:solidFill>
                <a:latin typeface="Calibri" pitchFamily="34" charset="0"/>
                <a:ea typeface="Calibri" pitchFamily="34" charset="0"/>
                <a:cs typeface="Arial" pitchFamily="34" charset="0"/>
              </a:rPr>
              <a:t>إن يكون خمس </a:t>
            </a:r>
            <a:r>
              <a:rPr lang="ar-SA" sz="2800" dirty="0" err="1" smtClean="0">
                <a:solidFill>
                  <a:schemeClr val="bg1"/>
                </a:solidFill>
                <a:latin typeface="Calibri" pitchFamily="34" charset="0"/>
                <a:ea typeface="Calibri" pitchFamily="34" charset="0"/>
                <a:cs typeface="Arial" pitchFamily="34" charset="0"/>
              </a:rPr>
              <a:t>رضعات</a:t>
            </a:r>
            <a:r>
              <a:rPr lang="ar-SA" sz="2800" dirty="0" smtClean="0">
                <a:solidFill>
                  <a:schemeClr val="bg1"/>
                </a:solidFill>
                <a:latin typeface="Calibri" pitchFamily="34" charset="0"/>
                <a:ea typeface="Calibri" pitchFamily="34" charset="0"/>
                <a:cs typeface="Arial" pitchFamily="34" charset="0"/>
              </a:rPr>
              <a:t> ولو متفرقات في </a:t>
            </a:r>
            <a:r>
              <a:rPr lang="ar-SA" sz="2800" dirty="0" err="1" smtClean="0">
                <a:solidFill>
                  <a:schemeClr val="bg1"/>
                </a:solidFill>
                <a:latin typeface="Calibri" pitchFamily="34" charset="0"/>
                <a:ea typeface="Calibri" pitchFamily="34" charset="0"/>
                <a:cs typeface="Arial" pitchFamily="34" charset="0"/>
              </a:rPr>
              <a:t>ارجح</a:t>
            </a:r>
            <a:r>
              <a:rPr lang="ar-SA" sz="2800" dirty="0" smtClean="0">
                <a:solidFill>
                  <a:schemeClr val="bg1"/>
                </a:solidFill>
                <a:latin typeface="Calibri" pitchFamily="34" charset="0"/>
                <a:ea typeface="Calibri" pitchFamily="34" charset="0"/>
                <a:cs typeface="Arial" pitchFamily="34" charset="0"/>
              </a:rPr>
              <a:t> </a:t>
            </a:r>
            <a:r>
              <a:rPr lang="ar-SA" sz="2800" dirty="0" err="1" smtClean="0">
                <a:solidFill>
                  <a:schemeClr val="bg1"/>
                </a:solidFill>
                <a:latin typeface="Calibri" pitchFamily="34" charset="0"/>
                <a:ea typeface="Calibri" pitchFamily="34" charset="0"/>
                <a:cs typeface="Arial" pitchFamily="34" charset="0"/>
              </a:rPr>
              <a:t>اقوال</a:t>
            </a:r>
            <a:r>
              <a:rPr lang="ar-SA" sz="2800" dirty="0" smtClean="0">
                <a:solidFill>
                  <a:schemeClr val="bg1"/>
                </a:solidFill>
                <a:latin typeface="Calibri" pitchFamily="34" charset="0"/>
                <a:ea typeface="Calibri" pitchFamily="34" charset="0"/>
                <a:cs typeface="Arial" pitchFamily="34" charset="0"/>
              </a:rPr>
              <a:t> العلماء ..</a:t>
            </a:r>
            <a:endParaRPr lang="en-US" sz="2800" dirty="0" smtClean="0">
              <a:solidFill>
                <a:schemeClr val="bg1"/>
              </a:solidFill>
              <a:latin typeface="Arial" pitchFamily="34" charset="0"/>
              <a:cs typeface="Arial" pitchFamily="34" charset="0"/>
            </a:endParaRPr>
          </a:p>
          <a:p>
            <a:pPr marL="514350" lvl="0" indent="-514350" eaLnBrk="0" fontAlgn="base" hangingPunct="0">
              <a:spcBef>
                <a:spcPct val="0"/>
              </a:spcBef>
              <a:spcAft>
                <a:spcPct val="0"/>
              </a:spcAft>
              <a:buFont typeface="Arial" pitchFamily="34" charset="0"/>
              <a:buChar char="•"/>
            </a:pPr>
            <a:r>
              <a:rPr lang="ar-SA" sz="2800" dirty="0" smtClean="0">
                <a:solidFill>
                  <a:schemeClr val="bg1"/>
                </a:solidFill>
                <a:latin typeface="Calibri" pitchFamily="34" charset="0"/>
                <a:ea typeface="Calibri" pitchFamily="34" charset="0"/>
                <a:cs typeface="Arial" pitchFamily="34" charset="0"/>
              </a:rPr>
              <a:t>إن يكون اللبن ثاب عن حمل ..</a:t>
            </a:r>
          </a:p>
          <a:p>
            <a:pPr marL="514350" lvl="0" indent="-514350" rtl="0" eaLnBrk="0" fontAlgn="base" hangingPunct="0">
              <a:spcBef>
                <a:spcPct val="0"/>
              </a:spcBef>
              <a:spcAft>
                <a:spcPct val="0"/>
              </a:spcAft>
              <a:buFont typeface="Arial" pitchFamily="34" charset="0"/>
              <a:buChar char="•"/>
            </a:pPr>
            <a:r>
              <a:rPr lang="ar-SA" sz="2800" dirty="0" smtClean="0">
                <a:solidFill>
                  <a:schemeClr val="bg1"/>
                </a:solidFill>
                <a:latin typeface="Calibri" pitchFamily="34" charset="0"/>
                <a:ea typeface="Calibri" pitchFamily="34" charset="0"/>
                <a:cs typeface="Arial" pitchFamily="34" charset="0"/>
              </a:rPr>
              <a:t>إن يكون اللبن لبن </a:t>
            </a:r>
            <a:r>
              <a:rPr lang="ar-SA" sz="2800" dirty="0" err="1" smtClean="0">
                <a:solidFill>
                  <a:schemeClr val="bg1"/>
                </a:solidFill>
                <a:latin typeface="Calibri" pitchFamily="34" charset="0"/>
                <a:ea typeface="Calibri" pitchFamily="34" charset="0"/>
                <a:cs typeface="Arial" pitchFamily="34" charset="0"/>
              </a:rPr>
              <a:t>امراه</a:t>
            </a:r>
            <a:r>
              <a:rPr lang="ar-SA" sz="2800" dirty="0" smtClean="0">
                <a:solidFill>
                  <a:schemeClr val="bg1"/>
                </a:solidFill>
                <a:latin typeface="Calibri" pitchFamily="34" charset="0"/>
                <a:ea typeface="Calibri" pitchFamily="34" charset="0"/>
                <a:cs typeface="Arial" pitchFamily="34" charset="0"/>
              </a:rPr>
              <a:t> </a:t>
            </a:r>
            <a:r>
              <a:rPr lang="ar-SA" sz="2800" dirty="0" err="1" smtClean="0">
                <a:solidFill>
                  <a:schemeClr val="bg1"/>
                </a:solidFill>
                <a:latin typeface="Calibri" pitchFamily="34" charset="0"/>
                <a:ea typeface="Calibri" pitchFamily="34" charset="0"/>
                <a:cs typeface="Arial" pitchFamily="34" charset="0"/>
              </a:rPr>
              <a:t>لاغيرها</a:t>
            </a:r>
            <a:r>
              <a:rPr lang="ar-SA" sz="2800" dirty="0" smtClean="0">
                <a:solidFill>
                  <a:schemeClr val="bg1"/>
                </a:solidFill>
                <a:latin typeface="Calibri" pitchFamily="34" charset="0"/>
                <a:ea typeface="Calibri" pitchFamily="34" charset="0"/>
                <a:cs typeface="Arial" pitchFamily="34" charset="0"/>
              </a:rPr>
              <a:t> كغنم </a:t>
            </a:r>
            <a:r>
              <a:rPr lang="ar-SA" sz="2800" dirty="0" err="1" smtClean="0">
                <a:solidFill>
                  <a:schemeClr val="bg1"/>
                </a:solidFill>
                <a:latin typeface="Calibri" pitchFamily="34" charset="0"/>
                <a:ea typeface="Calibri" pitchFamily="34" charset="0"/>
                <a:cs typeface="Arial" pitchFamily="34" charset="0"/>
              </a:rPr>
              <a:t>اوبقر</a:t>
            </a:r>
            <a:r>
              <a:rPr lang="ar-SA" sz="2800" dirty="0" smtClean="0">
                <a:solidFill>
                  <a:schemeClr val="bg1"/>
                </a:solidFill>
                <a:latin typeface="Calibri" pitchFamily="34" charset="0"/>
                <a:ea typeface="Calibri" pitchFamily="34" charset="0"/>
                <a:cs typeface="Arial" pitchFamily="34" charset="0"/>
              </a:rPr>
              <a:t>..</a:t>
            </a:r>
            <a:r>
              <a:rPr lang="en-US" sz="2800" dirty="0" smtClean="0">
                <a:solidFill>
                  <a:schemeClr val="bg1"/>
                </a:solidFill>
                <a:latin typeface="Arial" pitchFamily="34" charset="0"/>
                <a:cs typeface="Arial" pitchFamily="34" charset="0"/>
              </a:rPr>
              <a:t> </a:t>
            </a:r>
            <a:endParaRPr lang="en-US" sz="2800" dirty="0" smtClean="0">
              <a:solidFill>
                <a:schemeClr val="bg1"/>
              </a:solidFill>
              <a:latin typeface="Arial" pitchFamily="34" charset="0"/>
              <a:cs typeface="Arial" pitchFamily="34" charset="0"/>
            </a:endParaRPr>
          </a:p>
          <a:p>
            <a:pPr algn="ctr"/>
            <a:endParaRPr lang="ar-SA" sz="2800" dirty="0">
              <a:solidFill>
                <a:schemeClr val="bg1"/>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11265" name="Rectangle 1"/>
          <p:cNvSpPr>
            <a:spLocks noChangeArrowheads="1"/>
          </p:cNvSpPr>
          <p:nvPr/>
        </p:nvSpPr>
        <p:spPr bwMode="auto">
          <a:xfrm>
            <a:off x="0" y="0"/>
            <a:ext cx="9144000" cy="69865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accent2">
                    <a:lumMod val="50000"/>
                  </a:schemeClr>
                </a:solidFill>
                <a:effectLst/>
                <a:latin typeface="Calibri" pitchFamily="34" charset="0"/>
                <a:ea typeface="Calibri" pitchFamily="34" charset="0"/>
                <a:cs typeface="Arial" pitchFamily="34" charset="0"/>
              </a:rPr>
              <a:t>النوع الثاني من المحرمات حرمه </a:t>
            </a:r>
            <a:r>
              <a:rPr kumimoji="0" lang="ar-SA" sz="2800" b="1" i="0" u="none" strike="noStrike" cap="none" normalizeH="0" baseline="0" dirty="0" err="1" smtClean="0">
                <a:ln>
                  <a:noFill/>
                </a:ln>
                <a:solidFill>
                  <a:schemeClr val="accent2">
                    <a:lumMod val="50000"/>
                  </a:schemeClr>
                </a:solidFill>
                <a:effectLst/>
                <a:latin typeface="Calibri" pitchFamily="34" charset="0"/>
                <a:ea typeface="Calibri" pitchFamily="34" charset="0"/>
                <a:cs typeface="Arial" pitchFamily="34" charset="0"/>
              </a:rPr>
              <a:t>مؤقته</a:t>
            </a:r>
            <a:r>
              <a:rPr kumimoji="0" lang="ar-SA" sz="2800" b="1" i="0" u="none" strike="noStrike" cap="none" normalizeH="0" baseline="0" dirty="0" smtClean="0">
                <a:ln>
                  <a:noFill/>
                </a:ln>
                <a:solidFill>
                  <a:schemeClr val="accent2">
                    <a:lumMod val="50000"/>
                  </a:schemeClr>
                </a:solidFill>
                <a:effectLst/>
                <a:latin typeface="Calibri" pitchFamily="34" charset="0"/>
                <a:ea typeface="Calibri" pitchFamily="34" charset="0"/>
                <a:cs typeface="Arial" pitchFamily="34" charset="0"/>
              </a:rPr>
              <a:t> : </a:t>
            </a:r>
          </a:p>
          <a:p>
            <a:pPr marL="0" marR="0" lvl="0" indent="0" algn="r"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tx2">
                    <a:lumMod val="50000"/>
                  </a:schemeClr>
                </a:solidFill>
                <a:effectLst/>
                <a:latin typeface="Calibri" pitchFamily="34" charset="0"/>
                <a:ea typeface="Calibri" pitchFamily="34" charset="0"/>
                <a:cs typeface="Arial" pitchFamily="34" charset="0"/>
              </a:rPr>
              <a:t>وهن </a:t>
            </a:r>
            <a:r>
              <a:rPr kumimoji="0" lang="ar-SA" sz="2800" b="1" i="0" u="none" strike="noStrike" cap="none" normalizeH="0" baseline="0" dirty="0" err="1" smtClean="0">
                <a:ln>
                  <a:noFill/>
                </a:ln>
                <a:solidFill>
                  <a:schemeClr val="tx2">
                    <a:lumMod val="50000"/>
                  </a:schemeClr>
                </a:solidFill>
                <a:effectLst/>
                <a:latin typeface="Calibri" pitchFamily="34" charset="0"/>
                <a:ea typeface="Calibri" pitchFamily="34" charset="0"/>
                <a:cs typeface="Arial" pitchFamily="34" charset="0"/>
              </a:rPr>
              <a:t>الاصناف</a:t>
            </a:r>
            <a:r>
              <a:rPr kumimoji="0" lang="ar-SA" sz="2800" b="1" i="0" u="none" strike="noStrike" cap="none" normalizeH="0" baseline="0" dirty="0" smtClean="0">
                <a:ln>
                  <a:noFill/>
                </a:ln>
                <a:solidFill>
                  <a:schemeClr val="tx2">
                    <a:lumMod val="50000"/>
                  </a:schemeClr>
                </a:solidFill>
                <a:effectLst/>
                <a:latin typeface="Calibri" pitchFamily="34" charset="0"/>
                <a:ea typeface="Calibri" pitchFamily="34" charset="0"/>
                <a:cs typeface="Arial" pitchFamily="34" charset="0"/>
              </a:rPr>
              <a:t> التالية :</a:t>
            </a:r>
          </a:p>
          <a:p>
            <a:pPr marL="0" marR="0" lvl="0" indent="0" algn="r"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accent2">
                    <a:lumMod val="50000"/>
                  </a:schemeClr>
                </a:solidFill>
                <a:effectLst/>
                <a:latin typeface="Calibri" pitchFamily="34" charset="0"/>
                <a:ea typeface="Calibri" pitchFamily="34" charset="0"/>
                <a:cs typeface="Arial" pitchFamily="34" charset="0"/>
              </a:rPr>
              <a:t> أ) المحرمات بسبب الجمع وهو ضربان:</a:t>
            </a:r>
            <a:endParaRPr kumimoji="0" lang="en-US" sz="2800" b="1" i="0" u="none" strike="noStrike" cap="none" normalizeH="0" baseline="0" dirty="0" smtClean="0">
              <a:ln>
                <a:noFill/>
              </a:ln>
              <a:solidFill>
                <a:schemeClr val="accent2">
                  <a:lumMod val="50000"/>
                </a:schemeClr>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accent2">
                    <a:lumMod val="50000"/>
                  </a:schemeClr>
                </a:solidFill>
                <a:effectLst/>
                <a:latin typeface="Calibri" pitchFamily="34" charset="0"/>
                <a:ea typeface="Calibri" pitchFamily="34" charset="0"/>
                <a:cs typeface="Arial" pitchFamily="34" charset="0"/>
              </a:rPr>
              <a:t>الأول/ </a:t>
            </a:r>
            <a:r>
              <a:rPr kumimoji="0" lang="ar-SA" sz="2800" b="1" i="0" u="none" strike="noStrike" cap="none" normalizeH="0" baseline="0" dirty="0" smtClean="0">
                <a:ln>
                  <a:noFill/>
                </a:ln>
                <a:solidFill>
                  <a:schemeClr val="tx2">
                    <a:lumMod val="50000"/>
                  </a:schemeClr>
                </a:solidFill>
                <a:effectLst/>
                <a:latin typeface="Calibri" pitchFamily="34" charset="0"/>
                <a:ea typeface="Calibri" pitchFamily="34" charset="0"/>
                <a:cs typeface="Arial" pitchFamily="34" charset="0"/>
              </a:rPr>
              <a:t>جمع حرام لأجل القرابة بين المرأتين وهو ثابت </a:t>
            </a: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tx2">
                    <a:lumMod val="50000"/>
                  </a:schemeClr>
                </a:solidFill>
                <a:effectLst/>
                <a:latin typeface="Calibri" pitchFamily="34" charset="0"/>
                <a:ea typeface="Calibri" pitchFamily="34" charset="0"/>
                <a:cs typeface="Arial" pitchFamily="34" charset="0"/>
              </a:rPr>
              <a:t>في ثلاث :1 )الجمع بين الأختين :</a:t>
            </a:r>
            <a:r>
              <a:rPr kumimoji="0" lang="ar-SA" sz="2800" b="1" i="0" u="none" strike="noStrike" cap="none" normalizeH="0" dirty="0" smtClean="0">
                <a:ln>
                  <a:noFill/>
                </a:ln>
                <a:solidFill>
                  <a:schemeClr val="tx2">
                    <a:lumMod val="50000"/>
                  </a:schemeClr>
                </a:solidFill>
                <a:effectLst/>
                <a:latin typeface="Calibri" pitchFamily="34" charset="0"/>
                <a:ea typeface="Calibri" pitchFamily="34" charset="0"/>
                <a:cs typeface="Arial" pitchFamily="34" charset="0"/>
              </a:rPr>
              <a:t> </a:t>
            </a: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800" b="1" i="0" u="none" strike="noStrike" cap="none" normalizeH="0" dirty="0" smtClean="0">
                <a:ln>
                  <a:noFill/>
                </a:ln>
                <a:solidFill>
                  <a:schemeClr val="tx2">
                    <a:lumMod val="50000"/>
                  </a:schemeClr>
                </a:solidFill>
                <a:effectLst/>
                <a:latin typeface="Calibri" pitchFamily="34" charset="0"/>
                <a:ea typeface="Calibri" pitchFamily="34" charset="0"/>
                <a:cs typeface="Arial" pitchFamily="34" charset="0"/>
              </a:rPr>
              <a:t>لقوله تعالى:</a:t>
            </a:r>
            <a:r>
              <a:rPr kumimoji="0" lang="ar-SA" sz="2800" b="1" i="0" u="none" strike="noStrike" cap="none" normalizeH="0" baseline="0" dirty="0" smtClean="0">
                <a:ln>
                  <a:noFill/>
                </a:ln>
                <a:solidFill>
                  <a:schemeClr val="tx2">
                    <a:lumMod val="50000"/>
                  </a:schemeClr>
                </a:solidFill>
                <a:effectLst/>
                <a:latin typeface="Calibri" pitchFamily="34" charset="0"/>
                <a:ea typeface="Calibri" pitchFamily="34" charset="0"/>
                <a:cs typeface="Arial" pitchFamily="34" charset="0"/>
              </a:rPr>
              <a:t>(</a:t>
            </a:r>
            <a:r>
              <a:rPr kumimoji="0" lang="ar-SA" sz="2800" b="1" i="0" u="none" strike="noStrike" cap="none" normalizeH="0" baseline="0" dirty="0" smtClean="0">
                <a:ln>
                  <a:noFill/>
                </a:ln>
                <a:solidFill>
                  <a:srgbClr val="707B0B"/>
                </a:solidFill>
                <a:effectLst/>
                <a:latin typeface="Calibri" pitchFamily="34" charset="0"/>
                <a:ea typeface="Calibri" pitchFamily="34" charset="0"/>
                <a:cs typeface="Arial" pitchFamily="34" charset="0"/>
              </a:rPr>
              <a:t>وان تجمعوا بين </a:t>
            </a:r>
            <a:r>
              <a:rPr kumimoji="0" lang="ar-SA" sz="2800" b="1" i="0" u="none" strike="noStrike" cap="none" normalizeH="0" baseline="0" dirty="0" err="1" smtClean="0">
                <a:ln>
                  <a:noFill/>
                </a:ln>
                <a:solidFill>
                  <a:srgbClr val="707B0B"/>
                </a:solidFill>
                <a:effectLst/>
                <a:latin typeface="Calibri" pitchFamily="34" charset="0"/>
                <a:ea typeface="Calibri" pitchFamily="34" charset="0"/>
                <a:cs typeface="Arial" pitchFamily="34" charset="0"/>
              </a:rPr>
              <a:t>الاختين</a:t>
            </a:r>
            <a:r>
              <a:rPr kumimoji="0" lang="ar-SA" sz="2800" b="1" i="0" u="none" strike="noStrike" cap="none" normalizeH="0" baseline="0" dirty="0" smtClean="0">
                <a:ln>
                  <a:noFill/>
                </a:ln>
                <a:solidFill>
                  <a:schemeClr val="tx2">
                    <a:lumMod val="50000"/>
                  </a:schemeClr>
                </a:solidFill>
                <a:effectLst/>
                <a:latin typeface="Calibri" pitchFamily="34" charset="0"/>
                <a:ea typeface="Calibri" pitchFamily="34" charset="0"/>
                <a:cs typeface="Arial" pitchFamily="34" charset="0"/>
              </a:rPr>
              <a:t>)..</a:t>
            </a:r>
            <a:endParaRPr kumimoji="0" lang="en-US" sz="2800" b="1" i="0" u="none" strike="noStrike" cap="none" normalizeH="0" baseline="0" dirty="0" smtClean="0">
              <a:ln>
                <a:noFill/>
              </a:ln>
              <a:solidFill>
                <a:schemeClr val="tx2">
                  <a:lumMod val="50000"/>
                </a:schemeClr>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lang="ar-SA" sz="2800" b="1" baseline="0" dirty="0" smtClean="0">
                <a:solidFill>
                  <a:schemeClr val="tx2">
                    <a:lumMod val="50000"/>
                  </a:schemeClr>
                </a:solidFill>
                <a:latin typeface="Calibri" pitchFamily="34" charset="0"/>
                <a:ea typeface="Calibri" pitchFamily="34" charset="0"/>
                <a:cs typeface="Arial" pitchFamily="34" charset="0"/>
              </a:rPr>
              <a:t>2</a:t>
            </a:r>
            <a:r>
              <a:rPr kumimoji="0" lang="ar-SA" sz="2800" b="1" i="0" u="none" strike="noStrike" cap="none" normalizeH="0" baseline="0" dirty="0" smtClean="0">
                <a:ln>
                  <a:noFill/>
                </a:ln>
                <a:solidFill>
                  <a:schemeClr val="tx2">
                    <a:lumMod val="50000"/>
                  </a:schemeClr>
                </a:solidFill>
                <a:effectLst/>
                <a:latin typeface="Calibri" pitchFamily="34" charset="0"/>
                <a:ea typeface="Calibri" pitchFamily="34" charset="0"/>
                <a:cs typeface="Arial" pitchFamily="34" charset="0"/>
              </a:rPr>
              <a:t> )الجمع بين </a:t>
            </a:r>
            <a:r>
              <a:rPr kumimoji="0" lang="ar-SA" sz="2800" b="1" i="0" u="none" strike="noStrike" cap="none" normalizeH="0" baseline="0" dirty="0" err="1" smtClean="0">
                <a:ln>
                  <a:noFill/>
                </a:ln>
                <a:solidFill>
                  <a:schemeClr val="tx2">
                    <a:lumMod val="50000"/>
                  </a:schemeClr>
                </a:solidFill>
                <a:effectLst/>
                <a:latin typeface="Calibri" pitchFamily="34" charset="0"/>
                <a:ea typeface="Calibri" pitchFamily="34" charset="0"/>
                <a:cs typeface="Arial" pitchFamily="34" charset="0"/>
              </a:rPr>
              <a:t>المراة</a:t>
            </a:r>
            <a:r>
              <a:rPr kumimoji="0" lang="ar-SA" sz="2800" b="1" i="0" u="none" strike="noStrike" cap="none" normalizeH="0" baseline="0" dirty="0" smtClean="0">
                <a:ln>
                  <a:noFill/>
                </a:ln>
                <a:solidFill>
                  <a:schemeClr val="tx2">
                    <a:lumMod val="50000"/>
                  </a:schemeClr>
                </a:solidFill>
                <a:effectLst/>
                <a:latin typeface="Calibri" pitchFamily="34" charset="0"/>
                <a:ea typeface="Calibri" pitchFamily="34" charset="0"/>
                <a:cs typeface="Arial" pitchFamily="34" charset="0"/>
              </a:rPr>
              <a:t> وعمتها :</a:t>
            </a:r>
            <a:endParaRPr kumimoji="0" lang="en-US" sz="2800" b="1" i="0" u="none" strike="noStrike" cap="none" normalizeH="0" baseline="0" dirty="0" smtClean="0">
              <a:ln>
                <a:noFill/>
              </a:ln>
              <a:solidFill>
                <a:schemeClr val="tx2">
                  <a:lumMod val="50000"/>
                </a:schemeClr>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tx2">
                    <a:lumMod val="50000"/>
                  </a:schemeClr>
                </a:solidFill>
                <a:effectLst/>
                <a:latin typeface="Calibri" pitchFamily="34" charset="0"/>
                <a:ea typeface="Calibri" pitchFamily="34" charset="0"/>
                <a:cs typeface="Arial" pitchFamily="34" charset="0"/>
              </a:rPr>
              <a:t>3 )الجمع بين </a:t>
            </a:r>
            <a:r>
              <a:rPr kumimoji="0" lang="ar-SA" sz="2800" b="1" i="0" u="none" strike="noStrike" cap="none" normalizeH="0" baseline="0" dirty="0" err="1" smtClean="0">
                <a:ln>
                  <a:noFill/>
                </a:ln>
                <a:solidFill>
                  <a:schemeClr val="tx2">
                    <a:lumMod val="50000"/>
                  </a:schemeClr>
                </a:solidFill>
                <a:effectLst/>
                <a:latin typeface="Calibri" pitchFamily="34" charset="0"/>
                <a:ea typeface="Calibri" pitchFamily="34" charset="0"/>
                <a:cs typeface="Arial" pitchFamily="34" charset="0"/>
              </a:rPr>
              <a:t>المراه</a:t>
            </a:r>
            <a:r>
              <a:rPr kumimoji="0" lang="ar-SA" sz="2800" b="1" i="0" u="none" strike="noStrike" cap="none" normalizeH="0" baseline="0" dirty="0" smtClean="0">
                <a:ln>
                  <a:noFill/>
                </a:ln>
                <a:solidFill>
                  <a:schemeClr val="tx2">
                    <a:lumMod val="50000"/>
                  </a:schemeClr>
                </a:solidFill>
                <a:effectLst/>
                <a:latin typeface="Calibri" pitchFamily="34" charset="0"/>
                <a:ea typeface="Calibri" pitchFamily="34" charset="0"/>
                <a:cs typeface="Arial" pitchFamily="34" charset="0"/>
              </a:rPr>
              <a:t> وخالتها :</a:t>
            </a:r>
            <a:br>
              <a:rPr kumimoji="0" lang="ar-SA" sz="2800" b="1" i="0" u="none" strike="noStrike" cap="none" normalizeH="0" baseline="0" dirty="0" smtClean="0">
                <a:ln>
                  <a:noFill/>
                </a:ln>
                <a:solidFill>
                  <a:schemeClr val="tx2">
                    <a:lumMod val="50000"/>
                  </a:schemeClr>
                </a:solidFill>
                <a:effectLst/>
                <a:latin typeface="Calibri" pitchFamily="34" charset="0"/>
                <a:ea typeface="Calibri" pitchFamily="34" charset="0"/>
                <a:cs typeface="Arial" pitchFamily="34" charset="0"/>
              </a:rPr>
            </a:br>
            <a:r>
              <a:rPr kumimoji="0" lang="ar-SA" sz="2800" b="1" i="0" u="none" strike="noStrike" cap="none" normalizeH="0" baseline="0" dirty="0" smtClean="0">
                <a:ln>
                  <a:noFill/>
                </a:ln>
                <a:solidFill>
                  <a:schemeClr val="tx2">
                    <a:lumMod val="50000"/>
                  </a:schemeClr>
                </a:solidFill>
                <a:effectLst/>
                <a:latin typeface="Calibri" pitchFamily="34" charset="0"/>
                <a:ea typeface="Calibri" pitchFamily="34" charset="0"/>
                <a:cs typeface="Arial" pitchFamily="34" charset="0"/>
              </a:rPr>
              <a:t> لقول الرسول صل الله علية وسلم( </a:t>
            </a:r>
            <a:r>
              <a:rPr kumimoji="0" lang="ar-SA" sz="2800" b="1" i="0" u="none" strike="noStrike" cap="none" normalizeH="0" baseline="0" dirty="0" smtClean="0">
                <a:ln>
                  <a:noFill/>
                </a:ln>
                <a:solidFill>
                  <a:srgbClr val="707B0B"/>
                </a:solidFill>
                <a:effectLst/>
                <a:latin typeface="Calibri" pitchFamily="34" charset="0"/>
                <a:ea typeface="Calibri" pitchFamily="34" charset="0"/>
                <a:cs typeface="Arial" pitchFamily="34" charset="0"/>
              </a:rPr>
              <a:t>لا يجمع بين المرأة وعمتها ولا بين المرأ</a:t>
            </a:r>
            <a:r>
              <a:rPr lang="ar-SA" sz="2800" b="1" dirty="0" smtClean="0">
                <a:solidFill>
                  <a:srgbClr val="707B0B"/>
                </a:solidFill>
                <a:latin typeface="Calibri" pitchFamily="34" charset="0"/>
                <a:ea typeface="Calibri" pitchFamily="34" charset="0"/>
                <a:cs typeface="Arial" pitchFamily="34" charset="0"/>
              </a:rPr>
              <a:t>ة</a:t>
            </a:r>
            <a:r>
              <a:rPr kumimoji="0" lang="ar-SA" sz="2800" b="1" i="0" u="none" strike="noStrike" cap="none" normalizeH="0" baseline="0" dirty="0" smtClean="0">
                <a:ln>
                  <a:noFill/>
                </a:ln>
                <a:solidFill>
                  <a:srgbClr val="707B0B"/>
                </a:solidFill>
                <a:effectLst/>
                <a:latin typeface="Calibri" pitchFamily="34" charset="0"/>
                <a:ea typeface="Calibri" pitchFamily="34" charset="0"/>
                <a:cs typeface="Arial" pitchFamily="34" charset="0"/>
              </a:rPr>
              <a:t> </a:t>
            </a:r>
            <a:r>
              <a:rPr kumimoji="0" lang="ar-SA" sz="2800" b="1" i="0" u="none" strike="noStrike" cap="none" normalizeH="0" baseline="0" dirty="0" err="1" smtClean="0">
                <a:ln>
                  <a:noFill/>
                </a:ln>
                <a:solidFill>
                  <a:srgbClr val="707B0B"/>
                </a:solidFill>
                <a:effectLst/>
                <a:latin typeface="Calibri" pitchFamily="34" charset="0"/>
                <a:ea typeface="Calibri" pitchFamily="34" charset="0"/>
                <a:cs typeface="Arial" pitchFamily="34" charset="0"/>
              </a:rPr>
              <a:t>و</a:t>
            </a:r>
            <a:r>
              <a:rPr kumimoji="0" lang="ar-SA" sz="2800" b="1" i="0" u="none" strike="noStrike" cap="none" normalizeH="0" baseline="0" dirty="0" smtClean="0">
                <a:ln>
                  <a:noFill/>
                </a:ln>
                <a:solidFill>
                  <a:srgbClr val="707B0B"/>
                </a:solidFill>
                <a:effectLst/>
                <a:latin typeface="Calibri" pitchFamily="34" charset="0"/>
                <a:ea typeface="Calibri" pitchFamily="34" charset="0"/>
                <a:cs typeface="Arial" pitchFamily="34" charset="0"/>
              </a:rPr>
              <a:t> خالتها</a:t>
            </a:r>
            <a:r>
              <a:rPr kumimoji="0" lang="ar-SA" sz="2800" b="1" i="0" u="none" strike="noStrike" cap="none" normalizeH="0" baseline="0" dirty="0" smtClean="0">
                <a:ln>
                  <a:noFill/>
                </a:ln>
                <a:solidFill>
                  <a:schemeClr val="tx2">
                    <a:lumMod val="50000"/>
                  </a:schemeClr>
                </a:solidFill>
                <a:effectLst/>
                <a:latin typeface="Calibri" pitchFamily="34" charset="0"/>
                <a:ea typeface="Calibri" pitchFamily="34" charset="0"/>
                <a:cs typeface="Arial" pitchFamily="34" charset="0"/>
              </a:rPr>
              <a:t>)..</a:t>
            </a:r>
            <a:endParaRPr kumimoji="0" lang="en-US" sz="2800" b="1" i="0" u="none" strike="noStrike" cap="none" normalizeH="0" baseline="0" dirty="0" smtClean="0">
              <a:ln>
                <a:noFill/>
              </a:ln>
              <a:solidFill>
                <a:schemeClr val="tx2">
                  <a:lumMod val="50000"/>
                </a:schemeClr>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tx2">
                    <a:lumMod val="50000"/>
                  </a:schemeClr>
                </a:solidFill>
                <a:effectLst/>
                <a:latin typeface="Calibri" pitchFamily="34" charset="0"/>
                <a:ea typeface="Calibri" pitchFamily="34" charset="0"/>
                <a:cs typeface="Arial" pitchFamily="34" charset="0"/>
              </a:rPr>
              <a:t> الحكمة من تحريم ذلك " وقد نبه النبي صل الله عليه</a:t>
            </a:r>
            <a:r>
              <a:rPr kumimoji="0" lang="ar-SA" sz="2800" b="1" i="0" u="none" strike="noStrike" cap="none" normalizeH="0" dirty="0" smtClean="0">
                <a:ln>
                  <a:noFill/>
                </a:ln>
                <a:solidFill>
                  <a:schemeClr val="tx2">
                    <a:lumMod val="50000"/>
                  </a:schemeClr>
                </a:solidFill>
                <a:effectLst/>
                <a:latin typeface="Calibri" pitchFamily="34" charset="0"/>
                <a:ea typeface="Calibri" pitchFamily="34" charset="0"/>
                <a:cs typeface="Arial" pitchFamily="34" charset="0"/>
              </a:rPr>
              <a:t> وسلم</a:t>
            </a:r>
            <a:r>
              <a:rPr kumimoji="0" lang="ar-SA" sz="2800" b="1" i="0" u="none" strike="noStrike" cap="none" normalizeH="0" baseline="0" dirty="0" smtClean="0">
                <a:ln>
                  <a:noFill/>
                </a:ln>
                <a:solidFill>
                  <a:schemeClr val="tx2">
                    <a:lumMod val="50000"/>
                  </a:schemeClr>
                </a:solidFill>
                <a:effectLst/>
                <a:latin typeface="Calibri" pitchFamily="34" charset="0"/>
                <a:ea typeface="Calibri" pitchFamily="34" charset="0"/>
                <a:cs typeface="Arial" pitchFamily="34" charset="0"/>
              </a:rPr>
              <a:t> على الحكمة من تحريم ذلك بقوله في حديث آخر ” </a:t>
            </a:r>
            <a:r>
              <a:rPr kumimoji="0" lang="ar-SA" sz="2800" b="1" i="0" u="none" strike="noStrike" cap="none" normalizeH="0" baseline="0" dirty="0" err="1" smtClean="0">
                <a:ln>
                  <a:noFill/>
                </a:ln>
                <a:solidFill>
                  <a:srgbClr val="707B0B"/>
                </a:solidFill>
                <a:effectLst/>
                <a:latin typeface="Calibri" pitchFamily="34" charset="0"/>
                <a:ea typeface="Calibri" pitchFamily="34" charset="0"/>
                <a:cs typeface="Arial" pitchFamily="34" charset="0"/>
              </a:rPr>
              <a:t>انكن</a:t>
            </a:r>
            <a:r>
              <a:rPr kumimoji="0" lang="ar-SA" sz="2800" b="1" i="0" u="none" strike="noStrike" cap="none" normalizeH="0" baseline="0" dirty="0" smtClean="0">
                <a:ln>
                  <a:noFill/>
                </a:ln>
                <a:solidFill>
                  <a:srgbClr val="707B0B"/>
                </a:solidFill>
                <a:effectLst/>
                <a:latin typeface="Calibri" pitchFamily="34" charset="0"/>
                <a:ea typeface="Calibri" pitchFamily="34" charset="0"/>
                <a:cs typeface="Arial" pitchFamily="34" charset="0"/>
              </a:rPr>
              <a:t> إذا فعلتن ذلك قطعتن </a:t>
            </a:r>
            <a:r>
              <a:rPr lang="ar-SA" sz="2800" b="1" dirty="0" smtClean="0">
                <a:solidFill>
                  <a:srgbClr val="707B0B"/>
                </a:solidFill>
                <a:latin typeface="Calibri" pitchFamily="34" charset="0"/>
                <a:ea typeface="Calibri" pitchFamily="34" charset="0"/>
                <a:cs typeface="Arial" pitchFamily="34" charset="0"/>
              </a:rPr>
              <a:t>أ</a:t>
            </a:r>
            <a:r>
              <a:rPr kumimoji="0" lang="ar-SA" sz="2800" b="1" i="0" u="none" strike="noStrike" cap="none" normalizeH="0" baseline="0" dirty="0" smtClean="0">
                <a:ln>
                  <a:noFill/>
                </a:ln>
                <a:solidFill>
                  <a:srgbClr val="707B0B"/>
                </a:solidFill>
                <a:effectLst/>
                <a:latin typeface="Calibri" pitchFamily="34" charset="0"/>
                <a:ea typeface="Calibri" pitchFamily="34" charset="0"/>
                <a:cs typeface="Arial" pitchFamily="34" charset="0"/>
              </a:rPr>
              <a:t>رحامكن</a:t>
            </a:r>
            <a:r>
              <a:rPr kumimoji="0" lang="ar-SA" sz="2800" b="1" i="0" u="none" strike="noStrike" cap="none" normalizeH="0" baseline="0" dirty="0" smtClean="0">
                <a:ln>
                  <a:noFill/>
                </a:ln>
                <a:solidFill>
                  <a:schemeClr val="tx2">
                    <a:lumMod val="50000"/>
                  </a:schemeClr>
                </a:solidFill>
                <a:effectLst/>
                <a:latin typeface="Calibri" pitchFamily="34" charset="0"/>
                <a:ea typeface="Calibri" pitchFamily="34" charset="0"/>
                <a:cs typeface="Arial" pitchFamily="34" charset="0"/>
              </a:rPr>
              <a:t>”..</a:t>
            </a:r>
            <a:endParaRPr kumimoji="0" lang="en-US" sz="2800" b="1" i="0" u="none" strike="noStrike" cap="none" normalizeH="0" baseline="0" dirty="0" smtClean="0">
              <a:ln>
                <a:noFill/>
              </a:ln>
              <a:solidFill>
                <a:schemeClr val="tx2">
                  <a:lumMod val="50000"/>
                </a:schemeClr>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accent2">
                    <a:lumMod val="50000"/>
                  </a:schemeClr>
                </a:solidFill>
                <a:effectLst/>
                <a:latin typeface="Calibri" pitchFamily="34" charset="0"/>
                <a:ea typeface="Calibri" pitchFamily="34" charset="0"/>
                <a:cs typeface="Arial" pitchFamily="34" charset="0"/>
              </a:rPr>
              <a:t>الثاني / </a:t>
            </a:r>
            <a:r>
              <a:rPr kumimoji="0" lang="ar-SA" sz="2800" b="1" i="0" u="none" strike="noStrike" cap="none" normalizeH="0" baseline="0" dirty="0" smtClean="0">
                <a:ln>
                  <a:noFill/>
                </a:ln>
                <a:solidFill>
                  <a:schemeClr val="tx2">
                    <a:lumMod val="50000"/>
                  </a:schemeClr>
                </a:solidFill>
                <a:effectLst/>
                <a:latin typeface="Calibri" pitchFamily="34" charset="0"/>
                <a:ea typeface="Calibri" pitchFamily="34" charset="0"/>
                <a:cs typeface="Arial" pitchFamily="34" charset="0"/>
              </a:rPr>
              <a:t>تحريم الجمع لكثرة العدد :</a:t>
            </a:r>
            <a:endParaRPr kumimoji="0" lang="en-US" sz="2800" b="1" i="0" u="none" strike="noStrike" cap="none" normalizeH="0" baseline="0" dirty="0" smtClean="0">
              <a:ln>
                <a:noFill/>
              </a:ln>
              <a:solidFill>
                <a:schemeClr val="tx2">
                  <a:lumMod val="50000"/>
                </a:schemeClr>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tx2">
                    <a:lumMod val="50000"/>
                  </a:schemeClr>
                </a:solidFill>
                <a:effectLst/>
                <a:latin typeface="Calibri" pitchFamily="34" charset="0"/>
                <a:ea typeface="Calibri" pitchFamily="34" charset="0"/>
                <a:cs typeface="Arial" pitchFamily="34" charset="0"/>
              </a:rPr>
              <a:t>لقوله تعالى (</a:t>
            </a:r>
            <a:r>
              <a:rPr kumimoji="0" lang="ar-SA" sz="2800" b="1" i="0" u="none" strike="noStrike" cap="none" normalizeH="0" baseline="0" dirty="0" smtClean="0">
                <a:ln>
                  <a:noFill/>
                </a:ln>
                <a:solidFill>
                  <a:srgbClr val="707B0B"/>
                </a:solidFill>
                <a:effectLst/>
                <a:latin typeface="Calibri" pitchFamily="34" charset="0"/>
                <a:ea typeface="Calibri" pitchFamily="34" charset="0"/>
                <a:cs typeface="Arial" pitchFamily="34" charset="0"/>
              </a:rPr>
              <a:t>فانكحوا </a:t>
            </a:r>
            <a:r>
              <a:rPr kumimoji="0" lang="ar-SA" sz="2800" b="1" i="0" u="none" strike="noStrike" cap="none" normalizeH="0" baseline="0" dirty="0" err="1" smtClean="0">
                <a:ln>
                  <a:noFill/>
                </a:ln>
                <a:solidFill>
                  <a:srgbClr val="707B0B"/>
                </a:solidFill>
                <a:effectLst/>
                <a:latin typeface="Calibri" pitchFamily="34" charset="0"/>
                <a:ea typeface="Calibri" pitchFamily="34" charset="0"/>
                <a:cs typeface="Arial" pitchFamily="34" charset="0"/>
              </a:rPr>
              <a:t>ماطاب</a:t>
            </a:r>
            <a:r>
              <a:rPr kumimoji="0" lang="ar-SA" sz="2800" b="1" i="0" u="none" strike="noStrike" cap="none" normalizeH="0" baseline="0" dirty="0" smtClean="0">
                <a:ln>
                  <a:noFill/>
                </a:ln>
                <a:solidFill>
                  <a:srgbClr val="707B0B"/>
                </a:solidFill>
                <a:effectLst/>
                <a:latin typeface="Calibri" pitchFamily="34" charset="0"/>
                <a:ea typeface="Calibri" pitchFamily="34" charset="0"/>
                <a:cs typeface="Arial" pitchFamily="34" charset="0"/>
              </a:rPr>
              <a:t> لكم من النساء مثنى وثلاث ورباع</a:t>
            </a:r>
            <a:r>
              <a:rPr kumimoji="0" lang="ar-SA" sz="2800" b="1" i="0" u="none" strike="noStrike" cap="none" normalizeH="0" baseline="0" dirty="0" smtClean="0">
                <a:ln>
                  <a:noFill/>
                </a:ln>
                <a:solidFill>
                  <a:schemeClr val="tx2">
                    <a:lumMod val="50000"/>
                  </a:schemeClr>
                </a:solidFill>
                <a:effectLst/>
                <a:latin typeface="Calibri" pitchFamily="34" charset="0"/>
                <a:ea typeface="Calibri" pitchFamily="34" charset="0"/>
                <a:cs typeface="Arial" pitchFamily="34" charset="0"/>
              </a:rPr>
              <a:t>)</a:t>
            </a:r>
            <a:endParaRPr kumimoji="0" lang="en-US" sz="2800" b="1" i="0" u="none" strike="noStrike" cap="none" normalizeH="0" baseline="0" dirty="0" smtClean="0">
              <a:ln>
                <a:noFill/>
              </a:ln>
              <a:solidFill>
                <a:schemeClr val="tx2">
                  <a:lumMod val="50000"/>
                </a:schemeClr>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tx2">
                    <a:lumMod val="50000"/>
                  </a:schemeClr>
                </a:solidFill>
                <a:effectLst/>
                <a:latin typeface="Calibri" pitchFamily="34" charset="0"/>
                <a:ea typeface="Calibri" pitchFamily="34" charset="0"/>
                <a:cs typeface="Arial" pitchFamily="34" charset="0"/>
              </a:rPr>
              <a:t>ولان النبي صل الله عليه وسلم قال :لغيلان الثقفي حين اسلم وتحته عشرة نسوه " </a:t>
            </a:r>
            <a:r>
              <a:rPr kumimoji="0" lang="ar-SA" sz="2800" b="1" i="0" u="none" strike="noStrike" cap="none" normalizeH="0" baseline="0" dirty="0" smtClean="0">
                <a:ln>
                  <a:noFill/>
                </a:ln>
                <a:solidFill>
                  <a:srgbClr val="707B0B"/>
                </a:solidFill>
                <a:effectLst/>
                <a:latin typeface="Calibri" pitchFamily="34" charset="0"/>
                <a:ea typeface="Calibri" pitchFamily="34" charset="0"/>
                <a:cs typeface="Arial" pitchFamily="34" charset="0"/>
              </a:rPr>
              <a:t>امسك </a:t>
            </a:r>
            <a:r>
              <a:rPr kumimoji="0" lang="ar-SA" sz="2800" b="1" i="0" u="none" strike="noStrike" cap="none" normalizeH="0" baseline="0" dirty="0" err="1" smtClean="0">
                <a:ln>
                  <a:noFill/>
                </a:ln>
                <a:solidFill>
                  <a:srgbClr val="707B0B"/>
                </a:solidFill>
                <a:effectLst/>
                <a:latin typeface="Calibri" pitchFamily="34" charset="0"/>
                <a:ea typeface="Calibri" pitchFamily="34" charset="0"/>
                <a:cs typeface="Arial" pitchFamily="34" charset="0"/>
              </a:rPr>
              <a:t>اربعا</a:t>
            </a:r>
            <a:r>
              <a:rPr kumimoji="0" lang="ar-SA" sz="2800" b="1" i="0" u="none" strike="noStrike" cap="none" normalizeH="0" baseline="0" dirty="0" smtClean="0">
                <a:ln>
                  <a:noFill/>
                </a:ln>
                <a:solidFill>
                  <a:srgbClr val="707B0B"/>
                </a:solidFill>
                <a:effectLst/>
                <a:latin typeface="Calibri" pitchFamily="34" charset="0"/>
                <a:ea typeface="Calibri" pitchFamily="34" charset="0"/>
                <a:cs typeface="Arial" pitchFamily="34" charset="0"/>
              </a:rPr>
              <a:t> وفارق </a:t>
            </a:r>
            <a:r>
              <a:rPr kumimoji="0" lang="ar-SA" sz="2800" b="1" i="0" u="none" strike="noStrike" cap="none" normalizeH="0" baseline="0" dirty="0" err="1" smtClean="0">
                <a:ln>
                  <a:noFill/>
                </a:ln>
                <a:solidFill>
                  <a:srgbClr val="707B0B"/>
                </a:solidFill>
                <a:effectLst/>
                <a:latin typeface="Calibri" pitchFamily="34" charset="0"/>
                <a:ea typeface="Calibri" pitchFamily="34" charset="0"/>
                <a:cs typeface="Arial" pitchFamily="34" charset="0"/>
              </a:rPr>
              <a:t>سائرهن</a:t>
            </a:r>
            <a:r>
              <a:rPr kumimoji="0" lang="ar-SA" sz="2800" b="1" i="0" u="none" strike="noStrike" cap="none" normalizeH="0" baseline="0" dirty="0" smtClean="0">
                <a:ln>
                  <a:noFill/>
                </a:ln>
                <a:solidFill>
                  <a:schemeClr val="tx2">
                    <a:lumMod val="50000"/>
                  </a:schemeClr>
                </a:solidFill>
                <a:effectLst/>
                <a:latin typeface="Calibri" pitchFamily="34" charset="0"/>
                <a:ea typeface="Calibri" pitchFamily="34" charset="0"/>
                <a:cs typeface="Arial" pitchFamily="34" charset="0"/>
              </a:rPr>
              <a:t>"</a:t>
            </a:r>
            <a:endParaRPr kumimoji="0" lang="ar-SA" sz="2800" b="1" i="0" u="none" strike="noStrike" cap="none" normalizeH="0" baseline="0" dirty="0" smtClean="0">
              <a:ln>
                <a:noFill/>
              </a:ln>
              <a:solidFill>
                <a:schemeClr val="tx2">
                  <a:lumMod val="50000"/>
                </a:schemeClr>
              </a:solidFill>
              <a:effectLst/>
              <a:latin typeface="Arial" pitchFamily="34" charset="0"/>
              <a:cs typeface="Arial" pitchFamily="34" charset="0"/>
            </a:endParaRPr>
          </a:p>
        </p:txBody>
      </p:sp>
      <p:pic>
        <p:nvPicPr>
          <p:cNvPr id="11267" name="Picture 3" descr="http://t2.gstatic.com/images?q=tbn:ANd9GcS7fl1e-L4KVWMKEKI2fop1SPtPvbqA45CC7-3AqQoPeJf-dICZ"/>
          <p:cNvPicPr>
            <a:picLocks noChangeAspect="1" noChangeArrowheads="1"/>
          </p:cNvPicPr>
          <p:nvPr/>
        </p:nvPicPr>
        <p:blipFill>
          <a:blip r:embed="rId2"/>
          <a:srcRect/>
          <a:stretch>
            <a:fillRect/>
          </a:stretch>
        </p:blipFill>
        <p:spPr bwMode="auto">
          <a:xfrm>
            <a:off x="142844" y="142852"/>
            <a:ext cx="2786082" cy="328614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lumMod val="50000"/>
          </a:schemeClr>
        </a:solidFill>
        <a:effectLst/>
      </p:bgPr>
    </p:bg>
    <p:spTree>
      <p:nvGrpSpPr>
        <p:cNvPr id="1" name=""/>
        <p:cNvGrpSpPr/>
        <p:nvPr/>
      </p:nvGrpSpPr>
      <p:grpSpPr>
        <a:xfrm>
          <a:off x="0" y="0"/>
          <a:ext cx="0" cy="0"/>
          <a:chOff x="0" y="0"/>
          <a:chExt cx="0" cy="0"/>
        </a:xfrm>
      </p:grpSpPr>
      <p:pic>
        <p:nvPicPr>
          <p:cNvPr id="37890" name="Picture 2" descr="http://t0.gstatic.com/images?q=tbn:ANd9GcRKHq6vAsd21564c_hdLREpeY4s7Q9dLDZVRbLO-z8KO55dVsx7zA"/>
          <p:cNvPicPr>
            <a:picLocks noChangeAspect="1" noChangeArrowheads="1"/>
          </p:cNvPicPr>
          <p:nvPr/>
        </p:nvPicPr>
        <p:blipFill>
          <a:blip r:embed="rId2"/>
          <a:srcRect/>
          <a:stretch>
            <a:fillRect/>
          </a:stretch>
        </p:blipFill>
        <p:spPr bwMode="auto">
          <a:xfrm>
            <a:off x="214282" y="3000372"/>
            <a:ext cx="3000396" cy="3543312"/>
          </a:xfrm>
          <a:prstGeom prst="rect">
            <a:avLst/>
          </a:prstGeom>
          <a:ln>
            <a:noFill/>
          </a:ln>
          <a:effectLst>
            <a:softEdge rad="112500"/>
          </a:effectLst>
        </p:spPr>
      </p:pic>
      <p:sp>
        <p:nvSpPr>
          <p:cNvPr id="37893" name="Rectangle 5"/>
          <p:cNvSpPr>
            <a:spLocks noChangeArrowheads="1"/>
          </p:cNvSpPr>
          <p:nvPr/>
        </p:nvSpPr>
        <p:spPr bwMode="auto">
          <a:xfrm>
            <a:off x="0" y="1"/>
            <a:ext cx="9144000" cy="71096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accent2">
                    <a:lumMod val="75000"/>
                  </a:schemeClr>
                </a:solidFill>
                <a:effectLst/>
                <a:latin typeface="Calibri" pitchFamily="34" charset="0"/>
                <a:ea typeface="Calibri" pitchFamily="34" charset="0"/>
                <a:cs typeface="Arial" pitchFamily="34" charset="0"/>
              </a:rPr>
              <a:t>ب)  زوجة الغير </a:t>
            </a:r>
            <a:r>
              <a:rPr kumimoji="0" lang="ar-SA" sz="2400" b="1" i="0" u="none" strike="noStrike" cap="none" normalizeH="0" baseline="0" dirty="0" err="1" smtClean="0">
                <a:ln>
                  <a:noFill/>
                </a:ln>
                <a:solidFill>
                  <a:schemeClr val="accent2">
                    <a:lumMod val="75000"/>
                  </a:schemeClr>
                </a:solidFill>
                <a:effectLst/>
                <a:latin typeface="Calibri" pitchFamily="34" charset="0"/>
                <a:ea typeface="Calibri" pitchFamily="34" charset="0"/>
                <a:cs typeface="Arial" pitchFamily="34" charset="0"/>
              </a:rPr>
              <a:t>ومعتدة</a:t>
            </a:r>
            <a:r>
              <a:rPr kumimoji="0" lang="ar-SA" sz="2400" b="1" i="0" u="none" strike="noStrike" cap="none" normalizeH="0" baseline="0" dirty="0" smtClean="0">
                <a:ln>
                  <a:noFill/>
                </a:ln>
                <a:solidFill>
                  <a:schemeClr val="accent2">
                    <a:lumMod val="75000"/>
                  </a:schemeClr>
                </a:solidFill>
                <a:effectLst/>
                <a:latin typeface="Calibri" pitchFamily="34" charset="0"/>
                <a:ea typeface="Calibri" pitchFamily="34" charset="0"/>
                <a:cs typeface="Arial" pitchFamily="34" charset="0"/>
              </a:rPr>
              <a:t> الغير : </a:t>
            </a:r>
            <a:endParaRPr kumimoji="0" lang="en-US" sz="2400" b="1" i="0" u="none" strike="noStrike" cap="none" normalizeH="0" baseline="0" dirty="0" smtClean="0">
              <a:ln>
                <a:noFill/>
              </a:ln>
              <a:solidFill>
                <a:schemeClr val="accent2">
                  <a:lumMod val="75000"/>
                </a:schemeClr>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(والمحصنات من النساء إلا </a:t>
            </a: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ماملكت</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ايمانكم</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)..والمحصنات هنا هم : المتزوجات </a:t>
            </a:r>
          </a:p>
          <a:p>
            <a:pPr marL="0" marR="0" lvl="0" indent="0" defTabSz="914400" rtl="1"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وقوله تعالى</a:t>
            </a:r>
            <a:r>
              <a:rPr kumimoji="0" lang="ar-SA" sz="2400" b="1" i="0" u="none" strike="noStrike" cap="none" normalizeH="0" dirty="0" smtClean="0">
                <a:ln>
                  <a:noFill/>
                </a:ln>
                <a:solidFill>
                  <a:schemeClr val="tx1"/>
                </a:solidFill>
                <a:effectLst/>
                <a:latin typeface="Calibri" pitchFamily="34" charset="0"/>
                <a:ea typeface="Calibri" pitchFamily="34" charset="0"/>
                <a:cs typeface="Arial" pitchFamily="34" charset="0"/>
              </a:rPr>
              <a:t> </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في </a:t>
            </a: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المعتدة</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:(ولا تعزموا عقدة النكاح حتى يبلغ الكتاب اجله )..</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ولأن تزوج هؤلاء يقضي إلى اختلاط واشتباه</a:t>
            </a:r>
            <a:r>
              <a:rPr kumimoji="0" lang="ar-SA" sz="2400" b="1" i="0" u="none" strike="noStrike" cap="none" normalizeH="0" dirty="0" smtClean="0">
                <a:ln>
                  <a:noFill/>
                </a:ln>
                <a:solidFill>
                  <a:schemeClr val="tx1"/>
                </a:solidFill>
                <a:effectLst/>
                <a:latin typeface="Calibri" pitchFamily="34" charset="0"/>
                <a:ea typeface="Calibri" pitchFamily="34" charset="0"/>
                <a:cs typeface="Arial" pitchFamily="34" charset="0"/>
              </a:rPr>
              <a:t> </a:t>
            </a: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الانساب</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accent2">
                    <a:lumMod val="75000"/>
                  </a:schemeClr>
                </a:solidFill>
                <a:effectLst/>
                <a:latin typeface="Calibri" pitchFamily="34" charset="0"/>
                <a:ea typeface="Calibri" pitchFamily="34" charset="0"/>
                <a:cs typeface="Arial" pitchFamily="34" charset="0"/>
              </a:rPr>
              <a:t>ج) المطلقة </a:t>
            </a:r>
            <a:r>
              <a:rPr kumimoji="0" lang="ar-SA" sz="2400" b="1" i="0" u="none" strike="noStrike" cap="none" normalizeH="0" baseline="0" dirty="0" err="1" smtClean="0">
                <a:ln>
                  <a:noFill/>
                </a:ln>
                <a:solidFill>
                  <a:schemeClr val="accent2">
                    <a:lumMod val="75000"/>
                  </a:schemeClr>
                </a:solidFill>
                <a:effectLst/>
                <a:latin typeface="Calibri" pitchFamily="34" charset="0"/>
                <a:ea typeface="Calibri" pitchFamily="34" charset="0"/>
                <a:cs typeface="Arial" pitchFamily="34" charset="0"/>
              </a:rPr>
              <a:t>البائن</a:t>
            </a:r>
            <a:r>
              <a:rPr kumimoji="0" lang="ar-SA" sz="2400" b="1" i="0" u="none" strike="noStrike" cap="none" normalizeH="0" baseline="0" dirty="0" smtClean="0">
                <a:ln>
                  <a:noFill/>
                </a:ln>
                <a:solidFill>
                  <a:schemeClr val="accent2">
                    <a:lumMod val="75000"/>
                  </a:schemeClr>
                </a:solidFill>
                <a:effectLst/>
                <a:latin typeface="Calibri" pitchFamily="34" charset="0"/>
                <a:ea typeface="Calibri" pitchFamily="34" charset="0"/>
                <a:cs typeface="Arial" pitchFamily="34" charset="0"/>
              </a:rPr>
              <a:t> بينونة كبرى:</a:t>
            </a:r>
            <a:endParaRPr kumimoji="0" lang="en-US" sz="2400" b="1" i="0" u="none" strike="noStrike" cap="none" normalizeH="0" baseline="0" dirty="0" smtClean="0">
              <a:ln>
                <a:noFill/>
              </a:ln>
              <a:solidFill>
                <a:schemeClr val="accent2">
                  <a:lumMod val="75000"/>
                </a:schemeClr>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وهذا </a:t>
            </a: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لايحل</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لمطلقها  حتى تنكح زوجا غير لقوله تعالى:( فان طلقها </a:t>
            </a: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فلاتحل</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له من بعد حتى تنكح زوجا غيره)والعلة في ذلك : تعظيم </a:t>
            </a: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امر</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النكاح </a:t>
            </a: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واكرام</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المرأة التي كانت في الجاهلية تطلق مرات </a:t>
            </a: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عديده</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ودون حد وتراجع مرات عديدة دون حد لزمان </a:t>
            </a: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أوعدد</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accent2">
                    <a:lumMod val="75000"/>
                  </a:schemeClr>
                </a:solidFill>
                <a:effectLst/>
                <a:latin typeface="Calibri" pitchFamily="34" charset="0"/>
                <a:ea typeface="Calibri" pitchFamily="34" charset="0"/>
                <a:cs typeface="Arial" pitchFamily="34" charset="0"/>
              </a:rPr>
              <a:t>د) المحرمات لاختلاف الدين :</a:t>
            </a:r>
            <a:endParaRPr kumimoji="0" lang="en-US" sz="2400" b="1" i="0" u="none" strike="noStrike" cap="none" normalizeH="0" baseline="0" dirty="0" smtClean="0">
              <a:ln>
                <a:noFill/>
              </a:ln>
              <a:solidFill>
                <a:schemeClr val="accent2">
                  <a:lumMod val="75000"/>
                </a:schemeClr>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لايحل</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لمسلم نكاح كافرة غير كتابية لقوله</a:t>
            </a:r>
            <a:r>
              <a:rPr kumimoji="0" lang="ar-SA" sz="2400" b="1" i="0" u="none" strike="noStrike" cap="none" normalizeH="0" dirty="0" smtClean="0">
                <a:ln>
                  <a:noFill/>
                </a:ln>
                <a:solidFill>
                  <a:schemeClr val="tx1"/>
                </a:solidFill>
                <a:effectLst/>
                <a:latin typeface="Calibri" pitchFamily="34" charset="0"/>
                <a:ea typeface="Calibri" pitchFamily="34" charset="0"/>
                <a:cs typeface="Arial" pitchFamily="34" charset="0"/>
              </a:rPr>
              <a:t> تعالى:</a:t>
            </a:r>
          </a:p>
          <a:p>
            <a:pPr marL="0" marR="0" lvl="0" indent="0" defTabSz="914400" rtl="1"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(ولا تمسكوا </a:t>
            </a: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بعصم</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الكوافر</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)وقوله(ولا تنكحوا المشركات حتى</a:t>
            </a:r>
          </a:p>
          <a:p>
            <a:pPr marL="0" marR="0" lvl="0" indent="0" defTabSz="914400" rtl="1"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يؤمنوا)..</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accent2">
                    <a:lumMod val="75000"/>
                  </a:schemeClr>
                </a:solidFill>
                <a:effectLst/>
                <a:latin typeface="Calibri" pitchFamily="34" charset="0"/>
                <a:ea typeface="Calibri" pitchFamily="34" charset="0"/>
                <a:cs typeface="Arial" pitchFamily="34" charset="0"/>
              </a:rPr>
              <a:t>ه)المحرمة بسبب </a:t>
            </a:r>
            <a:r>
              <a:rPr kumimoji="0" lang="ar-SA" sz="2400" b="1" i="0" u="none" strike="noStrike" cap="none" normalizeH="0" baseline="0" dirty="0" err="1" smtClean="0">
                <a:ln>
                  <a:noFill/>
                </a:ln>
                <a:solidFill>
                  <a:schemeClr val="accent2">
                    <a:lumMod val="75000"/>
                  </a:schemeClr>
                </a:solidFill>
                <a:effectLst/>
                <a:latin typeface="Calibri" pitchFamily="34" charset="0"/>
                <a:ea typeface="Calibri" pitchFamily="34" charset="0"/>
                <a:cs typeface="Arial" pitchFamily="34" charset="0"/>
              </a:rPr>
              <a:t>الاحرام</a:t>
            </a:r>
            <a:r>
              <a:rPr kumimoji="0" lang="ar-SA" sz="2400" b="1" i="0" u="none" strike="noStrike" cap="none" normalizeH="0" baseline="0" dirty="0" smtClean="0">
                <a:ln>
                  <a:noFill/>
                </a:ln>
                <a:solidFill>
                  <a:schemeClr val="accent2">
                    <a:lumMod val="75000"/>
                  </a:schemeClr>
                </a:solidFill>
                <a:effectLst/>
                <a:latin typeface="Calibri" pitchFamily="34" charset="0"/>
                <a:ea typeface="Calibri" pitchFamily="34" charset="0"/>
                <a:cs typeface="Arial" pitchFamily="34" charset="0"/>
              </a:rPr>
              <a:t> بحج أو عمره : </a:t>
            </a: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لايحل</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نكاح سواء </a:t>
            </a:r>
          </a:p>
          <a:p>
            <a:pPr marL="0" marR="0" lvl="0" indent="0" defTabSz="914400" rtl="1"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كان عقدا أو دخولا محرم أو محرمه بحج أو عمرة لقولة عليه</a:t>
            </a:r>
          </a:p>
          <a:p>
            <a:pPr marL="0" marR="0" lvl="0" indent="0" defTabSz="914400" rtl="1"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الصلاة والسلام " </a:t>
            </a: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لاينكح</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المحرم </a:t>
            </a: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ولايٌنكح</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ولايخطب</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accent2">
                    <a:lumMod val="75000"/>
                  </a:schemeClr>
                </a:solidFill>
                <a:effectLst/>
                <a:latin typeface="Calibri" pitchFamily="34" charset="0"/>
                <a:ea typeface="Calibri" pitchFamily="34" charset="0"/>
                <a:cs typeface="Arial" pitchFamily="34" charset="0"/>
              </a:rPr>
              <a:t>و) الزانية : </a:t>
            </a:r>
            <a:endParaRPr kumimoji="0" lang="en-US" sz="2400" b="1" i="0" u="none" strike="noStrike" cap="none" normalizeH="0" baseline="0" dirty="0" smtClean="0">
              <a:ln>
                <a:noFill/>
              </a:ln>
              <a:solidFill>
                <a:schemeClr val="accent2">
                  <a:lumMod val="75000"/>
                </a:schemeClr>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فانة</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يحرم نكحها حتى تتوب لقوله تعالى:(الزاني لا ينكح إلا </a:t>
            </a:r>
          </a:p>
          <a:p>
            <a:pPr marL="0" marR="0" lvl="0" indent="0" defTabSz="914400" rtl="1"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زانية أو مشركة )..</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pitchFamily="34" charset="0"/>
                <a:cs typeface="Arial" pitchFamily="34" charset="0"/>
              </a:rPr>
              <a:t>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pic>
        <p:nvPicPr>
          <p:cNvPr id="36868" name="Picture 4" descr="http://t2.gstatic.com/images?q=tbn:ANd9GcQWNX7wNClT6QjCpcktIxCADFsuJdZtgpBlPxmcxqTRXklm4AtghQ"/>
          <p:cNvPicPr>
            <a:picLocks noChangeAspect="1" noChangeArrowheads="1"/>
          </p:cNvPicPr>
          <p:nvPr/>
        </p:nvPicPr>
        <p:blipFill>
          <a:blip r:embed="rId2"/>
          <a:srcRect/>
          <a:stretch>
            <a:fillRect/>
          </a:stretch>
        </p:blipFill>
        <p:spPr bwMode="auto">
          <a:xfrm>
            <a:off x="4714876" y="0"/>
            <a:ext cx="4429124" cy="6858000"/>
          </a:xfrm>
          <a:prstGeom prst="rect">
            <a:avLst/>
          </a:prstGeom>
          <a:noFill/>
        </p:spPr>
      </p:pic>
      <p:sp>
        <p:nvSpPr>
          <p:cNvPr id="36870" name="Rectangle 6"/>
          <p:cNvSpPr>
            <a:spLocks noChangeArrowheads="1"/>
          </p:cNvSpPr>
          <p:nvPr/>
        </p:nvSpPr>
        <p:spPr bwMode="auto">
          <a:xfrm>
            <a:off x="0" y="0"/>
            <a:ext cx="4714876" cy="65556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accent2">
                    <a:lumMod val="50000"/>
                  </a:schemeClr>
                </a:solidFill>
                <a:effectLst/>
                <a:latin typeface="Calibri" pitchFamily="34" charset="0"/>
                <a:ea typeface="Calibri" pitchFamily="34" charset="0"/>
                <a:cs typeface="Arial" pitchFamily="34" charset="0"/>
              </a:rPr>
              <a:t>ز) المرأة </a:t>
            </a:r>
            <a:r>
              <a:rPr kumimoji="0" lang="ar-SA" sz="2800" b="1" i="0" u="none" strike="noStrike" cap="none" normalizeH="0" baseline="0" dirty="0" err="1" smtClean="0">
                <a:ln>
                  <a:noFill/>
                </a:ln>
                <a:solidFill>
                  <a:schemeClr val="accent2">
                    <a:lumMod val="50000"/>
                  </a:schemeClr>
                </a:solidFill>
                <a:effectLst/>
                <a:latin typeface="Calibri" pitchFamily="34" charset="0"/>
                <a:ea typeface="Calibri" pitchFamily="34" charset="0"/>
                <a:cs typeface="Arial" pitchFamily="34" charset="0"/>
              </a:rPr>
              <a:t>المخطوبه</a:t>
            </a:r>
            <a:r>
              <a:rPr kumimoji="0" lang="ar-SA" sz="2800" b="1" i="0" u="none" strike="noStrike" cap="none" normalizeH="0" baseline="0" dirty="0" smtClean="0">
                <a:ln>
                  <a:noFill/>
                </a:ln>
                <a:solidFill>
                  <a:schemeClr val="accent2">
                    <a:lumMod val="50000"/>
                  </a:schemeClr>
                </a:solidFill>
                <a:effectLst/>
                <a:latin typeface="Calibri" pitchFamily="34" charset="0"/>
                <a:ea typeface="Calibri" pitchFamily="34" charset="0"/>
                <a:cs typeface="Arial" pitchFamily="34" charset="0"/>
              </a:rPr>
              <a:t> للغير إن </a:t>
            </a:r>
            <a:r>
              <a:rPr lang="ar-SA" sz="2800" b="1" dirty="0" smtClean="0">
                <a:solidFill>
                  <a:schemeClr val="accent2">
                    <a:lumMod val="50000"/>
                  </a:schemeClr>
                </a:solidFill>
                <a:latin typeface="Calibri" pitchFamily="34" charset="0"/>
                <a:ea typeface="Calibri" pitchFamily="34" charset="0"/>
                <a:cs typeface="Arial" pitchFamily="34" charset="0"/>
              </a:rPr>
              <a:t>أ</a:t>
            </a:r>
            <a:r>
              <a:rPr kumimoji="0" lang="ar-SA" sz="2800" b="1" i="0" u="none" strike="noStrike" cap="none" normalizeH="0" baseline="0" dirty="0" smtClean="0">
                <a:ln>
                  <a:noFill/>
                </a:ln>
                <a:solidFill>
                  <a:schemeClr val="accent2">
                    <a:lumMod val="50000"/>
                  </a:schemeClr>
                </a:solidFill>
                <a:effectLst/>
                <a:latin typeface="Calibri" pitchFamily="34" charset="0"/>
                <a:ea typeface="Calibri" pitchFamily="34" charset="0"/>
                <a:cs typeface="Arial" pitchFamily="34" charset="0"/>
              </a:rPr>
              <a:t>جيب :</a:t>
            </a:r>
            <a:endParaRPr kumimoji="0" lang="en-US" sz="2800" b="1" i="0" u="none" strike="noStrike" cap="none" normalizeH="0" baseline="0" dirty="0" smtClean="0">
              <a:ln>
                <a:noFill/>
              </a:ln>
              <a:solidFill>
                <a:schemeClr val="accent2">
                  <a:lumMod val="50000"/>
                </a:schemeClr>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rgbClr val="707B0B"/>
                </a:solidFill>
                <a:effectLst/>
                <a:latin typeface="Calibri" pitchFamily="34" charset="0"/>
                <a:ea typeface="Calibri" pitchFamily="34" charset="0"/>
                <a:cs typeface="Arial" pitchFamily="34" charset="0"/>
              </a:rPr>
              <a:t>فلا تحل خطبتها</a:t>
            </a:r>
            <a:r>
              <a:rPr lang="ar-SA" sz="2800" b="1" dirty="0" smtClean="0">
                <a:solidFill>
                  <a:srgbClr val="707B0B"/>
                </a:solidFill>
                <a:latin typeface="Calibri" pitchFamily="34" charset="0"/>
                <a:ea typeface="Calibri" pitchFamily="34" charset="0"/>
                <a:cs typeface="Arial" pitchFamily="34" charset="0"/>
              </a:rPr>
              <a:t> </a:t>
            </a:r>
            <a:r>
              <a:rPr lang="ar-SA" sz="2800" b="1" dirty="0" smtClean="0">
                <a:solidFill>
                  <a:srgbClr val="707B0B"/>
                </a:solidFill>
                <a:latin typeface="Calibri" pitchFamily="34" charset="0"/>
                <a:ea typeface="Calibri" pitchFamily="34" charset="0"/>
                <a:cs typeface="Arial" pitchFamily="34" charset="0"/>
              </a:rPr>
              <a:t>.. </a:t>
            </a:r>
            <a:r>
              <a:rPr kumimoji="0" lang="ar-SA" sz="2800" b="1" i="0" u="none" strike="noStrike" cap="none" normalizeH="0" baseline="0" dirty="0" smtClean="0">
                <a:ln>
                  <a:noFill/>
                </a:ln>
                <a:solidFill>
                  <a:schemeClr val="accent2">
                    <a:lumMod val="50000"/>
                  </a:schemeClr>
                </a:solidFill>
                <a:effectLst/>
                <a:latin typeface="Calibri" pitchFamily="34" charset="0"/>
                <a:ea typeface="Calibri" pitchFamily="34" charset="0"/>
                <a:cs typeface="Arial" pitchFamily="34" charset="0"/>
              </a:rPr>
              <a:t>لماذا؟</a:t>
            </a:r>
          </a:p>
          <a:p>
            <a:pPr marL="0" marR="0" lvl="0" indent="0" defTabSz="914400" rtl="1"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rgbClr val="707B0B"/>
                </a:solidFill>
                <a:effectLst/>
                <a:latin typeface="Calibri" pitchFamily="34" charset="0"/>
                <a:ea typeface="Calibri" pitchFamily="34" charset="0"/>
                <a:cs typeface="Arial" pitchFamily="34" charset="0"/>
              </a:rPr>
              <a:t> لأن في ذلك </a:t>
            </a:r>
            <a:r>
              <a:rPr lang="ar-SA" sz="2800" b="1" dirty="0" smtClean="0">
                <a:solidFill>
                  <a:srgbClr val="707B0B"/>
                </a:solidFill>
                <a:latin typeface="Calibri" pitchFamily="34" charset="0"/>
                <a:ea typeface="Calibri" pitchFamily="34" charset="0"/>
                <a:cs typeface="Arial" pitchFamily="34" charset="0"/>
              </a:rPr>
              <a:t>أ</a:t>
            </a:r>
            <a:r>
              <a:rPr kumimoji="0" lang="ar-SA" sz="2800" b="1" i="0" u="none" strike="noStrike" cap="none" normalizeH="0" baseline="0" dirty="0" smtClean="0">
                <a:ln>
                  <a:noFill/>
                </a:ln>
                <a:solidFill>
                  <a:srgbClr val="707B0B"/>
                </a:solidFill>
                <a:effectLst/>
                <a:latin typeface="Calibri" pitchFamily="34" charset="0"/>
                <a:ea typeface="Calibri" pitchFamily="34" charset="0"/>
                <a:cs typeface="Arial" pitchFamily="34" charset="0"/>
              </a:rPr>
              <a:t>فساد على الخاطب الأول واعتداء على حقه وإيقاع </a:t>
            </a:r>
            <a:r>
              <a:rPr kumimoji="0" lang="ar-SA" sz="2800" b="1" i="0" u="none" strike="noStrike" cap="none" normalizeH="0" baseline="0" dirty="0" err="1" smtClean="0">
                <a:ln>
                  <a:noFill/>
                </a:ln>
                <a:solidFill>
                  <a:srgbClr val="707B0B"/>
                </a:solidFill>
                <a:effectLst/>
                <a:latin typeface="Calibri" pitchFamily="34" charset="0"/>
                <a:ea typeface="Calibri" pitchFamily="34" charset="0"/>
                <a:cs typeface="Arial" pitchFamily="34" charset="0"/>
              </a:rPr>
              <a:t>للعدواه</a:t>
            </a:r>
            <a:r>
              <a:rPr kumimoji="0" lang="ar-SA" sz="2800" b="1" i="0" u="none" strike="noStrike" cap="none" normalizeH="0" baseline="0" dirty="0" smtClean="0">
                <a:ln>
                  <a:noFill/>
                </a:ln>
                <a:solidFill>
                  <a:srgbClr val="707B0B"/>
                </a:solidFill>
                <a:effectLst/>
                <a:latin typeface="Calibri" pitchFamily="34" charset="0"/>
                <a:ea typeface="Calibri" pitchFamily="34" charset="0"/>
                <a:cs typeface="Arial" pitchFamily="34" charset="0"/>
              </a:rPr>
              <a:t> بينهما فحرم كبيعه على بيعه ..</a:t>
            </a:r>
            <a:endParaRPr kumimoji="0" lang="en-US" sz="2800" b="1" i="0" u="none" strike="noStrike" cap="none" normalizeH="0" baseline="0" dirty="0" smtClean="0">
              <a:ln>
                <a:noFill/>
              </a:ln>
              <a:solidFill>
                <a:srgbClr val="707B0B"/>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pPr>
            <a:endParaRPr kumimoji="0" lang="ar-SA" sz="2800" b="1" i="0" u="none" strike="noStrike" cap="none" normalizeH="0" baseline="0" dirty="0" smtClean="0">
              <a:ln>
                <a:noFill/>
              </a:ln>
              <a:solidFill>
                <a:schemeClr val="accent2">
                  <a:lumMod val="50000"/>
                </a:schemeClr>
              </a:solidFill>
              <a:effectLst/>
              <a:latin typeface="Calibri" pitchFamily="34" charset="0"/>
              <a:ea typeface="Calibri"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accent2">
                    <a:lumMod val="50000"/>
                  </a:schemeClr>
                </a:solidFill>
                <a:effectLst/>
                <a:latin typeface="Calibri" pitchFamily="34" charset="0"/>
                <a:ea typeface="Calibri" pitchFamily="34" charset="0"/>
                <a:cs typeface="Arial" pitchFamily="34" charset="0"/>
              </a:rPr>
              <a:t>متى يجوز ذلك :</a:t>
            </a:r>
          </a:p>
          <a:p>
            <a:pPr marL="0" marR="0" lvl="0" indent="0" defTabSz="914400" rtl="0"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rgbClr val="707B0B"/>
                </a:solidFill>
                <a:effectLst/>
                <a:latin typeface="Calibri" pitchFamily="34" charset="0"/>
                <a:ea typeface="Calibri" pitchFamily="34" charset="0"/>
                <a:cs typeface="Arial" pitchFamily="34" charset="0"/>
              </a:rPr>
              <a:t>إذا عدل الخاطب عن خطبته أو </a:t>
            </a:r>
            <a:r>
              <a:rPr lang="ar-SA" sz="2800" b="1" dirty="0" smtClean="0">
                <a:solidFill>
                  <a:srgbClr val="707B0B"/>
                </a:solidFill>
                <a:latin typeface="Calibri" pitchFamily="34" charset="0"/>
                <a:ea typeface="Calibri" pitchFamily="34" charset="0"/>
                <a:cs typeface="Arial" pitchFamily="34" charset="0"/>
              </a:rPr>
              <a:t>أ</a:t>
            </a:r>
            <a:r>
              <a:rPr kumimoji="0" lang="ar-SA" sz="2800" b="1" i="0" u="none" strike="noStrike" cap="none" normalizeH="0" baseline="0" dirty="0" smtClean="0">
                <a:ln>
                  <a:noFill/>
                </a:ln>
                <a:solidFill>
                  <a:srgbClr val="707B0B"/>
                </a:solidFill>
                <a:effectLst/>
                <a:latin typeface="Calibri" pitchFamily="34" charset="0"/>
                <a:ea typeface="Calibri" pitchFamily="34" charset="0"/>
                <a:cs typeface="Arial" pitchFamily="34" charset="0"/>
              </a:rPr>
              <a:t>ذن لغيره</a:t>
            </a:r>
            <a:r>
              <a:rPr kumimoji="0" lang="ar-SA" sz="2800" b="1" i="0" u="none" strike="noStrike" cap="none" normalizeH="0" dirty="0" smtClean="0">
                <a:ln>
                  <a:noFill/>
                </a:ln>
                <a:solidFill>
                  <a:srgbClr val="707B0B"/>
                </a:solidFill>
                <a:effectLst/>
                <a:latin typeface="Calibri" pitchFamily="34" charset="0"/>
                <a:ea typeface="Calibri" pitchFamily="34" charset="0"/>
                <a:cs typeface="Arial" pitchFamily="34" charset="0"/>
              </a:rPr>
              <a:t> </a:t>
            </a:r>
            <a:r>
              <a:rPr kumimoji="0" lang="ar-SA" sz="2800" b="1" i="0" u="none" strike="noStrike" cap="none" normalizeH="0" baseline="0" dirty="0" smtClean="0">
                <a:ln>
                  <a:noFill/>
                </a:ln>
                <a:solidFill>
                  <a:srgbClr val="707B0B"/>
                </a:solidFill>
                <a:effectLst/>
                <a:latin typeface="Calibri" pitchFamily="34" charset="0"/>
                <a:ea typeface="Calibri" pitchFamily="34" charset="0"/>
                <a:cs typeface="Arial" pitchFamily="34" charset="0"/>
              </a:rPr>
              <a:t>بخطبتها أو لم تسكن المرأة إلى الخاطب ولم تعط جواباً .. ففي  هذه الأحوال يجوز للغير خطبتها للحديث قال ابن قدامه ” لان تحريم خطبتها على الوجه إضرار </a:t>
            </a:r>
            <a:r>
              <a:rPr kumimoji="0" lang="ar-SA" sz="2800" b="1" i="0" u="none" strike="noStrike" cap="none" normalizeH="0" baseline="0" dirty="0" err="1" smtClean="0">
                <a:ln>
                  <a:noFill/>
                </a:ln>
                <a:solidFill>
                  <a:srgbClr val="707B0B"/>
                </a:solidFill>
                <a:effectLst/>
                <a:latin typeface="Calibri" pitchFamily="34" charset="0"/>
                <a:ea typeface="Calibri" pitchFamily="34" charset="0"/>
                <a:cs typeface="Arial" pitchFamily="34" charset="0"/>
              </a:rPr>
              <a:t>بها</a:t>
            </a:r>
            <a:r>
              <a:rPr kumimoji="0" lang="ar-SA" sz="2800" b="1" i="0" u="none" strike="noStrike" cap="none" normalizeH="0" baseline="0" dirty="0" smtClean="0">
                <a:ln>
                  <a:noFill/>
                </a:ln>
                <a:solidFill>
                  <a:srgbClr val="707B0B"/>
                </a:solidFill>
                <a:effectLst/>
                <a:latin typeface="Calibri" pitchFamily="34" charset="0"/>
                <a:ea typeface="Calibri" pitchFamily="34" charset="0"/>
                <a:cs typeface="Arial" pitchFamily="34" charset="0"/>
              </a:rPr>
              <a:t> فانه</a:t>
            </a:r>
            <a:r>
              <a:rPr kumimoji="0" lang="ar-SA" sz="2800" b="1" i="0" u="none" strike="noStrike" cap="none" normalizeH="0" dirty="0" smtClean="0">
                <a:ln>
                  <a:noFill/>
                </a:ln>
                <a:solidFill>
                  <a:srgbClr val="707B0B"/>
                </a:solidFill>
                <a:effectLst/>
                <a:latin typeface="Calibri" pitchFamily="34" charset="0"/>
                <a:ea typeface="Calibri" pitchFamily="34" charset="0"/>
                <a:cs typeface="Arial" pitchFamily="34" charset="0"/>
              </a:rPr>
              <a:t> </a:t>
            </a:r>
            <a:r>
              <a:rPr kumimoji="0" lang="ar-SA" sz="2800" b="1" i="0" u="none" strike="noStrike" cap="none" normalizeH="0" baseline="0" dirty="0" smtClean="0">
                <a:ln>
                  <a:noFill/>
                </a:ln>
                <a:solidFill>
                  <a:srgbClr val="707B0B"/>
                </a:solidFill>
                <a:effectLst/>
                <a:latin typeface="Calibri" pitchFamily="34" charset="0"/>
                <a:ea typeface="Calibri" pitchFamily="34" charset="0"/>
                <a:cs typeface="Arial" pitchFamily="34" charset="0"/>
              </a:rPr>
              <a:t> لا يشاء احد إن يمنع المرأة النكاح إلا منعها بخطبته </a:t>
            </a:r>
            <a:r>
              <a:rPr lang="ar-SA" sz="2800" b="1" dirty="0" smtClean="0">
                <a:solidFill>
                  <a:srgbClr val="707B0B"/>
                </a:solidFill>
                <a:latin typeface="Calibri" pitchFamily="34" charset="0"/>
                <a:ea typeface="Calibri" pitchFamily="34" charset="0"/>
                <a:cs typeface="Arial" pitchFamily="34" charset="0"/>
              </a:rPr>
              <a:t>إ</a:t>
            </a:r>
            <a:r>
              <a:rPr kumimoji="0" lang="ar-SA" sz="2800" b="1" i="0" u="none" strike="noStrike" cap="none" normalizeH="0" baseline="0" dirty="0" smtClean="0">
                <a:ln>
                  <a:noFill/>
                </a:ln>
                <a:solidFill>
                  <a:srgbClr val="707B0B"/>
                </a:solidFill>
                <a:effectLst/>
                <a:latin typeface="Calibri" pitchFamily="34" charset="0"/>
                <a:ea typeface="Calibri" pitchFamily="34" charset="0"/>
                <a:cs typeface="Arial" pitchFamily="34" charset="0"/>
              </a:rPr>
              <a:t>ياها ”..</a:t>
            </a:r>
            <a:r>
              <a:rPr kumimoji="0" lang="en-US" sz="2800" b="1" i="0" u="none" strike="noStrike" cap="none" normalizeH="0" baseline="0" dirty="0" smtClean="0">
                <a:ln>
                  <a:noFill/>
                </a:ln>
                <a:solidFill>
                  <a:srgbClr val="707B0B"/>
                </a:solidFill>
                <a:effectLst/>
                <a:latin typeface="Arial" pitchFamily="34" charset="0"/>
                <a:cs typeface="Arial" pitchFamily="34" charset="0"/>
              </a:rPr>
              <a:t>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http://t2.gstatic.com/images?q=tbn:ANd9GcQN8-XArdU7XVlzZBl6ZTIypeYR4EZfutZQOIxbarWwE9b6S4De"/>
          <p:cNvPicPr>
            <a:picLocks noChangeAspect="1" noChangeArrowheads="1"/>
          </p:cNvPicPr>
          <p:nvPr/>
        </p:nvPicPr>
        <p:blipFill>
          <a:blip r:embed="rId2"/>
          <a:srcRect/>
          <a:stretch>
            <a:fillRect/>
          </a:stretch>
        </p:blipFill>
        <p:spPr bwMode="auto">
          <a:xfrm>
            <a:off x="1" y="0"/>
            <a:ext cx="9144000" cy="6858000"/>
          </a:xfrm>
          <a:prstGeom prst="rect">
            <a:avLst/>
          </a:prstGeom>
          <a:noFill/>
        </p:spPr>
      </p:pic>
      <p:sp>
        <p:nvSpPr>
          <p:cNvPr id="16385" name="Rectangle 1"/>
          <p:cNvSpPr>
            <a:spLocks noChangeArrowheads="1"/>
          </p:cNvSpPr>
          <p:nvPr/>
        </p:nvSpPr>
        <p:spPr bwMode="auto">
          <a:xfrm>
            <a:off x="785786" y="0"/>
            <a:ext cx="8358214" cy="67403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4800" b="1" i="0" u="none" strike="noStrike" cap="none" normalizeH="0" baseline="0" dirty="0" smtClean="0">
                <a:ln>
                  <a:noFill/>
                </a:ln>
                <a:solidFill>
                  <a:schemeClr val="accent2">
                    <a:lumMod val="50000"/>
                  </a:schemeClr>
                </a:solidFill>
                <a:effectLst/>
                <a:latin typeface="Calibri" pitchFamily="34" charset="0"/>
                <a:ea typeface="Calibri" pitchFamily="34" charset="0"/>
                <a:cs typeface="Diwani Letter" pitchFamily="2" charset="-78"/>
              </a:rPr>
              <a:t>شاكرين لكم حسن </a:t>
            </a:r>
            <a:r>
              <a:rPr kumimoji="0" lang="ar-SA" sz="4800" b="1" i="0" u="none" strike="noStrike" cap="none" normalizeH="0" baseline="0" dirty="0" err="1" smtClean="0">
                <a:ln>
                  <a:noFill/>
                </a:ln>
                <a:solidFill>
                  <a:schemeClr val="accent2">
                    <a:lumMod val="50000"/>
                  </a:schemeClr>
                </a:solidFill>
                <a:effectLst/>
                <a:latin typeface="Calibri" pitchFamily="34" charset="0"/>
                <a:ea typeface="Calibri" pitchFamily="34" charset="0"/>
                <a:cs typeface="Diwani Letter" pitchFamily="2" charset="-78"/>
              </a:rPr>
              <a:t>الانصات</a:t>
            </a:r>
            <a:endParaRPr kumimoji="0" lang="ar-SA" sz="4800" b="1" i="0" u="none" strike="noStrike" cap="none" normalizeH="0" baseline="0" dirty="0" smtClean="0">
              <a:ln>
                <a:noFill/>
              </a:ln>
              <a:solidFill>
                <a:schemeClr val="accent2">
                  <a:lumMod val="50000"/>
                </a:schemeClr>
              </a:solidFill>
              <a:effectLst/>
              <a:latin typeface="Calibri" pitchFamily="34" charset="0"/>
              <a:ea typeface="Calibri" pitchFamily="34" charset="0"/>
              <a:cs typeface="Diwani Letter" pitchFamily="2" charset="-78"/>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4800" b="1" i="0" u="none" strike="noStrike" cap="none" normalizeH="0" baseline="0" dirty="0" smtClean="0">
                <a:ln>
                  <a:noFill/>
                </a:ln>
                <a:solidFill>
                  <a:srgbClr val="A22E84"/>
                </a:solidFill>
                <a:effectLst/>
                <a:latin typeface="Calibri" pitchFamily="34" charset="0"/>
                <a:ea typeface="Calibri" pitchFamily="34" charset="0"/>
                <a:cs typeface="Diwani Letter" pitchFamily="2" charset="-78"/>
              </a:rPr>
              <a:t>أعداد </a:t>
            </a:r>
            <a:r>
              <a:rPr kumimoji="0" lang="ar-SA" sz="4800" b="1" i="0" u="none" strike="noStrike" cap="none" normalizeH="0" baseline="0" dirty="0" smtClean="0">
                <a:ln>
                  <a:noFill/>
                </a:ln>
                <a:solidFill>
                  <a:srgbClr val="A22E84"/>
                </a:solidFill>
                <a:effectLst/>
                <a:latin typeface="Calibri" pitchFamily="34" charset="0"/>
                <a:ea typeface="Calibri" pitchFamily="34" charset="0"/>
                <a:cs typeface="Diwani Letter" pitchFamily="2" charset="-78"/>
              </a:rPr>
              <a:t>الطالبات : </a:t>
            </a:r>
            <a:endParaRPr kumimoji="0" lang="en-US" sz="4800" b="1" i="0" u="none" strike="noStrike" cap="none" normalizeH="0" baseline="0" dirty="0" smtClean="0">
              <a:ln>
                <a:noFill/>
              </a:ln>
              <a:solidFill>
                <a:srgbClr val="A22E84"/>
              </a:solidFill>
              <a:effectLst/>
              <a:latin typeface="Arial" pitchFamily="34" charset="0"/>
              <a:cs typeface="Diwani Letter" pitchFamily="2" charset="-78"/>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4800" b="1" i="0" u="none" strike="noStrike" cap="none" normalizeH="0" baseline="0" dirty="0" smtClean="0">
                <a:ln>
                  <a:noFill/>
                </a:ln>
                <a:solidFill>
                  <a:srgbClr val="707B0B"/>
                </a:solidFill>
                <a:effectLst/>
                <a:latin typeface="Calibri" pitchFamily="34" charset="0"/>
                <a:ea typeface="Calibri" pitchFamily="34" charset="0"/>
                <a:cs typeface="Diwani Letter" pitchFamily="2" charset="-78"/>
              </a:rPr>
              <a:t>أسماء العمري </a:t>
            </a:r>
            <a:endParaRPr kumimoji="0" lang="en-US" sz="4800" b="1" i="0" u="none" strike="noStrike" cap="none" normalizeH="0" baseline="0" dirty="0" smtClean="0">
              <a:ln>
                <a:noFill/>
              </a:ln>
              <a:solidFill>
                <a:srgbClr val="707B0B"/>
              </a:solidFill>
              <a:effectLst/>
              <a:latin typeface="Arial" pitchFamily="34" charset="0"/>
              <a:cs typeface="Diwani Letter" pitchFamily="2" charset="-78"/>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4800" b="1" i="0" u="none" strike="noStrike" cap="none" normalizeH="0" baseline="0" dirty="0" smtClean="0">
                <a:ln>
                  <a:noFill/>
                </a:ln>
                <a:solidFill>
                  <a:srgbClr val="707B0B"/>
                </a:solidFill>
                <a:effectLst/>
                <a:latin typeface="Calibri" pitchFamily="34" charset="0"/>
                <a:ea typeface="Calibri" pitchFamily="34" charset="0"/>
                <a:cs typeface="Diwani Letter" pitchFamily="2" charset="-78"/>
              </a:rPr>
              <a:t>شروق القرني </a:t>
            </a:r>
            <a:endParaRPr kumimoji="0" lang="en-US" sz="4800" b="1" i="0" u="none" strike="noStrike" cap="none" normalizeH="0" baseline="0" dirty="0" smtClean="0">
              <a:ln>
                <a:noFill/>
              </a:ln>
              <a:solidFill>
                <a:srgbClr val="707B0B"/>
              </a:solidFill>
              <a:effectLst/>
              <a:latin typeface="Arial" pitchFamily="34" charset="0"/>
              <a:cs typeface="Diwani Letter" pitchFamily="2" charset="-78"/>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4800" b="1" i="0" u="none" strike="noStrike" cap="none" normalizeH="0" baseline="0" dirty="0" smtClean="0">
                <a:ln>
                  <a:noFill/>
                </a:ln>
                <a:solidFill>
                  <a:srgbClr val="707B0B"/>
                </a:solidFill>
                <a:effectLst/>
                <a:latin typeface="Calibri" pitchFamily="34" charset="0"/>
                <a:ea typeface="Calibri" pitchFamily="34" charset="0"/>
                <a:cs typeface="Diwani Letter" pitchFamily="2" charset="-78"/>
              </a:rPr>
              <a:t>منال القرني </a:t>
            </a:r>
            <a:endParaRPr kumimoji="0" lang="en-US" sz="4800" b="1" i="0" u="none" strike="noStrike" cap="none" normalizeH="0" baseline="0" dirty="0" smtClean="0">
              <a:ln>
                <a:noFill/>
              </a:ln>
              <a:solidFill>
                <a:srgbClr val="707B0B"/>
              </a:solidFill>
              <a:effectLst/>
              <a:latin typeface="Arial" pitchFamily="34" charset="0"/>
              <a:cs typeface="Diwani Letter" pitchFamily="2" charset="-78"/>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4800" b="1" i="0" u="none" strike="noStrike" cap="none" normalizeH="0" baseline="0" dirty="0" smtClean="0">
                <a:ln>
                  <a:noFill/>
                </a:ln>
                <a:solidFill>
                  <a:srgbClr val="707B0B"/>
                </a:solidFill>
                <a:effectLst/>
                <a:latin typeface="Calibri" pitchFamily="34" charset="0"/>
                <a:ea typeface="Calibri" pitchFamily="34" charset="0"/>
                <a:cs typeface="Diwani Letter" pitchFamily="2" charset="-78"/>
              </a:rPr>
              <a:t>فاطمة </a:t>
            </a:r>
            <a:r>
              <a:rPr kumimoji="0" lang="ar-SA" sz="4800" b="1" i="0" u="none" strike="noStrike" cap="none" normalizeH="0" baseline="0" dirty="0" err="1" smtClean="0">
                <a:ln>
                  <a:noFill/>
                </a:ln>
                <a:solidFill>
                  <a:srgbClr val="707B0B"/>
                </a:solidFill>
                <a:effectLst/>
                <a:latin typeface="Calibri" pitchFamily="34" charset="0"/>
                <a:ea typeface="Calibri" pitchFamily="34" charset="0"/>
                <a:cs typeface="Diwani Letter" pitchFamily="2" charset="-78"/>
              </a:rPr>
              <a:t>القحطاني</a:t>
            </a:r>
            <a:endParaRPr kumimoji="0" lang="en-US" sz="4800" b="1" i="0" u="none" strike="noStrike" cap="none" normalizeH="0" baseline="0" dirty="0" smtClean="0">
              <a:ln>
                <a:noFill/>
              </a:ln>
              <a:solidFill>
                <a:srgbClr val="707B0B"/>
              </a:solidFill>
              <a:effectLst/>
              <a:latin typeface="Arial" pitchFamily="34" charset="0"/>
              <a:cs typeface="Diwani Letter" pitchFamily="2" charset="-78"/>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4800" b="1" i="0" u="none" strike="noStrike" cap="none" normalizeH="0" baseline="0" dirty="0" smtClean="0">
                <a:ln>
                  <a:noFill/>
                </a:ln>
                <a:solidFill>
                  <a:srgbClr val="707B0B"/>
                </a:solidFill>
                <a:effectLst/>
                <a:latin typeface="Calibri" pitchFamily="34" charset="0"/>
                <a:ea typeface="Calibri" pitchFamily="34" charset="0"/>
                <a:cs typeface="Diwani Letter" pitchFamily="2" charset="-78"/>
              </a:rPr>
              <a:t>وعد </a:t>
            </a:r>
            <a:r>
              <a:rPr kumimoji="0" lang="ar-SA" sz="4800" b="1" i="0" u="none" strike="noStrike" cap="none" normalizeH="0" baseline="0" dirty="0" err="1" smtClean="0">
                <a:ln>
                  <a:noFill/>
                </a:ln>
                <a:solidFill>
                  <a:srgbClr val="707B0B"/>
                </a:solidFill>
                <a:effectLst/>
                <a:latin typeface="Calibri" pitchFamily="34" charset="0"/>
                <a:ea typeface="Calibri" pitchFamily="34" charset="0"/>
                <a:cs typeface="Diwani Letter" pitchFamily="2" charset="-78"/>
              </a:rPr>
              <a:t>العاصمي</a:t>
            </a:r>
            <a:r>
              <a:rPr kumimoji="0" lang="ar-SA" sz="4800" b="1" i="0" u="none" strike="noStrike" cap="none" normalizeH="0" baseline="0" dirty="0" smtClean="0">
                <a:ln>
                  <a:noFill/>
                </a:ln>
                <a:solidFill>
                  <a:srgbClr val="707B0B"/>
                </a:solidFill>
                <a:effectLst/>
                <a:latin typeface="Calibri" pitchFamily="34" charset="0"/>
                <a:ea typeface="Calibri" pitchFamily="34" charset="0"/>
                <a:cs typeface="Diwani Letter" pitchFamily="2" charset="-78"/>
              </a:rPr>
              <a:t> </a:t>
            </a:r>
            <a:endParaRPr kumimoji="0" lang="en-US" sz="4800" b="1" i="0" u="none" strike="noStrike" cap="none" normalizeH="0" baseline="0" dirty="0" smtClean="0">
              <a:ln>
                <a:noFill/>
              </a:ln>
              <a:solidFill>
                <a:srgbClr val="707B0B"/>
              </a:solidFill>
              <a:effectLst/>
              <a:latin typeface="Arial" pitchFamily="34" charset="0"/>
              <a:cs typeface="Diwani Letter" pitchFamily="2" charset="-78"/>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4800" b="1" i="0" u="none" strike="noStrike" cap="none" normalizeH="0" baseline="0" dirty="0" smtClean="0">
                <a:ln>
                  <a:noFill/>
                </a:ln>
                <a:solidFill>
                  <a:srgbClr val="A22E84"/>
                </a:solidFill>
                <a:effectLst/>
                <a:latin typeface="Calibri" pitchFamily="34" charset="0"/>
                <a:ea typeface="Calibri" pitchFamily="34" charset="0"/>
                <a:cs typeface="Diwani Letter" pitchFamily="2" charset="-78"/>
              </a:rPr>
              <a:t>مقدم للدكتورة:</a:t>
            </a:r>
            <a:endParaRPr kumimoji="0" lang="en-US" sz="4800" b="1" i="0" u="none" strike="noStrike" cap="none" normalizeH="0" baseline="0" dirty="0" smtClean="0">
              <a:ln>
                <a:noFill/>
              </a:ln>
              <a:solidFill>
                <a:srgbClr val="A22E84"/>
              </a:solidFill>
              <a:effectLst/>
              <a:latin typeface="Arial" pitchFamily="34" charset="0"/>
              <a:cs typeface="Diwani Letter" pitchFamily="2" charset="-78"/>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4800" b="1" i="0" u="none" strike="noStrike" cap="none" normalizeH="0" baseline="0" dirty="0" smtClean="0">
                <a:ln>
                  <a:noFill/>
                </a:ln>
                <a:solidFill>
                  <a:srgbClr val="707B0B"/>
                </a:solidFill>
                <a:effectLst/>
                <a:latin typeface="Calibri" pitchFamily="34" charset="0"/>
                <a:ea typeface="Calibri" pitchFamily="34" charset="0"/>
                <a:cs typeface="Diwani Letter" pitchFamily="2" charset="-78"/>
              </a:rPr>
              <a:t>سميرة </a:t>
            </a:r>
            <a:r>
              <a:rPr kumimoji="0" lang="ar-SA" sz="4800" b="1" i="0" u="none" strike="noStrike" cap="none" normalizeH="0" baseline="0" dirty="0" err="1" smtClean="0">
                <a:ln>
                  <a:noFill/>
                </a:ln>
                <a:solidFill>
                  <a:srgbClr val="707B0B"/>
                </a:solidFill>
                <a:effectLst/>
                <a:latin typeface="Calibri" pitchFamily="34" charset="0"/>
                <a:ea typeface="Calibri" pitchFamily="34" charset="0"/>
                <a:cs typeface="Diwani Letter" pitchFamily="2" charset="-78"/>
              </a:rPr>
              <a:t>القحطاني</a:t>
            </a:r>
            <a:endParaRPr kumimoji="0" lang="ar-SA" sz="4800" b="1" i="0" u="none" strike="noStrike" cap="none" normalizeH="0" baseline="0" dirty="0" smtClean="0">
              <a:ln>
                <a:noFill/>
              </a:ln>
              <a:solidFill>
                <a:srgbClr val="707B0B"/>
              </a:solidFill>
              <a:effectLst/>
              <a:latin typeface="Arial" pitchFamily="34" charset="0"/>
              <a:cs typeface="Diwani Letter" pitchFamily="2" charset="-7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t3.gstatic.com/images?q=tbn:ANd9GcSLZtwxCJiD9ASLmxeNTJSZV30BCwg4cPEpztsZFsWSAZZSUyZxO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3" name="مستطيل مستدير الزوايا 2"/>
          <p:cNvSpPr/>
          <p:nvPr/>
        </p:nvSpPr>
        <p:spPr>
          <a:xfrm>
            <a:off x="4000496" y="214290"/>
            <a:ext cx="5000660" cy="6429420"/>
          </a:xfrm>
          <a:prstGeom prst="roundRect">
            <a:avLst/>
          </a:prstGeom>
          <a:solidFill>
            <a:schemeClr val="bg2">
              <a:lumMod val="50000"/>
            </a:schemeClr>
          </a:solidFill>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dirty="0"/>
          </a:p>
        </p:txBody>
      </p:sp>
      <p:sp>
        <p:nvSpPr>
          <p:cNvPr id="6148" name="Rectangle 4"/>
          <p:cNvSpPr>
            <a:spLocks noChangeArrowheads="1"/>
          </p:cNvSpPr>
          <p:nvPr/>
        </p:nvSpPr>
        <p:spPr bwMode="auto">
          <a:xfrm>
            <a:off x="4071934" y="142852"/>
            <a:ext cx="4786346" cy="635798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800" i="0" u="none" strike="noStrike" cap="none" normalizeH="0" baseline="0" dirty="0" smtClean="0">
                <a:ln>
                  <a:noFill/>
                </a:ln>
                <a:solidFill>
                  <a:schemeClr val="bg1"/>
                </a:solidFill>
                <a:effectLst/>
                <a:latin typeface="Calibri" pitchFamily="34" charset="0"/>
                <a:ea typeface="Calibri" pitchFamily="34" charset="0"/>
                <a:cs typeface="Arial" pitchFamily="34" charset="0"/>
              </a:rPr>
              <a:t>إن عقد النكاح من أهم العقود وأخطرها في الإسلام قال الله تعالى :(وكيف تأخذونه وقد أفضى بعضكم إلى بعض وأخذن منكم ميثاقا غليظا)..</a:t>
            </a:r>
          </a:p>
          <a:p>
            <a:r>
              <a:rPr lang="ar-SA" sz="2800" b="1" dirty="0" smtClean="0">
                <a:solidFill>
                  <a:schemeClr val="accent2">
                    <a:lumMod val="50000"/>
                  </a:schemeClr>
                </a:solidFill>
              </a:rPr>
              <a:t>الخطبة/ </a:t>
            </a:r>
            <a:endParaRPr lang="en-US" sz="2800" b="1" dirty="0" smtClean="0">
              <a:solidFill>
                <a:schemeClr val="accent2">
                  <a:lumMod val="50000"/>
                </a:schemeClr>
              </a:solidFill>
            </a:endParaRPr>
          </a:p>
          <a:p>
            <a:r>
              <a:rPr lang="ar-SA" sz="2800" dirty="0" smtClean="0">
                <a:solidFill>
                  <a:schemeClr val="accent2">
                    <a:lumMod val="50000"/>
                  </a:schemeClr>
                </a:solidFill>
              </a:rPr>
              <a:t>معنى الخطبة :</a:t>
            </a:r>
          </a:p>
          <a:p>
            <a:r>
              <a:rPr lang="ar-SA" sz="2800" dirty="0" smtClean="0">
                <a:solidFill>
                  <a:schemeClr val="accent2">
                    <a:lumMod val="50000"/>
                  </a:schemeClr>
                </a:solidFill>
              </a:rPr>
              <a:t>لغة / </a:t>
            </a:r>
            <a:r>
              <a:rPr lang="ar-SA" sz="2800" dirty="0" smtClean="0">
                <a:solidFill>
                  <a:schemeClr val="bg1"/>
                </a:solidFill>
              </a:rPr>
              <a:t>الخطبة بكسر الخاء مصدر خطب فلان فلانة خِطبا وخِطبةً إذا طلبها للزواج.. وخطب المرأة إلى القوم : إذا طلب إن يتزوج منهم </a:t>
            </a:r>
            <a:r>
              <a:rPr lang="ar-SA" sz="2800" dirty="0" err="1" smtClean="0">
                <a:solidFill>
                  <a:schemeClr val="bg1"/>
                </a:solidFill>
              </a:rPr>
              <a:t>وأختطب</a:t>
            </a:r>
            <a:r>
              <a:rPr lang="ar-SA" sz="2800" dirty="0" smtClean="0">
                <a:solidFill>
                  <a:schemeClr val="bg1"/>
                </a:solidFill>
              </a:rPr>
              <a:t> القوم فلانا دعوه إلى تزوج امرأة منهم ..</a:t>
            </a:r>
            <a:endParaRPr lang="en-US" sz="2800" dirty="0" smtClean="0">
              <a:solidFill>
                <a:schemeClr val="bg1"/>
              </a:solidFill>
            </a:endParaRPr>
          </a:p>
          <a:p>
            <a:r>
              <a:rPr lang="ar-SA" sz="2800" dirty="0" smtClean="0">
                <a:solidFill>
                  <a:schemeClr val="accent2">
                    <a:lumMod val="50000"/>
                  </a:schemeClr>
                </a:solidFill>
              </a:rPr>
              <a:t>أما الخطبة شرعا : </a:t>
            </a:r>
            <a:r>
              <a:rPr lang="ar-SA" sz="2800" dirty="0" smtClean="0">
                <a:solidFill>
                  <a:schemeClr val="bg1"/>
                </a:solidFill>
              </a:rPr>
              <a:t>طلب الرجل وإظهار رغبته في الزواج من امرأة معينه خالية من الموانع الشرعية..</a:t>
            </a:r>
            <a:endParaRPr kumimoji="0" lang="ar-SA" sz="2800"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http://t1.gstatic.com/images?q=tbn:ANd9GcTeAKI5XP9VwtWGq6cQNGOxvXJErOrMWCx9tFO1_rXRL2WUEeDs"/>
          <p:cNvPicPr>
            <a:picLocks noChangeAspect="1" noChangeArrowheads="1"/>
          </p:cNvPicPr>
          <p:nvPr/>
        </p:nvPicPr>
        <p:blipFill>
          <a:blip r:embed="rId2">
            <a:lum bright="14000" contrast="16000"/>
          </a:blip>
          <a:srcRect/>
          <a:stretch>
            <a:fillRect/>
          </a:stretch>
        </p:blipFill>
        <p:spPr bwMode="auto">
          <a:xfrm>
            <a:off x="1" y="0"/>
            <a:ext cx="9144000" cy="6858000"/>
          </a:xfrm>
          <a:prstGeom prst="rect">
            <a:avLst/>
          </a:prstGeom>
          <a:noFill/>
        </p:spPr>
      </p:pic>
      <p:sp>
        <p:nvSpPr>
          <p:cNvPr id="3" name="مستطيل 2"/>
          <p:cNvSpPr/>
          <p:nvPr/>
        </p:nvSpPr>
        <p:spPr>
          <a:xfrm>
            <a:off x="0" y="214291"/>
            <a:ext cx="4929190" cy="6124754"/>
          </a:xfrm>
          <a:prstGeom prst="rect">
            <a:avLst/>
          </a:prstGeom>
        </p:spPr>
        <p:txBody>
          <a:bodyPr wrap="square">
            <a:spAutoFit/>
          </a:bodyPr>
          <a:lstStyle/>
          <a:p>
            <a:pPr lvl="0" fontAlgn="base">
              <a:spcBef>
                <a:spcPct val="0"/>
              </a:spcBef>
              <a:spcAft>
                <a:spcPct val="0"/>
              </a:spcAft>
            </a:pPr>
            <a:endParaRPr lang="ar-SA" sz="3200" b="1" dirty="0" smtClean="0">
              <a:solidFill>
                <a:schemeClr val="accent2">
                  <a:lumMod val="50000"/>
                </a:schemeClr>
              </a:solidFill>
              <a:latin typeface="Calibri" pitchFamily="34" charset="0"/>
              <a:ea typeface="Calibri" pitchFamily="34" charset="0"/>
              <a:cs typeface="Arial" pitchFamily="34" charset="0"/>
            </a:endParaRPr>
          </a:p>
          <a:p>
            <a:pPr lvl="0" fontAlgn="base">
              <a:spcBef>
                <a:spcPct val="0"/>
              </a:spcBef>
              <a:spcAft>
                <a:spcPct val="0"/>
              </a:spcAft>
            </a:pPr>
            <a:r>
              <a:rPr lang="ar-SA" sz="4000" b="1" dirty="0" smtClean="0">
                <a:solidFill>
                  <a:schemeClr val="accent2">
                    <a:lumMod val="50000"/>
                  </a:schemeClr>
                </a:solidFill>
                <a:latin typeface="Calibri" pitchFamily="34" charset="0"/>
                <a:ea typeface="Calibri" pitchFamily="34" charset="0"/>
                <a:cs typeface="Arial" pitchFamily="34" charset="0"/>
              </a:rPr>
              <a:t>مشروعيتها : </a:t>
            </a:r>
            <a:endParaRPr lang="en-US" sz="4000" b="1" dirty="0" smtClean="0">
              <a:solidFill>
                <a:schemeClr val="accent2">
                  <a:lumMod val="50000"/>
                </a:schemeClr>
              </a:solidFill>
              <a:latin typeface="Arial" pitchFamily="34" charset="0"/>
              <a:cs typeface="Arial" pitchFamily="34" charset="0"/>
            </a:endParaRPr>
          </a:p>
          <a:p>
            <a:pPr lvl="0" eaLnBrk="0" fontAlgn="base" hangingPunct="0">
              <a:spcBef>
                <a:spcPct val="0"/>
              </a:spcBef>
              <a:spcAft>
                <a:spcPct val="0"/>
              </a:spcAft>
            </a:pPr>
            <a:r>
              <a:rPr lang="ar-SA" sz="4000" dirty="0" smtClean="0">
                <a:latin typeface="Calibri" pitchFamily="34" charset="0"/>
                <a:ea typeface="Calibri" pitchFamily="34" charset="0"/>
                <a:cs typeface="Arial" pitchFamily="34" charset="0"/>
              </a:rPr>
              <a:t>قوله تعالى: ( ولا جناح عليكم فيما عرضتم </a:t>
            </a:r>
            <a:r>
              <a:rPr lang="ar-SA" sz="4000" dirty="0" err="1" smtClean="0">
                <a:latin typeface="Calibri" pitchFamily="34" charset="0"/>
                <a:ea typeface="Calibri" pitchFamily="34" charset="0"/>
                <a:cs typeface="Arial" pitchFamily="34" charset="0"/>
              </a:rPr>
              <a:t>به</a:t>
            </a:r>
            <a:r>
              <a:rPr lang="ar-SA" sz="4000" dirty="0" smtClean="0">
                <a:latin typeface="Calibri" pitchFamily="34" charset="0"/>
                <a:ea typeface="Calibri" pitchFamily="34" charset="0"/>
                <a:cs typeface="Arial" pitchFamily="34" charset="0"/>
              </a:rPr>
              <a:t> من خطبة النساء )..</a:t>
            </a:r>
            <a:endParaRPr lang="en-US" sz="4000" dirty="0" smtClean="0">
              <a:latin typeface="Arial" pitchFamily="34" charset="0"/>
              <a:cs typeface="Arial" pitchFamily="34" charset="0"/>
            </a:endParaRPr>
          </a:p>
          <a:p>
            <a:pPr lvl="0" eaLnBrk="0" fontAlgn="base" hangingPunct="0">
              <a:spcBef>
                <a:spcPct val="0"/>
              </a:spcBef>
              <a:spcAft>
                <a:spcPct val="0"/>
              </a:spcAft>
            </a:pPr>
            <a:r>
              <a:rPr lang="ar-SA" sz="4000" dirty="0" smtClean="0">
                <a:latin typeface="Calibri" pitchFamily="34" charset="0"/>
                <a:ea typeface="Calibri" pitchFamily="34" charset="0"/>
                <a:cs typeface="Arial" pitchFamily="34" charset="0"/>
              </a:rPr>
              <a:t>ومن السنة قوله صلى الله علية وسلم :(إذا خطب أحدكم امرأة فأن استطاع إن ينظر إلى ما يدعوه إلى نكاحها فليفعل)..</a:t>
            </a:r>
            <a:endParaRPr lang="ar-SA" sz="40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1028" name="Picture 4" descr="http://t1.gstatic.com/images?q=tbn:ANd9GcScsDvLFiVD6NWjfh3Y4ziX55A2CC4rIQBCKK1EJ44mkFdBxxd-pg"/>
          <p:cNvPicPr>
            <a:picLocks noChangeAspect="1" noChangeArrowheads="1"/>
          </p:cNvPicPr>
          <p:nvPr/>
        </p:nvPicPr>
        <p:blipFill>
          <a:blip r:embed="rId3"/>
          <a:srcRect/>
          <a:stretch>
            <a:fillRect/>
          </a:stretch>
        </p:blipFill>
        <p:spPr bwMode="auto">
          <a:xfrm>
            <a:off x="0" y="0"/>
            <a:ext cx="9144000" cy="6858000"/>
          </a:xfrm>
          <a:prstGeom prst="rect">
            <a:avLst/>
          </a:prstGeom>
          <a:noFill/>
        </p:spPr>
      </p:pic>
      <p:sp>
        <p:nvSpPr>
          <p:cNvPr id="30722" name="AutoShape 2" descr="data:image/jpeg;base64,/9j/4AAQSkZJRgABAQAAAQABAAD/2wCEAAkGBhQSEBUUEhQUFRUUFBQUFBQUFRQUFBQVFBAVFBQUFBQXHCYeFxkjGRQUHy8gIycpLCwsFR4xNTAqNSYrLCkBCQoKDgwOGg8PFykcHBwpKSkpKSkpKSksKSkpKSwpKSkpKSksLCkpKSkpKSkpKSkpKSwsKSkpKSkpKSwsKSkpLP/AABEIAM8A9AMBIgACEQEDEQH/xAAcAAAABwEBAAAAAAAAAAAAAAAAAQIDBAUGBwj/xAA8EAABAwIDBQUFBgYDAQEAAAABAAIRAwQSITEFBkFRYRMicYGRBzJCobEUYsHR4fAVIzNSgpIkcvGyQ//EABkBAAMBAQEAAAAAAAAAAAAAAAABAwIEBf/EACQRAQEAAgEFAAICAwAAAAAAAAABAhEDBBIhMUFCUTJhExQi/9oADAMBAAIRAxEAPwDsAKUHIiEkhcrqPByNMylCohnRZCYqMTweEl4RQiTzSXs5I6wSMaGjNX9lVO2KjeyqBwHunE08QRHormpnosvvjRAoOqThLWkNg+9ke6eY1Kz9N5/u7UU31ANMRw+ChlSbupLiepKZAXQh9Ja1E8pxxhNFMEJBSiihOEIJQQCEIA8KMIAIwgBCYrjNPputonCppicCbanGoEKalNKSEYQZSJAogkBoFEjhAEUSWEEB7HlCUOzhEudcRCEIEoYkASIu6o8SQ9yWwZqP5qPVrAcRPATmYEmE5Vcq+9YHD9znqQUttaPivMEaESPA5yude1HbzQ3stciQAYhxBAJ9Vug+GgRoIy8IXEPaXcl1++ZgBozynLUcwtY+axWRfqlNbGqVSZJyBnhAJPoFcWW6lapBcBTb/c7XyaM/WFS5SfWJjlfUURahTtnPMNa5x+6Cfmt9Z7r0Kercbub8/kMlZ06IGTQAOgj6KOXPJ6dGPTW+657S3WuHfAB/2c0Kbbbj1HHvPYPCXH8FugwDVKY+cmhSvUX4vj00UFjuDS+LE/xMD0C0mz9ybZo/otM85P1UqjVc34VZW12Co3kyv11YcOE/FjN6fZywsNS2GF4ElgOTo1jkVzZzCDBEEGCDqDyhehsSy+2N0qFSoXupgk6nMfsq3Hz9viufn6WZecXH4SKui6mfZ/bn4SJ0IcVld79y/srO0Y4upzBB95s9RkQunDmxyunHn02eE2x4KW0pJRhXcsOhGElpRoaGjRBGEgACOEYS4QCWoJZQTD2IHIyE0UWNcy2i3NTbigayae9LZg56bfUTVSqoF1tBrTBIk5ZmM+p4LNrUxP1bhQa1wqa42/iDoBDg6AJDmuAOZlV9ztZ78hkDyU7yRXHitXV1tVrNT5cVhNv7Kp3dYVKhdDRDWiBImczqrQ0p1KJ0BSvLd+F5wT6rrTZtOkP5bGt6wCfU5p/BJyzSw0vMDRSjhYOHXmp3K32pMZPSL2IGuf4IRyHog6tJho80qk08SstyAyzlXFhs4DgmrUSrKgYT2pPBX2QHVQ7jZxBlqsg6UuE9HMlNRuS10OGXNWFxbSOiK5otOoUZpfT9w5f2uzH6JCotSkWnLTl+Sg7XsxWoPYdHNII4g/CfEFW7roH3m4eozCYr0xEt/QhbxuqXvxXAa9ItcWnVpIPiDB/FJC12/W7TqdQ3DP6dR0u+446g9J+qyYC9bHLum48Dkw7MrKASpRBAJkU1OBJaltSBTQjjRAJQCYAoIFGgPWzqyadWTD7hQLraLWiSYXFcnXJasHV1GuL8NEkx+/ms/d7wnRg8yqW7uHOMuJKllyT4tjxb9tGd52ueGCYM948Ij9fRUm3qjDVBpuLxE5nKeeWR4pNhRpuDC4wXhwOZgcJ8MykdhHkpZZ2rYYSXwjBh4pbWwjdUQbbl2uQU1fENPfOQzRCh/cVJdRA0TBZnmgrbTZqHRvyQbZE5vKmMYAAm61VM4jvHAaKx2fZg5kKJRpSVdWT4ySbkG60EZZFIzGUKcSkVI4p6PaOy4A1yU+nUB0IM8oVPckCSVWXuzqzmYu81jgD3TwOmY0PGE8U88pPbWuoymalosfsD7RTdk9zqcmWuMg9WzmD8ls7a+ByOvVaKXLW0V1oolayjTJaFrAUzcWmS12/prvZK8tgWuZUbia4Q4cxESOq41tzZn2eu6nMgGWu/uac2n0+i77dWk66fRc69oW7BLftDPgbDx92ciPAlW4M+26rm6rj78e6fHOCjhEdUpd9eVBtKdBTQTkpGcHBKakNOiUCmCwggHIIDvNzt2o/Tu/X1Ve8k6mUsU0vsl41yte5MZEfCiqN7plLcISn2hLRORnLqeAWWvESLeiQ1kgju5SObikXFNWn2nEw03MwuBAcSM8QAOvHKFHrUk7E8LbEBtIBLc5KfTTNV0BJs2+pqm5QDZKfZTT0RABTFWmVYBij3LE9Ho9ZgQpzAo2zqWSsDRRpTEGO4FOwOKanKMvNMOFVumFw5SQU4Vm0Lb92ymG4sxiBcNJHJXGzdpUOy/lOLy8Edno5nd1dGreE+HVYza11jq4arXM0jEIB6BwyKtt3LWnTkt95zRM66kiOkrUykjny47c/6WrbYAafv8uiD6SmU8/FIugjS8vxHpXxYeY+is7e/Dwqfs4/FJZIMjjwRLpq4SrirSBmDrwWf2xSEFpAM5GYzByII0Vi25J0VVevLjJ4Z+idpSa8MltL2f0HyWA0zzbm3/U6eSy1/uHcU5LIqD7vvf6ldWFtIBH/qkstARmrY8uUc2fTY5OBVrdzHQ5rmniHCPkm13HauxKdRuCqwPaRkYzHgdQuT7zbvutK2DVjs2O5jkeRH6rpw5Jk4OXgvH5iplKBTZQxKrnPYkaZnwRoDvlKklPapAppNVi8WvdQrWjLp4BWVxbhzD0znlGabt6UBKuq0ADmYPnqtQvZ6lRdq7OcLh0EEgDpH0SazJU6rAawgknCG5iMhpnxUN6MvFLj9ItWmAFWVSrKscvkqtxzSh0qkFMbTUVrc1Mo5ea3oxFsJl7JU6rRUfsk9Hs5a6KazMKHSpwpNPRDWy8CINQFRG2ojUEuzdxaNeIe0OHIiQoH8CptdiYXMMAANJwwOGEyFbh4UYmdEq1Kjsqvp695vMajxCkm6kAjMJ6i2c/RRrnZueJhwniPhPiOHkjzC8bA1ZyCVSpdE3TucOVRhH3hm314ean0ajS2WkHwKNnkgXDcJkeag3TgGk/dKtLgSqTbrMFKoZy7N3/yVmlEvY9cGiydS1v0Cmzmsru1tCabZ5DyyWgoV509VuU76Sa1MOaQsZv8AbO7S0cYl1Ih4PGNHj/XPyWzxc1X7RtA9jmnRzS0+YhVwurtDkw3LHBHIk9d2+B5Z/a4j0KYXoPFLagkSggnpXAmajU9CJzc15Fe4AZCbuAIzE5J1MXR7pSans1aPiDwiegzIg8iR9E/UKi2jS1jmkziLTPKBw5Zz6pbqsBGmcfRu7dxHnzVeWZyEe0bjuF44aHRZv+N1hmHNH+MqmONSz5Ji09MKVSWDf7S+zqmm+iHRlia7DJjiCFpqW8Uj+kQcp7wOZW8sLj7GGff6aBjsoKS4hU52jVdoA0c8ynbWkXHvGemgWFpjal1bxo1/VV91toj3A4+IgepVwbMRood3aCNEaa1pXUNo1nCYaPCU/wDxd7feb6fkk2Ih0HQlWdS0BHVLUU1EWlt9hydLfEKVTrg5tcD81DuNk5aKmogy7CSCHEZdEtMem1oVeamB4Oqx1vtSqzJzcQ5jVWtttZrsjIJ4OCcui7Zkt69CTlmFDrWgGfunmMk/QuevNLuXh2uhRqVrzPCFjIGeY5j8VQb3Vf8AjOAzLoGXAE5lbGtZsiWOInUHQrD75E0KLnHNpI+RmE7x3c0l/kmlLso4BBOkD0Wy2fm2dPH8ljN2qrq8PLQ0E90a5cyugWNDJKzSmN3NgW+Xr+SauKfWf3y9FP7NJewFagycN38sezvX5ZPh4/y1+YWcK6J7WbIDsanEl7PLJw+crnS9Dju8Xi8+PbnQQRygtovShcilEUAvJe+UHKHtBzsPdUqVEva3dy1SCYy6YbWMp4jiPHh59VlL7amJwpsMkkAxzPwhWFttamAaf/6z3TMNJOrC7rkM8lHs9mUrm6Lg00WNwCHd2ag96SJgTIhVkcmWWtyK3aFm6kZObdOMa8RGRkEZqB2jOIU3bVR9J9ShjlhfjIyiSJ9c9FmN4b/BRMHvP7o89T6KuM3XNldMs9/aXYIzDqwjwxiPkut0rcYT+9CuYbJtcFN9wR7oin/2MCfLNdTsagdSa4aPY1w/yaHD5Fb5vi3R+6sWUZYCOSTROak7PE0lAa+HkdVzV3rlj8oQuGS0+CZpvyU6myRHBIbUNAS49FaUXc1UMllZzTwPyKtA7RI5Vi1shZCtR7O5qN0k4x9CtdbuyWf3oo4ajKg5wfAlBUui2Qp1K1a8Q4A+ShWeisrcJwiW7Ow+49w6Hva8E+G1APhI9FJpp14yWtDuZ7a23H0GSKcmCYLu79FzPe/fU3uGixpa2QCDHvTGUa6rpW8dDE2MuP0XHaFr/wA4D75PoCqcXuufqcf46dM3YsgxjQNIA9BH4LX246rP7IpwArqjrBlS1vy67jqaTHkKPUMSo9e6LTmsvvvvN2FucJ/mVO6zp/c+Og+q3jN3SWWsMe6sh7T9ttrV20mGRRxBxGmN2o6wAsUUpzpM+f8A6iXdjO2aeLnn35WkokqEFpl6QcUklILk093ALyXu26KfVVRtOsSC1sidT+StTRgKuuWLcxc2fLvxGdds5ayrtil9kLWz2ronWQ5oALgdPhGY1VUaEo22io51S+yxElxJJMknMknmeKqdq7rGvUYcQDGg4hniz5LXizCfZagLWNsZym2D3wtBStAGNhuJrdMgBnr4q43G2h2li0HWmTTPhMt+R+S1DrdrhDmgg6ggEKJ/B6dFjjSY1mIguDRAJ8FrLLeOmuH/AJzXGxv6cKr20zs6od8Lsj0U7Y1Xgk71UZZOoXM9L4boXrciSANNYVrSvRgDmgkOcGtcBDSeAxHJYO5cSYzOeQ8Vrdg1ybGpRcCHNe2pTmczOYCc19cuXLlLqRD3nt6lC8pdo0AVWmCCTnqATA5KZRqy1SN/Cbi2oFgPaUiHEkZDITnzyVZZ1pARlrfhTiyys8r21Kh7z22OgY1EFO29RS6oDqZHMIizO7Lqy0dQD8s1dgws3s52B5YfhcfMSr8ukckoWtp1Fyde7JQaNWeqVVuOZC2O1H2jSDiFyq9sez2th4GSPAtK6nVrcVyfe7bDf4i2ow4uywh5GhIJxAeWS3xS2sdRlJjLf26Zs4ZK3NOAqLY9yCGkGQQC08xqCtI5wOmnDwU8fS3JlvzFJt3aLadJzn6NBJM8tVxPbe1nXNU1HaaNbyaNAtx7U9q5soNOv8x/ho0eslc6Dfmuviw/L9vK6nl89kIwoiE5CGFXcZEIJZaggPQlGg55ho8TwCsWWIYOZ4n8lbMtWtENEBM1KS4Ji78+W5KavSUCvRV9Vt5UOpZJ6Y2ouyz0TrLYlWYs0623TG1Z9kSm2qtDRRCggIVO2TlWyljh0KnNZySxR5+iGfTLbPq4XBaB9EVGEEcFVbTtcFQkaHMfiFO2fXlo8M1jT0cctxnbNmB7mk6OEeHBXdtcQVC27bYXh40OTvPRHSOizo9RoXtD2EHiFlGU+zqOYeGngtDY1pCrt4reHNqjhk7wKNHIFEqwoVIEKrtH9f1VhQM6cE5D2gbU2MSe0p5H6+KZ+1ua2HscCPMeS0ArZclBvao0y6+CLBL+1M7a4AJxADUl2Q+agV97rdmbqzCemfyCy+/u8bKn8ijm0GajhoSPhCxUK+HFubrh5ep1lrFt94PaLjaWWwInI1HZH/Ec+qw0/P8Af78UYCOFfHGY+nHnnln7rU7qb5fZwKdUF1OZaR7zPLiFtKntEtm05FTEYya0HEfVckASgsZcUt2rj1OeM0l7Z2o64rvqvyLzpyA0ChwgjKtPE057d3dJOiOEcIfomQoQQhBIPWZamntU3sUk0ly6dKtfSTLqCs3MTLqayIrXUEjslYuopPZBI0EUkoW6mdmg2kgbRm0+SV2Sldkklq1olZtDZnbMIGRGYPXkqG0xU3YXd08iOK29OkAFHu7dj/ea0+IE+uqzYtx8tx8VmdqEPpEHkfpkqWwuMs9RkfDmtodj0jq3LkHOUd+xKLc202zoCZP1S7ar/sT6qLV8O1yKmXT2uYWniFit7dqV7YOdTwkDg5s8eiyNbf27eIxtaPusAPkTK1OOjLqsI3dK7FGe1IDW6OJjLrzTj98rVoxduzyknyXJrq6fUMvc5x+8SUxCpOFC9XfkdI2n7T6bWkUWuceDnDC3xPErFbT3nuK846hwn4W90eBjUeKrEIVMePHFDPmzy90ghJLU4Qk4VtEgBGGpUIAJgIRjVAhGEAlAo0AgBxCCNBAET1QRFBAewCUhzSnS5JLlzL7MOYmixSCklJpHNJEKSkSilGga7JEKaeDUeBGhtGc1E1ikOppJEeKAQ/LJMlieIScKCNFiYrNzhTcKYwZoDDb+bJxUH5fCfouHUXcOsei9N7bs8dNw6fgvNO1LfsrmqyNHujwlW46nmNwSUvgkFUYEjQhBBCKIpSIoAnIBAo4QCUfBCECgASiCNECgACgjQCATKCAcggPYUI0EbVzrEwiwpwooSGzeAIQE5CGFA2bwo4S8KQ50IBDzCZLU7CQUGbhGGpTWpRQZiom8KeIROCDRLlkiFwb2lbH/AOTVqNH9MUyY4tdIJ9V3yo1c9392SOyuX86RHzTxuqxlHG2e6ERCK0MsHRHK6EQQlBBMAUkpRSUAn80ZQhFiSA0SEoIIRKMBBCEGInRCUESABQQQQH//2Q=="/>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pic>
        <p:nvPicPr>
          <p:cNvPr id="30726" name="Picture 6" descr="http://t3.gstatic.com/images?q=tbn:ANd9GcQvNylCjQH6_RQ6mpCiM3jhpaQ7IvzpyMPELKOETAmV72eRk_Z54Q"/>
          <p:cNvPicPr>
            <a:picLocks noChangeAspect="1" noChangeArrowheads="1"/>
          </p:cNvPicPr>
          <p:nvPr/>
        </p:nvPicPr>
        <p:blipFill>
          <a:blip r:embed="rId4"/>
          <a:srcRect/>
          <a:stretch>
            <a:fillRect/>
          </a:stretch>
        </p:blipFill>
        <p:spPr bwMode="auto">
          <a:xfrm>
            <a:off x="142844" y="142852"/>
            <a:ext cx="3286116" cy="4643470"/>
          </a:xfrm>
          <a:prstGeom prst="rect">
            <a:avLst/>
          </a:prstGeom>
          <a:ln>
            <a:noFill/>
          </a:ln>
          <a:effectLst>
            <a:softEdge rad="112500"/>
          </a:effectLst>
        </p:spPr>
      </p:pic>
      <p:sp>
        <p:nvSpPr>
          <p:cNvPr id="30727" name="Rectangle 7"/>
          <p:cNvSpPr>
            <a:spLocks noChangeArrowheads="1"/>
          </p:cNvSpPr>
          <p:nvPr/>
        </p:nvSpPr>
        <p:spPr bwMode="auto">
          <a:xfrm>
            <a:off x="3286116" y="0"/>
            <a:ext cx="5857884" cy="667875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ar-SA" sz="3600" b="1" i="0" u="none" strike="noStrike" cap="none" normalizeH="0" baseline="0" dirty="0" smtClean="0">
                <a:ln>
                  <a:noFill/>
                </a:ln>
                <a:solidFill>
                  <a:schemeClr val="accent3">
                    <a:lumMod val="75000"/>
                  </a:schemeClr>
                </a:solidFill>
                <a:effectLst/>
                <a:latin typeface="Calibri" pitchFamily="34" charset="0"/>
                <a:ea typeface="Calibri" pitchFamily="34" charset="0"/>
                <a:cs typeface="Arial" pitchFamily="34" charset="0"/>
              </a:rPr>
              <a:t>أهداف الخطبة :</a:t>
            </a:r>
            <a:endParaRPr kumimoji="0" lang="en-US" sz="3600" b="1" i="0" u="none" strike="noStrike" cap="none" normalizeH="0" baseline="0" dirty="0" smtClean="0">
              <a:ln>
                <a:noFill/>
              </a:ln>
              <a:solidFill>
                <a:schemeClr val="accent3">
                  <a:lumMod val="75000"/>
                </a:schemeClr>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تتحقق بالخطبة الأمور التالية :</a:t>
            </a:r>
            <a:endParaRPr kumimoji="0" lang="en-US" sz="2800" b="1" i="0" u="none" strike="noStrike" cap="none" normalizeH="0" baseline="0" dirty="0" smtClean="0">
              <a:ln>
                <a:noFill/>
              </a:ln>
              <a:solidFill>
                <a:schemeClr val="tx1"/>
              </a:solidFill>
              <a:effectLst/>
              <a:latin typeface="Arial" pitchFamily="34" charset="0"/>
              <a:cs typeface="Arial" pitchFamily="34" charset="0"/>
            </a:endParaRPr>
          </a:p>
          <a:p>
            <a:pPr marL="514350" marR="0" lvl="0" indent="-514350" defTabSz="914400" rtl="1" eaLnBrk="0" fontAlgn="base" latinLnBrk="0" hangingPunct="0">
              <a:lnSpc>
                <a:spcPct val="100000"/>
              </a:lnSpc>
              <a:spcBef>
                <a:spcPct val="0"/>
              </a:spcBef>
              <a:spcAft>
                <a:spcPct val="0"/>
              </a:spcAft>
              <a:buClrTx/>
              <a:buSzTx/>
              <a:buFont typeface="+mj-lt"/>
              <a:buAutoNum type="arabicParenR"/>
              <a:tabLst/>
            </a:pPr>
            <a:r>
              <a:rPr kumimoji="0" lang="ar-SA" sz="2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التعرف على رغبة الخاطب في نكاح المرأة وذلك عندما يطلبها من وليها ..</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514350" marR="0" lvl="0" indent="-514350" defTabSz="914400" rtl="1" eaLnBrk="0" fontAlgn="base" latinLnBrk="0" hangingPunct="0">
              <a:lnSpc>
                <a:spcPct val="100000"/>
              </a:lnSpc>
              <a:spcBef>
                <a:spcPct val="0"/>
              </a:spcBef>
              <a:spcAft>
                <a:spcPct val="0"/>
              </a:spcAft>
              <a:buClrTx/>
              <a:buSzTx/>
              <a:buFont typeface="+mj-lt"/>
              <a:buAutoNum type="arabicParenR"/>
              <a:tabLst/>
            </a:pPr>
            <a:r>
              <a:rPr kumimoji="0" lang="ar-SA" sz="2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وضوح الرؤية للخاطب في الموافقة على تزويجه من عدم ذلك ..</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514350" marR="0" lvl="0" indent="-514350" defTabSz="914400" rtl="1" eaLnBrk="0" fontAlgn="base" latinLnBrk="0" hangingPunct="0">
              <a:lnSpc>
                <a:spcPct val="100000"/>
              </a:lnSpc>
              <a:spcBef>
                <a:spcPct val="0"/>
              </a:spcBef>
              <a:spcAft>
                <a:spcPct val="0"/>
              </a:spcAft>
              <a:buClrTx/>
              <a:buSzTx/>
              <a:buFont typeface="+mj-lt"/>
              <a:buAutoNum type="arabicParenR"/>
              <a:tabLst/>
            </a:pPr>
            <a:r>
              <a:rPr kumimoji="0" lang="ar-SA" sz="2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تبين الخاطب عن طريق الخطبة في إن المرأة التي تقدم لخطبتها ليست </a:t>
            </a:r>
            <a:r>
              <a:rPr kumimoji="0" lang="ar-SA" sz="28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مخطوبه</a:t>
            </a:r>
            <a:r>
              <a:rPr kumimoji="0" lang="ar-SA" sz="2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لغيره ..</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514350" marR="0" lvl="0" indent="-514350" defTabSz="914400" rtl="1" eaLnBrk="0" fontAlgn="base" latinLnBrk="0" hangingPunct="0">
              <a:lnSpc>
                <a:spcPct val="100000"/>
              </a:lnSpc>
              <a:spcBef>
                <a:spcPct val="0"/>
              </a:spcBef>
              <a:spcAft>
                <a:spcPct val="0"/>
              </a:spcAft>
              <a:buClrTx/>
              <a:buSzTx/>
              <a:buFont typeface="+mj-lt"/>
              <a:buAutoNum type="arabicParenR"/>
              <a:tabLst/>
            </a:pPr>
            <a:r>
              <a:rPr kumimoji="0" lang="ar-SA" sz="2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إن المدة التي بين الخطبة </a:t>
            </a:r>
            <a:r>
              <a:rPr lang="ar-SA" sz="2800" dirty="0" err="1" smtClean="0">
                <a:latin typeface="Calibri" pitchFamily="34" charset="0"/>
                <a:ea typeface="Calibri" pitchFamily="34" charset="0"/>
                <a:cs typeface="Arial" pitchFamily="34" charset="0"/>
              </a:rPr>
              <a:t>و</a:t>
            </a:r>
            <a:r>
              <a:rPr lang="ar-SA" sz="2800" dirty="0" smtClean="0">
                <a:latin typeface="Calibri" pitchFamily="34" charset="0"/>
                <a:ea typeface="Calibri" pitchFamily="34" charset="0"/>
                <a:cs typeface="Arial" pitchFamily="34" charset="0"/>
              </a:rPr>
              <a:t> </a:t>
            </a:r>
            <a:r>
              <a:rPr kumimoji="0" lang="ar-SA" sz="2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بين العقد تمثل مرحلة تروي وتبصر للطرفين  ليطمئن كل واحد منهما ويتأكد انه وفق لحسن الاختيار..</a:t>
            </a:r>
          </a:p>
          <a:p>
            <a:pPr marL="0" marR="0" lvl="0" indent="0" defTabSz="914400" rtl="0" eaLnBrk="0" fontAlgn="base" latinLnBrk="0" hangingPunct="0">
              <a:lnSpc>
                <a:spcPct val="100000"/>
              </a:lnSpc>
              <a:spcBef>
                <a:spcPct val="0"/>
              </a:spcBef>
              <a:spcAft>
                <a:spcPct val="0"/>
              </a:spcAft>
              <a:buClrTx/>
              <a:buSzTx/>
              <a:tabLst/>
            </a:pPr>
            <a:r>
              <a:rPr lang="ar-SA" sz="2800" dirty="0" smtClean="0">
                <a:latin typeface="Calibri" pitchFamily="34" charset="0"/>
                <a:ea typeface="Calibri" pitchFamily="34" charset="0"/>
                <a:cs typeface="Arial" pitchFamily="34" charset="0"/>
              </a:rPr>
              <a:t>5)</a:t>
            </a:r>
            <a:r>
              <a:rPr kumimoji="0" lang="ar-SA" sz="2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إن نظر الخاطب إلى </a:t>
            </a:r>
            <a:r>
              <a:rPr kumimoji="0" lang="ar-SA" sz="28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مخطوبته</a:t>
            </a:r>
            <a:r>
              <a:rPr kumimoji="0" lang="ar-SA" sz="2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بالشروط الشرعية لا يتأتى غالبا إلا بعد الخطبة ومن خلاله يتعرف على أوصاف </a:t>
            </a:r>
            <a:r>
              <a:rPr kumimoji="0" lang="ar-SA" sz="28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مخطوبته</a:t>
            </a:r>
            <a:r>
              <a:rPr kumimoji="0" lang="ar-SA" sz="2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الخلقية والخُلقية وهو من دواعي دوام الحياة الزوجية كما سيأتي </a:t>
            </a: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a:t>
            </a:r>
            <a:r>
              <a:rPr kumimoji="0" lang="en-US" sz="900" b="0" i="0" u="none" strike="noStrike" cap="none" normalizeH="0" baseline="0" dirty="0" smtClean="0">
                <a:ln>
                  <a:noFill/>
                </a:ln>
                <a:solidFill>
                  <a:schemeClr val="tx1"/>
                </a:solidFill>
                <a:effectLst/>
                <a:latin typeface="Arial" pitchFamily="34"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descr="http://t0.gstatic.com/images?q=tbn:ANd9GcReF1MkpF2RJxFYzIDMRl-HGUZM6T2K-pxSeraFfdVgAQtwh7fq"/>
          <p:cNvPicPr>
            <a:picLocks noChangeAspect="1" noChangeArrowheads="1"/>
          </p:cNvPicPr>
          <p:nvPr/>
        </p:nvPicPr>
        <p:blipFill>
          <a:blip r:embed="rId2"/>
          <a:srcRect/>
          <a:stretch>
            <a:fillRect/>
          </a:stretch>
        </p:blipFill>
        <p:spPr bwMode="auto">
          <a:xfrm>
            <a:off x="0" y="0"/>
            <a:ext cx="9144001" cy="6858000"/>
          </a:xfrm>
          <a:prstGeom prst="rect">
            <a:avLst/>
          </a:prstGeom>
          <a:noFill/>
        </p:spPr>
      </p:pic>
      <p:sp>
        <p:nvSpPr>
          <p:cNvPr id="45059" name="Rectangle 3"/>
          <p:cNvSpPr>
            <a:spLocks noChangeArrowheads="1"/>
          </p:cNvSpPr>
          <p:nvPr/>
        </p:nvSpPr>
        <p:spPr bwMode="auto">
          <a:xfrm>
            <a:off x="0" y="285728"/>
            <a:ext cx="7929586" cy="618630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3600" b="1" i="0" u="none" strike="noStrike" cap="none" normalizeH="0" baseline="0" dirty="0" smtClean="0">
                <a:ln>
                  <a:noFill/>
                </a:ln>
                <a:effectLst/>
                <a:latin typeface="Calibri" pitchFamily="34" charset="0"/>
                <a:ea typeface="Calibri" pitchFamily="34" charset="0"/>
                <a:cs typeface="Arial" pitchFamily="34" charset="0"/>
              </a:rPr>
              <a:t>معايير الاختيار في الزوجين:</a:t>
            </a:r>
            <a:endParaRPr kumimoji="0" lang="en-US" sz="3600" b="1" i="0" u="none" strike="noStrike" cap="none" normalizeH="0" baseline="0" dirty="0" smtClean="0">
              <a:ln>
                <a:noFill/>
              </a:ln>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36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حث الإسلام من يرغب في النكاح من الجنسين على حسن الاختيار وبذل الجهد في اختيار الطرف الآخر المناسب ..وقد جعل كثير من العلماء والمربين حسن اختيار الزوج لزوجته من حقوق الأولاد على أبيهم وهو كذلك في حق الزوجة.. وأول هذه المعايير لاختيار الزوج أو الزوجة هو الدين وحسن الخلق فهو الأساس الذي يبنى علية الاختيار ثم بعد ذلك ينظر إلى غيره من الصفات والمعايير ..قال صلى الله عليه وسلم :( إذا جاءكم من ترضون دينه وخلقه فزوجوه إلا تفعلوا تكن فتنه في الأرض وفساد عريض)..</a:t>
            </a:r>
            <a:endParaRPr kumimoji="0" lang="ar-SA" sz="3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t0.gstatic.com/images?q=tbn:ANd9GcSmglCfYiSWamvLW9c82qKDzoBcIcPTuSEH_Yl3XWAdnCaby3lmdw"/>
          <p:cNvPicPr>
            <a:picLocks noChangeAspect="1" noChangeArrowheads="1"/>
          </p:cNvPicPr>
          <p:nvPr/>
        </p:nvPicPr>
        <p:blipFill>
          <a:blip r:embed="rId2"/>
          <a:srcRect/>
          <a:stretch>
            <a:fillRect/>
          </a:stretch>
        </p:blipFill>
        <p:spPr bwMode="auto">
          <a:xfrm>
            <a:off x="0" y="0"/>
            <a:ext cx="9144001" cy="6858000"/>
          </a:xfrm>
          <a:prstGeom prst="rect">
            <a:avLst/>
          </a:prstGeom>
          <a:noFill/>
        </p:spPr>
      </p:pic>
      <p:sp>
        <p:nvSpPr>
          <p:cNvPr id="3075" name="Rectangle 3"/>
          <p:cNvSpPr>
            <a:spLocks noChangeArrowheads="1"/>
          </p:cNvSpPr>
          <p:nvPr/>
        </p:nvSpPr>
        <p:spPr bwMode="auto">
          <a:xfrm>
            <a:off x="214282" y="0"/>
            <a:ext cx="8786874" cy="64940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3200" b="0" i="0" u="none" strike="noStrike" cap="none" normalizeH="0" baseline="0" dirty="0" smtClean="0">
                <a:ln>
                  <a:noFill/>
                </a:ln>
                <a:solidFill>
                  <a:schemeClr val="accent4">
                    <a:lumMod val="75000"/>
                  </a:schemeClr>
                </a:solidFill>
                <a:effectLst/>
                <a:latin typeface="Calibri" pitchFamily="34" charset="0"/>
                <a:ea typeface="Calibri" pitchFamily="34" charset="0"/>
                <a:cs typeface="Arial" pitchFamily="34" charset="0"/>
              </a:rPr>
              <a:t>وتوفر هذا الوصف مهم في المرأة </a:t>
            </a:r>
            <a:r>
              <a:rPr kumimoji="0" lang="ar-SA" sz="3200" b="0" i="0" u="none" strike="noStrike" cap="none" normalizeH="0" baseline="0" dirty="0" err="1" smtClean="0">
                <a:ln>
                  <a:noFill/>
                </a:ln>
                <a:solidFill>
                  <a:schemeClr val="accent4">
                    <a:lumMod val="75000"/>
                  </a:schemeClr>
                </a:solidFill>
                <a:effectLst/>
                <a:latin typeface="Calibri" pitchFamily="34" charset="0"/>
                <a:ea typeface="Calibri" pitchFamily="34" charset="0"/>
                <a:cs typeface="Arial" pitchFamily="34" charset="0"/>
              </a:rPr>
              <a:t>المخطوبه</a:t>
            </a:r>
            <a:r>
              <a:rPr kumimoji="0" lang="ar-SA" sz="3200" b="0" i="0" u="none" strike="noStrike" cap="none" normalizeH="0" baseline="0" dirty="0" smtClean="0">
                <a:ln>
                  <a:noFill/>
                </a:ln>
                <a:solidFill>
                  <a:schemeClr val="accent4">
                    <a:lumMod val="75000"/>
                  </a:schemeClr>
                </a:solidFill>
                <a:effectLst/>
                <a:latin typeface="Calibri" pitchFamily="34" charset="0"/>
                <a:ea typeface="Calibri" pitchFamily="34" charset="0"/>
                <a:cs typeface="Arial" pitchFamily="34" charset="0"/>
              </a:rPr>
              <a:t>  فقد وردت أحاديث  عديدة تحث على اختيار ذات الدين ومن ذلك قوله عليه الصلاة والسلام تنكح المرأة لأربع ....الخ)قال الحافظ ابن حجر والمعنى إن اللائق بذي الدين والمروءة إن يكون الدين مطمع نظره في كل شيء لاسيما في تطول صحبته فأمره النبي صل الله عليه وسلم بتحصيل صاحبة الدين الذي هو غاية البغية..</a:t>
            </a:r>
            <a:endParaRPr kumimoji="0" lang="en-US" sz="3200" b="0" i="0" u="none" strike="noStrike" cap="none" normalizeH="0" baseline="0" dirty="0" smtClean="0">
              <a:ln>
                <a:noFill/>
              </a:ln>
              <a:solidFill>
                <a:schemeClr val="accent4">
                  <a:lumMod val="75000"/>
                </a:schemeClr>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3200" b="0" i="0" u="none" strike="noStrike" cap="none" normalizeH="0" baseline="0" dirty="0" smtClean="0">
                <a:ln>
                  <a:noFill/>
                </a:ln>
                <a:solidFill>
                  <a:schemeClr val="accent3">
                    <a:lumMod val="50000"/>
                  </a:schemeClr>
                </a:solidFill>
                <a:effectLst/>
                <a:latin typeface="Calibri" pitchFamily="34" charset="0"/>
                <a:ea typeface="Calibri" pitchFamily="34" charset="0"/>
                <a:cs typeface="Arial" pitchFamily="34" charset="0"/>
              </a:rPr>
              <a:t>لماذا جعل الله الدين هو </a:t>
            </a:r>
            <a:r>
              <a:rPr kumimoji="0" lang="ar-SA" sz="3200" b="0" i="0" u="none" strike="noStrike" cap="none" normalizeH="0" baseline="0" dirty="0" err="1" smtClean="0">
                <a:ln>
                  <a:noFill/>
                </a:ln>
                <a:solidFill>
                  <a:schemeClr val="accent3">
                    <a:lumMod val="50000"/>
                  </a:schemeClr>
                </a:solidFill>
                <a:effectLst/>
                <a:latin typeface="Calibri" pitchFamily="34" charset="0"/>
                <a:ea typeface="Calibri" pitchFamily="34" charset="0"/>
                <a:cs typeface="Arial" pitchFamily="34" charset="0"/>
              </a:rPr>
              <a:t>الاساس</a:t>
            </a:r>
            <a:r>
              <a:rPr kumimoji="0" lang="ar-SA" sz="3200" b="0" i="0" u="none" strike="noStrike" cap="none" normalizeH="0" baseline="0" dirty="0" smtClean="0">
                <a:ln>
                  <a:noFill/>
                </a:ln>
                <a:solidFill>
                  <a:schemeClr val="accent3">
                    <a:lumMod val="50000"/>
                  </a:schemeClr>
                </a:solidFill>
                <a:effectLst/>
                <a:latin typeface="Calibri" pitchFamily="34" charset="0"/>
                <a:ea typeface="Calibri" pitchFamily="34" charset="0"/>
                <a:cs typeface="Arial" pitchFamily="34" charset="0"/>
              </a:rPr>
              <a:t> في الاختيار ؟</a:t>
            </a:r>
            <a:endParaRPr kumimoji="0" lang="en-US" sz="3200" b="0" i="0" u="none" strike="noStrike" cap="none" normalizeH="0" baseline="0" dirty="0" smtClean="0">
              <a:ln>
                <a:noFill/>
              </a:ln>
              <a:solidFill>
                <a:schemeClr val="accent3">
                  <a:lumMod val="50000"/>
                </a:schemeClr>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3200" b="0" i="0" u="none" strike="noStrike" cap="none" normalizeH="0" baseline="0" dirty="0" smtClean="0">
                <a:ln>
                  <a:noFill/>
                </a:ln>
                <a:solidFill>
                  <a:schemeClr val="accent4">
                    <a:lumMod val="75000"/>
                  </a:schemeClr>
                </a:solidFill>
                <a:effectLst/>
                <a:latin typeface="Calibri" pitchFamily="34" charset="0"/>
                <a:ea typeface="Calibri" pitchFamily="34" charset="0"/>
                <a:cs typeface="Arial" pitchFamily="34" charset="0"/>
              </a:rPr>
              <a:t>لأهميته </a:t>
            </a:r>
            <a:r>
              <a:rPr kumimoji="0" lang="ar-SA" sz="3200" b="0" i="0" u="none" strike="noStrike" cap="none" normalizeH="0" baseline="0" dirty="0" err="1" smtClean="0">
                <a:ln>
                  <a:noFill/>
                </a:ln>
                <a:solidFill>
                  <a:schemeClr val="accent4">
                    <a:lumMod val="75000"/>
                  </a:schemeClr>
                </a:solidFill>
                <a:effectLst/>
                <a:latin typeface="Calibri" pitchFamily="34" charset="0"/>
                <a:ea typeface="Calibri" pitchFamily="34" charset="0"/>
                <a:cs typeface="Arial" pitchFamily="34" charset="0"/>
              </a:rPr>
              <a:t>ولانه</a:t>
            </a:r>
            <a:r>
              <a:rPr kumimoji="0" lang="ar-SA" sz="3200" b="0" i="0" u="none" strike="noStrike" cap="none" normalizeH="0" baseline="0" dirty="0" smtClean="0">
                <a:ln>
                  <a:noFill/>
                </a:ln>
                <a:solidFill>
                  <a:schemeClr val="accent4">
                    <a:lumMod val="75000"/>
                  </a:schemeClr>
                </a:solidFill>
                <a:effectLst/>
                <a:latin typeface="Calibri" pitchFamily="34" charset="0"/>
                <a:ea typeface="Calibri" pitchFamily="34" charset="0"/>
                <a:cs typeface="Arial" pitchFamily="34" charset="0"/>
              </a:rPr>
              <a:t> هو الذي يبقى ويدوم بأذن الله بخلاف غيره من الصفات التي سرعان </a:t>
            </a:r>
            <a:r>
              <a:rPr kumimoji="0" lang="ar-SA" sz="3200" b="0" i="0" u="none" strike="noStrike" cap="none" normalizeH="0" baseline="0" dirty="0" err="1" smtClean="0">
                <a:ln>
                  <a:noFill/>
                </a:ln>
                <a:solidFill>
                  <a:schemeClr val="accent4">
                    <a:lumMod val="75000"/>
                  </a:schemeClr>
                </a:solidFill>
                <a:effectLst/>
                <a:latin typeface="Calibri" pitchFamily="34" charset="0"/>
                <a:ea typeface="Calibri" pitchFamily="34" charset="0"/>
                <a:cs typeface="Arial" pitchFamily="34" charset="0"/>
              </a:rPr>
              <a:t>مايتلاشى</a:t>
            </a:r>
            <a:r>
              <a:rPr kumimoji="0" lang="ar-SA" sz="3200" b="0" i="0" u="none" strike="noStrike" cap="none" normalizeH="0" baseline="0" dirty="0" smtClean="0">
                <a:ln>
                  <a:noFill/>
                </a:ln>
                <a:solidFill>
                  <a:schemeClr val="accent4">
                    <a:lumMod val="75000"/>
                  </a:schemeClr>
                </a:solidFill>
                <a:effectLst/>
                <a:latin typeface="Calibri" pitchFamily="34" charset="0"/>
                <a:ea typeface="Calibri" pitchFamily="34" charset="0"/>
                <a:cs typeface="Arial" pitchFamily="34" charset="0"/>
              </a:rPr>
              <a:t> وتزول ..</a:t>
            </a:r>
            <a:endParaRPr kumimoji="0" lang="en-US" sz="3200" b="0" i="0" u="none" strike="noStrike" cap="none" normalizeH="0" baseline="0" dirty="0" smtClean="0">
              <a:ln>
                <a:noFill/>
              </a:ln>
              <a:solidFill>
                <a:schemeClr val="accent4">
                  <a:lumMod val="75000"/>
                </a:schemeClr>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3200" b="0" i="0" u="none" strike="noStrike" cap="none" normalizeH="0" baseline="0" dirty="0" smtClean="0">
                <a:ln>
                  <a:noFill/>
                </a:ln>
                <a:solidFill>
                  <a:schemeClr val="accent4">
                    <a:lumMod val="75000"/>
                  </a:schemeClr>
                </a:solidFill>
                <a:effectLst/>
                <a:latin typeface="Calibri" pitchFamily="34" charset="0"/>
                <a:ea typeface="Calibri" pitchFamily="34" charset="0"/>
                <a:cs typeface="Arial" pitchFamily="34" charset="0"/>
              </a:rPr>
              <a:t>ولله در </a:t>
            </a:r>
            <a:r>
              <a:rPr kumimoji="0" lang="ar-SA" sz="3200" b="0" i="0" u="none" strike="noStrike" cap="none" normalizeH="0" baseline="0" dirty="0" err="1" smtClean="0">
                <a:ln>
                  <a:noFill/>
                </a:ln>
                <a:solidFill>
                  <a:schemeClr val="accent4">
                    <a:lumMod val="75000"/>
                  </a:schemeClr>
                </a:solidFill>
                <a:effectLst/>
                <a:latin typeface="Calibri" pitchFamily="34" charset="0"/>
                <a:ea typeface="Calibri" pitchFamily="34" charset="0"/>
                <a:cs typeface="Arial" pitchFamily="34" charset="0"/>
              </a:rPr>
              <a:t>الامام</a:t>
            </a:r>
            <a:r>
              <a:rPr kumimoji="0" lang="ar-SA" sz="3200" b="0" i="0" u="none" strike="noStrike" cap="none" normalizeH="0" baseline="0" dirty="0" smtClean="0">
                <a:ln>
                  <a:noFill/>
                </a:ln>
                <a:solidFill>
                  <a:schemeClr val="accent4">
                    <a:lumMod val="75000"/>
                  </a:schemeClr>
                </a:solidFill>
                <a:effectLst/>
                <a:latin typeface="Calibri" pitchFamily="34" charset="0"/>
                <a:ea typeface="Calibri" pitchFamily="34" charset="0"/>
                <a:cs typeface="Arial" pitchFamily="34" charset="0"/>
              </a:rPr>
              <a:t> ابن حنبل الذي قال إذا خطب رجل </a:t>
            </a:r>
            <a:r>
              <a:rPr kumimoji="0" lang="ar-SA" sz="3200" b="0" i="0" u="none" strike="noStrike" cap="none" normalizeH="0" baseline="0" dirty="0" err="1" smtClean="0">
                <a:ln>
                  <a:noFill/>
                </a:ln>
                <a:solidFill>
                  <a:schemeClr val="accent4">
                    <a:lumMod val="75000"/>
                  </a:schemeClr>
                </a:solidFill>
                <a:effectLst/>
                <a:latin typeface="Calibri" pitchFamily="34" charset="0"/>
                <a:ea typeface="Calibri" pitchFamily="34" charset="0"/>
                <a:cs typeface="Arial" pitchFamily="34" charset="0"/>
              </a:rPr>
              <a:t>امراه</a:t>
            </a:r>
            <a:r>
              <a:rPr kumimoji="0" lang="ar-SA" sz="3200" b="0" i="0" u="none" strike="noStrike" cap="none" normalizeH="0" baseline="0" dirty="0" smtClean="0">
                <a:ln>
                  <a:noFill/>
                </a:ln>
                <a:solidFill>
                  <a:schemeClr val="accent4">
                    <a:lumMod val="75000"/>
                  </a:schemeClr>
                </a:solidFill>
                <a:effectLst/>
                <a:latin typeface="Calibri" pitchFamily="34" charset="0"/>
                <a:ea typeface="Calibri" pitchFamily="34" charset="0"/>
                <a:cs typeface="Arial" pitchFamily="34" charset="0"/>
              </a:rPr>
              <a:t> فليسال فن جمالها أولا فان حمد سال عن دينها فان حمد تزوج  وان لم يحمد يكون ردها لأجل الدين ولا </a:t>
            </a:r>
            <a:r>
              <a:rPr kumimoji="0" lang="ar-SA" sz="3200" b="0" i="0" u="none" strike="noStrike" cap="none" normalizeH="0" baseline="0" dirty="0" err="1" smtClean="0">
                <a:ln>
                  <a:noFill/>
                </a:ln>
                <a:solidFill>
                  <a:schemeClr val="accent4">
                    <a:lumMod val="75000"/>
                  </a:schemeClr>
                </a:solidFill>
                <a:effectLst/>
                <a:latin typeface="Calibri" pitchFamily="34" charset="0"/>
                <a:ea typeface="Calibri" pitchFamily="34" charset="0"/>
                <a:cs typeface="Arial" pitchFamily="34" charset="0"/>
              </a:rPr>
              <a:t>يسالن</a:t>
            </a:r>
            <a:r>
              <a:rPr kumimoji="0" lang="ar-SA" sz="3200" b="0" i="0" u="none" strike="noStrike" cap="none" normalizeH="0" baseline="0" dirty="0" smtClean="0">
                <a:ln>
                  <a:noFill/>
                </a:ln>
                <a:solidFill>
                  <a:schemeClr val="accent4">
                    <a:lumMod val="75000"/>
                  </a:schemeClr>
                </a:solidFill>
                <a:effectLst/>
                <a:latin typeface="Calibri" pitchFamily="34" charset="0"/>
                <a:ea typeface="Calibri" pitchFamily="34" charset="0"/>
                <a:cs typeface="Arial" pitchFamily="34" charset="0"/>
              </a:rPr>
              <a:t> أولا عن الدين فان حمد سال عن جمالها فان لم يحمد ردها فيكون رده للجمال لا للدين ..</a:t>
            </a:r>
            <a:endParaRPr kumimoji="0" lang="ar-SA" sz="3200" b="0" i="0" u="none" strike="noStrike" cap="none" normalizeH="0" baseline="0" dirty="0" smtClean="0">
              <a:ln>
                <a:noFill/>
              </a:ln>
              <a:solidFill>
                <a:schemeClr val="accent4">
                  <a:lumMod val="75000"/>
                </a:schemeClr>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t0.gstatic.com/images?q=tbn:ANd9GcScY6-vt8tnD8JntP59s9Y_P7DVjM5uxBhnXKjsMPBSotyVXEEh9g"/>
          <p:cNvPicPr>
            <a:picLocks noChangeAspect="1" noChangeArrowheads="1"/>
          </p:cNvPicPr>
          <p:nvPr/>
        </p:nvPicPr>
        <p:blipFill>
          <a:blip r:embed="rId2"/>
          <a:srcRect/>
          <a:stretch>
            <a:fillRect/>
          </a:stretch>
        </p:blipFill>
        <p:spPr bwMode="auto">
          <a:xfrm>
            <a:off x="1" y="1"/>
            <a:ext cx="9144000" cy="6858000"/>
          </a:xfrm>
          <a:prstGeom prst="rect">
            <a:avLst/>
          </a:prstGeom>
          <a:noFill/>
        </p:spPr>
      </p:pic>
      <p:pic>
        <p:nvPicPr>
          <p:cNvPr id="17413" name="Picture 5" descr="http://t0.gstatic.com/images?q=tbn:ANd9GcQVZccmPQpqFRVqOGw-JHFg2w_AXNkz4TgYlGWwrF886gSJV950"/>
          <p:cNvPicPr>
            <a:picLocks noChangeAspect="1" noChangeArrowheads="1"/>
          </p:cNvPicPr>
          <p:nvPr/>
        </p:nvPicPr>
        <p:blipFill>
          <a:blip r:embed="rId3"/>
          <a:srcRect/>
          <a:stretch>
            <a:fillRect/>
          </a:stretch>
        </p:blipFill>
        <p:spPr bwMode="auto">
          <a:xfrm>
            <a:off x="0" y="0"/>
            <a:ext cx="3571868" cy="6858000"/>
          </a:xfrm>
          <a:prstGeom prst="rect">
            <a:avLst/>
          </a:prstGeom>
          <a:noFill/>
        </p:spPr>
      </p:pic>
      <p:sp>
        <p:nvSpPr>
          <p:cNvPr id="17414" name="Rectangle 6"/>
          <p:cNvSpPr>
            <a:spLocks noChangeArrowheads="1"/>
          </p:cNvSpPr>
          <p:nvPr/>
        </p:nvSpPr>
        <p:spPr bwMode="auto">
          <a:xfrm>
            <a:off x="3500430" y="357166"/>
            <a:ext cx="5643570" cy="704808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accent2">
                    <a:lumMod val="75000"/>
                  </a:schemeClr>
                </a:solidFill>
                <a:effectLst/>
                <a:latin typeface="Calibri" pitchFamily="34" charset="0"/>
                <a:ea typeface="Calibri" pitchFamily="34" charset="0"/>
                <a:cs typeface="Arial" pitchFamily="34" charset="0"/>
              </a:rPr>
              <a:t>وقد استحب بعض العلماء توفر </a:t>
            </a:r>
            <a:r>
              <a:rPr kumimoji="0" lang="ar-SA" sz="2800" b="1" i="0" u="none" strike="noStrike" cap="none" normalizeH="0" baseline="0" dirty="0" err="1" smtClean="0">
                <a:ln>
                  <a:noFill/>
                </a:ln>
                <a:solidFill>
                  <a:schemeClr val="accent2">
                    <a:lumMod val="75000"/>
                  </a:schemeClr>
                </a:solidFill>
                <a:effectLst/>
                <a:latin typeface="Calibri" pitchFamily="34" charset="0"/>
                <a:ea typeface="Calibri" pitchFamily="34" charset="0"/>
                <a:cs typeface="Arial" pitchFamily="34" charset="0"/>
              </a:rPr>
              <a:t>الاوصاف</a:t>
            </a:r>
            <a:r>
              <a:rPr kumimoji="0" lang="ar-SA" sz="2800" b="1" i="0" u="none" strike="noStrike" cap="none" normalizeH="0" baseline="0" dirty="0" smtClean="0">
                <a:ln>
                  <a:noFill/>
                </a:ln>
                <a:solidFill>
                  <a:schemeClr val="accent2">
                    <a:lumMod val="75000"/>
                  </a:schemeClr>
                </a:solidFill>
                <a:effectLst/>
                <a:latin typeface="Calibri" pitchFamily="34" charset="0"/>
                <a:ea typeface="Calibri" pitchFamily="34" charset="0"/>
                <a:cs typeface="Arial" pitchFamily="34" charset="0"/>
              </a:rPr>
              <a:t> </a:t>
            </a:r>
            <a:r>
              <a:rPr kumimoji="0" lang="ar-SA" sz="2800" b="1" i="0" u="none" strike="noStrike" cap="none" normalizeH="0" baseline="0" dirty="0" err="1" smtClean="0">
                <a:ln>
                  <a:noFill/>
                </a:ln>
                <a:solidFill>
                  <a:schemeClr val="accent2">
                    <a:lumMod val="75000"/>
                  </a:schemeClr>
                </a:solidFill>
                <a:effectLst/>
                <a:latin typeface="Calibri" pitchFamily="34" charset="0"/>
                <a:ea typeface="Calibri" pitchFamily="34" charset="0"/>
                <a:cs typeface="Arial" pitchFamily="34" charset="0"/>
              </a:rPr>
              <a:t>الاخرى</a:t>
            </a:r>
            <a:r>
              <a:rPr kumimoji="0" lang="ar-SA" sz="2800" b="1" i="0" u="none" strike="noStrike" cap="none" normalizeH="0" baseline="0" dirty="0" smtClean="0">
                <a:ln>
                  <a:noFill/>
                </a:ln>
                <a:solidFill>
                  <a:schemeClr val="accent2">
                    <a:lumMod val="75000"/>
                  </a:schemeClr>
                </a:solidFill>
                <a:effectLst/>
                <a:latin typeface="Calibri" pitchFamily="34" charset="0"/>
                <a:ea typeface="Calibri" pitchFamily="34" charset="0"/>
                <a:cs typeface="Arial" pitchFamily="34" charset="0"/>
              </a:rPr>
              <a:t> أو بعضها في </a:t>
            </a:r>
            <a:r>
              <a:rPr kumimoji="0" lang="ar-SA" sz="2800" b="1" i="0" u="none" strike="noStrike" cap="none" normalizeH="0" baseline="0" dirty="0" err="1" smtClean="0">
                <a:ln>
                  <a:noFill/>
                </a:ln>
                <a:solidFill>
                  <a:schemeClr val="accent2">
                    <a:lumMod val="75000"/>
                  </a:schemeClr>
                </a:solidFill>
                <a:effectLst/>
                <a:latin typeface="Calibri" pitchFamily="34" charset="0"/>
                <a:ea typeface="Calibri" pitchFamily="34" charset="0"/>
                <a:cs typeface="Arial" pitchFamily="34" charset="0"/>
              </a:rPr>
              <a:t>المراه</a:t>
            </a:r>
            <a:r>
              <a:rPr kumimoji="0" lang="ar-SA" sz="2800" b="1" i="0" u="none" strike="noStrike" cap="none" normalizeH="0" baseline="0" dirty="0" smtClean="0">
                <a:ln>
                  <a:noFill/>
                </a:ln>
                <a:solidFill>
                  <a:schemeClr val="accent2">
                    <a:lumMod val="75000"/>
                  </a:schemeClr>
                </a:solidFill>
                <a:effectLst/>
                <a:latin typeface="Calibri" pitchFamily="34" charset="0"/>
                <a:ea typeface="Calibri" pitchFamily="34" charset="0"/>
                <a:cs typeface="Arial" pitchFamily="34" charset="0"/>
              </a:rPr>
              <a:t> </a:t>
            </a:r>
            <a:r>
              <a:rPr kumimoji="0" lang="ar-SA" sz="2800" b="1" i="0" u="none" strike="noStrike" cap="none" normalizeH="0" baseline="0" dirty="0" err="1" smtClean="0">
                <a:ln>
                  <a:noFill/>
                </a:ln>
                <a:solidFill>
                  <a:schemeClr val="accent2">
                    <a:lumMod val="75000"/>
                  </a:schemeClr>
                </a:solidFill>
                <a:effectLst/>
                <a:latin typeface="Calibri" pitchFamily="34" charset="0"/>
                <a:ea typeface="Calibri" pitchFamily="34" charset="0"/>
                <a:cs typeface="Arial" pitchFamily="34" charset="0"/>
              </a:rPr>
              <a:t>المخطوبة</a:t>
            </a:r>
            <a:r>
              <a:rPr kumimoji="0" lang="ar-SA" sz="2800" b="1" i="0" u="none" strike="noStrike" cap="none" normalizeH="0" baseline="0" dirty="0" smtClean="0">
                <a:ln>
                  <a:noFill/>
                </a:ln>
                <a:solidFill>
                  <a:schemeClr val="accent2">
                    <a:lumMod val="75000"/>
                  </a:schemeClr>
                </a:solidFill>
                <a:effectLst/>
                <a:latin typeface="Calibri" pitchFamily="34" charset="0"/>
                <a:ea typeface="Calibri" pitchFamily="34" charset="0"/>
                <a:cs typeface="Arial" pitchFamily="34" charset="0"/>
              </a:rPr>
              <a:t> لما لها من </a:t>
            </a:r>
            <a:r>
              <a:rPr kumimoji="0" lang="ar-SA" sz="2800" b="1" i="0" u="none" strike="noStrike" cap="none" normalizeH="0" baseline="0" dirty="0" err="1" smtClean="0">
                <a:ln>
                  <a:noFill/>
                </a:ln>
                <a:solidFill>
                  <a:schemeClr val="accent2">
                    <a:lumMod val="75000"/>
                  </a:schemeClr>
                </a:solidFill>
                <a:effectLst/>
                <a:latin typeface="Calibri" pitchFamily="34" charset="0"/>
                <a:ea typeface="Calibri" pitchFamily="34" charset="0"/>
                <a:cs typeface="Arial" pitchFamily="34" charset="0"/>
              </a:rPr>
              <a:t>اثار</a:t>
            </a:r>
            <a:r>
              <a:rPr kumimoji="0" lang="ar-SA" sz="2800" b="1" i="0" u="none" strike="noStrike" cap="none" normalizeH="0" baseline="0" dirty="0" smtClean="0">
                <a:ln>
                  <a:noFill/>
                </a:ln>
                <a:solidFill>
                  <a:schemeClr val="accent2">
                    <a:lumMod val="75000"/>
                  </a:schemeClr>
                </a:solidFill>
                <a:effectLst/>
                <a:latin typeface="Calibri" pitchFamily="34" charset="0"/>
                <a:ea typeface="Calibri" pitchFamily="34" charset="0"/>
                <a:cs typeface="Arial" pitchFamily="34" charset="0"/>
              </a:rPr>
              <a:t> ايجابية وفوائد كثيرة على الحياة الزوجية من ذلك :</a:t>
            </a:r>
            <a:endParaRPr kumimoji="0" lang="en-US" sz="2800" b="1" i="0" u="none" strike="noStrike" cap="none" normalizeH="0" baseline="0" dirty="0" smtClean="0">
              <a:ln>
                <a:noFill/>
              </a:ln>
              <a:solidFill>
                <a:schemeClr val="accent2">
                  <a:lumMod val="75000"/>
                </a:schemeClr>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accent2">
                    <a:lumMod val="75000"/>
                  </a:schemeClr>
                </a:solidFill>
                <a:effectLst/>
                <a:latin typeface="Calibri" pitchFamily="34" charset="0"/>
                <a:ea typeface="Calibri" pitchFamily="34" charset="0"/>
                <a:cs typeface="Arial" pitchFamily="34" charset="0"/>
              </a:rPr>
              <a:t>1)إن تكون بكرا : لقول عليه </a:t>
            </a:r>
            <a:r>
              <a:rPr kumimoji="0" lang="ar-SA" sz="2800" b="1" i="0" u="none" strike="noStrike" cap="none" normalizeH="0" baseline="0" dirty="0" err="1" smtClean="0">
                <a:ln>
                  <a:noFill/>
                </a:ln>
                <a:solidFill>
                  <a:schemeClr val="accent2">
                    <a:lumMod val="75000"/>
                  </a:schemeClr>
                </a:solidFill>
                <a:effectLst/>
                <a:latin typeface="Calibri" pitchFamily="34" charset="0"/>
                <a:ea typeface="Calibri" pitchFamily="34" charset="0"/>
                <a:cs typeface="Arial" pitchFamily="34" charset="0"/>
              </a:rPr>
              <a:t>الصلاه</a:t>
            </a:r>
            <a:r>
              <a:rPr kumimoji="0" lang="ar-SA" sz="2800" b="1" i="0" u="none" strike="noStrike" cap="none" normalizeH="0" baseline="0" dirty="0" smtClean="0">
                <a:ln>
                  <a:noFill/>
                </a:ln>
                <a:solidFill>
                  <a:schemeClr val="accent2">
                    <a:lumMod val="75000"/>
                  </a:schemeClr>
                </a:solidFill>
                <a:effectLst/>
                <a:latin typeface="Calibri" pitchFamily="34" charset="0"/>
                <a:ea typeface="Calibri" pitchFamily="34" charset="0"/>
                <a:cs typeface="Arial" pitchFamily="34" charset="0"/>
              </a:rPr>
              <a:t> والسلام لجابر رض </a:t>
            </a:r>
            <a:r>
              <a:rPr kumimoji="0" lang="ar-SA" sz="2800" b="1" i="0" u="none" strike="noStrike" cap="none" normalizeH="0" baseline="0" dirty="0" err="1" smtClean="0">
                <a:ln>
                  <a:noFill/>
                </a:ln>
                <a:solidFill>
                  <a:schemeClr val="accent2">
                    <a:lumMod val="75000"/>
                  </a:schemeClr>
                </a:solidFill>
                <a:effectLst/>
                <a:latin typeface="Calibri" pitchFamily="34" charset="0"/>
                <a:ea typeface="Calibri" pitchFamily="34" charset="0"/>
                <a:cs typeface="Arial" pitchFamily="34" charset="0"/>
              </a:rPr>
              <a:t>يالله</a:t>
            </a:r>
            <a:r>
              <a:rPr kumimoji="0" lang="ar-SA" sz="2800" b="1" i="0" u="none" strike="noStrike" cap="none" normalizeH="0" baseline="0" dirty="0" smtClean="0">
                <a:ln>
                  <a:noFill/>
                </a:ln>
                <a:solidFill>
                  <a:schemeClr val="accent2">
                    <a:lumMod val="75000"/>
                  </a:schemeClr>
                </a:solidFill>
                <a:effectLst/>
                <a:latin typeface="Calibri" pitchFamily="34" charset="0"/>
                <a:ea typeface="Calibri" pitchFamily="34" charset="0"/>
                <a:cs typeface="Arial" pitchFamily="34" charset="0"/>
              </a:rPr>
              <a:t> عنه وقد تزوج ثيباً فهلا بكراً تلاعبها وتلاعبك )وقد استثنى الفقهاء من ذلك إن كانت له مصلحة </a:t>
            </a:r>
            <a:r>
              <a:rPr kumimoji="0" lang="ar-SA" sz="2800" b="1" i="0" u="none" strike="noStrike" cap="none" normalizeH="0" baseline="0" dirty="0" err="1" smtClean="0">
                <a:ln>
                  <a:noFill/>
                </a:ln>
                <a:solidFill>
                  <a:schemeClr val="accent2">
                    <a:lumMod val="75000"/>
                  </a:schemeClr>
                </a:solidFill>
                <a:effectLst/>
                <a:latin typeface="Calibri" pitchFamily="34" charset="0"/>
                <a:ea typeface="Calibri" pitchFamily="34" charset="0"/>
                <a:cs typeface="Arial" pitchFamily="34" charset="0"/>
              </a:rPr>
              <a:t>راجحه</a:t>
            </a:r>
            <a:r>
              <a:rPr kumimoji="0" lang="ar-SA" sz="2800" b="1" i="0" u="none" strike="noStrike" cap="none" normalizeH="0" baseline="0" dirty="0" smtClean="0">
                <a:ln>
                  <a:noFill/>
                </a:ln>
                <a:solidFill>
                  <a:schemeClr val="accent2">
                    <a:lumMod val="75000"/>
                  </a:schemeClr>
                </a:solidFill>
                <a:effectLst/>
                <a:latin typeface="Calibri" pitchFamily="34" charset="0"/>
                <a:ea typeface="Calibri" pitchFamily="34" charset="0"/>
                <a:cs typeface="Arial" pitchFamily="34" charset="0"/>
              </a:rPr>
              <a:t> </a:t>
            </a:r>
            <a:r>
              <a:rPr kumimoji="0" lang="ar-SA" sz="2800" b="1" i="0" u="none" strike="noStrike" cap="none" normalizeH="0" baseline="0" dirty="0" smtClean="0">
                <a:ln>
                  <a:noFill/>
                </a:ln>
                <a:solidFill>
                  <a:schemeClr val="accent2">
                    <a:lumMod val="75000"/>
                  </a:schemeClr>
                </a:solidFill>
                <a:effectLst/>
                <a:latin typeface="Calibri" pitchFamily="34" charset="0"/>
                <a:ea typeface="Calibri" pitchFamily="34" charset="0"/>
                <a:cs typeface="Arial" pitchFamily="34" charset="0"/>
              </a:rPr>
              <a:t>في نكاح الثيب فأنه يقدمها على البكر..</a:t>
            </a:r>
            <a:endParaRPr kumimoji="0" lang="en-US" sz="2800" b="1" i="0" u="none" strike="noStrike" cap="none" normalizeH="0" baseline="0" dirty="0" smtClean="0">
              <a:ln>
                <a:noFill/>
              </a:ln>
              <a:solidFill>
                <a:schemeClr val="accent2">
                  <a:lumMod val="75000"/>
                </a:schemeClr>
              </a:solidFill>
              <a:effectLst/>
              <a:latin typeface="Arial" pitchFamily="34" charset="0"/>
              <a:cs typeface="Arial" pitchFamily="34" charset="0"/>
            </a:endParaRPr>
          </a:p>
          <a:p>
            <a:pPr lvl="0" eaLnBrk="0" fontAlgn="base" hangingPunct="0">
              <a:spcBef>
                <a:spcPct val="0"/>
              </a:spcBef>
              <a:spcAft>
                <a:spcPct val="0"/>
              </a:spcAft>
            </a:pPr>
            <a:r>
              <a:rPr kumimoji="0" lang="ar-SA" sz="2800" b="1" i="0" u="none" strike="noStrike" cap="none" normalizeH="0" baseline="0" dirty="0" smtClean="0">
                <a:ln>
                  <a:noFill/>
                </a:ln>
                <a:solidFill>
                  <a:schemeClr val="accent2">
                    <a:lumMod val="75000"/>
                  </a:schemeClr>
                </a:solidFill>
                <a:effectLst/>
                <a:latin typeface="Calibri" pitchFamily="34" charset="0"/>
                <a:ea typeface="Calibri" pitchFamily="34" charset="0"/>
                <a:cs typeface="Arial" pitchFamily="34" charset="0"/>
              </a:rPr>
              <a:t>2) إن تكون ولودا : </a:t>
            </a:r>
            <a:r>
              <a:rPr kumimoji="0" lang="ar-SA" sz="2800" b="1" i="0" u="none" strike="noStrike" cap="none" normalizeH="0" baseline="0" dirty="0" smtClean="0">
                <a:ln>
                  <a:noFill/>
                </a:ln>
                <a:solidFill>
                  <a:schemeClr val="accent2">
                    <a:lumMod val="75000"/>
                  </a:schemeClr>
                </a:solidFill>
                <a:effectLst/>
                <a:latin typeface="Calibri" pitchFamily="34" charset="0"/>
                <a:ea typeface="Calibri" pitchFamily="34" charset="0"/>
                <a:cs typeface="Arial" pitchFamily="34" charset="0"/>
              </a:rPr>
              <a:t>لقوله صل الله عليه وسلم:“ </a:t>
            </a:r>
            <a:r>
              <a:rPr kumimoji="0" lang="ar-SA" sz="2800" b="1" i="0" u="none" strike="noStrike" cap="none" normalizeH="0" baseline="0" dirty="0" smtClean="0">
                <a:ln>
                  <a:noFill/>
                </a:ln>
                <a:solidFill>
                  <a:schemeClr val="accent2">
                    <a:lumMod val="75000"/>
                  </a:schemeClr>
                </a:solidFill>
                <a:effectLst/>
                <a:latin typeface="Calibri" pitchFamily="34" charset="0"/>
                <a:ea typeface="Calibri" pitchFamily="34" charset="0"/>
                <a:cs typeface="Arial" pitchFamily="34" charset="0"/>
              </a:rPr>
              <a:t>تزوجوا الودود الولود فاني </a:t>
            </a:r>
            <a:r>
              <a:rPr kumimoji="0" lang="ar-SA" sz="2800" b="1" i="0" u="none" strike="noStrike" cap="none" normalizeH="0" baseline="0" dirty="0" err="1" smtClean="0">
                <a:ln>
                  <a:noFill/>
                </a:ln>
                <a:solidFill>
                  <a:schemeClr val="accent2">
                    <a:lumMod val="75000"/>
                  </a:schemeClr>
                </a:solidFill>
                <a:effectLst/>
                <a:latin typeface="Calibri" pitchFamily="34" charset="0"/>
                <a:ea typeface="Calibri" pitchFamily="34" charset="0"/>
                <a:cs typeface="Arial" pitchFamily="34" charset="0"/>
              </a:rPr>
              <a:t>مكاثر</a:t>
            </a:r>
            <a:r>
              <a:rPr kumimoji="0" lang="ar-SA" sz="2800" b="1" i="0" u="none" strike="noStrike" cap="none" normalizeH="0" baseline="0" dirty="0" smtClean="0">
                <a:ln>
                  <a:noFill/>
                </a:ln>
                <a:solidFill>
                  <a:schemeClr val="accent2">
                    <a:lumMod val="75000"/>
                  </a:schemeClr>
                </a:solidFill>
                <a:effectLst/>
                <a:latin typeface="Calibri" pitchFamily="34" charset="0"/>
                <a:ea typeface="Calibri" pitchFamily="34" charset="0"/>
                <a:cs typeface="Arial" pitchFamily="34" charset="0"/>
              </a:rPr>
              <a:t> بكم الأمم يوم القيامة </a:t>
            </a:r>
            <a:r>
              <a:rPr kumimoji="0" lang="ar-SA" sz="2800" b="1" i="0" u="none" strike="noStrike" cap="none" normalizeH="0" baseline="0" dirty="0" smtClean="0">
                <a:ln>
                  <a:noFill/>
                </a:ln>
                <a:solidFill>
                  <a:schemeClr val="accent2">
                    <a:lumMod val="75000"/>
                  </a:schemeClr>
                </a:solidFill>
                <a:effectLst/>
                <a:latin typeface="Calibri" pitchFamily="34" charset="0"/>
                <a:ea typeface="Calibri" pitchFamily="34" charset="0"/>
                <a:cs typeface="Arial" pitchFamily="34" charset="0"/>
              </a:rPr>
              <a:t>”..</a:t>
            </a:r>
            <a:r>
              <a:rPr lang="ar-SA" sz="2800" b="1" dirty="0" smtClean="0">
                <a:solidFill>
                  <a:schemeClr val="accent2">
                    <a:lumMod val="75000"/>
                  </a:schemeClr>
                </a:solidFill>
                <a:latin typeface="Calibri" pitchFamily="34" charset="0"/>
                <a:ea typeface="Calibri" pitchFamily="34" charset="0"/>
                <a:cs typeface="Arial" pitchFamily="34" charset="0"/>
              </a:rPr>
              <a:t> </a:t>
            </a:r>
            <a:endParaRPr lang="ar-SA" sz="2800" b="1" dirty="0" smtClean="0">
              <a:solidFill>
                <a:schemeClr val="accent2">
                  <a:lumMod val="75000"/>
                </a:schemeClr>
              </a:solidFill>
              <a:latin typeface="Calibri" pitchFamily="34" charset="0"/>
              <a:ea typeface="Calibri" pitchFamily="34" charset="0"/>
              <a:cs typeface="Arial" pitchFamily="34" charset="0"/>
            </a:endParaRPr>
          </a:p>
          <a:p>
            <a:pPr lvl="0" eaLnBrk="0" fontAlgn="base" hangingPunct="0">
              <a:spcBef>
                <a:spcPct val="0"/>
              </a:spcBef>
              <a:spcAft>
                <a:spcPct val="0"/>
              </a:spcAft>
            </a:pPr>
            <a:r>
              <a:rPr lang="ar-SA" sz="2800" b="1" dirty="0" smtClean="0">
                <a:solidFill>
                  <a:schemeClr val="accent2">
                    <a:lumMod val="50000"/>
                  </a:schemeClr>
                </a:solidFill>
                <a:latin typeface="Calibri" pitchFamily="34" charset="0"/>
                <a:ea typeface="Calibri" pitchFamily="34" charset="0"/>
                <a:cs typeface="Arial" pitchFamily="34" charset="0"/>
              </a:rPr>
              <a:t>كيف تعرف </a:t>
            </a:r>
            <a:r>
              <a:rPr lang="ar-SA" sz="2800" b="1" dirty="0" err="1" smtClean="0">
                <a:solidFill>
                  <a:schemeClr val="accent2">
                    <a:lumMod val="50000"/>
                  </a:schemeClr>
                </a:solidFill>
                <a:latin typeface="Calibri" pitchFamily="34" charset="0"/>
                <a:ea typeface="Calibri" pitchFamily="34" charset="0"/>
                <a:cs typeface="Arial" pitchFamily="34" charset="0"/>
              </a:rPr>
              <a:t>المراه</a:t>
            </a:r>
            <a:r>
              <a:rPr lang="ar-SA" sz="2800" b="1" dirty="0" smtClean="0">
                <a:solidFill>
                  <a:schemeClr val="accent2">
                    <a:lumMod val="50000"/>
                  </a:schemeClr>
                </a:solidFill>
                <a:latin typeface="Calibri" pitchFamily="34" charset="0"/>
                <a:ea typeface="Calibri" pitchFamily="34" charset="0"/>
                <a:cs typeface="Arial" pitchFamily="34" charset="0"/>
              </a:rPr>
              <a:t> الولود ؟</a:t>
            </a:r>
          </a:p>
          <a:p>
            <a:pPr lvl="0" eaLnBrk="0" fontAlgn="base" hangingPunct="0">
              <a:spcBef>
                <a:spcPct val="0"/>
              </a:spcBef>
              <a:spcAft>
                <a:spcPct val="0"/>
              </a:spcAft>
            </a:pPr>
            <a:r>
              <a:rPr lang="ar-SA" sz="2800" b="1" dirty="0" smtClean="0">
                <a:solidFill>
                  <a:schemeClr val="accent2">
                    <a:lumMod val="75000"/>
                  </a:schemeClr>
                </a:solidFill>
                <a:latin typeface="Calibri" pitchFamily="34" charset="0"/>
                <a:ea typeface="Calibri" pitchFamily="34" charset="0"/>
                <a:cs typeface="Arial" pitchFamily="34" charset="0"/>
              </a:rPr>
              <a:t>بالنظر إلى حال </a:t>
            </a:r>
            <a:r>
              <a:rPr lang="ar-SA" sz="2800" b="1" dirty="0" err="1" smtClean="0">
                <a:solidFill>
                  <a:schemeClr val="accent2">
                    <a:lumMod val="75000"/>
                  </a:schemeClr>
                </a:solidFill>
                <a:latin typeface="Calibri" pitchFamily="34" charset="0"/>
                <a:ea typeface="Calibri" pitchFamily="34" charset="0"/>
                <a:cs typeface="Arial" pitchFamily="34" charset="0"/>
              </a:rPr>
              <a:t>اسرتها</a:t>
            </a:r>
            <a:r>
              <a:rPr lang="ar-SA" sz="2800" b="1" dirty="0" smtClean="0">
                <a:solidFill>
                  <a:schemeClr val="accent2">
                    <a:lumMod val="75000"/>
                  </a:schemeClr>
                </a:solidFill>
                <a:latin typeface="Calibri" pitchFamily="34" charset="0"/>
                <a:ea typeface="Calibri" pitchFamily="34" charset="0"/>
                <a:cs typeface="Arial" pitchFamily="34" charset="0"/>
              </a:rPr>
              <a:t> </a:t>
            </a:r>
            <a:r>
              <a:rPr lang="ar-SA" sz="2800" b="1" dirty="0" err="1" smtClean="0">
                <a:solidFill>
                  <a:schemeClr val="accent2">
                    <a:lumMod val="75000"/>
                  </a:schemeClr>
                </a:solidFill>
                <a:latin typeface="Calibri" pitchFamily="34" charset="0"/>
                <a:ea typeface="Calibri" pitchFamily="34" charset="0"/>
                <a:cs typeface="Arial" pitchFamily="34" charset="0"/>
              </a:rPr>
              <a:t>واخواتها</a:t>
            </a:r>
            <a:r>
              <a:rPr lang="ar-SA" sz="2800" b="1" dirty="0" smtClean="0">
                <a:solidFill>
                  <a:schemeClr val="accent2">
                    <a:lumMod val="75000"/>
                  </a:schemeClr>
                </a:solidFill>
                <a:latin typeface="Calibri" pitchFamily="34" charset="0"/>
                <a:ea typeface="Calibri" pitchFamily="34" charset="0"/>
                <a:cs typeface="Arial" pitchFamily="34" charset="0"/>
              </a:rPr>
              <a:t> </a:t>
            </a:r>
            <a:r>
              <a:rPr lang="ar-SA" sz="2800" b="1" dirty="0" err="1" smtClean="0">
                <a:solidFill>
                  <a:schemeClr val="accent2">
                    <a:lumMod val="75000"/>
                  </a:schemeClr>
                </a:solidFill>
                <a:latin typeface="Calibri" pitchFamily="34" charset="0"/>
                <a:ea typeface="Calibri" pitchFamily="34" charset="0"/>
                <a:cs typeface="Arial" pitchFamily="34" charset="0"/>
              </a:rPr>
              <a:t>واخوتها</a:t>
            </a:r>
            <a:r>
              <a:rPr lang="ar-SA" sz="2800" b="1" dirty="0" smtClean="0">
                <a:solidFill>
                  <a:schemeClr val="accent2">
                    <a:lumMod val="75000"/>
                  </a:schemeClr>
                </a:solidFill>
                <a:latin typeface="Calibri" pitchFamily="34" charset="0"/>
                <a:ea typeface="Calibri" pitchFamily="34" charset="0"/>
                <a:cs typeface="Arial" pitchFamily="34" charset="0"/>
              </a:rPr>
              <a:t> الذين يعرفون بكثرة </a:t>
            </a:r>
            <a:r>
              <a:rPr lang="ar-SA" sz="2800" b="1" dirty="0" err="1" smtClean="0">
                <a:solidFill>
                  <a:schemeClr val="accent2">
                    <a:lumMod val="75000"/>
                  </a:schemeClr>
                </a:solidFill>
                <a:latin typeface="Calibri" pitchFamily="34" charset="0"/>
                <a:ea typeface="Calibri" pitchFamily="34" charset="0"/>
                <a:cs typeface="Arial" pitchFamily="34" charset="0"/>
              </a:rPr>
              <a:t>االاولاد</a:t>
            </a:r>
            <a:r>
              <a:rPr lang="ar-SA" sz="2800" b="1" dirty="0" smtClean="0">
                <a:solidFill>
                  <a:schemeClr val="accent2">
                    <a:lumMod val="75000"/>
                  </a:schemeClr>
                </a:solidFill>
                <a:latin typeface="Calibri" pitchFamily="34" charset="0"/>
                <a:ea typeface="Calibri" pitchFamily="34" charset="0"/>
                <a:cs typeface="Arial" pitchFamily="34" charset="0"/>
              </a:rPr>
              <a:t>.</a:t>
            </a:r>
            <a:endParaRPr lang="en-US" sz="2800" b="1" dirty="0" smtClean="0">
              <a:solidFill>
                <a:schemeClr val="accent2">
                  <a:lumMod val="75000"/>
                </a:schemeClr>
              </a:solidFill>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3200" b="1" i="0" u="none" strike="noStrike" cap="none" normalizeH="0" baseline="0" dirty="0" smtClean="0">
              <a:ln>
                <a:noFill/>
              </a:ln>
              <a:solidFill>
                <a:schemeClr val="accent2">
                  <a:lumMod val="75000"/>
                </a:schemeClr>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2" descr="http://t3.gstatic.com/images?q=tbn:ANd9GcS7fB-3Ct6pXbB3JuJvbKxiZKiz3hEX6YBbgrJXI2K1DgNod3unbw"/>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3" name="مستطيل 2"/>
          <p:cNvSpPr/>
          <p:nvPr/>
        </p:nvSpPr>
        <p:spPr>
          <a:xfrm>
            <a:off x="0" y="285728"/>
            <a:ext cx="6572264" cy="5262979"/>
          </a:xfrm>
          <a:prstGeom prst="rect">
            <a:avLst/>
          </a:prstGeom>
        </p:spPr>
        <p:txBody>
          <a:bodyPr wrap="square">
            <a:spAutoFit/>
          </a:bodyPr>
          <a:lstStyle/>
          <a:p>
            <a:pPr lvl="0" eaLnBrk="0" fontAlgn="base" hangingPunct="0">
              <a:spcBef>
                <a:spcPct val="0"/>
              </a:spcBef>
              <a:spcAft>
                <a:spcPct val="0"/>
              </a:spcAft>
            </a:pPr>
            <a:r>
              <a:rPr lang="ar-SA" sz="2800" b="1" dirty="0" smtClean="0">
                <a:solidFill>
                  <a:schemeClr val="accent2">
                    <a:lumMod val="75000"/>
                  </a:schemeClr>
                </a:solidFill>
                <a:latin typeface="Calibri" pitchFamily="34" charset="0"/>
                <a:ea typeface="Calibri" pitchFamily="34" charset="0"/>
                <a:cs typeface="Arial" pitchFamily="34" charset="0"/>
              </a:rPr>
              <a:t>3)إن تكون ودودا .. أي محبة متوددة إلى زوجها وهذا </a:t>
            </a:r>
            <a:r>
              <a:rPr lang="ar-SA" sz="2800" b="1" dirty="0" err="1" smtClean="0">
                <a:solidFill>
                  <a:schemeClr val="accent2">
                    <a:lumMod val="75000"/>
                  </a:schemeClr>
                </a:solidFill>
                <a:latin typeface="Calibri" pitchFamily="34" charset="0"/>
                <a:ea typeface="Calibri" pitchFamily="34" charset="0"/>
                <a:cs typeface="Arial" pitchFamily="34" charset="0"/>
              </a:rPr>
              <a:t>يوكد</a:t>
            </a:r>
            <a:r>
              <a:rPr lang="ar-SA" sz="2800" b="1" dirty="0" smtClean="0">
                <a:solidFill>
                  <a:schemeClr val="accent2">
                    <a:lumMod val="75000"/>
                  </a:schemeClr>
                </a:solidFill>
                <a:latin typeface="Calibri" pitchFamily="34" charset="0"/>
                <a:ea typeface="Calibri" pitchFamily="34" charset="0"/>
                <a:cs typeface="Arial" pitchFamily="34" charset="0"/>
              </a:rPr>
              <a:t> على استحباب التزوج من ذات الخلق لان ذات الخلق هي التي  تتودد  إلى زجها وتخلص في حبه والمودة بين الزوجين من </a:t>
            </a:r>
            <a:r>
              <a:rPr lang="ar-SA" sz="2800" b="1" dirty="0" err="1" smtClean="0">
                <a:solidFill>
                  <a:schemeClr val="accent2">
                    <a:lumMod val="75000"/>
                  </a:schemeClr>
                </a:solidFill>
                <a:latin typeface="Calibri" pitchFamily="34" charset="0"/>
                <a:ea typeface="Calibri" pitchFamily="34" charset="0"/>
                <a:cs typeface="Arial" pitchFamily="34" charset="0"/>
              </a:rPr>
              <a:t>اهم</a:t>
            </a:r>
            <a:r>
              <a:rPr lang="ar-SA" sz="2800" b="1" dirty="0" smtClean="0">
                <a:solidFill>
                  <a:schemeClr val="accent2">
                    <a:lumMod val="75000"/>
                  </a:schemeClr>
                </a:solidFill>
                <a:latin typeface="Calibri" pitchFamily="34" charset="0"/>
                <a:ea typeface="Calibri" pitchFamily="34" charset="0"/>
                <a:cs typeface="Arial" pitchFamily="34" charset="0"/>
              </a:rPr>
              <a:t> ملامح </a:t>
            </a:r>
            <a:r>
              <a:rPr lang="ar-SA" sz="2800" b="1" dirty="0" err="1" smtClean="0">
                <a:solidFill>
                  <a:schemeClr val="accent2">
                    <a:lumMod val="75000"/>
                  </a:schemeClr>
                </a:solidFill>
                <a:latin typeface="Calibri" pitchFamily="34" charset="0"/>
                <a:ea typeface="Calibri" pitchFamily="34" charset="0"/>
                <a:cs typeface="Arial" pitchFamily="34" charset="0"/>
              </a:rPr>
              <a:t>الحياه</a:t>
            </a:r>
            <a:r>
              <a:rPr lang="ar-SA" sz="2800" b="1" dirty="0" smtClean="0">
                <a:solidFill>
                  <a:schemeClr val="accent2">
                    <a:lumMod val="75000"/>
                  </a:schemeClr>
                </a:solidFill>
                <a:latin typeface="Calibri" pitchFamily="34" charset="0"/>
                <a:ea typeface="Calibri" pitchFamily="34" charset="0"/>
                <a:cs typeface="Arial" pitchFamily="34" charset="0"/>
              </a:rPr>
              <a:t> الزوجية السعيدة ومسببات دوامها ..قال تعالى ( ومن </a:t>
            </a:r>
            <a:r>
              <a:rPr lang="ar-SA" sz="2800" b="1" dirty="0" err="1" smtClean="0">
                <a:solidFill>
                  <a:schemeClr val="accent2">
                    <a:lumMod val="75000"/>
                  </a:schemeClr>
                </a:solidFill>
                <a:latin typeface="Calibri" pitchFamily="34" charset="0"/>
                <a:ea typeface="Calibri" pitchFamily="34" charset="0"/>
                <a:cs typeface="Arial" pitchFamily="34" charset="0"/>
              </a:rPr>
              <a:t>اياته</a:t>
            </a:r>
            <a:r>
              <a:rPr lang="ar-SA" sz="2800" b="1" dirty="0" smtClean="0">
                <a:solidFill>
                  <a:schemeClr val="accent2">
                    <a:lumMod val="75000"/>
                  </a:schemeClr>
                </a:solidFill>
                <a:latin typeface="Calibri" pitchFamily="34" charset="0"/>
                <a:ea typeface="Calibri" pitchFamily="34" charset="0"/>
                <a:cs typeface="Arial" pitchFamily="34" charset="0"/>
              </a:rPr>
              <a:t> إن خلق لكم من </a:t>
            </a:r>
            <a:r>
              <a:rPr lang="ar-SA" sz="2800" b="1" dirty="0" err="1" smtClean="0">
                <a:solidFill>
                  <a:schemeClr val="accent2">
                    <a:lumMod val="75000"/>
                  </a:schemeClr>
                </a:solidFill>
                <a:latin typeface="Calibri" pitchFamily="34" charset="0"/>
                <a:ea typeface="Calibri" pitchFamily="34" charset="0"/>
                <a:cs typeface="Arial" pitchFamily="34" charset="0"/>
              </a:rPr>
              <a:t>انفسكم</a:t>
            </a:r>
            <a:r>
              <a:rPr lang="ar-SA" sz="2800" b="1" dirty="0" smtClean="0">
                <a:solidFill>
                  <a:schemeClr val="accent2">
                    <a:lumMod val="75000"/>
                  </a:schemeClr>
                </a:solidFill>
                <a:latin typeface="Calibri" pitchFamily="34" charset="0"/>
                <a:ea typeface="Calibri" pitchFamily="34" charset="0"/>
                <a:cs typeface="Arial" pitchFamily="34" charset="0"/>
              </a:rPr>
              <a:t> </a:t>
            </a:r>
            <a:r>
              <a:rPr lang="ar-SA" sz="2800" b="1" dirty="0" err="1" smtClean="0">
                <a:solidFill>
                  <a:schemeClr val="accent2">
                    <a:lumMod val="75000"/>
                  </a:schemeClr>
                </a:solidFill>
                <a:latin typeface="Calibri" pitchFamily="34" charset="0"/>
                <a:ea typeface="Calibri" pitchFamily="34" charset="0"/>
                <a:cs typeface="Arial" pitchFamily="34" charset="0"/>
              </a:rPr>
              <a:t>ازواجا</a:t>
            </a:r>
            <a:r>
              <a:rPr lang="ar-SA" sz="2800" b="1" dirty="0" smtClean="0">
                <a:solidFill>
                  <a:schemeClr val="accent2">
                    <a:lumMod val="75000"/>
                  </a:schemeClr>
                </a:solidFill>
                <a:latin typeface="Calibri" pitchFamily="34" charset="0"/>
                <a:ea typeface="Calibri" pitchFamily="34" charset="0"/>
                <a:cs typeface="Arial" pitchFamily="34" charset="0"/>
              </a:rPr>
              <a:t> لتسكنوا إليها وجعل بينكم </a:t>
            </a:r>
            <a:r>
              <a:rPr lang="ar-SA" sz="2800" b="1" dirty="0" err="1" smtClean="0">
                <a:solidFill>
                  <a:schemeClr val="accent2">
                    <a:lumMod val="75000"/>
                  </a:schemeClr>
                </a:solidFill>
                <a:latin typeface="Calibri" pitchFamily="34" charset="0"/>
                <a:ea typeface="Calibri" pitchFamily="34" charset="0"/>
                <a:cs typeface="Arial" pitchFamily="34" charset="0"/>
              </a:rPr>
              <a:t>موده</a:t>
            </a:r>
            <a:r>
              <a:rPr lang="ar-SA" sz="2800" b="1" dirty="0" smtClean="0">
                <a:solidFill>
                  <a:schemeClr val="accent2">
                    <a:lumMod val="75000"/>
                  </a:schemeClr>
                </a:solidFill>
                <a:latin typeface="Calibri" pitchFamily="34" charset="0"/>
                <a:ea typeface="Calibri" pitchFamily="34" charset="0"/>
                <a:cs typeface="Arial" pitchFamily="34" charset="0"/>
              </a:rPr>
              <a:t> ورحمه إن في ذلك </a:t>
            </a:r>
            <a:r>
              <a:rPr lang="ar-SA" sz="2800" b="1" dirty="0" err="1" smtClean="0">
                <a:solidFill>
                  <a:schemeClr val="accent2">
                    <a:lumMod val="75000"/>
                  </a:schemeClr>
                </a:solidFill>
                <a:latin typeface="Calibri" pitchFamily="34" charset="0"/>
                <a:ea typeface="Calibri" pitchFamily="34" charset="0"/>
                <a:cs typeface="Arial" pitchFamily="34" charset="0"/>
              </a:rPr>
              <a:t>لايات</a:t>
            </a:r>
            <a:r>
              <a:rPr lang="ar-SA" sz="2800" b="1" dirty="0" smtClean="0">
                <a:solidFill>
                  <a:schemeClr val="accent2">
                    <a:lumMod val="75000"/>
                  </a:schemeClr>
                </a:solidFill>
                <a:latin typeface="Calibri" pitchFamily="34" charset="0"/>
                <a:ea typeface="Calibri" pitchFamily="34" charset="0"/>
                <a:cs typeface="Arial" pitchFamily="34" charset="0"/>
              </a:rPr>
              <a:t> لقوم يتفكرون)</a:t>
            </a:r>
            <a:endParaRPr lang="en-US" sz="2800" b="1" dirty="0" smtClean="0">
              <a:solidFill>
                <a:schemeClr val="accent2">
                  <a:lumMod val="75000"/>
                </a:schemeClr>
              </a:solidFill>
              <a:latin typeface="Arial" pitchFamily="34" charset="0"/>
              <a:cs typeface="Arial" pitchFamily="34" charset="0"/>
            </a:endParaRPr>
          </a:p>
          <a:p>
            <a:pPr lvl="0" eaLnBrk="0" fontAlgn="base" hangingPunct="0">
              <a:spcBef>
                <a:spcPct val="0"/>
              </a:spcBef>
              <a:spcAft>
                <a:spcPct val="0"/>
              </a:spcAft>
            </a:pPr>
            <a:r>
              <a:rPr lang="ar-SA" sz="2800" b="1" dirty="0" smtClean="0">
                <a:solidFill>
                  <a:schemeClr val="accent2">
                    <a:lumMod val="75000"/>
                  </a:schemeClr>
                </a:solidFill>
                <a:latin typeface="Calibri" pitchFamily="34" charset="0"/>
                <a:ea typeface="Calibri" pitchFamily="34" charset="0"/>
                <a:cs typeface="Arial" pitchFamily="34" charset="0"/>
              </a:rPr>
              <a:t>4)إن تكون ذات عقل .. وقد ذكر النبي صل الله عليه وسلم </a:t>
            </a:r>
            <a:r>
              <a:rPr lang="ar-SA" sz="2800" b="1" dirty="0" err="1" smtClean="0">
                <a:solidFill>
                  <a:schemeClr val="accent2">
                    <a:lumMod val="75000"/>
                  </a:schemeClr>
                </a:solidFill>
                <a:latin typeface="Calibri" pitchFamily="34" charset="0"/>
                <a:ea typeface="Calibri" pitchFamily="34" charset="0"/>
                <a:cs typeface="Arial" pitchFamily="34" charset="0"/>
              </a:rPr>
              <a:t>اوصاف</a:t>
            </a:r>
            <a:r>
              <a:rPr lang="ar-SA" sz="2800" b="1" dirty="0" smtClean="0">
                <a:solidFill>
                  <a:schemeClr val="accent2">
                    <a:lumMod val="75000"/>
                  </a:schemeClr>
                </a:solidFill>
                <a:latin typeface="Calibri" pitchFamily="34" charset="0"/>
                <a:ea typeface="Calibri" pitchFamily="34" charset="0"/>
                <a:cs typeface="Arial" pitchFamily="34" charset="0"/>
              </a:rPr>
              <a:t> الزوجة الصالحة بقولة ( </a:t>
            </a:r>
            <a:r>
              <a:rPr lang="ar-SA" sz="2800" b="1" dirty="0" err="1" smtClean="0">
                <a:solidFill>
                  <a:schemeClr val="accent2">
                    <a:lumMod val="75000"/>
                  </a:schemeClr>
                </a:solidFill>
                <a:latin typeface="Calibri" pitchFamily="34" charset="0"/>
                <a:ea typeface="Calibri" pitchFamily="34" charset="0"/>
                <a:cs typeface="Arial" pitchFamily="34" charset="0"/>
              </a:rPr>
              <a:t>مااستفاد</a:t>
            </a:r>
            <a:r>
              <a:rPr lang="ar-SA" sz="2800" b="1" dirty="0" smtClean="0">
                <a:solidFill>
                  <a:schemeClr val="accent2">
                    <a:lumMod val="75000"/>
                  </a:schemeClr>
                </a:solidFill>
                <a:latin typeface="Calibri" pitchFamily="34" charset="0"/>
                <a:ea typeface="Calibri" pitchFamily="34" charset="0"/>
                <a:cs typeface="Arial" pitchFamily="34" charset="0"/>
              </a:rPr>
              <a:t> المؤمن بعد تقوى الله خيرا من زوجة صالحة إن </a:t>
            </a:r>
            <a:r>
              <a:rPr lang="ar-SA" sz="2800" b="1" dirty="0" err="1" smtClean="0">
                <a:solidFill>
                  <a:schemeClr val="accent2">
                    <a:lumMod val="75000"/>
                  </a:schemeClr>
                </a:solidFill>
                <a:latin typeface="Calibri" pitchFamily="34" charset="0"/>
                <a:ea typeface="Calibri" pitchFamily="34" charset="0"/>
                <a:cs typeface="Arial" pitchFamily="34" charset="0"/>
              </a:rPr>
              <a:t>امرها</a:t>
            </a:r>
            <a:r>
              <a:rPr lang="ar-SA" sz="2800" b="1" dirty="0" smtClean="0">
                <a:solidFill>
                  <a:schemeClr val="accent2">
                    <a:lumMod val="75000"/>
                  </a:schemeClr>
                </a:solidFill>
                <a:latin typeface="Calibri" pitchFamily="34" charset="0"/>
                <a:ea typeface="Calibri" pitchFamily="34" charset="0"/>
                <a:cs typeface="Arial" pitchFamily="34" charset="0"/>
              </a:rPr>
              <a:t> </a:t>
            </a:r>
            <a:r>
              <a:rPr lang="ar-SA" sz="2800" b="1" dirty="0" err="1" smtClean="0">
                <a:solidFill>
                  <a:schemeClr val="accent2">
                    <a:lumMod val="75000"/>
                  </a:schemeClr>
                </a:solidFill>
                <a:latin typeface="Calibri" pitchFamily="34" charset="0"/>
                <a:ea typeface="Calibri" pitchFamily="34" charset="0"/>
                <a:cs typeface="Arial" pitchFamily="34" charset="0"/>
              </a:rPr>
              <a:t>اطاعتة</a:t>
            </a:r>
            <a:r>
              <a:rPr lang="ar-SA" sz="2800" b="1" dirty="0" smtClean="0">
                <a:solidFill>
                  <a:schemeClr val="accent2">
                    <a:lumMod val="75000"/>
                  </a:schemeClr>
                </a:solidFill>
                <a:latin typeface="Calibri" pitchFamily="34" charset="0"/>
                <a:ea typeface="Calibri" pitchFamily="34" charset="0"/>
                <a:cs typeface="Arial" pitchFamily="34" charset="0"/>
              </a:rPr>
              <a:t> وان نظر إليها سرته وان اقسم عليها برته وان غاب عنها حفظته في نفسها وماله )</a:t>
            </a:r>
            <a:endParaRPr lang="ar-SA" sz="2800" b="1" dirty="0" smtClean="0">
              <a:solidFill>
                <a:schemeClr val="accent2">
                  <a:lumMod val="75000"/>
                </a:schemeClr>
              </a:solidFill>
              <a:latin typeface="Arial" pitchFamily="34" charset="0"/>
              <a:cs typeface="Arial" pitchFamily="34" charset="0"/>
            </a:endParaRPr>
          </a:p>
        </p:txBody>
      </p:sp>
      <p:pic>
        <p:nvPicPr>
          <p:cNvPr id="4" name="Picture 3" descr="http://t1.gstatic.com/images?q=tbn:ANd9GcQWufZ3jN0Sq8dqO-qlzQuCZtN8DZJLeCXEiEr78aOdgFXk4Qxe"/>
          <p:cNvPicPr>
            <a:picLocks noChangeAspect="1" noChangeArrowheads="1"/>
          </p:cNvPicPr>
          <p:nvPr/>
        </p:nvPicPr>
        <p:blipFill>
          <a:blip r:embed="rId3"/>
          <a:srcRect/>
          <a:stretch>
            <a:fillRect/>
          </a:stretch>
        </p:blipFill>
        <p:spPr bwMode="auto">
          <a:xfrm>
            <a:off x="6572264" y="2786058"/>
            <a:ext cx="2286016" cy="350046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AutoShape 4" descr="data:image/jpeg;base64,/9j/4AAQSkZJRgABAQAAAQABAAD/2wCEAAkGBhISEBQQEBQQFRESERISFRAVFRAZEhYYFBUVFRUQFBYXGyYqGBojGhcSHy8gIzMpLS8vFx4xNTAqNSYrLSkBCQoKDgwOGA8PGSokHyIsLCwvLywpKS81NiwsLDQsLy8wLCwuLi8qKS8tLCwpLzQrLCksKiwsLiwsLCwsLCwsLP/AABEIAMAA8AMBIgACEQEDEQH/xAAbAAEAAgMBAQAAAAAAAAAAAAAAAwUCBAYHAf/EADsQAAIBAwIEBAQDBgQHAAAAAAABAgMREgQhBTFBUQYTYYEicZGhBzJCFCNyscHRUpLh8DNDYqKywvH/xAAZAQEAAwEBAAAAAAAAAAAAAAAAAQIDBAX/xAAiEQEBAAIDAAIBBQAAAAAAAAAAAQIRAxIhMUEEEyJCUWH/2gAMAwEAAhEDEQA/APYcRiTYDACDE+4kkVu17mWAEOIxJsBgBDiMSbAYAQ4jEmwGAEOIxJsBgBDiMSbAYAQ4jEmwGAEOIxJsBgBDiMSbAYAQ4jEmwGAEOIxJsBgBDiMSbAYAQ4jEmwGAEOIxJsBgBU8T8SU9PZ1pKEZyajKW1mldwa6PmWOg1iqRT5XSte6crq97M898ceCamor03CcI3jacZraLX/NW9lPszs+A8OlCCp1JyqKMUlU3WWK/Urvffmu1zSyadOeGEwll9WOqljOMuj2f+/c2sCv113SknvKnJb910f0f2N3R1cqcZd4oows8Z4DAzNPW8Vp0p04TbTqtxjttdWW/bmiNbVk22cBgZoAYYDAzAGGAwMwBhgMDMAYYDAzAGGAwMwBhgMDMAYYDAzAGGAwMwBhgMDMAYYDAzAGGAwMwBBqIw5ztttv67WNLhFCNGMoqyjne15WXJbXb2skWNSCa3V+p5x458a+S3B3hUh+hqza9PTsy+EuXkb8PHlyXrHaamo855NYSpPl0s/hb/wC4l4FUyor0cl9zjvAXHq2speY4NadTUZTl+t3Sxj3S2v06HZcGVo1F2rVF9xlNeJ5cOm8asDU1umjN08oxbjUTjdcmt7r6G2Qc5+kF95f2X/kVjCJkfQCEAAAAAAAAAAAAAAAAAAAAAAAAAAAAAAzlvG3B6Wq01WFejCUqMJVabk3vZN7NWaTtZr/Q6WlXUleLKfj1L9ohLTwbhUcZ4VLfDe28Xvun6Fp8tOPzJDwienp0IaOgoxhThGMYp7La9333uy04ZpnTUoPlk5J/xN7e2x4j4Z1uvesqUnSnnBNynJNU4QSUvMcrWaaaa6u6PbuDTctPTlLdygm/my2Uknlbc/HOP4u9turUsr/Rd30R8o07Lfm92/V8zGHxSv0jsvV8nL+n1JjNygAAAAAAAAAAAAAAAAAAAAAAAAAAAAAAAKTW8Vjp0otr0ff0fyIqPEaVaSm2lhfG3PJ7XX8vc87/ABH4pqNPeNenJRk2oVlvTb5pqXR26M+fhGqmqvqa9S1GnPGEetSa3b/hW3zfyZv1km9+vQ/QxnH3tdnpKinQqyg5fvo0qKT/AEfvatOSS6JRV/Y6ONRRTgus2lborJ7ezKDwp/wKUpxljOi6mfS7qSnb52m/oX1Ko21Upwi01a997X6fb6Gdcufy2s7JL4Y9Em/tYj0NCpHLzambburQUVFdlzuV0NbTrTitrxllLssXZL/Nb6FlV10YyUXe8uVlf3suhGlLjZ42QAVUAAAAAAAAAAAAAAAAAAAAAAAAAAAAAGrxHh1OvTlSqxjOEucZJNXXJ2fVOzObq6dUdBTr04wWGncpRjFRi8oOXJcviOnjUlJZJRs90ne7Xd9vuc9WpSq6P9l3jdTpTdrtKM2lbvdL6MtPlrx2xrUuJw02ip41Lyp0aUcb3ssEvvZv6nD6r8VVQcoxu7SbSXW7vZe53/CeFTp6pyaXkyoQTe1k6XmRxa/hqL/KzhuMfhboq2pqU6cK1FpRrOtGUnTpqd5KOMtujSjz7F5ZPp1ceXHLZZtY+AaXm0p6jUVnm05qMXFU483v/ie/M7qWo8unGUMZVJpXlNtXXz7ehx/A/wAOJaRRy1d4N3dOdNJ3vtyn9u56DpaaxjZqVltJW+wzst2p+Rnjct43ca1GvX/VCHs/9TehK63VvQyBk5LdgACAAAAAAAAAAAAAAAAAAAAAAAAAAAVmi18nU8rBuCj8Ne6tK3Rro/7DT14eZWg+cJp+04qX87mbhOlyTnHp/iX9zXlVgsvMjaUuvKTSW2/oWaan02auqTTSV+69OxXup++cpRajKcZu/XCKjCL9039CDhPF4xzg3e0+b5tWVjDxLxunHT5Kyk6kIr53u/smWk900xwvbUiy4pZwbjvN7Rj1bfRGzwVS/Z6ecVGWCvFdP98zj+E8fjKalleUfhjFWaXeTb69LfPkdX+3RjSW7ukkkvzPbZbDKWeHJhlj+1ZgquFyryeUrKnusZNue38vctSlmmFmqAAhAAAAAAAAAAAAAAAAAAAAAAAAAAAKxKanKbcJWdrJ2t2W5yXjDjcoWm4VIx3+JxeLva3xcv8A6VnjvxtV01WEKKSm05OpNpqcGrYpLnUW1l1LriFanquGTXxTzpxbk7J3x3i0vytWe3TY2k1q124YdNZZTx5jrPGuFSTi7p2fPquaK5ceqa+rGk5SjShJtyvvJvZ4/JXV/UtuNfhAs6ioaqTak8FOKtbmlNxd726pexzuh8L8Q08/i01dqLdqkKc5U5JPnGUU9jSckuUnw9LDkwyyknn+vcPCXh7SwoWVOOSV85Nt+7bL7hGnjFOVt+jfRdl2PNvD3HXWgqScoxvafNSdv0+iPS+F0k6OK/36sz5JZfXm/kY5Y29q3NLNPJpqzl/RGwaWk4aqbupS9Y7Yv2sbplXHdb8AAQgAAAAAAAAAAAAAAAAAAAAAAAAAAFDxvgEakoTdONTy03GDSb+snz7GPEqC/Z3NbOcoRe1vzNRxkujV7E1ar8bmpOztaz2tbY1uLRlGNXOW0pUZX22akmrL5xt7rsaz6b/uuo59cNjU1uq1FWVSNKNdQhTjbGeCSqylte2V1t2Z2Wo1Kg42j+7i7bdGrcl1t2+fYp5VXUj8EbpSTk1a2zu16jjuuUaE8nJLF4pW5r9Xca3pey52Rv1q0cnGUYedKXw3hDPG109/dexvaTXRk1GKe8cr2SSPBtf4m18268pxjKhLHF3VWUJW5r1VvueveHONynCnnCcZYLKUlZY22ce+/UZYeLcvB1x3vbp0AgZOMAAAAAAAAAAAAAAAAAAAAAAAAAAAAAee+ItXW08HOUZ481O1/d26nFcZ/EbzFiruSktvk+p3XjPxC4adylTnD4fyuz91b+p47w7hVLVyqV6krPK0aUXHLp8TXX2+p0y6m7Hr8Vxxw754va/D/iSlDTxjs0l6Xk3zd33ZYaKpRlabalUcsrpXjHqoq/NLueHcL1L/AGr9nylOjCe3Nv0uezcPlRjSjhGefpe33Iyxmtz7Y83FMZMp/JoV/C1GprKeoq0ottSVRK1m5S+Brtjtvz3Z1eh0cG2nBLG0VF3aXs+vyIKXCvMSbk4K35IWv8pSfL5L6mxDgNNbp1L93K7M8stufPk7TVqxSPpFRo47Xk/mSmbmAAAAAAAAAAAAAAAAAAAAAAAAAAAAAHmPGOBanXycJVZeXBxy5LZv8uy52ucV4g/D+rGs1RvGF4xaTaT6791yPaYLybRp7pfm7tvdyf2IdbqIfBPH4s05J+vM6Jn9a8ejh+TlPNTX9PLfBfhDGpKMv+LCbTvz7p+tz1tUcKapqNm7LKzcU3ye3IpI6C9aWop/DKU7q3blb7HQ6Fzs3Uau7Pb+ZXky2z/I5e9lR6PSVY1VKWGNnfFvfts0WlzmfEXiWGmhKtKUU4xbhHd+Zunj6S59x4X8Sx1VNVo/DCUpJRk15jcUleS/SUstm2FwyuPd01xchzHmFGKa4uQ+YPMAmuLkPmDzAJri5D5g8wCa4uQ+YPMAmuLkPmDzAJri5D5g8wCa4uQ+YPMAmuLkPmDzAJri5D5g8wCa4uQ+YPMAmuLkPmDzAKXiUnFqaf5nZr25/wAz7qbOTXSL/lF2/wDZ+6JNXScoNWd+a9jW0jbjGT5zlUf0Tivsi8ay+So5VsasYpSwk4p26PG/3sWihfee/wD0fpX938zU0cW25b/maXPps3/Q2rvsyLUcmXulN4p8Px1WndOd75qcZRbji09pc+i7dTHw/wCGaWkUYUnUeV3PNt5y3+OS/wAVuvUttTqcErxqSu7WjFv69kZK7d2mrXsuu/Vk9rpP6uXXr9NrMZkF32Yu+zKsk+YzILvsxd9mBPmMyC77MXfZgT5jMgu+zF32YE+YzILvsxd9mBPmMyC77MXfZgT5jMgu+zF32YE+YzILvsxd9mBPmMyC77MXfZgT5jMgu+zF32YE+YzNPVTmoSdOKdRQk4RldRcknjFvom7K5zen4nxi8fM0WkUc45OOok2ou+Vk1vJJLqr5LsyB2GYzOH0fFeMup5dTS0cYyleumllG80sYufS0Pa7/AIt/g2q4o9S46qjQjpsWlOErzTinaVr/AKm47dN+VviD/9k="/>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pic>
        <p:nvPicPr>
          <p:cNvPr id="9222" name="Picture 6" descr="http://t1.gstatic.com/images?q=tbn:ANd9GcQa2K7VemYG8acZnWzgT4nOJ7R31LaCYln6TUGOWg1TOdITaZeS"/>
          <p:cNvPicPr>
            <a:picLocks noChangeAspect="1" noChangeArrowheads="1"/>
          </p:cNvPicPr>
          <p:nvPr/>
        </p:nvPicPr>
        <p:blipFill>
          <a:blip r:embed="rId2"/>
          <a:srcRect/>
          <a:stretch>
            <a:fillRect/>
          </a:stretch>
        </p:blipFill>
        <p:spPr bwMode="auto">
          <a:xfrm>
            <a:off x="1" y="0"/>
            <a:ext cx="9144000" cy="6858000"/>
          </a:xfrm>
          <a:prstGeom prst="rect">
            <a:avLst/>
          </a:prstGeom>
          <a:noFill/>
        </p:spPr>
      </p:pic>
      <p:sp>
        <p:nvSpPr>
          <p:cNvPr id="15361" name="Rectangle 1"/>
          <p:cNvSpPr>
            <a:spLocks noChangeArrowheads="1"/>
          </p:cNvSpPr>
          <p:nvPr/>
        </p:nvSpPr>
        <p:spPr bwMode="auto">
          <a:xfrm>
            <a:off x="285720" y="571480"/>
            <a:ext cx="8429684"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err="1" smtClean="0">
                <a:ln>
                  <a:noFill/>
                </a:ln>
                <a:solidFill>
                  <a:schemeClr val="accent2">
                    <a:lumMod val="50000"/>
                  </a:schemeClr>
                </a:solidFill>
                <a:effectLst/>
                <a:latin typeface="Calibri" pitchFamily="34" charset="0"/>
                <a:ea typeface="Calibri" pitchFamily="34" charset="0"/>
                <a:cs typeface="Arial" pitchFamily="34" charset="0"/>
              </a:rPr>
              <a:t>المرأه</a:t>
            </a:r>
            <a:r>
              <a:rPr kumimoji="0" lang="ar-SA" sz="3200" b="1" i="0" u="none" strike="noStrike" cap="none" normalizeH="0" baseline="0" dirty="0" smtClean="0">
                <a:ln>
                  <a:noFill/>
                </a:ln>
                <a:solidFill>
                  <a:schemeClr val="accent2">
                    <a:lumMod val="50000"/>
                  </a:schemeClr>
                </a:solidFill>
                <a:effectLst/>
                <a:latin typeface="Calibri" pitchFamily="34" charset="0"/>
                <a:ea typeface="Calibri" pitchFamily="34" charset="0"/>
                <a:cs typeface="Arial" pitchFamily="34" charset="0"/>
              </a:rPr>
              <a:t> التي يحل خطبتها :</a:t>
            </a:r>
            <a:endParaRPr kumimoji="0" lang="en-US" sz="3200" b="1" i="0" u="none" strike="noStrike" cap="none" normalizeH="0" baseline="0" dirty="0" smtClean="0">
              <a:ln>
                <a:noFill/>
              </a:ln>
              <a:solidFill>
                <a:schemeClr val="accent2">
                  <a:lumMod val="50000"/>
                </a:schemeClr>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lang="ar-SA" sz="3200" dirty="0" smtClean="0">
                <a:latin typeface="Calibri" pitchFamily="34" charset="0"/>
                <a:ea typeface="Calibri" pitchFamily="34" charset="0"/>
                <a:cs typeface="Arial" pitchFamily="34" charset="0"/>
              </a:rPr>
              <a:t>أ</a:t>
            </a:r>
            <a:r>
              <a:rPr kumimoji="0" lang="ar-SA" sz="32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ن الخاطب لا يجوز له إن يخطب إلا من تحل له من النساء فاللاتي يحرم نكاحهن عليه </a:t>
            </a:r>
            <a:r>
              <a:rPr kumimoji="0" lang="ar-SA" sz="32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لايجوز</a:t>
            </a:r>
            <a:r>
              <a:rPr kumimoji="0" lang="ar-SA" sz="32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إن يتقدم لخطبتهن..</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32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وهؤلاء المحرمات من النساء نوعان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3200" b="0" i="0" u="none" strike="noStrike" cap="none" normalizeH="0" baseline="0" dirty="0" smtClean="0">
                <a:ln>
                  <a:noFill/>
                </a:ln>
                <a:solidFill>
                  <a:schemeClr val="accent2">
                    <a:lumMod val="50000"/>
                  </a:schemeClr>
                </a:solidFill>
                <a:effectLst/>
                <a:latin typeface="Calibri" pitchFamily="34" charset="0"/>
                <a:ea typeface="Calibri" pitchFamily="34" charset="0"/>
                <a:cs typeface="Arial" pitchFamily="34" charset="0"/>
              </a:rPr>
              <a:t>النوع الأول :</a:t>
            </a:r>
          </a:p>
          <a:p>
            <a:pPr marL="0" marR="0" lvl="0" indent="0" algn="r" defTabSz="914400" rtl="1" eaLnBrk="0" fontAlgn="base" latinLnBrk="0" hangingPunct="0">
              <a:lnSpc>
                <a:spcPct val="100000"/>
              </a:lnSpc>
              <a:spcBef>
                <a:spcPct val="0"/>
              </a:spcBef>
              <a:spcAft>
                <a:spcPct val="0"/>
              </a:spcAft>
              <a:buClrTx/>
              <a:buSzTx/>
              <a:buFontTx/>
              <a:buNone/>
              <a:tabLst/>
            </a:pPr>
            <a:r>
              <a:rPr kumimoji="0" lang="ar-SA" sz="32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محرمات حرمه مؤبدة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32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وهن اللاتي يرجع تحريمهن إلى سبب </a:t>
            </a:r>
            <a:r>
              <a:rPr kumimoji="0" lang="ar-SA" sz="32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لايقبل</a:t>
            </a:r>
            <a:r>
              <a:rPr kumimoji="0" lang="ar-SA" sz="32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الزوال فيحرم على الرجل الزواج بواحدة منهن بأي حال وعلى مدى الدهر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32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وهن ثلاثة أصناف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32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محرمات بالنسب ..</a:t>
            </a:r>
          </a:p>
          <a:p>
            <a:pPr marL="0" marR="0" lvl="0" indent="0" algn="r" defTabSz="914400" rtl="1" eaLnBrk="0" fontAlgn="base" latinLnBrk="0" hangingPunct="0">
              <a:lnSpc>
                <a:spcPct val="100000"/>
              </a:lnSpc>
              <a:spcBef>
                <a:spcPct val="0"/>
              </a:spcBef>
              <a:spcAft>
                <a:spcPct val="0"/>
              </a:spcAft>
              <a:buClrTx/>
              <a:buSzTx/>
              <a:buFontTx/>
              <a:buNone/>
              <a:tabLst/>
            </a:pPr>
            <a:r>
              <a:rPr kumimoji="0" lang="ar-SA" sz="32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محرمات بالمصاهرة..</a:t>
            </a:r>
          </a:p>
          <a:p>
            <a:pPr marL="0" marR="0" lvl="0" indent="0" algn="r" defTabSz="914400" rtl="1" eaLnBrk="0" fontAlgn="base" latinLnBrk="0" hangingPunct="0">
              <a:lnSpc>
                <a:spcPct val="100000"/>
              </a:lnSpc>
              <a:spcBef>
                <a:spcPct val="0"/>
              </a:spcBef>
              <a:spcAft>
                <a:spcPct val="0"/>
              </a:spcAft>
              <a:buClrTx/>
              <a:buSzTx/>
              <a:buFontTx/>
              <a:buNone/>
              <a:tabLst/>
            </a:pPr>
            <a:r>
              <a:rPr kumimoji="0" lang="ar-SA" sz="32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محرمات بالرضاعة ..</a:t>
            </a:r>
            <a:endParaRPr kumimoji="0" lang="ar-SA"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536</TotalTime>
  <Words>1301</Words>
  <Application>Microsoft Office PowerPoint</Application>
  <PresentationFormat>عرض على الشاشة (3:4)‏</PresentationFormat>
  <Paragraphs>110</Paragraphs>
  <Slides>16</Slides>
  <Notes>0</Notes>
  <HiddenSlides>0</HiddenSlides>
  <MMClips>0</MMClips>
  <ScaleCrop>false</ScaleCrop>
  <HeadingPairs>
    <vt:vector size="4" baseType="variant">
      <vt:variant>
        <vt:lpstr>سمة</vt:lpstr>
      </vt:variant>
      <vt:variant>
        <vt:i4>1</vt:i4>
      </vt:variant>
      <vt:variant>
        <vt:lpstr>عناوين الشرائح</vt:lpstr>
      </vt:variant>
      <vt:variant>
        <vt:i4>16</vt:i4>
      </vt:variant>
    </vt:vector>
  </HeadingPairs>
  <TitlesOfParts>
    <vt:vector size="17" baseType="lpstr">
      <vt:lpstr>سمة Office</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user</dc:creator>
  <cp:lastModifiedBy>user</cp:lastModifiedBy>
  <cp:revision>53</cp:revision>
  <dcterms:created xsi:type="dcterms:W3CDTF">2012-02-17T19:21:34Z</dcterms:created>
  <dcterms:modified xsi:type="dcterms:W3CDTF">2012-02-29T17:50:33Z</dcterms:modified>
</cp:coreProperties>
</file>