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65" r:id="rId5"/>
    <p:sldId id="266" r:id="rId6"/>
    <p:sldId id="259" r:id="rId7"/>
    <p:sldId id="260" r:id="rId8"/>
    <p:sldId id="261" r:id="rId9"/>
    <p:sldId id="262" r:id="rId10"/>
    <p:sldId id="263" r:id="rId11"/>
    <p:sldId id="268" r:id="rId12"/>
    <p:sldId id="269" r:id="rId13"/>
    <p:sldId id="264" r:id="rId14"/>
    <p:sldId id="267" r:id="rId15"/>
    <p:sldId id="271" r:id="rId16"/>
    <p:sldId id="270"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4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4" d="100"/>
          <a:sy n="64" d="100"/>
        </p:scale>
        <p:origin x="1340" y="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a:t>Click to edit Master title style</a:t>
            </a:r>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a:t>Click to edit Master subtitle style</a:t>
            </a:r>
          </a:p>
        </p:txBody>
      </p:sp>
      <p:sp>
        <p:nvSpPr>
          <p:cNvPr id="4" name="Date Placeholder 3"/>
          <p:cNvSpPr>
            <a:spLocks noGrp="1"/>
          </p:cNvSpPr>
          <p:nvPr>
            <p:ph type="dt" sz="half" idx="10"/>
          </p:nvPr>
        </p:nvSpPr>
        <p:spPr/>
        <p:txBody>
          <a:bodyPr/>
          <a:lstStyle/>
          <a:p>
            <a:fld id="{A8A43496-5B6C-433A-AB61-A7AC50DF0211}" type="datetimeFigureOut">
              <a:rPr lang="ar-SA" smtClean="0"/>
              <a:pPr/>
              <a:t>17/12/1437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ED165A4-7CE7-402A-A3CE-7860D564BC0C}" type="slidenum">
              <a:rPr lang="ar-SA" smtClean="0"/>
              <a:pPr/>
              <a:t>‹#›</a:t>
            </a:fld>
            <a:endParaRPr lang="ar-SA"/>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8A43496-5B6C-433A-AB61-A7AC50DF0211}" type="datetimeFigureOut">
              <a:rPr lang="ar-SA" smtClean="0"/>
              <a:pPr/>
              <a:t>17/12/1437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ED165A4-7CE7-402A-A3CE-7860D564BC0C}" type="slidenum">
              <a:rPr lang="ar-SA" smtClean="0"/>
              <a:pPr/>
              <a:t>‹#›</a:t>
            </a:fld>
            <a:endParaRPr lang="ar-SA"/>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8A43496-5B6C-433A-AB61-A7AC50DF0211}" type="datetimeFigureOut">
              <a:rPr lang="ar-SA" smtClean="0"/>
              <a:pPr/>
              <a:t>17/12/1437</a:t>
            </a:fld>
            <a:endParaRPr lang="ar-SA"/>
          </a:p>
        </p:txBody>
      </p:sp>
      <p:sp>
        <p:nvSpPr>
          <p:cNvPr id="5" name="Footer Placeholder 4"/>
          <p:cNvSpPr>
            <a:spLocks noGrp="1"/>
          </p:cNvSpPr>
          <p:nvPr>
            <p:ph type="ftr" sz="quarter" idx="11"/>
          </p:nvPr>
        </p:nvSpPr>
        <p:spPr>
          <a:xfrm>
            <a:off x="2640597" y="6377459"/>
            <a:ext cx="3836404" cy="365125"/>
          </a:xfrm>
        </p:spPr>
        <p:txBody>
          <a:bodyPr/>
          <a:lstStyle/>
          <a:p>
            <a:endParaRPr lang="ar-SA"/>
          </a:p>
        </p:txBody>
      </p:sp>
      <p:sp>
        <p:nvSpPr>
          <p:cNvPr id="6" name="Slide Number Placeholder 5"/>
          <p:cNvSpPr>
            <a:spLocks noGrp="1"/>
          </p:cNvSpPr>
          <p:nvPr>
            <p:ph type="sldNum" sz="quarter" idx="12"/>
          </p:nvPr>
        </p:nvSpPr>
        <p:spPr/>
        <p:txBody>
          <a:bodyPr/>
          <a:lstStyle/>
          <a:p>
            <a:fld id="{4ED165A4-7CE7-402A-A3CE-7860D564BC0C}" type="slidenum">
              <a:rPr lang="ar-SA" smtClean="0"/>
              <a:pPr/>
              <a:t>‹#›</a:t>
            </a:fld>
            <a:endParaRPr lang="ar-SA"/>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8A43496-5B6C-433A-AB61-A7AC50DF0211}" type="datetimeFigureOut">
              <a:rPr lang="ar-SA" smtClean="0"/>
              <a:pPr/>
              <a:t>17/12/1437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ED165A4-7CE7-402A-A3CE-7860D564BC0C}" type="slidenum">
              <a:rPr lang="ar-SA" smtClean="0"/>
              <a:pPr/>
              <a:t>‹#›</a:t>
            </a:fld>
            <a:endParaRPr lang="ar-SA"/>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a:t>Click to edit Master title style</a:t>
            </a:r>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A8A43496-5B6C-433A-AB61-A7AC50DF0211}" type="datetimeFigureOut">
              <a:rPr lang="ar-SA" smtClean="0"/>
              <a:pPr/>
              <a:t>17/12/1437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4ED165A4-7CE7-402A-A3CE-7860D564BC0C}"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A8A43496-5B6C-433A-AB61-A7AC50DF0211}" type="datetimeFigureOut">
              <a:rPr lang="ar-SA" smtClean="0"/>
              <a:pPr/>
              <a:t>17/12/1437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ED165A4-7CE7-402A-A3CE-7860D564BC0C}" type="slidenum">
              <a:rPr lang="ar-SA" smtClean="0"/>
              <a:pPr/>
              <a:t>‹#›</a:t>
            </a:fld>
            <a:endParaRPr lang="ar-SA"/>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A8A43496-5B6C-433A-AB61-A7AC50DF0211}" type="datetimeFigureOut">
              <a:rPr lang="ar-SA" smtClean="0"/>
              <a:pPr/>
              <a:t>17/12/1437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4ED165A4-7CE7-402A-A3CE-7860D564BC0C}" type="slidenum">
              <a:rPr lang="ar-SA" smtClean="0"/>
              <a:pPr/>
              <a:t>‹#›</a:t>
            </a:fld>
            <a:endParaRPr lang="ar-SA"/>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A8A43496-5B6C-433A-AB61-A7AC50DF0211}" type="datetimeFigureOut">
              <a:rPr lang="ar-SA" smtClean="0"/>
              <a:pPr/>
              <a:t>17/12/1437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4ED165A4-7CE7-402A-A3CE-7860D564BC0C}" type="slidenum">
              <a:rPr lang="ar-SA" smtClean="0"/>
              <a:pPr/>
              <a:t>‹#›</a:t>
            </a:fld>
            <a:endParaRPr lang="ar-SA"/>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A43496-5B6C-433A-AB61-A7AC50DF0211}" type="datetimeFigureOut">
              <a:rPr lang="ar-SA" smtClean="0"/>
              <a:pPr/>
              <a:t>17/12/1437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4ED165A4-7CE7-402A-A3CE-7860D564BC0C}" type="slidenum">
              <a:rPr lang="ar-SA" smtClean="0"/>
              <a:pPr/>
              <a:t>‹#›</a:t>
            </a:fld>
            <a:endParaRPr lang="ar-SA"/>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a:t>Click to edit Master title style</a:t>
            </a:r>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A8A43496-5B6C-433A-AB61-A7AC50DF0211}" type="datetimeFigureOut">
              <a:rPr lang="ar-SA" smtClean="0"/>
              <a:pPr/>
              <a:t>17/12/1437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4ED165A4-7CE7-402A-A3CE-7860D564BC0C}" type="slidenum">
              <a:rPr lang="ar-SA" smtClean="0"/>
              <a:pPr/>
              <a:t>‹#›</a:t>
            </a:fld>
            <a:endParaRPr lang="ar-SA"/>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a:t>Click to edit Master title style</a:t>
            </a:r>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A8A43496-5B6C-433A-AB61-A7AC50DF0211}" type="datetimeFigureOut">
              <a:rPr lang="ar-SA" smtClean="0"/>
              <a:pPr/>
              <a:t>17/12/1437</a:t>
            </a:fld>
            <a:endParaRPr lang="ar-SA"/>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ar-SA"/>
          </a:p>
        </p:txBody>
      </p:sp>
      <p:sp>
        <p:nvSpPr>
          <p:cNvPr id="7" name="Slide Number Placeholder 6"/>
          <p:cNvSpPr>
            <a:spLocks noGrp="1"/>
          </p:cNvSpPr>
          <p:nvPr>
            <p:ph type="sldNum" sz="quarter" idx="12"/>
          </p:nvPr>
        </p:nvSpPr>
        <p:spPr>
          <a:xfrm>
            <a:off x="8339328" y="1170432"/>
            <a:ext cx="733864" cy="201168"/>
          </a:xfrm>
        </p:spPr>
        <p:txBody>
          <a:bodyPr/>
          <a:lstStyle/>
          <a:p>
            <a:fld id="{4ED165A4-7CE7-402A-A3CE-7860D564BC0C}"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a:t>Click to edit Master title style</a:t>
            </a:r>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A8A43496-5B6C-433A-AB61-A7AC50DF0211}" type="datetimeFigureOut">
              <a:rPr lang="ar-SA" smtClean="0"/>
              <a:pPr/>
              <a:t>17/12/1437</a:t>
            </a:fld>
            <a:endParaRPr lang="ar-SA"/>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ar-SA"/>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4ED165A4-7CE7-402A-A3CE-7860D564BC0C}"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ipe dir="r"/>
  </p:transition>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1772816"/>
            <a:ext cx="7992888" cy="4536504"/>
          </a:xfrm>
        </p:spPr>
        <p:txBody>
          <a:bodyPr>
            <a:noAutofit/>
          </a:bodyPr>
          <a:lstStyle/>
          <a:p>
            <a:pPr algn="ctr"/>
            <a:r>
              <a:rPr lang="en-US" sz="4800" dirty="0">
                <a:solidFill>
                  <a:srgbClr val="FB4BD5"/>
                </a:solidFill>
              </a:rPr>
              <a:t>Demonstrated by:</a:t>
            </a:r>
            <a:br>
              <a:rPr lang="en-US" sz="5400" dirty="0">
                <a:solidFill>
                  <a:srgbClr val="FB4BD5"/>
                </a:solidFill>
              </a:rPr>
            </a:br>
            <a:r>
              <a:rPr lang="en-US" sz="5400" dirty="0" err="1">
                <a:solidFill>
                  <a:srgbClr val="FB4BD5"/>
                </a:solidFill>
              </a:rPr>
              <a:t>Daheeya</a:t>
            </a:r>
            <a:r>
              <a:rPr lang="en-US" sz="5400" dirty="0">
                <a:solidFill>
                  <a:srgbClr val="FB4BD5"/>
                </a:solidFill>
              </a:rPr>
              <a:t> </a:t>
            </a:r>
            <a:r>
              <a:rPr lang="en-US" sz="5400" dirty="0" err="1">
                <a:solidFill>
                  <a:srgbClr val="FB4BD5"/>
                </a:solidFill>
              </a:rPr>
              <a:t>AlEnazi</a:t>
            </a:r>
            <a:br>
              <a:rPr lang="en-US" sz="5400" dirty="0">
                <a:solidFill>
                  <a:srgbClr val="FB4BD5"/>
                </a:solidFill>
              </a:rPr>
            </a:br>
            <a:r>
              <a:rPr lang="en-US" sz="5400" dirty="0">
                <a:solidFill>
                  <a:schemeClr val="tx1">
                    <a:lumMod val="85000"/>
                  </a:schemeClr>
                </a:solidFill>
              </a:rPr>
              <a:t>daalenazi@ksu.edu.sa</a:t>
            </a:r>
            <a:r>
              <a:rPr lang="en-US" sz="5400" dirty="0">
                <a:solidFill>
                  <a:srgbClr val="FB4BD5"/>
                </a:solidFill>
              </a:rPr>
              <a:t> </a:t>
            </a:r>
            <a:br>
              <a:rPr lang="en-US" sz="5400" dirty="0">
                <a:solidFill>
                  <a:srgbClr val="FB4BD5"/>
                </a:solidFill>
              </a:rPr>
            </a:br>
            <a:r>
              <a:rPr lang="en-US" sz="4800" dirty="0">
                <a:solidFill>
                  <a:srgbClr val="FB4BD5"/>
                </a:solidFill>
              </a:rPr>
              <a:t>3</a:t>
            </a:r>
            <a:r>
              <a:rPr lang="en-US" sz="4800" baseline="30000" dirty="0">
                <a:solidFill>
                  <a:srgbClr val="FB4BD5"/>
                </a:solidFill>
              </a:rPr>
              <a:t>rd</a:t>
            </a:r>
            <a:r>
              <a:rPr lang="en-US" sz="4800" dirty="0">
                <a:solidFill>
                  <a:srgbClr val="FB4BD5"/>
                </a:solidFill>
              </a:rPr>
              <a:t> floor,office#110</a:t>
            </a:r>
            <a:br>
              <a:rPr lang="en-US" sz="4800" dirty="0">
                <a:solidFill>
                  <a:srgbClr val="FB4BD5"/>
                </a:solidFill>
              </a:rPr>
            </a:br>
            <a:br>
              <a:rPr lang="en-US" sz="4800" dirty="0">
                <a:solidFill>
                  <a:schemeClr val="tx1"/>
                </a:solidFill>
              </a:rPr>
            </a:br>
            <a:r>
              <a:rPr lang="en-US" sz="4800" dirty="0">
                <a:solidFill>
                  <a:schemeClr val="tx1"/>
                </a:solidFill>
              </a:rPr>
              <a:t>office hour: wed 9-10</a:t>
            </a:r>
            <a:br>
              <a:rPr lang="en-US" sz="5400" dirty="0">
                <a:solidFill>
                  <a:srgbClr val="FB4BD5"/>
                </a:solidFill>
              </a:rPr>
            </a:br>
            <a:endParaRPr lang="ar-SA" sz="5400" dirty="0">
              <a:solidFill>
                <a:srgbClr val="FB4BD5"/>
              </a:solidFill>
            </a:endParaRPr>
          </a:p>
        </p:txBody>
      </p:sp>
      <p:sp>
        <p:nvSpPr>
          <p:cNvPr id="3" name="عنوان فرعي 2"/>
          <p:cNvSpPr>
            <a:spLocks noGrp="1"/>
          </p:cNvSpPr>
          <p:nvPr>
            <p:ph type="subTitle" idx="1"/>
          </p:nvPr>
        </p:nvSpPr>
        <p:spPr>
          <a:xfrm>
            <a:off x="0" y="116632"/>
            <a:ext cx="8964488" cy="1787648"/>
          </a:xfrm>
        </p:spPr>
        <p:txBody>
          <a:bodyPr>
            <a:normAutofit/>
          </a:bodyPr>
          <a:lstStyle/>
          <a:p>
            <a:pPr algn="ctr"/>
            <a:r>
              <a:rPr lang="en-US" sz="5400" u="sng" dirty="0">
                <a:solidFill>
                  <a:schemeClr val="tx1"/>
                </a:solidFill>
                <a:effectLst>
                  <a:outerShdw blurRad="38100" dist="38100" dir="2700000" algn="tl">
                    <a:srgbClr val="000000">
                      <a:alpha val="43137"/>
                    </a:srgbClr>
                  </a:outerShdw>
                </a:effectLst>
                <a:latin typeface="Arial Rounded MT Bold" panose="020F0704030504030204" pitchFamily="34" charset="0"/>
              </a:rPr>
              <a:t>Introduction of CLS 333</a:t>
            </a:r>
          </a:p>
          <a:p>
            <a:pPr algn="ctr"/>
            <a:endParaRPr lang="ar-SA" sz="5400" u="sng" dirty="0">
              <a:solidFill>
                <a:schemeClr val="tx1"/>
              </a:solidFill>
              <a:effectLst>
                <a:outerShdw blurRad="38100" dist="38100" dir="2700000" algn="tl">
                  <a:srgbClr val="000000">
                    <a:alpha val="43137"/>
                  </a:srgbClr>
                </a:outerShdw>
              </a:effectLst>
              <a:latin typeface="Arial Rounded MT Bold" panose="020F0704030504030204" pitchFamily="34" charset="0"/>
            </a:endParaRP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Test tubes usually have additives to make blood behave in specific ways until it can be tested. Some additives cause blood to clot, others prevent it from clotting. Different chemicals are used for different lab tests.</a:t>
            </a:r>
          </a:p>
          <a:p>
            <a:r>
              <a:rPr lang="en-US" dirty="0"/>
              <a:t>Tests requiring </a:t>
            </a:r>
            <a:r>
              <a:rPr lang="en-US" b="1" dirty="0"/>
              <a:t>serum</a:t>
            </a:r>
            <a:r>
              <a:rPr lang="en-US" dirty="0"/>
              <a:t> are drawn into a test tube containing a clot activator. The tube will then be centrifuged.</a:t>
            </a:r>
          </a:p>
          <a:p>
            <a:endParaRPr lang="en-US" dirty="0"/>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23528" y="1556792"/>
            <a:ext cx="8496944" cy="51125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520489674"/>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1556792"/>
            <a:ext cx="8712968" cy="51125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2623814"/>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484784"/>
            <a:ext cx="8229600" cy="5040559"/>
          </a:xfrm>
        </p:spPr>
        <p:txBody>
          <a:bodyPr/>
          <a:lstStyle/>
          <a:p>
            <a:r>
              <a:rPr lang="en-US" b="1" dirty="0">
                <a:solidFill>
                  <a:schemeClr val="accent2"/>
                </a:solidFill>
              </a:rPr>
              <a:t>Light Blue</a:t>
            </a:r>
            <a:r>
              <a:rPr lang="en-US" dirty="0">
                <a:solidFill>
                  <a:schemeClr val="accent2"/>
                </a:solidFill>
              </a:rPr>
              <a:t> </a:t>
            </a:r>
            <a:r>
              <a:rPr lang="en-US" dirty="0"/>
              <a:t>– for coagulation tests (i.e. when a person is taking blood thinners)</a:t>
            </a:r>
          </a:p>
          <a:p>
            <a:r>
              <a:rPr lang="en-US" b="1" dirty="0">
                <a:solidFill>
                  <a:schemeClr val="accent3">
                    <a:lumMod val="75000"/>
                  </a:schemeClr>
                </a:solidFill>
              </a:rPr>
              <a:t>Red or </a:t>
            </a:r>
            <a:r>
              <a:rPr lang="en-US" b="1" dirty="0">
                <a:solidFill>
                  <a:srgbClr val="FFC000"/>
                </a:solidFill>
              </a:rPr>
              <a:t>yellow</a:t>
            </a:r>
            <a:r>
              <a:rPr lang="en-US" b="1" dirty="0">
                <a:solidFill>
                  <a:schemeClr val="accent3">
                    <a:lumMod val="75000"/>
                  </a:schemeClr>
                </a:solidFill>
              </a:rPr>
              <a:t> </a:t>
            </a:r>
            <a:r>
              <a:rPr lang="en-US" dirty="0"/>
              <a:t>-</a:t>
            </a:r>
            <a:r>
              <a:rPr lang="en-US" i="1" dirty="0"/>
              <a:t> </a:t>
            </a:r>
            <a:r>
              <a:rPr lang="en-US" dirty="0"/>
              <a:t>for tests needing serum instead of whole blood or plasma**</a:t>
            </a:r>
          </a:p>
          <a:p>
            <a:r>
              <a:rPr lang="en-US" b="1" dirty="0">
                <a:solidFill>
                  <a:schemeClr val="accent4">
                    <a:lumMod val="75000"/>
                  </a:schemeClr>
                </a:solidFill>
              </a:rPr>
              <a:t>Green</a:t>
            </a:r>
            <a:r>
              <a:rPr lang="en-US" b="1" dirty="0"/>
              <a:t> </a:t>
            </a:r>
            <a:r>
              <a:rPr lang="en-US" dirty="0"/>
              <a:t>- for some of the chemistry tests</a:t>
            </a:r>
          </a:p>
          <a:p>
            <a:r>
              <a:rPr lang="en-US" b="1" dirty="0">
                <a:solidFill>
                  <a:srgbClr val="7030A0"/>
                </a:solidFill>
              </a:rPr>
              <a:t>Purple/Violet</a:t>
            </a:r>
            <a:r>
              <a:rPr lang="en-US" dirty="0"/>
              <a:t>- hematology tests (CBC, ESR…)</a:t>
            </a:r>
          </a:p>
          <a:p>
            <a:r>
              <a:rPr lang="en-US" b="1" dirty="0">
                <a:solidFill>
                  <a:schemeClr val="tx1">
                    <a:lumMod val="65000"/>
                    <a:lumOff val="35000"/>
                  </a:schemeClr>
                </a:solidFill>
              </a:rPr>
              <a:t>Grey</a:t>
            </a:r>
            <a:r>
              <a:rPr lang="en-US" dirty="0"/>
              <a:t>- for blood sugar tests</a:t>
            </a:r>
          </a:p>
          <a:p>
            <a:endParaRPr lang="en-US" dirty="0"/>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p:cNvPicPr>
            <a:picLocks noGrp="1" noChangeAspect="1"/>
          </p:cNvPicPr>
          <p:nvPr>
            <p:ph idx="1"/>
          </p:nvPr>
        </p:nvPicPr>
        <p:blipFill rotWithShape="1">
          <a:blip r:embed="rId2">
            <a:extLst>
              <a:ext uri="{28A0092B-C50C-407E-A947-70E740481C1C}">
                <a14:useLocalDpi xmlns:a14="http://schemas.microsoft.com/office/drawing/2010/main" val="0"/>
              </a:ext>
            </a:extLst>
          </a:blip>
          <a:srcRect t="7483"/>
          <a:stretch/>
        </p:blipFill>
        <p:spPr>
          <a:xfrm>
            <a:off x="0" y="0"/>
            <a:ext cx="9144000"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836062283"/>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Reports tips  </a:t>
            </a:r>
          </a:p>
        </p:txBody>
      </p:sp>
      <p:sp>
        <p:nvSpPr>
          <p:cNvPr id="3" name="Content Placeholder 2"/>
          <p:cNvSpPr>
            <a:spLocks noGrp="1"/>
          </p:cNvSpPr>
          <p:nvPr>
            <p:ph idx="1"/>
          </p:nvPr>
        </p:nvSpPr>
        <p:spPr/>
        <p:txBody>
          <a:bodyPr/>
          <a:lstStyle/>
          <a:p>
            <a:pPr marL="118872" indent="0">
              <a:buNone/>
            </a:pPr>
            <a:r>
              <a:rPr lang="en-US" dirty="0"/>
              <a:t>1-Topic</a:t>
            </a:r>
            <a:r>
              <a:rPr lang="en-US" dirty="0">
                <a:sym typeface="Wingdings" panose="05000000000000000000" pitchFamily="2" charset="2"/>
              </a:rPr>
              <a:t>0.5</a:t>
            </a:r>
            <a:endParaRPr lang="en-US" dirty="0"/>
          </a:p>
          <a:p>
            <a:pPr marL="118872" indent="0">
              <a:buNone/>
            </a:pPr>
            <a:r>
              <a:rPr lang="en-US" dirty="0"/>
              <a:t>2-principle(Equations + comment)</a:t>
            </a:r>
            <a:r>
              <a:rPr lang="en-US" dirty="0">
                <a:sym typeface="Wingdings" panose="05000000000000000000" pitchFamily="2" charset="2"/>
              </a:rPr>
              <a:t>1</a:t>
            </a:r>
            <a:endParaRPr lang="en-US" dirty="0"/>
          </a:p>
          <a:p>
            <a:pPr marL="118872" indent="0">
              <a:buNone/>
            </a:pPr>
            <a:r>
              <a:rPr lang="en-US" dirty="0"/>
              <a:t>3-sample no#</a:t>
            </a:r>
            <a:r>
              <a:rPr lang="en-US" dirty="0">
                <a:sym typeface="Wingdings" panose="05000000000000000000" pitchFamily="2" charset="2"/>
              </a:rPr>
              <a:t>0.25</a:t>
            </a:r>
            <a:endParaRPr lang="en-US" dirty="0"/>
          </a:p>
          <a:p>
            <a:pPr marL="118872" indent="0">
              <a:buNone/>
            </a:pPr>
            <a:r>
              <a:rPr lang="en-US" dirty="0"/>
              <a:t>4-readings</a:t>
            </a:r>
            <a:r>
              <a:rPr lang="en-US" dirty="0">
                <a:sym typeface="Wingdings" panose="05000000000000000000" pitchFamily="2" charset="2"/>
              </a:rPr>
              <a:t>0.25</a:t>
            </a:r>
            <a:endParaRPr lang="en-US" dirty="0"/>
          </a:p>
          <a:p>
            <a:pPr marL="118872" indent="0">
              <a:buNone/>
            </a:pPr>
            <a:r>
              <a:rPr lang="en-US" dirty="0"/>
              <a:t>5-calculation</a:t>
            </a:r>
            <a:r>
              <a:rPr lang="en-US" dirty="0">
                <a:sym typeface="Wingdings" panose="05000000000000000000" pitchFamily="2" charset="2"/>
              </a:rPr>
              <a:t>1</a:t>
            </a:r>
            <a:endParaRPr lang="en-US" dirty="0"/>
          </a:p>
          <a:p>
            <a:pPr marL="118872" indent="0">
              <a:buNone/>
            </a:pPr>
            <a:r>
              <a:rPr lang="en-US" dirty="0"/>
              <a:t>6-N.R and comment for high or low values</a:t>
            </a:r>
            <a:r>
              <a:rPr lang="en-US" dirty="0">
                <a:sym typeface="Wingdings" panose="05000000000000000000" pitchFamily="2" charset="2"/>
              </a:rPr>
              <a:t>1</a:t>
            </a:r>
            <a:endParaRPr lang="en-US" dirty="0"/>
          </a:p>
        </p:txBody>
      </p:sp>
    </p:spTree>
    <p:extLst>
      <p:ext uri="{BB962C8B-B14F-4D97-AF65-F5344CB8AC3E}">
        <p14:creationId xmlns:p14="http://schemas.microsoft.com/office/powerpoint/2010/main" val="406902766"/>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564904"/>
            <a:ext cx="8229600" cy="1684776"/>
          </a:xfrm>
        </p:spPr>
        <p:txBody>
          <a:bodyPr>
            <a:noAutofit/>
          </a:bodyPr>
          <a:lstStyle/>
          <a:p>
            <a:r>
              <a:rPr lang="en-US" sz="8800" dirty="0">
                <a:solidFill>
                  <a:srgbClr val="FB4BD5"/>
                </a:solidFill>
              </a:rPr>
              <a:t>Any Questions??</a:t>
            </a:r>
            <a:endParaRPr lang="ar-SA" sz="8800" dirty="0">
              <a:solidFill>
                <a:srgbClr val="FB4BD5"/>
              </a:solidFill>
            </a:endParaRP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07904" y="1628800"/>
            <a:ext cx="1499062" cy="1316037"/>
          </a:xfrm>
        </p:spPr>
      </p:pic>
    </p:spTree>
    <p:extLst>
      <p:ext uri="{BB962C8B-B14F-4D97-AF65-F5344CB8AC3E}">
        <p14:creationId xmlns:p14="http://schemas.microsoft.com/office/powerpoint/2010/main" val="45930598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algn="l" rtl="0" fontAlgn="t"/>
            <a:r>
              <a:rPr lang="en-US" b="1" u="sng" dirty="0"/>
              <a:t>Course Description:</a:t>
            </a:r>
            <a:endParaRPr lang="en-US" dirty="0"/>
          </a:p>
          <a:p>
            <a:pPr algn="l" rtl="0" fontAlgn="t"/>
            <a:r>
              <a:rPr lang="en-US" dirty="0"/>
              <a:t>This is a required course in biochemistry for preparing a generalist in medical technology program. The course will provide a useful application of basic biochemistry along with physiological chemistry in developing an appreciation of the clinical significance of the tests, test methodology and interpretation of test results</a:t>
            </a:r>
          </a:p>
          <a:p>
            <a:pPr algn="l" rtl="0"/>
            <a:endParaRPr lang="ar-SA" dirty="0"/>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a:t>Carbohydrates</a:t>
            </a:r>
          </a:p>
          <a:p>
            <a:pPr algn="l" rtl="0"/>
            <a:r>
              <a:rPr lang="en-GB" dirty="0"/>
              <a:t>Proteins</a:t>
            </a:r>
          </a:p>
          <a:p>
            <a:pPr algn="l" rtl="0"/>
            <a:r>
              <a:rPr lang="en-GB" dirty="0"/>
              <a:t>Lipids</a:t>
            </a:r>
          </a:p>
          <a:p>
            <a:pPr algn="l" rtl="0"/>
            <a:r>
              <a:rPr lang="en-GB" dirty="0"/>
              <a:t>Liver function </a:t>
            </a:r>
          </a:p>
          <a:p>
            <a:pPr algn="l" rtl="0"/>
            <a:r>
              <a:rPr lang="en-GB" dirty="0"/>
              <a:t>Renal function </a:t>
            </a:r>
          </a:p>
          <a:p>
            <a:pPr algn="l" rtl="0"/>
            <a:endParaRPr lang="ar-SA" dirty="0"/>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3304" y="-387424"/>
            <a:ext cx="8229600" cy="1252728"/>
          </a:xfrm>
        </p:spPr>
        <p:txBody>
          <a:bodyPr/>
          <a:lstStyle/>
          <a:p>
            <a:r>
              <a:rPr lang="en-US" dirty="0">
                <a:solidFill>
                  <a:schemeClr val="bg1"/>
                </a:solidFill>
              </a:rPr>
              <a:t>Syllabus of CLS333 </a:t>
            </a:r>
            <a:endParaRPr lang="ar-SA" dirty="0">
              <a:solidFill>
                <a:schemeClr val="bg1"/>
              </a:solidFill>
            </a:endParaRPr>
          </a:p>
        </p:txBody>
      </p:sp>
      <p:pic>
        <p:nvPicPr>
          <p:cNvPr id="5" name="Content Placeholder 4" descr="calender 1st sem 37-38H 2017G  - Excel (Product Activation Failed)"/>
          <p:cNvPicPr>
            <a:picLocks noGrp="1" noChangeAspect="1"/>
          </p:cNvPicPr>
          <p:nvPr>
            <p:ph idx="1"/>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l="1876" t="30188" r="75374" b="7845"/>
          <a:stretch/>
        </p:blipFill>
        <p:spPr>
          <a:xfrm>
            <a:off x="8113" y="548680"/>
            <a:ext cx="9001000" cy="6917368"/>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054039583"/>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chemeClr val="bg1"/>
                </a:solidFill>
              </a:rPr>
              <a:t>Distribution of Marks </a:t>
            </a:r>
            <a:endParaRPr lang="ar-SA"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648085652"/>
              </p:ext>
            </p:extLst>
          </p:nvPr>
        </p:nvGraphicFramePr>
        <p:xfrm>
          <a:off x="487016" y="1542351"/>
          <a:ext cx="8199784" cy="5000247"/>
        </p:xfrm>
        <a:graphic>
          <a:graphicData uri="http://schemas.openxmlformats.org/drawingml/2006/table">
            <a:tbl>
              <a:tblPr firstRow="1" bandRow="1">
                <a:tableStyleId>{BC89EF96-8CEA-46FF-86C4-4CE0E7609802}</a:tableStyleId>
              </a:tblPr>
              <a:tblGrid>
                <a:gridCol w="4099892">
                  <a:extLst>
                    <a:ext uri="{9D8B030D-6E8A-4147-A177-3AD203B41FA5}">
                      <a16:colId xmlns:a16="http://schemas.microsoft.com/office/drawing/2014/main" val="1090194116"/>
                    </a:ext>
                  </a:extLst>
                </a:gridCol>
                <a:gridCol w="4099892">
                  <a:extLst>
                    <a:ext uri="{9D8B030D-6E8A-4147-A177-3AD203B41FA5}">
                      <a16:colId xmlns:a16="http://schemas.microsoft.com/office/drawing/2014/main" val="197223334"/>
                    </a:ext>
                  </a:extLst>
                </a:gridCol>
              </a:tblGrid>
              <a:tr h="955549">
                <a:tc>
                  <a:txBody>
                    <a:bodyPr/>
                    <a:lstStyle/>
                    <a:p>
                      <a:pPr algn="l"/>
                      <a:r>
                        <a:rPr lang="en-US" sz="3200" b="1" dirty="0">
                          <a:latin typeface="Arial" panose="020B0604020202020204" pitchFamily="34" charset="0"/>
                          <a:cs typeface="Arial" panose="020B0604020202020204" pitchFamily="34" charset="0"/>
                        </a:rPr>
                        <a:t>Reports</a:t>
                      </a:r>
                    </a:p>
                  </a:txBody>
                  <a:tcPr/>
                </a:tc>
                <a:tc>
                  <a:txBody>
                    <a:bodyPr/>
                    <a:lstStyle/>
                    <a:p>
                      <a:pPr algn="ctr"/>
                      <a:r>
                        <a:rPr lang="en-US" sz="3200" b="1" dirty="0">
                          <a:latin typeface="Arial" panose="020B0604020202020204" pitchFamily="34" charset="0"/>
                          <a:cs typeface="Arial" panose="020B0604020202020204" pitchFamily="34" charset="0"/>
                        </a:rPr>
                        <a:t>4</a:t>
                      </a:r>
                    </a:p>
                  </a:txBody>
                  <a:tcPr/>
                </a:tc>
                <a:extLst>
                  <a:ext uri="{0D108BD9-81ED-4DB2-BD59-A6C34878D82A}">
                    <a16:rowId xmlns:a16="http://schemas.microsoft.com/office/drawing/2014/main" val="1283575890"/>
                  </a:ext>
                </a:extLst>
              </a:tr>
              <a:tr h="1023575">
                <a:tc>
                  <a:txBody>
                    <a:bodyPr/>
                    <a:lstStyle/>
                    <a:p>
                      <a:pPr algn="l"/>
                      <a:r>
                        <a:rPr lang="en-US" sz="3200" b="1" dirty="0">
                          <a:latin typeface="Arial" panose="020B0604020202020204" pitchFamily="34" charset="0"/>
                          <a:cs typeface="Arial" panose="020B0604020202020204" pitchFamily="34" charset="0"/>
                        </a:rPr>
                        <a:t>Mid 1+ practical</a:t>
                      </a:r>
                      <a:r>
                        <a:rPr lang="en-US" sz="3200" b="1" baseline="0" dirty="0">
                          <a:latin typeface="Arial" panose="020B0604020202020204" pitchFamily="34" charset="0"/>
                          <a:cs typeface="Arial" panose="020B0604020202020204" pitchFamily="34" charset="0"/>
                        </a:rPr>
                        <a:t> training</a:t>
                      </a:r>
                      <a:endParaRPr lang="en-US" sz="3200" b="1" dirty="0">
                        <a:latin typeface="Arial" panose="020B0604020202020204" pitchFamily="34" charset="0"/>
                        <a:cs typeface="Arial" panose="020B0604020202020204" pitchFamily="34" charset="0"/>
                      </a:endParaRPr>
                    </a:p>
                  </a:txBody>
                  <a:tcPr/>
                </a:tc>
                <a:tc>
                  <a:txBody>
                    <a:bodyPr/>
                    <a:lstStyle/>
                    <a:p>
                      <a:pPr algn="ctr"/>
                      <a:r>
                        <a:rPr lang="en-US" sz="3200" b="1" dirty="0">
                          <a:latin typeface="Arial" panose="020B0604020202020204" pitchFamily="34" charset="0"/>
                          <a:cs typeface="Arial" panose="020B0604020202020204" pitchFamily="34" charset="0"/>
                        </a:rPr>
                        <a:t>6</a:t>
                      </a:r>
                    </a:p>
                  </a:txBody>
                  <a:tcPr/>
                </a:tc>
                <a:extLst>
                  <a:ext uri="{0D108BD9-81ED-4DB2-BD59-A6C34878D82A}">
                    <a16:rowId xmlns:a16="http://schemas.microsoft.com/office/drawing/2014/main" val="3827180188"/>
                  </a:ext>
                </a:extLst>
              </a:tr>
              <a:tr h="955549">
                <a:tc>
                  <a:txBody>
                    <a:bodyPr/>
                    <a:lstStyle/>
                    <a:p>
                      <a:pPr algn="l"/>
                      <a:r>
                        <a:rPr lang="en-US" sz="3200" b="1" dirty="0">
                          <a:latin typeface="Arial" panose="020B0604020202020204" pitchFamily="34" charset="0"/>
                          <a:cs typeface="Arial" panose="020B0604020202020204" pitchFamily="34" charset="0"/>
                        </a:rPr>
                        <a:t>Behavior +work</a:t>
                      </a:r>
                    </a:p>
                  </a:txBody>
                  <a:tcPr/>
                </a:tc>
                <a:tc>
                  <a:txBody>
                    <a:bodyPr/>
                    <a:lstStyle/>
                    <a:p>
                      <a:pPr algn="ctr"/>
                      <a:r>
                        <a:rPr lang="en-US" sz="3200" b="1" dirty="0">
                          <a:latin typeface="Arial" panose="020B0604020202020204" pitchFamily="34" charset="0"/>
                          <a:cs typeface="Arial" panose="020B0604020202020204" pitchFamily="34" charset="0"/>
                        </a:rPr>
                        <a:t>2</a:t>
                      </a:r>
                    </a:p>
                  </a:txBody>
                  <a:tcPr/>
                </a:tc>
                <a:extLst>
                  <a:ext uri="{0D108BD9-81ED-4DB2-BD59-A6C34878D82A}">
                    <a16:rowId xmlns:a16="http://schemas.microsoft.com/office/drawing/2014/main" val="1858029577"/>
                  </a:ext>
                </a:extLst>
              </a:tr>
              <a:tr h="1023575">
                <a:tc>
                  <a:txBody>
                    <a:bodyPr/>
                    <a:lstStyle/>
                    <a:p>
                      <a:pPr algn="l"/>
                      <a:r>
                        <a:rPr lang="en-US" sz="3200" b="1" dirty="0">
                          <a:latin typeface="Arial" panose="020B0604020202020204" pitchFamily="34" charset="0"/>
                          <a:cs typeface="Arial" panose="020B0604020202020204" pitchFamily="34" charset="0"/>
                        </a:rPr>
                        <a:t>Final</a:t>
                      </a:r>
                      <a:r>
                        <a:rPr lang="en-US" sz="3200" b="1" baseline="0" dirty="0">
                          <a:latin typeface="Arial" panose="020B0604020202020204" pitchFamily="34" charset="0"/>
                          <a:cs typeface="Arial" panose="020B0604020202020204" pitchFamily="34" charset="0"/>
                        </a:rPr>
                        <a:t> practical lab</a:t>
                      </a:r>
                      <a:endParaRPr lang="en-US" sz="3200" b="1" dirty="0">
                        <a:latin typeface="Arial" panose="020B0604020202020204" pitchFamily="34" charset="0"/>
                        <a:cs typeface="Arial" panose="020B0604020202020204" pitchFamily="34" charset="0"/>
                      </a:endParaRPr>
                    </a:p>
                  </a:txBody>
                  <a:tcPr/>
                </a:tc>
                <a:tc>
                  <a:txBody>
                    <a:bodyPr/>
                    <a:lstStyle/>
                    <a:p>
                      <a:pPr algn="ctr"/>
                      <a:r>
                        <a:rPr lang="en-US" sz="3200" b="1" dirty="0">
                          <a:latin typeface="Arial" panose="020B0604020202020204" pitchFamily="34" charset="0"/>
                          <a:cs typeface="Arial" panose="020B0604020202020204" pitchFamily="34" charset="0"/>
                        </a:rPr>
                        <a:t>13=10 theory+3 practical</a:t>
                      </a:r>
                    </a:p>
                  </a:txBody>
                  <a:tcPr/>
                </a:tc>
                <a:extLst>
                  <a:ext uri="{0D108BD9-81ED-4DB2-BD59-A6C34878D82A}">
                    <a16:rowId xmlns:a16="http://schemas.microsoft.com/office/drawing/2014/main" val="230122882"/>
                  </a:ext>
                </a:extLst>
              </a:tr>
              <a:tr h="955549">
                <a:tc>
                  <a:txBody>
                    <a:bodyPr/>
                    <a:lstStyle/>
                    <a:p>
                      <a:pPr algn="l"/>
                      <a:r>
                        <a:rPr lang="en-US" sz="3200" b="1" dirty="0">
                          <a:latin typeface="Arial" panose="020B0604020202020204" pitchFamily="34" charset="0"/>
                          <a:cs typeface="Arial" panose="020B0604020202020204" pitchFamily="34" charset="0"/>
                        </a:rPr>
                        <a:t>total</a:t>
                      </a:r>
                    </a:p>
                  </a:txBody>
                  <a:tcPr/>
                </a:tc>
                <a:tc>
                  <a:txBody>
                    <a:bodyPr/>
                    <a:lstStyle/>
                    <a:p>
                      <a:pPr algn="ctr"/>
                      <a:r>
                        <a:rPr lang="en-US" sz="3200" b="1" dirty="0">
                          <a:latin typeface="Arial" panose="020B0604020202020204" pitchFamily="34" charset="0"/>
                          <a:cs typeface="Arial" panose="020B0604020202020204" pitchFamily="34" charset="0"/>
                        </a:rPr>
                        <a:t>25 marks</a:t>
                      </a:r>
                    </a:p>
                  </a:txBody>
                  <a:tcPr/>
                </a:tc>
                <a:extLst>
                  <a:ext uri="{0D108BD9-81ED-4DB2-BD59-A6C34878D82A}">
                    <a16:rowId xmlns:a16="http://schemas.microsoft.com/office/drawing/2014/main" val="812249721"/>
                  </a:ext>
                </a:extLst>
              </a:tr>
            </a:tbl>
          </a:graphicData>
        </a:graphic>
      </p:graphicFrame>
      <p:sp>
        <p:nvSpPr>
          <p:cNvPr id="5" name="Content Placeholder 4"/>
          <p:cNvSpPr>
            <a:spLocks noGrp="1"/>
          </p:cNvSpPr>
          <p:nvPr>
            <p:ph idx="1"/>
          </p:nvPr>
        </p:nvSpPr>
        <p:spPr>
          <a:xfrm flipV="1">
            <a:off x="457200" y="6758465"/>
            <a:ext cx="8229600" cy="270935"/>
          </a:xfrm>
        </p:spPr>
        <p:txBody>
          <a:bodyPr>
            <a:normAutofit fontScale="32500" lnSpcReduction="20000"/>
          </a:bodyPr>
          <a:lstStyle/>
          <a:p>
            <a:endParaRPr lang="en-US" b="1" dirty="0"/>
          </a:p>
        </p:txBody>
      </p:sp>
    </p:spTree>
    <p:extLst>
      <p:ext uri="{BB962C8B-B14F-4D97-AF65-F5344CB8AC3E}">
        <p14:creationId xmlns:p14="http://schemas.microsoft.com/office/powerpoint/2010/main" val="945502405"/>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chemeClr val="bg1"/>
                </a:solidFill>
              </a:rPr>
              <a:t>Lab tools:</a:t>
            </a:r>
            <a:endParaRPr lang="ar-SA" dirty="0">
              <a:solidFill>
                <a:schemeClr val="bg1"/>
              </a:solidFill>
            </a:endParaRPr>
          </a:p>
        </p:txBody>
      </p:sp>
      <p:sp>
        <p:nvSpPr>
          <p:cNvPr id="3" name="عنصر نائب للمحتوى 2"/>
          <p:cNvSpPr>
            <a:spLocks noGrp="1"/>
          </p:cNvSpPr>
          <p:nvPr>
            <p:ph idx="1"/>
          </p:nvPr>
        </p:nvSpPr>
        <p:spPr/>
        <p:txBody>
          <a:bodyPr>
            <a:normAutofit fontScale="70000" lnSpcReduction="20000"/>
          </a:bodyPr>
          <a:lstStyle/>
          <a:p>
            <a:pPr algn="l" rtl="0"/>
            <a:r>
              <a:rPr lang="en-US" dirty="0"/>
              <a:t>Mostly we will use:</a:t>
            </a:r>
          </a:p>
          <a:p>
            <a:pPr algn="l" rtl="0"/>
            <a:r>
              <a:rPr lang="en-US" sz="3400" b="1" dirty="0"/>
              <a:t>Micropipette.</a:t>
            </a:r>
          </a:p>
          <a:p>
            <a:pPr algn="l" rtl="0">
              <a:buNone/>
            </a:pPr>
            <a:r>
              <a:rPr lang="en-US" dirty="0"/>
              <a:t>Pipettes are used to accurately measure and dispense small volumes of liquid</a:t>
            </a:r>
          </a:p>
          <a:p>
            <a:pPr algn="l" rtl="0">
              <a:buNone/>
            </a:pPr>
            <a:r>
              <a:rPr lang="en-US" dirty="0"/>
              <a:t>How to Use a Micropipette:</a:t>
            </a:r>
            <a:br>
              <a:rPr lang="en-US" dirty="0"/>
            </a:br>
            <a:r>
              <a:rPr lang="en-US" dirty="0"/>
              <a:t>1. Select the correct size micropipette and tips.</a:t>
            </a:r>
            <a:br>
              <a:rPr lang="en-US" dirty="0"/>
            </a:br>
            <a:r>
              <a:rPr lang="en-US" dirty="0"/>
              <a:t>2. Dial the volume adjustment knob to set the proper volume in the digital volume indicator.</a:t>
            </a:r>
            <a:br>
              <a:rPr lang="en-US" dirty="0"/>
            </a:br>
            <a:r>
              <a:rPr lang="en-US" dirty="0"/>
              <a:t>3. Place the tip securely on the micropipette.</a:t>
            </a:r>
            <a:br>
              <a:rPr lang="en-US" dirty="0"/>
            </a:br>
            <a:r>
              <a:rPr lang="en-US" dirty="0"/>
              <a:t>4. Hold the micropipette vertically over the solution and push the plunger down to the first stop.</a:t>
            </a:r>
            <a:br>
              <a:rPr lang="en-US" dirty="0"/>
            </a:br>
            <a:r>
              <a:rPr lang="en-US" dirty="0"/>
              <a:t>5. Insert the tip into the solution.</a:t>
            </a:r>
            <a:br>
              <a:rPr lang="en-US" dirty="0"/>
            </a:br>
            <a:r>
              <a:rPr lang="en-US" dirty="0"/>
              <a:t>6. Slowly release the plunger and note that the solution is drawn into the tip.</a:t>
            </a:r>
            <a:br>
              <a:rPr lang="en-US" dirty="0"/>
            </a:br>
            <a:endParaRPr lang="ar-SA" dirty="0"/>
          </a:p>
        </p:txBody>
      </p:sp>
      <p:pic>
        <p:nvPicPr>
          <p:cNvPr id="2053" name="Picture 5" descr="C:\Windows\System32\config\systemprofile\Pictures\micropipette.png"/>
          <p:cNvPicPr>
            <a:picLocks noChangeAspect="1" noChangeArrowheads="1"/>
          </p:cNvPicPr>
          <p:nvPr/>
        </p:nvPicPr>
        <p:blipFill>
          <a:blip r:embed="rId2" cstate="print"/>
          <a:srcRect/>
          <a:stretch>
            <a:fillRect/>
          </a:stretch>
        </p:blipFill>
        <p:spPr bwMode="auto">
          <a:xfrm>
            <a:off x="7437448" y="188641"/>
            <a:ext cx="1402349" cy="1872208"/>
          </a:xfrm>
          <a:prstGeom prst="rect">
            <a:avLst/>
          </a:prstGeom>
          <a:noFill/>
        </p:spPr>
      </p:pic>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19256" cy="2132856"/>
          </a:xfrm>
        </p:spPr>
        <p:txBody>
          <a:bodyPr/>
          <a:lstStyle/>
          <a:p>
            <a:endParaRPr lang="ar-SA" dirty="0"/>
          </a:p>
        </p:txBody>
      </p:sp>
      <p:sp>
        <p:nvSpPr>
          <p:cNvPr id="3" name="عنصر نائب للمحتوى 2"/>
          <p:cNvSpPr>
            <a:spLocks noGrp="1"/>
          </p:cNvSpPr>
          <p:nvPr>
            <p:ph idx="1"/>
          </p:nvPr>
        </p:nvSpPr>
        <p:spPr/>
        <p:txBody>
          <a:bodyPr>
            <a:normAutofit fontScale="70000" lnSpcReduction="20000"/>
          </a:bodyPr>
          <a:lstStyle/>
          <a:p>
            <a:pPr algn="l" rtl="0">
              <a:buNone/>
            </a:pPr>
            <a:endParaRPr lang="en-US" dirty="0"/>
          </a:p>
          <a:p>
            <a:pPr algn="l" rtl="0">
              <a:buNone/>
            </a:pPr>
            <a:endParaRPr lang="en-US" dirty="0"/>
          </a:p>
          <a:p>
            <a:pPr algn="l" rtl="0">
              <a:buNone/>
            </a:pPr>
            <a:r>
              <a:rPr lang="en-US" dirty="0"/>
              <a:t>7. Look at the tip to be sure that you do not have bubbles in the tip.</a:t>
            </a:r>
          </a:p>
          <a:p>
            <a:pPr algn="l" rtl="0">
              <a:buNone/>
            </a:pPr>
            <a:br>
              <a:rPr lang="en-US" dirty="0"/>
            </a:br>
            <a:r>
              <a:rPr lang="en-US" dirty="0"/>
              <a:t>8. Dispense the solution touching the tip to the side of the target container. Slowly depress the plunger to the second stop. Before releasing the plunger, remove tip from target container.</a:t>
            </a:r>
          </a:p>
          <a:p>
            <a:pPr algn="l" rtl="0">
              <a:buNone/>
            </a:pPr>
            <a:br>
              <a:rPr lang="en-US" dirty="0"/>
            </a:br>
            <a:r>
              <a:rPr lang="en-US" dirty="0"/>
              <a:t>9. Be sure the tip is empty, then use the tip ejector to dispose of the tip into an appropriate disposal container.</a:t>
            </a:r>
          </a:p>
          <a:p>
            <a:pPr algn="l" rtl="0">
              <a:buNone/>
            </a:pPr>
            <a:endParaRPr lang="en-US" dirty="0"/>
          </a:p>
          <a:p>
            <a:pPr algn="l" rtl="0"/>
            <a:r>
              <a:rPr lang="en-US" sz="3400" b="1" dirty="0"/>
              <a:t>Spectrophotometer</a:t>
            </a:r>
          </a:p>
          <a:p>
            <a:pPr algn="l" rtl="0"/>
            <a:r>
              <a:rPr lang="en-US" sz="3400" b="1" dirty="0"/>
              <a:t>Test tubes</a:t>
            </a:r>
          </a:p>
          <a:p>
            <a:endParaRPr lang="ar-SA" dirty="0"/>
          </a:p>
        </p:txBody>
      </p:sp>
      <p:pic>
        <p:nvPicPr>
          <p:cNvPr id="1025" name="Picture 1" descr="C:\Windows\System32\config\systemprofile\Pictures\images.jpg"/>
          <p:cNvPicPr>
            <a:picLocks noChangeAspect="1" noChangeArrowheads="1"/>
          </p:cNvPicPr>
          <p:nvPr/>
        </p:nvPicPr>
        <p:blipFill>
          <a:blip r:embed="rId2" cstate="print"/>
          <a:srcRect/>
          <a:stretch>
            <a:fillRect/>
          </a:stretch>
        </p:blipFill>
        <p:spPr bwMode="auto">
          <a:xfrm>
            <a:off x="467544" y="0"/>
            <a:ext cx="8352928" cy="21431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solidFill>
                  <a:schemeClr val="bg1"/>
                </a:solidFill>
              </a:rPr>
              <a:t>Sample:</a:t>
            </a:r>
            <a:endParaRPr lang="ar-SA" dirty="0">
              <a:solidFill>
                <a:schemeClr val="bg1"/>
              </a:solidFill>
            </a:endParaRPr>
          </a:p>
        </p:txBody>
      </p:sp>
      <p:pic>
        <p:nvPicPr>
          <p:cNvPr id="18434" name="Picture 2" descr="C:\Windows\System32\config\systemprofile\Pictures\blood.jpg"/>
          <p:cNvPicPr>
            <a:picLocks noGrp="1" noChangeAspect="1" noChangeArrowheads="1"/>
          </p:cNvPicPr>
          <p:nvPr>
            <p:ph idx="1"/>
          </p:nvPr>
        </p:nvPicPr>
        <p:blipFill>
          <a:blip r:embed="rId2" cstate="print"/>
          <a:srcRect/>
          <a:stretch>
            <a:fillRect/>
          </a:stretch>
        </p:blipFill>
        <p:spPr bwMode="auto">
          <a:xfrm>
            <a:off x="6228184" y="2109049"/>
            <a:ext cx="2123105" cy="31683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مستطيل 4"/>
          <p:cNvSpPr/>
          <p:nvPr/>
        </p:nvSpPr>
        <p:spPr>
          <a:xfrm>
            <a:off x="467544" y="2492896"/>
            <a:ext cx="5400600" cy="1200329"/>
          </a:xfrm>
          <a:prstGeom prst="rect">
            <a:avLst/>
          </a:prstGeom>
        </p:spPr>
        <p:txBody>
          <a:bodyPr wrap="square">
            <a:spAutoFit/>
          </a:bodyPr>
          <a:lstStyle/>
          <a:p>
            <a:pPr algn="l" rtl="0"/>
            <a:r>
              <a:rPr lang="en-US" sz="2400" dirty="0"/>
              <a:t>Serum is plasma without clotting factors; whereas plasma is the liquid component of blood. </a:t>
            </a:r>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chemeClr val="bg1"/>
                </a:solidFill>
              </a:rPr>
              <a:t>Vacutainer</a:t>
            </a:r>
            <a:r>
              <a:rPr lang="en-US" dirty="0">
                <a:solidFill>
                  <a:schemeClr val="bg1"/>
                </a:solidFill>
              </a:rPr>
              <a:t> Tubes</a:t>
            </a:r>
          </a:p>
        </p:txBody>
      </p:sp>
      <p:pic>
        <p:nvPicPr>
          <p:cNvPr id="1026" name="Picture 2" descr="C:\Users\ksu\Pictures\Vacutainerrainbow_small.jpg"/>
          <p:cNvPicPr>
            <a:picLocks noGrp="1" noChangeAspect="1" noChangeArrowheads="1"/>
          </p:cNvPicPr>
          <p:nvPr>
            <p:ph idx="1"/>
          </p:nvPr>
        </p:nvPicPr>
        <p:blipFill>
          <a:blip r:embed="rId2" cstate="print"/>
          <a:srcRect/>
          <a:stretch>
            <a:fillRect/>
          </a:stretch>
        </p:blipFill>
        <p:spPr bwMode="auto">
          <a:xfrm>
            <a:off x="1547664" y="1962169"/>
            <a:ext cx="5544616" cy="44356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wipe dir="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405</TotalTime>
  <Words>309</Words>
  <Application>Microsoft Office PowerPoint</Application>
  <PresentationFormat>On-screen Show (4:3)</PresentationFormat>
  <Paragraphs>52</Paragraphs>
  <Slides>16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Arial Rounded MT Bold</vt:lpstr>
      <vt:lpstr>Corbel</vt:lpstr>
      <vt:lpstr>Tahoma</vt:lpstr>
      <vt:lpstr>Wingdings</vt:lpstr>
      <vt:lpstr>Wingdings 2</vt:lpstr>
      <vt:lpstr>Wingdings 3</vt:lpstr>
      <vt:lpstr>Module</vt:lpstr>
      <vt:lpstr>Demonstrated by: Daheeya AlEnazi daalenazi@ksu.edu.sa  3rd floor,office#110  office hour: wed 9-10 </vt:lpstr>
      <vt:lpstr>PowerPoint Presentation</vt:lpstr>
      <vt:lpstr>PowerPoint Presentation</vt:lpstr>
      <vt:lpstr>Syllabus of CLS333 </vt:lpstr>
      <vt:lpstr>Distribution of Marks </vt:lpstr>
      <vt:lpstr>Lab tools:</vt:lpstr>
      <vt:lpstr>PowerPoint Presentation</vt:lpstr>
      <vt:lpstr>Sample:</vt:lpstr>
      <vt:lpstr>Vacutainer Tubes</vt:lpstr>
      <vt:lpstr>PowerPoint Presentation</vt:lpstr>
      <vt:lpstr>PowerPoint Presentation</vt:lpstr>
      <vt:lpstr>PowerPoint Presentation</vt:lpstr>
      <vt:lpstr>PowerPoint Presentation</vt:lpstr>
      <vt:lpstr>PowerPoint Presentation</vt:lpstr>
      <vt:lpstr>Reports tips  </vt:lpstr>
      <vt:lpstr>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Cls 333</dc:title>
  <dc:creator>ABS</dc:creator>
  <cp:lastModifiedBy>TooT</cp:lastModifiedBy>
  <cp:revision>31</cp:revision>
  <dcterms:created xsi:type="dcterms:W3CDTF">2013-02-01T20:50:42Z</dcterms:created>
  <dcterms:modified xsi:type="dcterms:W3CDTF">2016-09-19T20:47:09Z</dcterms:modified>
</cp:coreProperties>
</file>