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96" r:id="rId2"/>
    <p:sldId id="279" r:id="rId3"/>
    <p:sldId id="281" r:id="rId4"/>
    <p:sldId id="263" r:id="rId5"/>
    <p:sldId id="262" r:id="rId6"/>
    <p:sldId id="267" r:id="rId7"/>
    <p:sldId id="272" r:id="rId8"/>
    <p:sldId id="284" r:id="rId9"/>
    <p:sldId id="285" r:id="rId10"/>
    <p:sldId id="287" r:id="rId11"/>
    <p:sldId id="288" r:id="rId12"/>
    <p:sldId id="289" r:id="rId13"/>
    <p:sldId id="291" r:id="rId14"/>
    <p:sldId id="270" r:id="rId15"/>
    <p:sldId id="294" r:id="rId16"/>
    <p:sldId id="295" r:id="rId1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FFCCFF"/>
    <a:srgbClr val="FF6699"/>
    <a:srgbClr val="CCFF99"/>
    <a:srgbClr val="FFFF99"/>
    <a:srgbClr val="009900"/>
    <a:srgbClr val="66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32787"/>
    <p:restoredTop sz="90929"/>
  </p:normalViewPr>
  <p:slideViewPr>
    <p:cSldViewPr>
      <p:cViewPr varScale="1">
        <p:scale>
          <a:sx n="62" d="100"/>
          <a:sy n="62" d="100"/>
        </p:scale>
        <p:origin x="-618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image" Target="../media/image4.wmf"/><Relationship Id="rId7" Type="http://schemas.openxmlformats.org/officeDocument/2006/relationships/image" Target="../media/image8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6" Type="http://schemas.openxmlformats.org/officeDocument/2006/relationships/image" Target="../media/image7.wmf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17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439E86F-0711-4C2D-A4F7-14636AB0578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FDE15D-B40C-478A-B70B-EC74A6C0FE8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BC63FD-BE96-4311-BF7C-47F9DE67F9F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186A1E-1235-48B7-8416-18E8A09CD31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536009-C8A3-48B2-A37D-17E825F8E78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896CFA-7C1A-4E59-B774-FBC4677F6C0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31F951-CC83-4309-AEE6-870AFD1FA84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55DB5E-1BD9-4C3D-9C08-D7D5B479A61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66FF53-44DC-4996-8E58-D0B5508EFC6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D44F4-9FDF-4E3F-9EB7-D110545FF14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ذو زاوية واحدة مخدوشة ودائرية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ثلث قائم الزاوية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pPr>
              <a:defRPr/>
            </a:pPr>
            <a:fld id="{FB5335D4-AFF6-45CE-9418-4783B80A498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10" name="شكل حر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شكل حر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6C919D41-E261-4A9F-80BE-89158AFD969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2" name="مجموعة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شكل حر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شكل حر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oleObject" Target="../embeddings/oleObject9.bin"/><Relationship Id="rId7" Type="http://schemas.openxmlformats.org/officeDocument/2006/relationships/image" Target="../media/image19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8.png"/><Relationship Id="rId5" Type="http://schemas.openxmlformats.org/officeDocument/2006/relationships/oleObject" Target="../embeddings/oleObject11.bin"/><Relationship Id="rId10" Type="http://schemas.openxmlformats.org/officeDocument/2006/relationships/image" Target="../media/image22.png"/><Relationship Id="rId4" Type="http://schemas.openxmlformats.org/officeDocument/2006/relationships/oleObject" Target="../embeddings/oleObject10.bin"/><Relationship Id="rId9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image" Target="../media/image10.png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11" Type="http://schemas.openxmlformats.org/officeDocument/2006/relationships/oleObject" Target="../embeddings/oleObject8.bin"/><Relationship Id="rId5" Type="http://schemas.openxmlformats.org/officeDocument/2006/relationships/oleObject" Target="../embeddings/oleObject2.bin"/><Relationship Id="rId10" Type="http://schemas.openxmlformats.org/officeDocument/2006/relationships/oleObject" Target="../embeddings/oleObject7.bin"/><Relationship Id="rId4" Type="http://schemas.openxmlformats.org/officeDocument/2006/relationships/oleObject" Target="../embeddings/oleObject1.bin"/><Relationship Id="rId9" Type="http://schemas.openxmlformats.org/officeDocument/2006/relationships/oleObject" Target="../embeddings/oleObject6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905000"/>
            <a:ext cx="9144000" cy="1905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400" dirty="0" smtClean="0">
                <a:solidFill>
                  <a:srgbClr val="FFFF00"/>
                </a:solidFill>
                <a:cs typeface="Times New Roman" pitchFamily="18" charset="0"/>
              </a:rPr>
              <a:t/>
            </a:r>
            <a:br>
              <a:rPr lang="en-US" sz="4400" dirty="0" smtClean="0">
                <a:solidFill>
                  <a:srgbClr val="FFFF00"/>
                </a:solidFill>
                <a:cs typeface="Times New Roman" pitchFamily="18" charset="0"/>
              </a:rPr>
            </a:br>
            <a:r>
              <a:rPr lang="en-US" sz="4400" dirty="0" smtClean="0">
                <a:solidFill>
                  <a:srgbClr val="FFFF00"/>
                </a:solidFill>
                <a:cs typeface="Times New Roman" pitchFamily="18" charset="0"/>
              </a:rPr>
              <a:t>Chapter(16)</a:t>
            </a:r>
            <a:r>
              <a:rPr lang="en-US" sz="4400" dirty="0" smtClean="0">
                <a:solidFill>
                  <a:srgbClr val="FFFF00"/>
                </a:solidFill>
                <a:cs typeface="Times New Roman" pitchFamily="18" charset="0"/>
              </a:rPr>
              <a:t/>
            </a:r>
            <a:br>
              <a:rPr lang="en-US" sz="4400" dirty="0" smtClean="0">
                <a:solidFill>
                  <a:srgbClr val="FFFF00"/>
                </a:solidFill>
                <a:cs typeface="Times New Roman" pitchFamily="18" charset="0"/>
              </a:rPr>
            </a:br>
            <a:r>
              <a:rPr lang="en-US" sz="4400" dirty="0" smtClean="0">
                <a:solidFill>
                  <a:srgbClr val="FFFF00"/>
                </a:solidFill>
                <a:cs typeface="Times New Roman" pitchFamily="18" charset="0"/>
              </a:rPr>
              <a:t>AASHTO flexible pavement </a:t>
            </a:r>
            <a:br>
              <a:rPr lang="en-US" sz="4400" dirty="0" smtClean="0">
                <a:solidFill>
                  <a:srgbClr val="FFFF00"/>
                </a:solidFill>
                <a:cs typeface="Times New Roman" pitchFamily="18" charset="0"/>
              </a:rPr>
            </a:br>
            <a:r>
              <a:rPr lang="en-US" sz="4400" dirty="0" smtClean="0">
                <a:solidFill>
                  <a:srgbClr val="FFFF00"/>
                </a:solidFill>
                <a:cs typeface="Times New Roman" pitchFamily="18" charset="0"/>
              </a:rPr>
              <a:t>design method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85800"/>
            <a:ext cx="7772400" cy="762000"/>
          </a:xfrm>
        </p:spPr>
        <p:txBody>
          <a:bodyPr/>
          <a:lstStyle/>
          <a:p>
            <a:r>
              <a:rPr lang="en-US" sz="3200" dirty="0" smtClean="0"/>
              <a:t>Calculate a</a:t>
            </a:r>
            <a:r>
              <a:rPr lang="en-US" sz="3200" baseline="-25000" dirty="0" smtClean="0"/>
              <a:t>1</a:t>
            </a:r>
            <a:r>
              <a:rPr lang="en-US" sz="3200" dirty="0" smtClean="0"/>
              <a:t> (AC surface),:</a:t>
            </a:r>
            <a:endParaRPr lang="en-US" sz="3200" baseline="-25000" dirty="0" smtClean="0"/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676400"/>
            <a:ext cx="7843838" cy="468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4191000" y="6248400"/>
            <a:ext cx="4038600" cy="457200"/>
          </a:xfrm>
          <a:prstGeom prst="rect">
            <a:avLst/>
          </a:prstGeom>
          <a:solidFill>
            <a:srgbClr val="FFFFFF"/>
          </a:solidFill>
          <a:ln w="9525">
            <a:solidFill>
              <a:schemeClr val="accent1">
                <a:shade val="50000"/>
              </a:schemeClr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/>
              <a:t>E = 450,000 psi</a:t>
            </a:r>
            <a:endParaRPr lang="en-US" baseline="-25000" dirty="0"/>
          </a:p>
        </p:txBody>
      </p:sp>
      <p:sp>
        <p:nvSpPr>
          <p:cNvPr id="14341" name="Line 5"/>
          <p:cNvSpPr>
            <a:spLocks noChangeShapeType="1"/>
          </p:cNvSpPr>
          <p:nvPr/>
        </p:nvSpPr>
        <p:spPr bwMode="auto">
          <a:xfrm flipV="1">
            <a:off x="7467600" y="3124200"/>
            <a:ext cx="0" cy="2590800"/>
          </a:xfrm>
          <a:prstGeom prst="line">
            <a:avLst/>
          </a:prstGeom>
          <a:noFill/>
          <a:ln w="57150">
            <a:solidFill>
              <a:schemeClr val="accent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ar-SA"/>
          </a:p>
        </p:txBody>
      </p:sp>
      <p:sp>
        <p:nvSpPr>
          <p:cNvPr id="14342" name="Line 6"/>
          <p:cNvSpPr>
            <a:spLocks noChangeShapeType="1"/>
          </p:cNvSpPr>
          <p:nvPr/>
        </p:nvSpPr>
        <p:spPr bwMode="auto">
          <a:xfrm flipH="1">
            <a:off x="3962400" y="3124200"/>
            <a:ext cx="3505200" cy="0"/>
          </a:xfrm>
          <a:prstGeom prst="line">
            <a:avLst/>
          </a:prstGeom>
          <a:noFill/>
          <a:ln w="57150">
            <a:solidFill>
              <a:schemeClr val="accent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ar-SA"/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1600200" y="2895600"/>
            <a:ext cx="1295400" cy="461665"/>
          </a:xfrm>
          <a:prstGeom prst="rect">
            <a:avLst/>
          </a:prstGeom>
          <a:solidFill>
            <a:srgbClr val="FFFFFF"/>
          </a:solidFill>
          <a:ln w="38100">
            <a:solidFill>
              <a:srgbClr val="0000FF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i="1" dirty="0" smtClean="0"/>
              <a:t>a</a:t>
            </a:r>
            <a:r>
              <a:rPr lang="en-US" i="1" baseline="-25000" dirty="0" smtClean="0"/>
              <a:t>1</a:t>
            </a:r>
            <a:r>
              <a:rPr lang="en-US" i="1" dirty="0" smtClean="0"/>
              <a:t> =0.45</a:t>
            </a:r>
            <a:endParaRPr lang="en-US" i="1" baseline="-25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77875"/>
            <a:ext cx="8153400" cy="685800"/>
          </a:xfrm>
        </p:spPr>
        <p:txBody>
          <a:bodyPr/>
          <a:lstStyle/>
          <a:p>
            <a:r>
              <a:rPr lang="en-US" sz="3200" dirty="0" smtClean="0"/>
              <a:t>Calculate a</a:t>
            </a:r>
            <a:r>
              <a:rPr lang="en-US" sz="3200" baseline="-25000" dirty="0" smtClean="0"/>
              <a:t>2</a:t>
            </a:r>
            <a:r>
              <a:rPr lang="en-US" sz="3200" dirty="0" smtClean="0"/>
              <a:t>(Base course), :</a:t>
            </a:r>
            <a:endParaRPr lang="en-US" sz="3200" baseline="-25000" dirty="0" smtClean="0"/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1692275"/>
            <a:ext cx="6627813" cy="516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22" name="Line 10"/>
          <p:cNvSpPr>
            <a:spLocks noChangeShapeType="1"/>
          </p:cNvSpPr>
          <p:nvPr/>
        </p:nvSpPr>
        <p:spPr bwMode="auto">
          <a:xfrm flipH="1">
            <a:off x="4267200" y="4816475"/>
            <a:ext cx="37338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8001000" y="4587875"/>
            <a:ext cx="457200" cy="457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2057400" y="4435475"/>
            <a:ext cx="1295400" cy="461665"/>
          </a:xfrm>
          <a:prstGeom prst="rect">
            <a:avLst/>
          </a:prstGeom>
          <a:solidFill>
            <a:srgbClr val="FFFFFF"/>
          </a:solidFill>
          <a:ln w="38100">
            <a:solidFill>
              <a:srgbClr val="0000FF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i="1" dirty="0" smtClean="0"/>
              <a:t>a</a:t>
            </a:r>
            <a:r>
              <a:rPr lang="en-US" i="1" baseline="-25000" dirty="0" smtClean="0"/>
              <a:t>2</a:t>
            </a:r>
            <a:r>
              <a:rPr lang="en-US" i="1" dirty="0" smtClean="0"/>
              <a:t> =0.12</a:t>
            </a:r>
            <a:endParaRPr lang="en-US" i="1" baseline="-25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990600"/>
          </a:xfrm>
          <a:noFill/>
        </p:spPr>
        <p:txBody>
          <a:bodyPr/>
          <a:lstStyle/>
          <a:p>
            <a:r>
              <a:rPr lang="en-US" sz="3200" dirty="0" smtClean="0"/>
              <a:t>Calculate a</a:t>
            </a:r>
            <a:r>
              <a:rPr lang="en-US" sz="3200" baseline="-25000" dirty="0" smtClean="0"/>
              <a:t>3</a:t>
            </a:r>
            <a:r>
              <a:rPr lang="en-US" sz="3200" dirty="0" smtClean="0"/>
              <a:t>(Subbase),:</a:t>
            </a:r>
            <a:endParaRPr lang="en-US" sz="3200" baseline="-25000" dirty="0" smtClean="0"/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2723" y="1600200"/>
            <a:ext cx="7312677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6" name="Line 8"/>
          <p:cNvSpPr>
            <a:spLocks noChangeShapeType="1"/>
          </p:cNvSpPr>
          <p:nvPr/>
        </p:nvSpPr>
        <p:spPr bwMode="auto">
          <a:xfrm flipH="1">
            <a:off x="3962400" y="5119688"/>
            <a:ext cx="4281488" cy="0"/>
          </a:xfrm>
          <a:prstGeom prst="line">
            <a:avLst/>
          </a:prstGeom>
          <a:noFill/>
          <a:ln w="57150">
            <a:solidFill>
              <a:schemeClr val="accent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8243888" y="4924424"/>
            <a:ext cx="381000" cy="381000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1752600" y="3962400"/>
            <a:ext cx="1447800" cy="461665"/>
          </a:xfrm>
          <a:prstGeom prst="rect">
            <a:avLst/>
          </a:prstGeom>
          <a:solidFill>
            <a:srgbClr val="FFFFFF"/>
          </a:solidFill>
          <a:ln w="38100">
            <a:solidFill>
              <a:srgbClr val="0000FF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i="1" dirty="0" smtClean="0"/>
              <a:t>a</a:t>
            </a:r>
            <a:r>
              <a:rPr lang="en-US" i="1" baseline="-25000" dirty="0" smtClean="0"/>
              <a:t>3</a:t>
            </a:r>
            <a:r>
              <a:rPr lang="en-US" i="1" dirty="0" smtClean="0"/>
              <a:t> =0.083</a:t>
            </a:r>
            <a:endParaRPr lang="en-US" i="1" baseline="-25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8458200" cy="914400"/>
          </a:xfrm>
          <a:noFill/>
        </p:spPr>
        <p:txBody>
          <a:bodyPr>
            <a:normAutofit/>
          </a:bodyPr>
          <a:lstStyle/>
          <a:p>
            <a:pPr eaLnBrk="1" hangingPunct="1"/>
            <a:r>
              <a:rPr lang="en-US" sz="2400" b="1" dirty="0" smtClean="0"/>
              <a:t>Definition of drainage quality and finding recommended </a:t>
            </a:r>
            <a:r>
              <a:rPr lang="en-US" sz="2400" b="1" i="1" dirty="0" smtClean="0"/>
              <a:t>m</a:t>
            </a:r>
            <a:r>
              <a:rPr lang="en-US" sz="2400" b="1" i="1" baseline="-25000" dirty="0" smtClean="0"/>
              <a:t>i</a:t>
            </a:r>
            <a:r>
              <a:rPr lang="en-US" sz="2400" b="1" dirty="0" smtClean="0"/>
              <a:t> values</a:t>
            </a:r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7862" y="3581400"/>
            <a:ext cx="7551738" cy="3306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457200" y="1981200"/>
            <a:ext cx="8229600" cy="707886"/>
          </a:xfrm>
          <a:prstGeom prst="rect">
            <a:avLst/>
          </a:prstGeom>
          <a:solidFill>
            <a:srgbClr val="FFFFFF"/>
          </a:solidFill>
          <a:ln w="34925" cmpd="sng">
            <a:solidFill>
              <a:schemeClr val="accent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 smtClean="0"/>
              <a:t>Assume 1-5% of time pavement structure is exposed to  moisture level approaching saturation  quality of drainage : good</a:t>
            </a:r>
            <a:endParaRPr lang="en-US" sz="2000" dirty="0"/>
          </a:p>
        </p:txBody>
      </p:sp>
      <p:sp>
        <p:nvSpPr>
          <p:cNvPr id="17415" name="Rectangle 7"/>
          <p:cNvSpPr>
            <a:spLocks noChangeArrowheads="1"/>
          </p:cNvSpPr>
          <p:nvPr/>
        </p:nvSpPr>
        <p:spPr bwMode="auto">
          <a:xfrm>
            <a:off x="4114800" y="5791200"/>
            <a:ext cx="838200" cy="228600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7418" name="Rectangle 10"/>
          <p:cNvSpPr>
            <a:spLocks noChangeArrowheads="1"/>
          </p:cNvSpPr>
          <p:nvPr/>
        </p:nvSpPr>
        <p:spPr bwMode="auto">
          <a:xfrm>
            <a:off x="685800" y="5791200"/>
            <a:ext cx="685800" cy="228600"/>
          </a:xfrm>
          <a:prstGeom prst="rect">
            <a:avLst/>
          </a:prstGeom>
          <a:noFill/>
          <a:ln w="38100">
            <a:solidFill>
              <a:srgbClr val="0099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6629400" y="3429000"/>
            <a:ext cx="2286000" cy="609600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dirty="0" smtClean="0"/>
              <a:t>M2 =M3=1.2</a:t>
            </a:r>
            <a:endParaRPr lang="ar-SA" dirty="0"/>
          </a:p>
        </p:txBody>
      </p:sp>
      <p:sp>
        <p:nvSpPr>
          <p:cNvPr id="16" name="Line 11"/>
          <p:cNvSpPr>
            <a:spLocks noChangeShapeType="1"/>
          </p:cNvSpPr>
          <p:nvPr/>
        </p:nvSpPr>
        <p:spPr bwMode="auto">
          <a:xfrm flipV="1">
            <a:off x="4953000" y="4114800"/>
            <a:ext cx="1752600" cy="1676400"/>
          </a:xfrm>
          <a:prstGeom prst="line">
            <a:avLst/>
          </a:prstGeom>
          <a:noFill/>
          <a:ln w="38100">
            <a:solidFill>
              <a:schemeClr val="accent1">
                <a:lumMod val="75000"/>
              </a:schemeClr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00200"/>
            <a:ext cx="9144000" cy="436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2" name="Line 6"/>
          <p:cNvSpPr>
            <a:spLocks noChangeShapeType="1"/>
          </p:cNvSpPr>
          <p:nvPr/>
        </p:nvSpPr>
        <p:spPr bwMode="auto">
          <a:xfrm>
            <a:off x="7010400" y="3810000"/>
            <a:ext cx="0" cy="1371600"/>
          </a:xfrm>
          <a:prstGeom prst="line">
            <a:avLst/>
          </a:prstGeom>
          <a:noFill/>
          <a:ln w="28575">
            <a:solidFill>
              <a:srgbClr val="009900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ar-SA"/>
          </a:p>
        </p:txBody>
      </p:sp>
      <p:sp>
        <p:nvSpPr>
          <p:cNvPr id="19464" name="Line 8"/>
          <p:cNvSpPr>
            <a:spLocks noChangeShapeType="1"/>
          </p:cNvSpPr>
          <p:nvPr/>
        </p:nvSpPr>
        <p:spPr bwMode="auto">
          <a:xfrm>
            <a:off x="2895600" y="2895600"/>
            <a:ext cx="2971800" cy="914400"/>
          </a:xfrm>
          <a:prstGeom prst="line">
            <a:avLst/>
          </a:prstGeom>
          <a:noFill/>
          <a:ln w="28575">
            <a:solidFill>
              <a:srgbClr val="009900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ar-SA"/>
          </a:p>
        </p:txBody>
      </p:sp>
      <p:sp>
        <p:nvSpPr>
          <p:cNvPr id="19465" name="Text Box 9"/>
          <p:cNvSpPr txBox="1">
            <a:spLocks noChangeArrowheads="1"/>
          </p:cNvSpPr>
          <p:nvPr/>
        </p:nvSpPr>
        <p:spPr bwMode="auto">
          <a:xfrm>
            <a:off x="4572000" y="5791200"/>
            <a:ext cx="1295400" cy="400110"/>
          </a:xfrm>
          <a:prstGeom prst="rect">
            <a:avLst/>
          </a:prstGeom>
          <a:solidFill>
            <a:srgbClr val="CCFF99"/>
          </a:solidFill>
          <a:ln w="38100">
            <a:solidFill>
              <a:srgbClr val="0099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/>
              <a:t>SN</a:t>
            </a:r>
            <a:r>
              <a:rPr lang="en-US" sz="2000" baseline="-25000" dirty="0"/>
              <a:t>3</a:t>
            </a:r>
            <a:r>
              <a:rPr lang="en-US" sz="2000" dirty="0"/>
              <a:t>= </a:t>
            </a:r>
            <a:r>
              <a:rPr lang="en-US" sz="2000" dirty="0" smtClean="0"/>
              <a:t>4.5</a:t>
            </a:r>
            <a:endParaRPr lang="en-US" sz="2000" dirty="0"/>
          </a:p>
        </p:txBody>
      </p:sp>
      <p:sp>
        <p:nvSpPr>
          <p:cNvPr id="19466" name="Line 10"/>
          <p:cNvSpPr>
            <a:spLocks noChangeShapeType="1"/>
          </p:cNvSpPr>
          <p:nvPr/>
        </p:nvSpPr>
        <p:spPr bwMode="auto">
          <a:xfrm>
            <a:off x="2895600" y="2895600"/>
            <a:ext cx="3048000" cy="53340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ar-SA"/>
          </a:p>
        </p:txBody>
      </p:sp>
      <p:sp>
        <p:nvSpPr>
          <p:cNvPr id="19467" name="Line 11"/>
          <p:cNvSpPr>
            <a:spLocks noChangeShapeType="1"/>
          </p:cNvSpPr>
          <p:nvPr/>
        </p:nvSpPr>
        <p:spPr bwMode="auto">
          <a:xfrm>
            <a:off x="2895600" y="2895600"/>
            <a:ext cx="3124200" cy="152400"/>
          </a:xfrm>
          <a:prstGeom prst="line">
            <a:avLst/>
          </a:prstGeom>
          <a:noFill/>
          <a:ln w="25400">
            <a:solidFill>
              <a:srgbClr val="FF6699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ar-SA"/>
          </a:p>
        </p:txBody>
      </p:sp>
      <p:sp>
        <p:nvSpPr>
          <p:cNvPr id="19468" name="Line 12"/>
          <p:cNvSpPr>
            <a:spLocks noChangeShapeType="1"/>
          </p:cNvSpPr>
          <p:nvPr/>
        </p:nvSpPr>
        <p:spPr bwMode="auto">
          <a:xfrm>
            <a:off x="5867400" y="3429000"/>
            <a:ext cx="1600200" cy="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/>
          </a:ln>
        </p:spPr>
        <p:txBody>
          <a:bodyPr wrap="none"/>
          <a:lstStyle/>
          <a:p>
            <a:endParaRPr lang="ar-SA"/>
          </a:p>
        </p:txBody>
      </p:sp>
      <p:sp>
        <p:nvSpPr>
          <p:cNvPr id="19469" name="Line 13"/>
          <p:cNvSpPr>
            <a:spLocks noChangeShapeType="1"/>
          </p:cNvSpPr>
          <p:nvPr/>
        </p:nvSpPr>
        <p:spPr bwMode="auto">
          <a:xfrm>
            <a:off x="7467600" y="3429000"/>
            <a:ext cx="0" cy="175260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ar-SA"/>
          </a:p>
        </p:txBody>
      </p:sp>
      <p:sp>
        <p:nvSpPr>
          <p:cNvPr id="19470" name="Line 14"/>
          <p:cNvSpPr>
            <a:spLocks noChangeShapeType="1"/>
          </p:cNvSpPr>
          <p:nvPr/>
        </p:nvSpPr>
        <p:spPr bwMode="auto">
          <a:xfrm>
            <a:off x="5943600" y="3048000"/>
            <a:ext cx="1905000" cy="0"/>
          </a:xfrm>
          <a:prstGeom prst="line">
            <a:avLst/>
          </a:prstGeom>
          <a:noFill/>
          <a:ln w="25400">
            <a:solidFill>
              <a:srgbClr val="FF6699"/>
            </a:solidFill>
            <a:round/>
            <a:headEnd/>
            <a:tailEnd/>
          </a:ln>
        </p:spPr>
        <p:txBody>
          <a:bodyPr wrap="none"/>
          <a:lstStyle/>
          <a:p>
            <a:endParaRPr lang="ar-SA"/>
          </a:p>
        </p:txBody>
      </p:sp>
      <p:sp>
        <p:nvSpPr>
          <p:cNvPr id="19471" name="Line 15"/>
          <p:cNvSpPr>
            <a:spLocks noChangeShapeType="1"/>
          </p:cNvSpPr>
          <p:nvPr/>
        </p:nvSpPr>
        <p:spPr bwMode="auto">
          <a:xfrm>
            <a:off x="7848600" y="3048000"/>
            <a:ext cx="0" cy="2133600"/>
          </a:xfrm>
          <a:prstGeom prst="line">
            <a:avLst/>
          </a:prstGeom>
          <a:noFill/>
          <a:ln w="25400">
            <a:solidFill>
              <a:srgbClr val="FF6699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ar-SA"/>
          </a:p>
        </p:txBody>
      </p:sp>
      <p:sp>
        <p:nvSpPr>
          <p:cNvPr id="19476" name="Text Box 20"/>
          <p:cNvSpPr txBox="1">
            <a:spLocks noChangeArrowheads="1"/>
          </p:cNvSpPr>
          <p:nvPr/>
        </p:nvSpPr>
        <p:spPr bwMode="auto">
          <a:xfrm>
            <a:off x="6019800" y="5791200"/>
            <a:ext cx="1295400" cy="400110"/>
          </a:xfrm>
          <a:prstGeom prst="rect">
            <a:avLst/>
          </a:prstGeom>
          <a:solidFill>
            <a:srgbClr val="66FFFF"/>
          </a:solidFill>
          <a:ln w="38100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/>
              <a:t>SN</a:t>
            </a:r>
            <a:r>
              <a:rPr lang="en-US" sz="2000" baseline="-25000" dirty="0"/>
              <a:t>2</a:t>
            </a:r>
            <a:r>
              <a:rPr lang="en-US" sz="2000" dirty="0"/>
              <a:t>= </a:t>
            </a:r>
            <a:r>
              <a:rPr lang="en-US" sz="2000" dirty="0" smtClean="0"/>
              <a:t>3.3</a:t>
            </a:r>
            <a:endParaRPr lang="en-US" sz="2000" dirty="0"/>
          </a:p>
        </p:txBody>
      </p:sp>
      <p:sp>
        <p:nvSpPr>
          <p:cNvPr id="19477" name="Text Box 21"/>
          <p:cNvSpPr txBox="1">
            <a:spLocks noChangeArrowheads="1"/>
          </p:cNvSpPr>
          <p:nvPr/>
        </p:nvSpPr>
        <p:spPr bwMode="auto">
          <a:xfrm>
            <a:off x="7467600" y="5791200"/>
            <a:ext cx="1295400" cy="400110"/>
          </a:xfrm>
          <a:prstGeom prst="rect">
            <a:avLst/>
          </a:prstGeom>
          <a:solidFill>
            <a:srgbClr val="FFCCFF"/>
          </a:solidFill>
          <a:ln w="38100">
            <a:solidFill>
              <a:srgbClr val="FF6699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/>
              <a:t>SN</a:t>
            </a:r>
            <a:r>
              <a:rPr lang="en-US" sz="2000" baseline="-25000" dirty="0"/>
              <a:t>1</a:t>
            </a:r>
            <a:r>
              <a:rPr lang="en-US" sz="2000" dirty="0"/>
              <a:t>= </a:t>
            </a:r>
            <a:r>
              <a:rPr lang="en-US" sz="2000" dirty="0" smtClean="0"/>
              <a:t>2.5</a:t>
            </a:r>
            <a:endParaRPr lang="en-US" sz="2000" dirty="0"/>
          </a:p>
        </p:txBody>
      </p:sp>
      <p:cxnSp>
        <p:nvCxnSpPr>
          <p:cNvPr id="24" name="رابط كسهم مستقيم 23"/>
          <p:cNvCxnSpPr/>
          <p:nvPr/>
        </p:nvCxnSpPr>
        <p:spPr>
          <a:xfrm flipV="1">
            <a:off x="152400" y="3532239"/>
            <a:ext cx="1219200" cy="353961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رابط كسهم مستقيم 33"/>
          <p:cNvCxnSpPr/>
          <p:nvPr/>
        </p:nvCxnSpPr>
        <p:spPr>
          <a:xfrm flipV="1">
            <a:off x="1371600" y="2903509"/>
            <a:ext cx="1524000" cy="650853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رابط مستقيم 38"/>
          <p:cNvCxnSpPr/>
          <p:nvPr/>
        </p:nvCxnSpPr>
        <p:spPr>
          <a:xfrm>
            <a:off x="5867400" y="3810000"/>
            <a:ext cx="1219200" cy="0"/>
          </a:xfrm>
          <a:prstGeom prst="line">
            <a:avLst/>
          </a:prstGeom>
          <a:noFill/>
          <a:ln w="28575">
            <a:solidFill>
              <a:srgbClr val="009900"/>
            </a:solidFill>
            <a:round/>
            <a:headEnd/>
            <a:tailEnd type="triangle" w="med" len="med"/>
          </a:ln>
        </p:spPr>
      </p:cxnSp>
      <p:sp>
        <p:nvSpPr>
          <p:cNvPr id="47" name="وسيلة شرح مع سهم إلى الأسفل 46"/>
          <p:cNvSpPr/>
          <p:nvPr/>
        </p:nvSpPr>
        <p:spPr>
          <a:xfrm>
            <a:off x="3810000" y="609600"/>
            <a:ext cx="1981200" cy="1676400"/>
          </a:xfrm>
          <a:prstGeom prst="downArrowCallout">
            <a:avLst>
              <a:gd name="adj1" fmla="val 25000"/>
              <a:gd name="adj2" fmla="val 19444"/>
              <a:gd name="adj3" fmla="val 14500"/>
              <a:gd name="adj4" fmla="val 7922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>
              <a:spcBef>
                <a:spcPct val="50000"/>
              </a:spcBef>
            </a:pPr>
            <a:r>
              <a:rPr lang="en-US" sz="1400" dirty="0" smtClean="0">
                <a:solidFill>
                  <a:schemeClr val="tx1"/>
                </a:solidFill>
                <a:latin typeface="Times New Roman" pitchFamily="18" charset="0"/>
              </a:rPr>
              <a:t>Resilient modulus, Mr </a:t>
            </a:r>
          </a:p>
          <a:p>
            <a:pPr>
              <a:spcBef>
                <a:spcPct val="50000"/>
              </a:spcBef>
            </a:pPr>
            <a:r>
              <a:rPr lang="en-US" sz="1400" dirty="0" smtClean="0">
                <a:solidFill>
                  <a:schemeClr val="tx1"/>
                </a:solidFill>
                <a:latin typeface="Times New Roman" pitchFamily="18" charset="0"/>
              </a:rPr>
              <a:t>base course =25000 psi</a:t>
            </a:r>
          </a:p>
          <a:p>
            <a:pPr>
              <a:spcBef>
                <a:spcPct val="50000"/>
              </a:spcBef>
            </a:pPr>
            <a:r>
              <a:rPr lang="en-US" sz="1400" dirty="0" smtClean="0">
                <a:solidFill>
                  <a:schemeClr val="tx1"/>
                </a:solidFill>
                <a:latin typeface="Times New Roman" pitchFamily="18" charset="0"/>
              </a:rPr>
              <a:t>Subbase =12000 psi</a:t>
            </a:r>
          </a:p>
          <a:p>
            <a:pPr>
              <a:spcBef>
                <a:spcPct val="50000"/>
              </a:spcBef>
            </a:pPr>
            <a:r>
              <a:rPr lang="en-US" sz="1400" dirty="0" smtClean="0">
                <a:solidFill>
                  <a:schemeClr val="tx1"/>
                </a:solidFill>
                <a:latin typeface="Times New Roman" pitchFamily="18" charset="0"/>
              </a:rPr>
              <a:t>Subgrade </a:t>
            </a:r>
            <a:r>
              <a:rPr lang="en-US" sz="1400" dirty="0" smtClean="0">
                <a:solidFill>
                  <a:schemeClr val="tx1"/>
                </a:solidFill>
              </a:rPr>
              <a:t>= 6000 psi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2" grpId="0" animBg="1"/>
      <p:bldP spid="19464" grpId="0" animBg="1"/>
      <p:bldP spid="19465" grpId="0" animBg="1"/>
      <p:bldP spid="19466" grpId="0" animBg="1"/>
      <p:bldP spid="19467" grpId="0" animBg="1"/>
      <p:bldP spid="19468" grpId="0" animBg="1"/>
      <p:bldP spid="19469" grpId="0" animBg="1"/>
      <p:bldP spid="19470" grpId="0" animBg="1"/>
      <p:bldP spid="19471" grpId="0" animBg="1"/>
      <p:bldP spid="19476" grpId="0" animBg="1"/>
      <p:bldP spid="19477" grpId="0" animBg="1"/>
      <p:bldP spid="4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533400" y="838200"/>
            <a:ext cx="40126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SN = a</a:t>
            </a:r>
            <a:r>
              <a:rPr lang="en-US" baseline="-25000" dirty="0" smtClean="0"/>
              <a:t>1</a:t>
            </a:r>
            <a:r>
              <a:rPr lang="en-US" dirty="0" smtClean="0"/>
              <a:t>D</a:t>
            </a:r>
            <a:r>
              <a:rPr lang="en-US" baseline="-25000" dirty="0" smtClean="0"/>
              <a:t>1</a:t>
            </a:r>
            <a:r>
              <a:rPr lang="en-US" dirty="0" smtClean="0"/>
              <a:t> + a</a:t>
            </a:r>
            <a:r>
              <a:rPr lang="en-US" baseline="-25000" dirty="0" smtClean="0"/>
              <a:t>2</a:t>
            </a:r>
            <a:r>
              <a:rPr lang="en-US" dirty="0" smtClean="0"/>
              <a:t>D</a:t>
            </a:r>
            <a:r>
              <a:rPr lang="en-US" baseline="-25000" dirty="0" smtClean="0"/>
              <a:t>2</a:t>
            </a:r>
            <a:r>
              <a:rPr lang="en-US" dirty="0" smtClean="0"/>
              <a:t>m</a:t>
            </a:r>
            <a:r>
              <a:rPr lang="en-US" baseline="-25000" dirty="0" smtClean="0"/>
              <a:t>2</a:t>
            </a:r>
            <a:r>
              <a:rPr lang="en-US" dirty="0" smtClean="0"/>
              <a:t> + a</a:t>
            </a:r>
            <a:r>
              <a:rPr lang="en-US" baseline="-25000" dirty="0" smtClean="0"/>
              <a:t>3</a:t>
            </a:r>
            <a:r>
              <a:rPr lang="en-US" dirty="0" smtClean="0"/>
              <a:t>D</a:t>
            </a:r>
            <a:r>
              <a:rPr lang="en-US" baseline="-25000" dirty="0" smtClean="0"/>
              <a:t>3</a:t>
            </a:r>
            <a:r>
              <a:rPr lang="en-US" dirty="0" smtClean="0"/>
              <a:t>m</a:t>
            </a:r>
            <a:r>
              <a:rPr lang="en-US" baseline="-25000" dirty="0" smtClean="0"/>
              <a:t>3</a:t>
            </a:r>
            <a:r>
              <a:rPr lang="en-US" dirty="0" smtClean="0"/>
              <a:t> </a:t>
            </a:r>
            <a:endParaRPr lang="ar-SA" dirty="0"/>
          </a:p>
        </p:txBody>
      </p:sp>
      <p:graphicFrame>
        <p:nvGraphicFramePr>
          <p:cNvPr id="67586" name="Object 1"/>
          <p:cNvGraphicFramePr>
            <a:graphicFrameLocks noChangeAspect="1"/>
          </p:cNvGraphicFramePr>
          <p:nvPr/>
        </p:nvGraphicFramePr>
        <p:xfrm>
          <a:off x="609600" y="1371600"/>
          <a:ext cx="1419225" cy="447675"/>
        </p:xfrm>
        <a:graphic>
          <a:graphicData uri="http://schemas.openxmlformats.org/presentationml/2006/ole">
            <p:oleObj spid="_x0000_s67586" name="Equation" r:id="rId3" imgW="685800" imgH="215640" progId="Equation.3">
              <p:embed/>
            </p:oleObj>
          </a:graphicData>
        </a:graphic>
      </p:graphicFrame>
      <p:graphicFrame>
        <p:nvGraphicFramePr>
          <p:cNvPr id="67587" name="Object 2"/>
          <p:cNvGraphicFramePr>
            <a:graphicFrameLocks noChangeAspect="1"/>
          </p:cNvGraphicFramePr>
          <p:nvPr/>
        </p:nvGraphicFramePr>
        <p:xfrm>
          <a:off x="609600" y="1905000"/>
          <a:ext cx="2706688" cy="446088"/>
        </p:xfrm>
        <a:graphic>
          <a:graphicData uri="http://schemas.openxmlformats.org/presentationml/2006/ole">
            <p:oleObj spid="_x0000_s67587" name="Equation" r:id="rId4" imgW="1307880" imgH="215640" progId="Equation.3">
              <p:embed/>
            </p:oleObj>
          </a:graphicData>
        </a:graphic>
      </p:graphicFrame>
      <p:graphicFrame>
        <p:nvGraphicFramePr>
          <p:cNvPr id="67588" name="Object 3"/>
          <p:cNvGraphicFramePr>
            <a:graphicFrameLocks noChangeAspect="1"/>
          </p:cNvGraphicFramePr>
          <p:nvPr/>
        </p:nvGraphicFramePr>
        <p:xfrm>
          <a:off x="609600" y="2438400"/>
          <a:ext cx="3914775" cy="473075"/>
        </p:xfrm>
        <a:graphic>
          <a:graphicData uri="http://schemas.openxmlformats.org/presentationml/2006/ole">
            <p:oleObj spid="_x0000_s67588" name="Equation" r:id="rId5" imgW="1892160" imgH="228600" progId="Equation.3">
              <p:embed/>
            </p:oleObj>
          </a:graphicData>
        </a:graphic>
      </p:graphicFrame>
      <p:sp>
        <p:nvSpPr>
          <p:cNvPr id="6759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59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67591" name="Picture 7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9600" y="2895600"/>
            <a:ext cx="5553075" cy="838200"/>
          </a:xfrm>
          <a:prstGeom prst="rect">
            <a:avLst/>
          </a:prstGeom>
          <a:noFill/>
        </p:spPr>
      </p:pic>
      <p:sp>
        <p:nvSpPr>
          <p:cNvPr id="67593" name="Rectangle 9"/>
          <p:cNvSpPr>
            <a:spLocks noChangeArrowheads="1"/>
          </p:cNvSpPr>
          <p:nvPr/>
        </p:nvSpPr>
        <p:spPr bwMode="auto">
          <a:xfrm>
            <a:off x="0" y="1066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7595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596" name="Rectangle 12"/>
          <p:cNvSpPr>
            <a:spLocks noChangeArrowheads="1"/>
          </p:cNvSpPr>
          <p:nvPr/>
        </p:nvSpPr>
        <p:spPr bwMode="auto">
          <a:xfrm>
            <a:off x="0" y="762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7598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67597" name="Picture 13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5800" y="3733800"/>
            <a:ext cx="2983230" cy="457200"/>
          </a:xfrm>
          <a:prstGeom prst="rect">
            <a:avLst/>
          </a:prstGeom>
          <a:noFill/>
        </p:spPr>
      </p:pic>
      <p:sp>
        <p:nvSpPr>
          <p:cNvPr id="67599" name="Rectangle 15"/>
          <p:cNvSpPr>
            <a:spLocks noChangeArrowheads="1"/>
          </p:cNvSpPr>
          <p:nvPr/>
        </p:nvSpPr>
        <p:spPr bwMode="auto">
          <a:xfrm>
            <a:off x="0" y="838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7601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2" name="Rectangle 18"/>
          <p:cNvSpPr>
            <a:spLocks noChangeArrowheads="1"/>
          </p:cNvSpPr>
          <p:nvPr/>
        </p:nvSpPr>
        <p:spPr bwMode="auto">
          <a:xfrm>
            <a:off x="-269875" y="1066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7604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5" name="Rectangle 21"/>
          <p:cNvSpPr>
            <a:spLocks noChangeArrowheads="1"/>
          </p:cNvSpPr>
          <p:nvPr/>
        </p:nvSpPr>
        <p:spPr bwMode="auto">
          <a:xfrm>
            <a:off x="-269875" y="1066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7607" name="Rectangle 2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08" name="Rectangle 24"/>
          <p:cNvSpPr>
            <a:spLocks noChangeArrowheads="1"/>
          </p:cNvSpPr>
          <p:nvPr/>
        </p:nvSpPr>
        <p:spPr bwMode="auto">
          <a:xfrm>
            <a:off x="-269875" y="762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7610" name="Rectangle 2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11" name="Rectangle 27"/>
          <p:cNvSpPr>
            <a:spLocks noChangeArrowheads="1"/>
          </p:cNvSpPr>
          <p:nvPr/>
        </p:nvSpPr>
        <p:spPr bwMode="auto">
          <a:xfrm>
            <a:off x="-269875" y="1066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7613" name="Rectangle 2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67612" name="Picture 28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9600" y="4191000"/>
            <a:ext cx="7239000" cy="762000"/>
          </a:xfrm>
          <a:prstGeom prst="rect">
            <a:avLst/>
          </a:prstGeom>
          <a:noFill/>
        </p:spPr>
      </p:pic>
      <p:sp>
        <p:nvSpPr>
          <p:cNvPr id="67614" name="Rectangle 30"/>
          <p:cNvSpPr>
            <a:spLocks noChangeArrowheads="1"/>
          </p:cNvSpPr>
          <p:nvPr/>
        </p:nvSpPr>
        <p:spPr bwMode="auto">
          <a:xfrm>
            <a:off x="-269875" y="1066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7616" name="Rectangle 3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67615" name="Picture 31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5800" y="5029200"/>
            <a:ext cx="6457950" cy="457200"/>
          </a:xfrm>
          <a:prstGeom prst="rect">
            <a:avLst/>
          </a:prstGeom>
          <a:noFill/>
        </p:spPr>
      </p:pic>
      <p:sp>
        <p:nvSpPr>
          <p:cNvPr id="67617" name="Rectangle 33"/>
          <p:cNvSpPr>
            <a:spLocks noChangeArrowheads="1"/>
          </p:cNvSpPr>
          <p:nvPr/>
        </p:nvSpPr>
        <p:spPr bwMode="auto">
          <a:xfrm>
            <a:off x="-269875" y="762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7619" name="Rectangle 3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21" name="Rectangle 3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7623" name="Rectangle 3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67622" name="Picture 38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5800" y="5715000"/>
            <a:ext cx="7950994" cy="685800"/>
          </a:xfrm>
          <a:prstGeom prst="rect">
            <a:avLst/>
          </a:prstGeom>
          <a:noFill/>
        </p:spPr>
      </p:pic>
      <p:sp>
        <p:nvSpPr>
          <p:cNvPr id="67624" name="Rectangle 40"/>
          <p:cNvSpPr>
            <a:spLocks noChangeArrowheads="1"/>
          </p:cNvSpPr>
          <p:nvPr/>
        </p:nvSpPr>
        <p:spPr bwMode="auto">
          <a:xfrm>
            <a:off x="-269875" y="1066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3.bp.blogspot.com/-IL_EfygRH5E/TvN8hOZxZGI/AAAAAAAAAm8/fyZJaGkqCis/s1600/question+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2133600"/>
            <a:ext cx="3429000" cy="3429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04800" y="533400"/>
            <a:ext cx="8305800" cy="1143000"/>
          </a:xfrm>
        </p:spPr>
        <p:txBody>
          <a:bodyPr>
            <a:noAutofit/>
          </a:bodyPr>
          <a:lstStyle/>
          <a:p>
            <a:r>
              <a:rPr lang="en-US" sz="3200" dirty="0" smtClean="0"/>
              <a:t>Determination of the required structural number</a:t>
            </a:r>
            <a:endParaRPr lang="ar-SA" sz="3200" dirty="0"/>
          </a:p>
        </p:txBody>
      </p:sp>
      <p:sp>
        <p:nvSpPr>
          <p:cNvPr id="4" name="مربع نص 3"/>
          <p:cNvSpPr txBox="1"/>
          <p:nvPr/>
        </p:nvSpPr>
        <p:spPr>
          <a:xfrm>
            <a:off x="-152400" y="1900535"/>
            <a:ext cx="84582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1" eaLnBrk="1" hangingPunct="1"/>
            <a:r>
              <a:rPr lang="en-US" dirty="0" smtClean="0"/>
              <a:t>SN = a</a:t>
            </a:r>
            <a:r>
              <a:rPr lang="en-US" baseline="-25000" dirty="0" smtClean="0"/>
              <a:t>1</a:t>
            </a:r>
            <a:r>
              <a:rPr lang="en-US" dirty="0" smtClean="0"/>
              <a:t>D</a:t>
            </a:r>
            <a:r>
              <a:rPr lang="en-US" baseline="-25000" dirty="0" smtClean="0"/>
              <a:t>1</a:t>
            </a:r>
            <a:r>
              <a:rPr lang="en-US" dirty="0" smtClean="0"/>
              <a:t> + a</a:t>
            </a:r>
            <a:r>
              <a:rPr lang="en-US" baseline="-25000" dirty="0" smtClean="0"/>
              <a:t>2</a:t>
            </a:r>
            <a:r>
              <a:rPr lang="en-US" dirty="0" smtClean="0"/>
              <a:t>D</a:t>
            </a:r>
            <a:r>
              <a:rPr lang="en-US" baseline="-25000" dirty="0" smtClean="0"/>
              <a:t>2</a:t>
            </a:r>
            <a:r>
              <a:rPr lang="en-US" dirty="0" smtClean="0"/>
              <a:t>m</a:t>
            </a:r>
            <a:r>
              <a:rPr lang="en-US" baseline="-25000" dirty="0" smtClean="0"/>
              <a:t>2</a:t>
            </a:r>
            <a:r>
              <a:rPr lang="en-US" dirty="0" smtClean="0"/>
              <a:t> + a</a:t>
            </a:r>
            <a:r>
              <a:rPr lang="en-US" baseline="-25000" dirty="0" smtClean="0"/>
              <a:t>3</a:t>
            </a:r>
            <a:r>
              <a:rPr lang="en-US" dirty="0" smtClean="0"/>
              <a:t>D</a:t>
            </a:r>
            <a:r>
              <a:rPr lang="en-US" baseline="-25000" dirty="0" smtClean="0"/>
              <a:t>3</a:t>
            </a:r>
            <a:r>
              <a:rPr lang="en-US" dirty="0" smtClean="0"/>
              <a:t>m</a:t>
            </a:r>
            <a:r>
              <a:rPr lang="en-US" baseline="-25000" dirty="0" smtClean="0"/>
              <a:t>3</a:t>
            </a:r>
            <a:r>
              <a:rPr lang="en-US" dirty="0" smtClean="0"/>
              <a:t> + …</a:t>
            </a:r>
          </a:p>
        </p:txBody>
      </p:sp>
      <p:graphicFrame>
        <p:nvGraphicFramePr>
          <p:cNvPr id="5" name="Group 22"/>
          <p:cNvGraphicFramePr>
            <a:graphicFrameLocks noGrp="1"/>
          </p:cNvGraphicFramePr>
          <p:nvPr/>
        </p:nvGraphicFramePr>
        <p:xfrm>
          <a:off x="228600" y="2590800"/>
          <a:ext cx="4633913" cy="1188720"/>
        </p:xfrm>
        <a:graphic>
          <a:graphicData uri="http://schemas.openxmlformats.org/drawingml/2006/table">
            <a:tbl>
              <a:tblPr/>
              <a:tblGrid>
                <a:gridCol w="871538"/>
                <a:gridCol w="396875"/>
                <a:gridCol w="3365500"/>
              </a:tblGrid>
              <a:tr h="395288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</a:t>
                      </a:r>
                      <a:endParaRPr kumimoji="0" lang="en-US" sz="2000" b="0" i="0" u="none" strike="noStrike" cap="none" normalizeH="0" baseline="-25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=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layer structural coefficient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D</a:t>
                      </a:r>
                      <a:endParaRPr kumimoji="0" lang="en-US" sz="2000" b="0" i="0" u="none" strike="noStrike" cap="none" normalizeH="0" baseline="-25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=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layer depth (inches)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m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=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layer drainage coefficient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1981200"/>
            <a:ext cx="40386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Object 1"/>
          <p:cNvGraphicFramePr>
            <a:graphicFrameLocks noChangeAspect="1"/>
          </p:cNvGraphicFramePr>
          <p:nvPr/>
        </p:nvGraphicFramePr>
        <p:xfrm>
          <a:off x="685800" y="4191000"/>
          <a:ext cx="1419225" cy="447675"/>
        </p:xfrm>
        <a:graphic>
          <a:graphicData uri="http://schemas.openxmlformats.org/presentationml/2006/ole">
            <p:oleObj spid="_x0000_s31746" name="معادلة" r:id="rId4" imgW="685800" imgH="215640" progId="Equation.3">
              <p:embed/>
            </p:oleObj>
          </a:graphicData>
        </a:graphic>
      </p:graphicFrame>
      <p:graphicFrame>
        <p:nvGraphicFramePr>
          <p:cNvPr id="8" name="Object 2"/>
          <p:cNvGraphicFramePr>
            <a:graphicFrameLocks noChangeAspect="1"/>
          </p:cNvGraphicFramePr>
          <p:nvPr/>
        </p:nvGraphicFramePr>
        <p:xfrm>
          <a:off x="685800" y="5026024"/>
          <a:ext cx="2706688" cy="446088"/>
        </p:xfrm>
        <a:graphic>
          <a:graphicData uri="http://schemas.openxmlformats.org/presentationml/2006/ole">
            <p:oleObj spid="_x0000_s31747" name="Equation" r:id="rId5" imgW="1307880" imgH="215640" progId="Equation.3">
              <p:embed/>
            </p:oleObj>
          </a:graphicData>
        </a:graphic>
      </p:graphicFrame>
      <p:graphicFrame>
        <p:nvGraphicFramePr>
          <p:cNvPr id="9" name="Object 3"/>
          <p:cNvGraphicFramePr>
            <a:graphicFrameLocks noChangeAspect="1"/>
          </p:cNvGraphicFramePr>
          <p:nvPr/>
        </p:nvGraphicFramePr>
        <p:xfrm>
          <a:off x="685800" y="5775325"/>
          <a:ext cx="3914775" cy="473075"/>
        </p:xfrm>
        <a:graphic>
          <a:graphicData uri="http://schemas.openxmlformats.org/presentationml/2006/ole">
            <p:oleObj spid="_x0000_s31748" name="Equation" r:id="rId6" imgW="1892160" imgH="228600" progId="Equation.3">
              <p:embed/>
            </p:oleObj>
          </a:graphicData>
        </a:graphic>
      </p:graphicFrame>
      <p:cxnSp>
        <p:nvCxnSpPr>
          <p:cNvPr id="11" name="رابط مستقيم 10"/>
          <p:cNvCxnSpPr/>
          <p:nvPr/>
        </p:nvCxnSpPr>
        <p:spPr>
          <a:xfrm>
            <a:off x="4648200" y="3657600"/>
            <a:ext cx="0" cy="2895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1750" name="Object 1"/>
          <p:cNvGraphicFramePr>
            <a:graphicFrameLocks noChangeAspect="1"/>
          </p:cNvGraphicFramePr>
          <p:nvPr/>
        </p:nvGraphicFramePr>
        <p:xfrm>
          <a:off x="4800600" y="3657600"/>
          <a:ext cx="1905000" cy="762000"/>
        </p:xfrm>
        <a:graphic>
          <a:graphicData uri="http://schemas.openxmlformats.org/presentationml/2006/ole">
            <p:oleObj spid="_x0000_s31750" name="معادلة" r:id="rId7" imgW="634680" imgH="431640" progId="Equation.3">
              <p:embed/>
            </p:oleObj>
          </a:graphicData>
        </a:graphic>
      </p:graphicFrame>
      <p:graphicFrame>
        <p:nvGraphicFramePr>
          <p:cNvPr id="31751" name="Object 1"/>
          <p:cNvGraphicFramePr>
            <a:graphicFrameLocks noChangeAspect="1"/>
          </p:cNvGraphicFramePr>
          <p:nvPr/>
        </p:nvGraphicFramePr>
        <p:xfrm>
          <a:off x="4724400" y="4419600"/>
          <a:ext cx="2514600" cy="403225"/>
        </p:xfrm>
        <a:graphic>
          <a:graphicData uri="http://schemas.openxmlformats.org/presentationml/2006/ole">
            <p:oleObj spid="_x0000_s31751" name="معادلة" r:id="rId8" imgW="1117440" imgH="228600" progId="Equation.3">
              <p:embed/>
            </p:oleObj>
          </a:graphicData>
        </a:graphic>
      </p:graphicFrame>
      <p:graphicFrame>
        <p:nvGraphicFramePr>
          <p:cNvPr id="31752" name="Object 8"/>
          <p:cNvGraphicFramePr>
            <a:graphicFrameLocks noChangeAspect="1"/>
          </p:cNvGraphicFramePr>
          <p:nvPr/>
        </p:nvGraphicFramePr>
        <p:xfrm>
          <a:off x="4724400" y="4800600"/>
          <a:ext cx="2438400" cy="806450"/>
        </p:xfrm>
        <a:graphic>
          <a:graphicData uri="http://schemas.openxmlformats.org/presentationml/2006/ole">
            <p:oleObj spid="_x0000_s31752" name="معادلة" r:id="rId9" imgW="1041120" imgH="457200" progId="Equation.3">
              <p:embed/>
            </p:oleObj>
          </a:graphicData>
        </a:graphic>
      </p:graphicFrame>
      <p:graphicFrame>
        <p:nvGraphicFramePr>
          <p:cNvPr id="31753" name="Object 9"/>
          <p:cNvGraphicFramePr>
            <a:graphicFrameLocks noChangeAspect="1"/>
          </p:cNvGraphicFramePr>
          <p:nvPr/>
        </p:nvGraphicFramePr>
        <p:xfrm>
          <a:off x="4800600" y="5562600"/>
          <a:ext cx="2590800" cy="403225"/>
        </p:xfrm>
        <a:graphic>
          <a:graphicData uri="http://schemas.openxmlformats.org/presentationml/2006/ole">
            <p:oleObj spid="_x0000_s31753" name="معادلة" r:id="rId10" imgW="1079280" imgH="228600" progId="Equation.3">
              <p:embed/>
            </p:oleObj>
          </a:graphicData>
        </a:graphic>
      </p:graphicFrame>
      <p:graphicFrame>
        <p:nvGraphicFramePr>
          <p:cNvPr id="31754" name="Object 10"/>
          <p:cNvGraphicFramePr>
            <a:graphicFrameLocks noChangeAspect="1"/>
          </p:cNvGraphicFramePr>
          <p:nvPr/>
        </p:nvGraphicFramePr>
        <p:xfrm>
          <a:off x="4800600" y="6051550"/>
          <a:ext cx="4267200" cy="806450"/>
        </p:xfrm>
        <a:graphic>
          <a:graphicData uri="http://schemas.openxmlformats.org/presentationml/2006/ole">
            <p:oleObj spid="_x0000_s31754" name="معادلة" r:id="rId11" imgW="1536480" imgH="457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609600"/>
            <a:ext cx="7772400" cy="762000"/>
          </a:xfrm>
        </p:spPr>
        <p:txBody>
          <a:bodyPr/>
          <a:lstStyle/>
          <a:p>
            <a:pPr eaLnBrk="1" hangingPunct="1"/>
            <a:r>
              <a:rPr lang="en-US" sz="3200" dirty="0" smtClean="0"/>
              <a:t>Materials of construction (AC surface), a</a:t>
            </a:r>
            <a:r>
              <a:rPr lang="en-US" sz="3200" baseline="-25000" dirty="0" smtClean="0"/>
              <a:t>1</a:t>
            </a:r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676400"/>
            <a:ext cx="7843838" cy="468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Line 5"/>
          <p:cNvSpPr>
            <a:spLocks noChangeShapeType="1"/>
          </p:cNvSpPr>
          <p:nvPr/>
        </p:nvSpPr>
        <p:spPr bwMode="auto">
          <a:xfrm flipV="1">
            <a:off x="7315200" y="3124200"/>
            <a:ext cx="0" cy="2590800"/>
          </a:xfrm>
          <a:prstGeom prst="line">
            <a:avLst/>
          </a:prstGeom>
          <a:noFill/>
          <a:ln w="57150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ar-SA"/>
          </a:p>
        </p:txBody>
      </p:sp>
      <p:sp>
        <p:nvSpPr>
          <p:cNvPr id="14342" name="Line 6"/>
          <p:cNvSpPr>
            <a:spLocks noChangeShapeType="1"/>
          </p:cNvSpPr>
          <p:nvPr/>
        </p:nvSpPr>
        <p:spPr bwMode="auto">
          <a:xfrm flipH="1">
            <a:off x="4038600" y="3200398"/>
            <a:ext cx="3200400" cy="45720"/>
          </a:xfrm>
          <a:prstGeom prst="line">
            <a:avLst/>
          </a:prstGeom>
          <a:noFill/>
          <a:ln w="57150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ar-SA"/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304800" y="4114800"/>
            <a:ext cx="2819400" cy="860425"/>
          </a:xfrm>
          <a:prstGeom prst="rect">
            <a:avLst/>
          </a:prstGeom>
          <a:solidFill>
            <a:srgbClr val="FFFFFF"/>
          </a:solidFill>
          <a:ln w="38100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Structural number of the AC surface, </a:t>
            </a:r>
            <a:r>
              <a:rPr lang="en-US" i="1"/>
              <a:t>a</a:t>
            </a:r>
            <a:r>
              <a:rPr lang="en-US" i="1" baseline="-25000"/>
              <a:t>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777875"/>
            <a:ext cx="8153400" cy="685800"/>
          </a:xfrm>
        </p:spPr>
        <p:txBody>
          <a:bodyPr/>
          <a:lstStyle/>
          <a:p>
            <a:pPr eaLnBrk="1" hangingPunct="1"/>
            <a:r>
              <a:rPr lang="en-US" sz="3200" smtClean="0"/>
              <a:t>Materials of construction (Base course), a</a:t>
            </a:r>
            <a:r>
              <a:rPr lang="en-US" sz="3200" baseline="-25000" smtClean="0"/>
              <a:t>2</a:t>
            </a:r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692275"/>
            <a:ext cx="6627813" cy="516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228600" y="2682875"/>
            <a:ext cx="2819400" cy="860425"/>
          </a:xfrm>
          <a:prstGeom prst="rect">
            <a:avLst/>
          </a:prstGeom>
          <a:solidFill>
            <a:srgbClr val="FFFFFF"/>
          </a:solidFill>
          <a:ln w="38100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Structural number of the base course, </a:t>
            </a:r>
            <a:r>
              <a:rPr lang="en-US" i="1" dirty="0"/>
              <a:t>a</a:t>
            </a:r>
            <a:r>
              <a:rPr lang="en-US" i="1" baseline="-25000" dirty="0"/>
              <a:t>2</a:t>
            </a:r>
          </a:p>
        </p:txBody>
      </p:sp>
      <p:sp>
        <p:nvSpPr>
          <p:cNvPr id="13320" name="Line 8"/>
          <p:cNvSpPr>
            <a:spLocks noChangeShapeType="1"/>
          </p:cNvSpPr>
          <p:nvPr/>
        </p:nvSpPr>
        <p:spPr bwMode="auto">
          <a:xfrm>
            <a:off x="3048000" y="3521075"/>
            <a:ext cx="914400" cy="838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ar-SA"/>
          </a:p>
        </p:txBody>
      </p:sp>
      <p:sp>
        <p:nvSpPr>
          <p:cNvPr id="13321" name="Text Box 9"/>
          <p:cNvSpPr txBox="1">
            <a:spLocks noChangeArrowheads="1"/>
          </p:cNvSpPr>
          <p:nvPr/>
        </p:nvSpPr>
        <p:spPr bwMode="auto">
          <a:xfrm>
            <a:off x="5105400" y="2301875"/>
            <a:ext cx="3429000" cy="860425"/>
          </a:xfrm>
          <a:prstGeom prst="rect">
            <a:avLst/>
          </a:prstGeom>
          <a:solidFill>
            <a:srgbClr val="FFFFFF"/>
          </a:solidFill>
          <a:ln w="38100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Use CBR, R-value, or M</a:t>
            </a:r>
            <a:r>
              <a:rPr lang="en-US" baseline="-25000" dirty="0"/>
              <a:t>r</a:t>
            </a:r>
            <a:r>
              <a:rPr lang="en-US" dirty="0"/>
              <a:t> to find </a:t>
            </a:r>
            <a:r>
              <a:rPr lang="en-US" i="1" dirty="0"/>
              <a:t>a</a:t>
            </a:r>
            <a:r>
              <a:rPr lang="en-US" i="1" baseline="-25000" dirty="0"/>
              <a:t>2 </a:t>
            </a:r>
            <a:r>
              <a:rPr lang="en-US" dirty="0"/>
              <a:t>values</a:t>
            </a:r>
          </a:p>
        </p:txBody>
      </p:sp>
      <p:sp>
        <p:nvSpPr>
          <p:cNvPr id="13322" name="Line 10"/>
          <p:cNvSpPr>
            <a:spLocks noChangeShapeType="1"/>
          </p:cNvSpPr>
          <p:nvPr/>
        </p:nvSpPr>
        <p:spPr bwMode="auto">
          <a:xfrm flipH="1">
            <a:off x="4114800" y="4648200"/>
            <a:ext cx="39624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81000"/>
            <a:ext cx="7772400" cy="990600"/>
          </a:xfrm>
          <a:noFill/>
        </p:spPr>
        <p:txBody>
          <a:bodyPr/>
          <a:lstStyle/>
          <a:p>
            <a:pPr eaLnBrk="1" hangingPunct="1"/>
            <a:r>
              <a:rPr lang="en-US" sz="3200" dirty="0" smtClean="0"/>
              <a:t>Materials of construction (Subbase), a</a:t>
            </a:r>
            <a:r>
              <a:rPr lang="en-US" sz="3200" baseline="-25000" dirty="0" smtClean="0"/>
              <a:t>3</a:t>
            </a:r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2723" y="1600200"/>
            <a:ext cx="7312677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76200" y="2286000"/>
            <a:ext cx="2819400" cy="860425"/>
          </a:xfrm>
          <a:prstGeom prst="rect">
            <a:avLst/>
          </a:prstGeom>
          <a:solidFill>
            <a:srgbClr val="FFFFFF"/>
          </a:solidFill>
          <a:ln w="38100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Structural number of the subbase, </a:t>
            </a:r>
            <a:r>
              <a:rPr lang="en-US" i="1" dirty="0"/>
              <a:t>a</a:t>
            </a:r>
            <a:r>
              <a:rPr lang="en-US" i="1" baseline="-25000" dirty="0"/>
              <a:t>3</a:t>
            </a:r>
          </a:p>
        </p:txBody>
      </p:sp>
      <p:sp>
        <p:nvSpPr>
          <p:cNvPr id="12294" name="Line 6"/>
          <p:cNvSpPr>
            <a:spLocks noChangeShapeType="1"/>
          </p:cNvSpPr>
          <p:nvPr/>
        </p:nvSpPr>
        <p:spPr bwMode="auto">
          <a:xfrm>
            <a:off x="2895600" y="3124200"/>
            <a:ext cx="914400" cy="838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ar-SA"/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5181600" y="2286000"/>
            <a:ext cx="3429000" cy="860425"/>
          </a:xfrm>
          <a:prstGeom prst="rect">
            <a:avLst/>
          </a:prstGeom>
          <a:solidFill>
            <a:srgbClr val="FFFFFF"/>
          </a:solidFill>
          <a:ln w="38100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Use CBR, R-value, or M</a:t>
            </a:r>
            <a:r>
              <a:rPr lang="en-US" baseline="-25000" dirty="0"/>
              <a:t>r</a:t>
            </a:r>
            <a:r>
              <a:rPr lang="en-US" dirty="0"/>
              <a:t> to find </a:t>
            </a:r>
            <a:r>
              <a:rPr lang="en-US" i="1" dirty="0"/>
              <a:t>a</a:t>
            </a:r>
            <a:r>
              <a:rPr lang="en-US" i="1" baseline="-25000" dirty="0"/>
              <a:t>3 </a:t>
            </a:r>
            <a:r>
              <a:rPr lang="en-US" dirty="0"/>
              <a:t>values</a:t>
            </a:r>
          </a:p>
        </p:txBody>
      </p:sp>
      <p:sp>
        <p:nvSpPr>
          <p:cNvPr id="12296" name="Line 8"/>
          <p:cNvSpPr>
            <a:spLocks noChangeShapeType="1"/>
          </p:cNvSpPr>
          <p:nvPr/>
        </p:nvSpPr>
        <p:spPr bwMode="auto">
          <a:xfrm flipH="1">
            <a:off x="4038600" y="5334000"/>
            <a:ext cx="4343400" cy="0"/>
          </a:xfrm>
          <a:prstGeom prst="line">
            <a:avLst/>
          </a:prstGeom>
          <a:noFill/>
          <a:ln w="57150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8458200" cy="914400"/>
          </a:xfrm>
          <a:noFill/>
        </p:spPr>
        <p:txBody>
          <a:bodyPr>
            <a:normAutofit/>
          </a:bodyPr>
          <a:lstStyle/>
          <a:p>
            <a:pPr eaLnBrk="1" hangingPunct="1"/>
            <a:r>
              <a:rPr lang="en-US" sz="2400" b="1" dirty="0" smtClean="0"/>
              <a:t>Definition of drainage quality and finding recommended </a:t>
            </a:r>
            <a:r>
              <a:rPr lang="en-US" sz="2400" b="1" i="1" dirty="0" smtClean="0"/>
              <a:t>m</a:t>
            </a:r>
            <a:r>
              <a:rPr lang="en-US" sz="2400" b="1" i="1" baseline="-25000" dirty="0" smtClean="0"/>
              <a:t>i</a:t>
            </a:r>
            <a:r>
              <a:rPr lang="en-US" sz="2400" b="1" dirty="0" smtClean="0"/>
              <a:t> values</a:t>
            </a:r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981200"/>
            <a:ext cx="7551738" cy="3306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5" name="Rectangle 7"/>
          <p:cNvSpPr>
            <a:spLocks noChangeArrowheads="1"/>
          </p:cNvSpPr>
          <p:nvPr/>
        </p:nvSpPr>
        <p:spPr bwMode="auto">
          <a:xfrm>
            <a:off x="5638800" y="4419600"/>
            <a:ext cx="914400" cy="228600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7418" name="Rectangle 10"/>
          <p:cNvSpPr>
            <a:spLocks noChangeArrowheads="1"/>
          </p:cNvSpPr>
          <p:nvPr/>
        </p:nvSpPr>
        <p:spPr bwMode="auto">
          <a:xfrm>
            <a:off x="838200" y="4419600"/>
            <a:ext cx="685800" cy="228600"/>
          </a:xfrm>
          <a:prstGeom prst="rect">
            <a:avLst/>
          </a:prstGeom>
          <a:noFill/>
          <a:ln w="38100">
            <a:solidFill>
              <a:srgbClr val="0099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85800" y="838200"/>
            <a:ext cx="7772400" cy="685800"/>
          </a:xfrm>
        </p:spPr>
        <p:txBody>
          <a:bodyPr/>
          <a:lstStyle/>
          <a:p>
            <a:r>
              <a:rPr lang="en-US" sz="2800" dirty="0" smtClean="0"/>
              <a:t>Structural Number (SN):</a:t>
            </a:r>
            <a:endParaRPr lang="en-US" sz="2800" baseline="-25000" dirty="0" smtClean="0"/>
          </a:p>
        </p:txBody>
      </p:sp>
      <p:pic>
        <p:nvPicPr>
          <p:cNvPr id="18436" name="Picture 102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984375"/>
            <a:ext cx="8610600" cy="411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2" name="Line 1035"/>
          <p:cNvSpPr>
            <a:spLocks noChangeShapeType="1"/>
          </p:cNvSpPr>
          <p:nvPr/>
        </p:nvSpPr>
        <p:spPr bwMode="auto">
          <a:xfrm flipV="1">
            <a:off x="381000" y="3889375"/>
            <a:ext cx="1143000" cy="533400"/>
          </a:xfrm>
          <a:prstGeom prst="line">
            <a:avLst/>
          </a:prstGeom>
          <a:noFill/>
          <a:ln w="38100">
            <a:solidFill>
              <a:srgbClr val="009900"/>
            </a:solidFill>
            <a:round/>
            <a:headEnd/>
            <a:tailEnd/>
          </a:ln>
        </p:spPr>
        <p:txBody>
          <a:bodyPr wrap="none"/>
          <a:lstStyle/>
          <a:p>
            <a:endParaRPr lang="ar-SA"/>
          </a:p>
        </p:txBody>
      </p:sp>
      <p:sp>
        <p:nvSpPr>
          <p:cNvPr id="18443" name="Line 1036"/>
          <p:cNvSpPr>
            <a:spLocks noChangeShapeType="1"/>
          </p:cNvSpPr>
          <p:nvPr/>
        </p:nvSpPr>
        <p:spPr bwMode="auto">
          <a:xfrm flipV="1">
            <a:off x="1524000" y="3127375"/>
            <a:ext cx="1371600" cy="762000"/>
          </a:xfrm>
          <a:prstGeom prst="line">
            <a:avLst/>
          </a:prstGeom>
          <a:noFill/>
          <a:ln w="38100">
            <a:solidFill>
              <a:srgbClr val="009900"/>
            </a:solidFill>
            <a:round/>
            <a:headEnd/>
            <a:tailEnd/>
          </a:ln>
        </p:spPr>
        <p:txBody>
          <a:bodyPr wrap="none"/>
          <a:lstStyle/>
          <a:p>
            <a:endParaRPr lang="ar-SA"/>
          </a:p>
        </p:txBody>
      </p:sp>
      <p:sp>
        <p:nvSpPr>
          <p:cNvPr id="18444" name="Line 1037"/>
          <p:cNvSpPr>
            <a:spLocks noChangeShapeType="1"/>
          </p:cNvSpPr>
          <p:nvPr/>
        </p:nvSpPr>
        <p:spPr bwMode="auto">
          <a:xfrm>
            <a:off x="2895600" y="3127375"/>
            <a:ext cx="2971800" cy="762000"/>
          </a:xfrm>
          <a:prstGeom prst="line">
            <a:avLst/>
          </a:prstGeom>
          <a:noFill/>
          <a:ln w="38100">
            <a:solidFill>
              <a:srgbClr val="009900"/>
            </a:solidFill>
            <a:round/>
            <a:headEnd/>
            <a:tailEnd/>
          </a:ln>
        </p:spPr>
        <p:txBody>
          <a:bodyPr wrap="none"/>
          <a:lstStyle/>
          <a:p>
            <a:endParaRPr lang="ar-SA"/>
          </a:p>
        </p:txBody>
      </p:sp>
      <p:sp>
        <p:nvSpPr>
          <p:cNvPr id="18445" name="Line 1038"/>
          <p:cNvSpPr>
            <a:spLocks noChangeShapeType="1"/>
          </p:cNvSpPr>
          <p:nvPr/>
        </p:nvSpPr>
        <p:spPr bwMode="auto">
          <a:xfrm>
            <a:off x="5867400" y="3889375"/>
            <a:ext cx="1295400" cy="0"/>
          </a:xfrm>
          <a:prstGeom prst="line">
            <a:avLst/>
          </a:prstGeom>
          <a:noFill/>
          <a:ln w="38100">
            <a:solidFill>
              <a:srgbClr val="009900"/>
            </a:solidFill>
            <a:round/>
            <a:headEnd/>
            <a:tailEnd/>
          </a:ln>
        </p:spPr>
        <p:txBody>
          <a:bodyPr wrap="none"/>
          <a:lstStyle/>
          <a:p>
            <a:endParaRPr lang="ar-SA"/>
          </a:p>
        </p:txBody>
      </p:sp>
      <p:sp>
        <p:nvSpPr>
          <p:cNvPr id="18446" name="Line 1039"/>
          <p:cNvSpPr>
            <a:spLocks noChangeShapeType="1"/>
          </p:cNvSpPr>
          <p:nvPr/>
        </p:nvSpPr>
        <p:spPr bwMode="auto">
          <a:xfrm>
            <a:off x="7162800" y="3889375"/>
            <a:ext cx="0" cy="1447800"/>
          </a:xfrm>
          <a:prstGeom prst="line">
            <a:avLst/>
          </a:prstGeom>
          <a:noFill/>
          <a:ln w="38100">
            <a:solidFill>
              <a:srgbClr val="009900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305800" cy="1143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Example :-</a:t>
            </a:r>
            <a:endParaRPr lang="ar-SA" sz="2800" dirty="0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381000" y="1676400"/>
            <a:ext cx="83820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dirty="0" smtClean="0"/>
              <a:t>Design a flexible highway pavement using the AASHTO method of design the traffic is </a:t>
            </a:r>
            <a:r>
              <a:rPr lang="en-US" dirty="0" smtClean="0"/>
              <a:t>2x10^6 ESAL </a:t>
            </a:r>
            <a:r>
              <a:rPr lang="en-US" dirty="0" smtClean="0"/>
              <a:t>in the design lane the asphalt concrete modulus E= 450,000 psi for base and subbase is 25000 psi and 12000 </a:t>
            </a:r>
            <a:r>
              <a:rPr lang="en-US" dirty="0" smtClean="0"/>
              <a:t>psi </a:t>
            </a:r>
            <a:r>
              <a:rPr lang="en-US" dirty="0" smtClean="0"/>
              <a:t>, </a:t>
            </a:r>
            <a:r>
              <a:rPr lang="en-US" dirty="0" err="1" smtClean="0"/>
              <a:t>subgrade</a:t>
            </a:r>
            <a:r>
              <a:rPr lang="en-US" dirty="0" smtClean="0"/>
              <a:t> 6000 . </a:t>
            </a:r>
            <a:r>
              <a:rPr lang="en-US" dirty="0" smtClean="0"/>
              <a:t>In addition the following information are psi =  4.0 ,Pt =2.5 </a:t>
            </a:r>
            <a:r>
              <a:rPr lang="en-US" dirty="0" smtClean="0"/>
              <a:t>,SD </a:t>
            </a:r>
            <a:r>
              <a:rPr lang="en-US" dirty="0" smtClean="0"/>
              <a:t>= 0.3 , R= 95%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1"/>
          <p:cNvSpPr txBox="1">
            <a:spLocks/>
          </p:cNvSpPr>
          <p:nvPr/>
        </p:nvSpPr>
        <p:spPr>
          <a:xfrm>
            <a:off x="609600" y="381000"/>
            <a:ext cx="8305800" cy="1143000"/>
          </a:xfrm>
          <a:prstGeom prst="rect">
            <a:avLst/>
          </a:prstGeom>
        </p:spPr>
        <p:txBody>
          <a:bodyPr vert="horz" lIns="0" tIns="45720" rIns="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noProof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Solution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:-</a:t>
            </a:r>
            <a:endParaRPr kumimoji="0" lang="ar-SA" sz="2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533400" y="1600200"/>
            <a:ext cx="8382000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/>
              <a:t>Reliability =95%</a:t>
            </a:r>
          </a:p>
          <a:p>
            <a:pPr>
              <a:spcBef>
                <a:spcPct val="50000"/>
              </a:spcBef>
            </a:pPr>
            <a:r>
              <a:rPr lang="en-US" dirty="0" smtClean="0"/>
              <a:t>Standard deviation =</a:t>
            </a:r>
            <a:r>
              <a:rPr lang="en-US" dirty="0" smtClean="0"/>
              <a:t>0.30</a:t>
            </a:r>
          </a:p>
          <a:p>
            <a:pPr>
              <a:spcBef>
                <a:spcPct val="50000"/>
              </a:spcBef>
            </a:pPr>
            <a:endParaRPr lang="en-US" dirty="0" smtClean="0"/>
          </a:p>
          <a:p>
            <a:pPr>
              <a:spcBef>
                <a:spcPct val="50000"/>
              </a:spcBef>
            </a:pPr>
            <a:r>
              <a:rPr lang="en-US" dirty="0" smtClean="0"/>
              <a:t> </a:t>
            </a:r>
            <a:r>
              <a:rPr lang="en-US" dirty="0" smtClean="0"/>
              <a:t>           </a:t>
            </a:r>
            <a:r>
              <a:rPr lang="en-US" dirty="0" smtClean="0"/>
              <a:t>= PSI –Pt  = 4 – 2.5 =1.5</a:t>
            </a:r>
          </a:p>
          <a:p>
            <a:pPr>
              <a:spcBef>
                <a:spcPct val="50000"/>
              </a:spcBef>
            </a:pPr>
            <a:r>
              <a:rPr lang="en-US" dirty="0" smtClean="0"/>
              <a:t>Layer </a:t>
            </a:r>
            <a:r>
              <a:rPr lang="en-US" dirty="0" smtClean="0"/>
              <a:t>coefficients(</a:t>
            </a:r>
            <a:r>
              <a:rPr lang="en-US" dirty="0" err="1" smtClean="0"/>
              <a:t>a</a:t>
            </a:r>
            <a:r>
              <a:rPr lang="en-US" sz="1800" dirty="0" err="1" smtClean="0"/>
              <a:t>i</a:t>
            </a:r>
            <a:r>
              <a:rPr lang="en-US" dirty="0" smtClean="0"/>
              <a:t>):</a:t>
            </a:r>
          </a:p>
          <a:p>
            <a:pPr lvl="0"/>
            <a:r>
              <a:rPr lang="en-US" dirty="0" smtClean="0">
                <a:latin typeface="Calibri" pitchFamily="34" charset="0"/>
                <a:ea typeface="Calibri" pitchFamily="34" charset="0"/>
                <a:cs typeface="Arial" pitchFamily="34" charset="0"/>
              </a:rPr>
              <a:t>                                           a</a:t>
            </a:r>
            <a:r>
              <a:rPr lang="en-US" baseline="-30000" dirty="0" smtClean="0">
                <a:latin typeface="Calibri" pitchFamily="34" charset="0"/>
                <a:ea typeface="Calibri" pitchFamily="34" charset="0"/>
                <a:cs typeface="Arial" pitchFamily="34" charset="0"/>
              </a:rPr>
              <a:t>1</a:t>
            </a:r>
            <a:r>
              <a:rPr lang="en-US" dirty="0" smtClean="0">
                <a:latin typeface="Calibri" pitchFamily="34" charset="0"/>
                <a:ea typeface="Calibri" pitchFamily="34" charset="0"/>
                <a:cs typeface="Arial" pitchFamily="34" charset="0"/>
              </a:rPr>
              <a:t> for surface </a:t>
            </a:r>
            <a:endParaRPr lang="en-US" sz="700" dirty="0" smtClean="0">
              <a:latin typeface="Arial" pitchFamily="34" charset="0"/>
              <a:cs typeface="Arial" pitchFamily="34" charset="0"/>
            </a:endParaRPr>
          </a:p>
          <a:p>
            <a:pPr lvl="0" eaLnBrk="0" hangingPunct="0"/>
            <a:r>
              <a:rPr lang="en-US" dirty="0" smtClean="0">
                <a:latin typeface="Calibri" pitchFamily="34" charset="0"/>
                <a:ea typeface="Calibri" pitchFamily="34" charset="0"/>
                <a:cs typeface="Arial" pitchFamily="34" charset="0"/>
              </a:rPr>
              <a:t>                                           a</a:t>
            </a:r>
            <a:r>
              <a:rPr lang="en-US" baseline="-30000" dirty="0" smtClean="0">
                <a:latin typeface="Calibri" pitchFamily="34" charset="0"/>
                <a:ea typeface="Calibri" pitchFamily="34" charset="0"/>
                <a:cs typeface="Arial" pitchFamily="34" charset="0"/>
              </a:rPr>
              <a:t>2 </a:t>
            </a:r>
            <a:r>
              <a:rPr lang="en-US" dirty="0" smtClean="0">
                <a:latin typeface="Calibri" pitchFamily="34" charset="0"/>
                <a:ea typeface="Calibri" pitchFamily="34" charset="0"/>
                <a:cs typeface="Arial" pitchFamily="34" charset="0"/>
              </a:rPr>
              <a:t> for base</a:t>
            </a:r>
            <a:endParaRPr lang="en-US" sz="700" dirty="0" smtClean="0">
              <a:latin typeface="Arial" pitchFamily="34" charset="0"/>
              <a:cs typeface="Arial" pitchFamily="34" charset="0"/>
            </a:endParaRPr>
          </a:p>
          <a:p>
            <a:pPr lvl="0" eaLnBrk="0" hangingPunct="0"/>
            <a:r>
              <a:rPr lang="en-US" dirty="0" smtClean="0">
                <a:latin typeface="Calibri" pitchFamily="34" charset="0"/>
                <a:ea typeface="Calibri" pitchFamily="34" charset="0"/>
                <a:cs typeface="Arial" pitchFamily="34" charset="0"/>
              </a:rPr>
              <a:t>                                           a</a:t>
            </a:r>
            <a:r>
              <a:rPr lang="en-US" baseline="-30000" dirty="0" smtClean="0">
                <a:latin typeface="Calibri" pitchFamily="34" charset="0"/>
                <a:ea typeface="Calibri" pitchFamily="34" charset="0"/>
                <a:cs typeface="Arial" pitchFamily="34" charset="0"/>
              </a:rPr>
              <a:t>3 </a:t>
            </a:r>
            <a:r>
              <a:rPr lang="en-US" dirty="0" smtClean="0">
                <a:latin typeface="Calibri" pitchFamily="34" charset="0"/>
                <a:ea typeface="Calibri" pitchFamily="34" charset="0"/>
                <a:cs typeface="Arial" pitchFamily="34" charset="0"/>
              </a:rPr>
              <a:t> for subbase</a:t>
            </a: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ct val="50000"/>
              </a:spcBef>
            </a:pPr>
            <a:endParaRPr lang="en-US" dirty="0" smtClean="0"/>
          </a:p>
          <a:p>
            <a:pPr>
              <a:lnSpc>
                <a:spcPct val="150000"/>
              </a:lnSpc>
              <a:spcBef>
                <a:spcPct val="50000"/>
              </a:spcBef>
            </a:pPr>
            <a:endParaRPr lang="en-US" dirty="0" smtClean="0"/>
          </a:p>
        </p:txBody>
      </p:sp>
      <p:sp>
        <p:nvSpPr>
          <p:cNvPr id="6451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64515" name="Rectangle 3"/>
          <p:cNvSpPr>
            <a:spLocks noChangeArrowheads="1"/>
          </p:cNvSpPr>
          <p:nvPr/>
        </p:nvSpPr>
        <p:spPr bwMode="auto">
          <a:xfrm>
            <a:off x="0" y="9334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451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64516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" y="3352800"/>
            <a:ext cx="762000" cy="476250"/>
          </a:xfrm>
          <a:prstGeom prst="rect">
            <a:avLst/>
          </a:prstGeom>
          <a:noFill/>
        </p:spPr>
      </p:pic>
      <p:sp>
        <p:nvSpPr>
          <p:cNvPr id="64518" name="Rectangle 6"/>
          <p:cNvSpPr>
            <a:spLocks noChangeArrowheads="1"/>
          </p:cNvSpPr>
          <p:nvPr/>
        </p:nvSpPr>
        <p:spPr bwMode="auto">
          <a:xfrm>
            <a:off x="0" y="9334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4520" name="Rectangle 8"/>
          <p:cNvSpPr>
            <a:spLocks noChangeArrowheads="1"/>
          </p:cNvSpPr>
          <p:nvPr/>
        </p:nvSpPr>
        <p:spPr bwMode="auto">
          <a:xfrm>
            <a:off x="0" y="-33010"/>
            <a:ext cx="34817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دفق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1030</TotalTime>
  <Words>308</Words>
  <Application>Microsoft Office PowerPoint</Application>
  <PresentationFormat>On-screen Show (4:3)</PresentationFormat>
  <Paragraphs>52</Paragraphs>
  <Slides>16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تدفق</vt:lpstr>
      <vt:lpstr>معادلة</vt:lpstr>
      <vt:lpstr>Equation</vt:lpstr>
      <vt:lpstr> Chapter(16) AASHTO flexible pavement  design method </vt:lpstr>
      <vt:lpstr>Determination of the required structural number</vt:lpstr>
      <vt:lpstr>Materials of construction (AC surface), a1</vt:lpstr>
      <vt:lpstr>Materials of construction (Base course), a2</vt:lpstr>
      <vt:lpstr>Materials of construction (Subbase), a3</vt:lpstr>
      <vt:lpstr>Definition of drainage quality and finding recommended mi values</vt:lpstr>
      <vt:lpstr>Structural Number (SN):</vt:lpstr>
      <vt:lpstr>Example :-</vt:lpstr>
      <vt:lpstr>Slide 9</vt:lpstr>
      <vt:lpstr>Calculate a1 (AC surface),:</vt:lpstr>
      <vt:lpstr>Calculate a2(Base course), :</vt:lpstr>
      <vt:lpstr>Calculate a3(Subbase),:</vt:lpstr>
      <vt:lpstr>Definition of drainage quality and finding recommended mi values</vt:lpstr>
      <vt:lpstr>Slide 14</vt:lpstr>
      <vt:lpstr>Slide 15</vt:lpstr>
      <vt:lpstr>Slide 16</vt:lpstr>
    </vt:vector>
  </TitlesOfParts>
  <Company>BYU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 29, Ch.20, pp.962-979: AASTHO flexible pavement design method (objectives)</dc:title>
  <dc:creator>CEEN</dc:creator>
  <cp:lastModifiedBy>TOSHIBA</cp:lastModifiedBy>
  <cp:revision>88</cp:revision>
  <cp:lastPrinted>1601-01-01T00:00:00Z</cp:lastPrinted>
  <dcterms:created xsi:type="dcterms:W3CDTF">2000-11-09T22:12:43Z</dcterms:created>
  <dcterms:modified xsi:type="dcterms:W3CDTF">2016-04-19T20:58:39Z</dcterms:modified>
</cp:coreProperties>
</file>