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7" r:id="rId5"/>
    <p:sldId id="259" r:id="rId6"/>
    <p:sldId id="260" r:id="rId7"/>
    <p:sldId id="261" r:id="rId8"/>
    <p:sldId id="263" r:id="rId9"/>
    <p:sldId id="262" r:id="rId10"/>
    <p:sldId id="268" r:id="rId11"/>
    <p:sldId id="264" r:id="rId12"/>
    <p:sldId id="265"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2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3/9/2015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3/9/2015</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3/9/2015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3/9/2015</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3/9/2015</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3/9/2015</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3/9/2015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solidFill>
                  <a:schemeClr val="accent4">
                    <a:lumMod val="50000"/>
                  </a:schemeClr>
                </a:solidFill>
              </a:rPr>
              <a:t>ABO BLOOD GROUPNG</a:t>
            </a:r>
            <a:br>
              <a:rPr lang="en-US" b="1" dirty="0">
                <a:solidFill>
                  <a:schemeClr val="accent4">
                    <a:lumMod val="50000"/>
                  </a:schemeClr>
                </a:solidFill>
              </a:rPr>
            </a:br>
            <a:r>
              <a:rPr lang="en-US" b="1" dirty="0">
                <a:solidFill>
                  <a:schemeClr val="accent4">
                    <a:lumMod val="50000"/>
                  </a:schemeClr>
                </a:solidFill>
              </a:rPr>
              <a:t>&amp; </a:t>
            </a:r>
            <a:br>
              <a:rPr lang="en-US" b="1" dirty="0">
                <a:solidFill>
                  <a:schemeClr val="accent4">
                    <a:lumMod val="50000"/>
                  </a:schemeClr>
                </a:solidFill>
              </a:rPr>
            </a:br>
            <a:r>
              <a:rPr lang="en-US" b="1" dirty="0">
                <a:solidFill>
                  <a:schemeClr val="accent4">
                    <a:lumMod val="50000"/>
                  </a:schemeClr>
                </a:solidFill>
              </a:rPr>
              <a:t>Rh GROUPS</a:t>
            </a:r>
            <a:r>
              <a:rPr lang="en-US" b="1" dirty="0"/>
              <a:t/>
            </a:r>
            <a:br>
              <a:rPr lang="en-US" b="1" dirty="0"/>
            </a:br>
            <a:endParaRPr lang="ar-SA" dirty="0"/>
          </a:p>
        </p:txBody>
      </p:sp>
      <p:sp>
        <p:nvSpPr>
          <p:cNvPr id="3" name="Subtitle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791399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Blood transfusions – who can receive blood from whom?</a:t>
            </a:r>
            <a:endParaRPr lang="ar-SA" dirty="0"/>
          </a:p>
        </p:txBody>
      </p:sp>
      <p:pic>
        <p:nvPicPr>
          <p:cNvPr id="3074" name="Picture 2" descr="C:\Users\Areej\Desktop\imagesCAPNPM2Y.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219200" y="2209800"/>
            <a:ext cx="62484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5760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b="1" dirty="0">
                <a:solidFill>
                  <a:schemeClr val="accent2">
                    <a:lumMod val="50000"/>
                  </a:schemeClr>
                </a:solidFill>
              </a:rPr>
              <a:t>Rh Blood Group</a:t>
            </a:r>
            <a:r>
              <a:rPr lang="ar-SA" b="1" dirty="0">
                <a:solidFill>
                  <a:schemeClr val="accent2">
                    <a:lumMod val="50000"/>
                  </a:schemeClr>
                </a:solidFill>
              </a:rPr>
              <a:t/>
            </a:r>
            <a:br>
              <a:rPr lang="ar-SA" b="1" dirty="0">
                <a:solidFill>
                  <a:schemeClr val="accent2">
                    <a:lumMod val="50000"/>
                  </a:schemeClr>
                </a:solidFill>
              </a:rPr>
            </a:br>
            <a:endParaRPr lang="ar-SA" b="1" dirty="0">
              <a:solidFill>
                <a:schemeClr val="accent2">
                  <a:lumMod val="50000"/>
                </a:schemeClr>
              </a:solidFill>
            </a:endParaRPr>
          </a:p>
        </p:txBody>
      </p:sp>
      <p:sp>
        <p:nvSpPr>
          <p:cNvPr id="3" name="Content Placeholder 2"/>
          <p:cNvSpPr>
            <a:spLocks noGrp="1"/>
          </p:cNvSpPr>
          <p:nvPr>
            <p:ph sz="quarter" idx="1"/>
          </p:nvPr>
        </p:nvSpPr>
        <p:spPr/>
        <p:txBody>
          <a:bodyPr/>
          <a:lstStyle/>
          <a:p>
            <a:pPr marL="0" indent="0" algn="l">
              <a:buNone/>
            </a:pPr>
            <a:r>
              <a:rPr lang="en-US" altLang="ar-SA" dirty="0" smtClean="0"/>
              <a:t>First </a:t>
            </a:r>
            <a:r>
              <a:rPr lang="en-US" altLang="ar-SA" dirty="0"/>
              <a:t>studied in </a:t>
            </a:r>
            <a:r>
              <a:rPr lang="en-US" altLang="ar-SA" u="sng" dirty="0"/>
              <a:t>rhesus monkeys</a:t>
            </a:r>
          </a:p>
          <a:p>
            <a:pPr marL="0" indent="0" algn="l">
              <a:buNone/>
            </a:pPr>
            <a:endParaRPr lang="en-US" altLang="ar-SA" dirty="0" smtClean="0">
              <a:solidFill>
                <a:schemeClr val="accent2">
                  <a:lumMod val="50000"/>
                </a:schemeClr>
              </a:solidFill>
            </a:endParaRPr>
          </a:p>
          <a:p>
            <a:pPr marL="0" indent="0" algn="l">
              <a:buNone/>
            </a:pPr>
            <a:r>
              <a:rPr lang="en-US" altLang="ar-SA" dirty="0" smtClean="0">
                <a:solidFill>
                  <a:schemeClr val="accent2">
                    <a:lumMod val="50000"/>
                  </a:schemeClr>
                </a:solidFill>
              </a:rPr>
              <a:t>Types</a:t>
            </a:r>
            <a:endParaRPr lang="en-US" altLang="ar-SA" dirty="0">
              <a:solidFill>
                <a:schemeClr val="accent2">
                  <a:lumMod val="50000"/>
                </a:schemeClr>
              </a:solidFill>
            </a:endParaRPr>
          </a:p>
          <a:p>
            <a:pPr marL="365760" lvl="1" indent="0" algn="l">
              <a:buClr>
                <a:srgbClr val="FF0000"/>
              </a:buClr>
              <a:buNone/>
            </a:pPr>
            <a:r>
              <a:rPr lang="en-US" altLang="ar-SA" dirty="0">
                <a:solidFill>
                  <a:srgbClr val="000099"/>
                </a:solidFill>
              </a:rPr>
              <a:t>Rh positive</a:t>
            </a:r>
            <a:r>
              <a:rPr lang="en-US" altLang="ar-SA" dirty="0"/>
              <a:t>: Have these antigens present on surface of RBCs</a:t>
            </a:r>
          </a:p>
          <a:p>
            <a:pPr marL="365760" lvl="1" indent="0" algn="l">
              <a:buClr>
                <a:srgbClr val="FF0000"/>
              </a:buClr>
              <a:buNone/>
            </a:pPr>
            <a:r>
              <a:rPr lang="en-US" altLang="ar-SA" dirty="0" smtClean="0">
                <a:solidFill>
                  <a:srgbClr val="000099"/>
                </a:solidFill>
              </a:rPr>
              <a:t>Rh </a:t>
            </a:r>
            <a:r>
              <a:rPr lang="en-US" altLang="ar-SA" dirty="0">
                <a:solidFill>
                  <a:srgbClr val="000099"/>
                </a:solidFill>
              </a:rPr>
              <a:t>negative</a:t>
            </a:r>
            <a:r>
              <a:rPr lang="en-US" altLang="ar-SA" dirty="0"/>
              <a:t>: Do not have these antigens present</a:t>
            </a:r>
          </a:p>
          <a:p>
            <a:pPr marL="0" indent="0" algn="l">
              <a:buNone/>
            </a:pPr>
            <a:endParaRPr lang="en-US" altLang="ar-SA" dirty="0" smtClean="0"/>
          </a:p>
          <a:p>
            <a:pPr marL="0" indent="0" algn="l">
              <a:buNone/>
            </a:pPr>
            <a:r>
              <a:rPr lang="en-US" altLang="ar-SA" u="sng" dirty="0" smtClean="0">
                <a:solidFill>
                  <a:srgbClr val="FF0000"/>
                </a:solidFill>
              </a:rPr>
              <a:t>Hemolytic </a:t>
            </a:r>
            <a:r>
              <a:rPr lang="en-US" altLang="ar-SA" u="sng" dirty="0">
                <a:solidFill>
                  <a:srgbClr val="FF0000"/>
                </a:solidFill>
              </a:rPr>
              <a:t>disease </a:t>
            </a:r>
            <a:r>
              <a:rPr lang="en-US" altLang="ar-SA" dirty="0"/>
              <a:t>of the newborn (</a:t>
            </a:r>
            <a:r>
              <a:rPr lang="en-US" altLang="ar-SA" dirty="0">
                <a:solidFill>
                  <a:srgbClr val="000099"/>
                </a:solidFill>
              </a:rPr>
              <a:t>HDN</a:t>
            </a:r>
            <a:r>
              <a:rPr lang="en-US" altLang="ar-SA" dirty="0"/>
              <a:t>)</a:t>
            </a:r>
          </a:p>
          <a:p>
            <a:pPr marL="365760" lvl="1" indent="0" algn="l">
              <a:buClr>
                <a:srgbClr val="FF0000"/>
              </a:buClr>
              <a:buNone/>
            </a:pPr>
            <a:r>
              <a:rPr lang="en-US" altLang="ar-SA" dirty="0"/>
              <a:t>Mother produces anti-Rh antibodies that cross placenta and cause agglutination and hemolysis of fetal RBCs</a:t>
            </a:r>
          </a:p>
          <a:p>
            <a:endParaRPr lang="ar-SA" dirty="0"/>
          </a:p>
        </p:txBody>
      </p:sp>
    </p:spTree>
    <p:extLst>
      <p:ext uri="{BB962C8B-B14F-4D97-AF65-F5344CB8AC3E}">
        <p14:creationId xmlns:p14="http://schemas.microsoft.com/office/powerpoint/2010/main" val="4198481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a:solidFill>
                  <a:schemeClr val="accent2">
                    <a:lumMod val="50000"/>
                  </a:schemeClr>
                </a:solidFill>
                <a:latin typeface="Arial" pitchFamily="34" charset="0"/>
              </a:rPr>
              <a:t>Rh Factor and Pregnancy</a:t>
            </a:r>
            <a:endParaRPr lang="ar-SA" dirty="0">
              <a:solidFill>
                <a:schemeClr val="accent2">
                  <a:lumMod val="50000"/>
                </a:schemeClr>
              </a:solidFill>
            </a:endParaRPr>
          </a:p>
        </p:txBody>
      </p:sp>
      <p:pic>
        <p:nvPicPr>
          <p:cNvPr id="4" name="Picture 11" descr="nw0013-y"/>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295400" y="2042835"/>
            <a:ext cx="6324600" cy="314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561251" y="5596969"/>
            <a:ext cx="3324949" cy="461665"/>
          </a:xfrm>
          <a:prstGeom prst="rect">
            <a:avLst/>
          </a:prstGeom>
        </p:spPr>
        <p:txBody>
          <a:bodyPr wrap="none">
            <a:spAutoFit/>
          </a:bodyPr>
          <a:lstStyle/>
          <a:p>
            <a:r>
              <a:rPr lang="en-US" altLang="ar-SA" sz="2400" dirty="0">
                <a:solidFill>
                  <a:srgbClr val="6600CC"/>
                </a:solidFill>
              </a:rPr>
              <a:t>RH+ indicates protein</a:t>
            </a:r>
          </a:p>
        </p:txBody>
      </p:sp>
      <p:sp>
        <p:nvSpPr>
          <p:cNvPr id="6" name="Text Box 4"/>
          <p:cNvSpPr txBox="1">
            <a:spLocks noChangeArrowheads="1"/>
          </p:cNvSpPr>
          <p:nvPr/>
        </p:nvSpPr>
        <p:spPr bwMode="auto">
          <a:xfrm>
            <a:off x="3886200" y="5596969"/>
            <a:ext cx="35337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r>
              <a:rPr lang="en-US" altLang="ar-SA" dirty="0">
                <a:solidFill>
                  <a:srgbClr val="FF0066"/>
                </a:solidFill>
              </a:rPr>
              <a:t>RH- indicates no protein</a:t>
            </a:r>
          </a:p>
          <a:p>
            <a:endParaRPr lang="en-US" altLang="ar-SA" dirty="0">
              <a:solidFill>
                <a:srgbClr val="FF0066"/>
              </a:solidFill>
            </a:endParaRPr>
          </a:p>
        </p:txBody>
      </p:sp>
    </p:spTree>
    <p:extLst>
      <p:ext uri="{BB962C8B-B14F-4D97-AF65-F5344CB8AC3E}">
        <p14:creationId xmlns:p14="http://schemas.microsoft.com/office/powerpoint/2010/main" val="1134124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fontScale="90000"/>
          </a:bodyPr>
          <a:lstStyle/>
          <a:p>
            <a:r>
              <a:rPr lang="en-US" altLang="ar-SA" sz="3200" dirty="0">
                <a:solidFill>
                  <a:srgbClr val="231F20"/>
                </a:solidFill>
                <a:latin typeface="Arial Black" pitchFamily="34" charset="0"/>
              </a:rPr>
              <a:t>Blood being tested</a:t>
            </a:r>
            <a:r>
              <a:rPr lang="en-US" altLang="ar-SA" sz="3200" dirty="0"/>
              <a:t/>
            </a:r>
            <a:br>
              <a:rPr lang="en-US" altLang="ar-SA" sz="3200" dirty="0"/>
            </a:br>
            <a:endParaRPr lang="ar-SA" dirty="0"/>
          </a:p>
        </p:txBody>
      </p:sp>
      <p:pic>
        <p:nvPicPr>
          <p:cNvPr id="4" name="Content Placeholder 3" descr="figure_17_16-jLE"/>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773133" y="1219200"/>
            <a:ext cx="7456467"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p:nvSpPr>
        <p:spPr bwMode="auto">
          <a:xfrm>
            <a:off x="1003041" y="1828800"/>
            <a:ext cx="2565400"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r>
              <a:rPr lang="en-US" altLang="ar-SA" sz="1800" dirty="0">
                <a:solidFill>
                  <a:srgbClr val="231F20"/>
                </a:solidFill>
                <a:latin typeface="Arial Black" pitchFamily="34" charset="0"/>
              </a:rPr>
              <a:t>Type AB </a:t>
            </a:r>
            <a:r>
              <a:rPr lang="en-US" altLang="ar-SA" sz="1800" b="1" dirty="0">
                <a:solidFill>
                  <a:srgbClr val="231F20"/>
                </a:solidFill>
              </a:rPr>
              <a:t>(contains</a:t>
            </a:r>
          </a:p>
          <a:p>
            <a:r>
              <a:rPr lang="en-US" altLang="ar-SA" sz="1800" b="1" dirty="0" err="1">
                <a:solidFill>
                  <a:srgbClr val="231F20"/>
                </a:solidFill>
              </a:rPr>
              <a:t>agglutinogens</a:t>
            </a:r>
            <a:r>
              <a:rPr lang="en-US" altLang="ar-SA" sz="1800" b="1" dirty="0">
                <a:solidFill>
                  <a:srgbClr val="231F20"/>
                </a:solidFill>
              </a:rPr>
              <a:t> A and B;</a:t>
            </a:r>
          </a:p>
          <a:p>
            <a:r>
              <a:rPr lang="en-US" altLang="ar-SA" sz="1800" b="1" dirty="0">
                <a:solidFill>
                  <a:srgbClr val="231F20"/>
                </a:solidFill>
              </a:rPr>
              <a:t>agglutinates with both</a:t>
            </a:r>
          </a:p>
          <a:p>
            <a:r>
              <a:rPr lang="en-US" altLang="ar-SA" sz="1800" b="1" dirty="0">
                <a:solidFill>
                  <a:srgbClr val="231F20"/>
                </a:solidFill>
              </a:rPr>
              <a:t>sera)</a:t>
            </a:r>
            <a:endParaRPr lang="en-US" altLang="ar-SA" sz="1800" b="1" dirty="0"/>
          </a:p>
        </p:txBody>
      </p:sp>
      <p:sp>
        <p:nvSpPr>
          <p:cNvPr id="6" name="Rectangle 12"/>
          <p:cNvSpPr>
            <a:spLocks noChangeArrowheads="1"/>
          </p:cNvSpPr>
          <p:nvPr/>
        </p:nvSpPr>
        <p:spPr bwMode="auto">
          <a:xfrm>
            <a:off x="1066800" y="3200400"/>
            <a:ext cx="2654300"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r>
              <a:rPr lang="en-US" altLang="ar-SA" sz="1800" dirty="0">
                <a:solidFill>
                  <a:srgbClr val="231F20"/>
                </a:solidFill>
                <a:latin typeface="Arial Black" pitchFamily="34" charset="0"/>
              </a:rPr>
              <a:t>Type A </a:t>
            </a:r>
            <a:r>
              <a:rPr lang="en-US" altLang="ar-SA" sz="1800" b="1" dirty="0">
                <a:solidFill>
                  <a:srgbClr val="231F20"/>
                </a:solidFill>
              </a:rPr>
              <a:t>(contains</a:t>
            </a:r>
          </a:p>
          <a:p>
            <a:r>
              <a:rPr lang="en-US" altLang="ar-SA" sz="1800" b="1" dirty="0" err="1">
                <a:solidFill>
                  <a:srgbClr val="231F20"/>
                </a:solidFill>
              </a:rPr>
              <a:t>agglutinogen</a:t>
            </a:r>
            <a:r>
              <a:rPr lang="en-US" altLang="ar-SA" sz="1800" b="1" dirty="0">
                <a:solidFill>
                  <a:srgbClr val="231F20"/>
                </a:solidFill>
              </a:rPr>
              <a:t> A;</a:t>
            </a:r>
          </a:p>
          <a:p>
            <a:r>
              <a:rPr lang="en-US" altLang="ar-SA" sz="1800" b="1" dirty="0">
                <a:solidFill>
                  <a:srgbClr val="231F20"/>
                </a:solidFill>
              </a:rPr>
              <a:t>agglutinates with anti-A)</a:t>
            </a:r>
            <a:endParaRPr lang="en-US" altLang="ar-SA" sz="1800" b="1" dirty="0"/>
          </a:p>
        </p:txBody>
      </p:sp>
      <p:sp>
        <p:nvSpPr>
          <p:cNvPr id="7" name="Rectangle 13"/>
          <p:cNvSpPr>
            <a:spLocks noChangeArrowheads="1"/>
          </p:cNvSpPr>
          <p:nvPr/>
        </p:nvSpPr>
        <p:spPr bwMode="auto">
          <a:xfrm>
            <a:off x="958591" y="4343400"/>
            <a:ext cx="2654300"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r>
              <a:rPr lang="en-US" altLang="ar-SA" sz="1800" dirty="0">
                <a:solidFill>
                  <a:srgbClr val="231F20"/>
                </a:solidFill>
                <a:latin typeface="Arial Black" pitchFamily="34" charset="0"/>
              </a:rPr>
              <a:t>Type B </a:t>
            </a:r>
            <a:r>
              <a:rPr lang="en-US" altLang="ar-SA" sz="1800" b="1" dirty="0">
                <a:solidFill>
                  <a:srgbClr val="231F20"/>
                </a:solidFill>
              </a:rPr>
              <a:t>(contains</a:t>
            </a:r>
          </a:p>
          <a:p>
            <a:r>
              <a:rPr lang="en-US" altLang="ar-SA" sz="1800" b="1" dirty="0" err="1">
                <a:solidFill>
                  <a:srgbClr val="231F20"/>
                </a:solidFill>
              </a:rPr>
              <a:t>agglutinogen</a:t>
            </a:r>
            <a:r>
              <a:rPr lang="en-US" altLang="ar-SA" sz="1800" b="1" dirty="0">
                <a:solidFill>
                  <a:srgbClr val="231F20"/>
                </a:solidFill>
              </a:rPr>
              <a:t> B;</a:t>
            </a:r>
          </a:p>
          <a:p>
            <a:r>
              <a:rPr lang="en-US" altLang="ar-SA" sz="1800" b="1" dirty="0">
                <a:solidFill>
                  <a:srgbClr val="231F20"/>
                </a:solidFill>
              </a:rPr>
              <a:t>agglutinates with anti-B)</a:t>
            </a:r>
            <a:endParaRPr lang="en-US" altLang="ar-SA" sz="1800" b="1" dirty="0"/>
          </a:p>
        </p:txBody>
      </p:sp>
      <p:sp>
        <p:nvSpPr>
          <p:cNvPr id="8" name="Rectangle 14"/>
          <p:cNvSpPr>
            <a:spLocks noChangeArrowheads="1"/>
          </p:cNvSpPr>
          <p:nvPr/>
        </p:nvSpPr>
        <p:spPr bwMode="auto">
          <a:xfrm>
            <a:off x="914141" y="5486400"/>
            <a:ext cx="2654300"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r>
              <a:rPr lang="en-US" altLang="ar-SA" sz="1800" dirty="0">
                <a:solidFill>
                  <a:srgbClr val="231F20"/>
                </a:solidFill>
                <a:latin typeface="Arial Black" pitchFamily="34" charset="0"/>
              </a:rPr>
              <a:t>Type O</a:t>
            </a:r>
            <a:r>
              <a:rPr lang="en-US" altLang="ar-SA" sz="1800" dirty="0"/>
              <a:t> </a:t>
            </a:r>
            <a:r>
              <a:rPr lang="en-US" altLang="ar-SA" sz="1800" b="1" dirty="0">
                <a:solidFill>
                  <a:srgbClr val="231F20"/>
                </a:solidFill>
              </a:rPr>
              <a:t>(contains no</a:t>
            </a:r>
          </a:p>
          <a:p>
            <a:r>
              <a:rPr lang="en-US" altLang="ar-SA" sz="1800" b="1" dirty="0" err="1">
                <a:solidFill>
                  <a:srgbClr val="231F20"/>
                </a:solidFill>
              </a:rPr>
              <a:t>agglutinogens</a:t>
            </a:r>
            <a:r>
              <a:rPr lang="en-US" altLang="ar-SA" sz="1800" b="1" dirty="0">
                <a:solidFill>
                  <a:srgbClr val="231F20"/>
                </a:solidFill>
              </a:rPr>
              <a:t>; does not</a:t>
            </a:r>
          </a:p>
          <a:p>
            <a:r>
              <a:rPr lang="en-US" altLang="ar-SA" sz="1800" b="1" dirty="0">
                <a:solidFill>
                  <a:srgbClr val="231F20"/>
                </a:solidFill>
              </a:rPr>
              <a:t>agglutinate with either</a:t>
            </a:r>
          </a:p>
          <a:p>
            <a:r>
              <a:rPr lang="en-US" altLang="ar-SA" sz="1800" b="1" dirty="0">
                <a:solidFill>
                  <a:srgbClr val="231F20"/>
                </a:solidFill>
              </a:rPr>
              <a:t>serum)</a:t>
            </a:r>
            <a:endParaRPr lang="en-US" altLang="ar-SA" sz="1800" b="1" dirty="0"/>
          </a:p>
        </p:txBody>
      </p:sp>
    </p:spTree>
    <p:extLst>
      <p:ext uri="{BB962C8B-B14F-4D97-AF65-F5344CB8AC3E}">
        <p14:creationId xmlns:p14="http://schemas.microsoft.com/office/powerpoint/2010/main" val="3158643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Objectives</a:t>
            </a:r>
            <a:endParaRPr lang="ar-SA" dirty="0"/>
          </a:p>
        </p:txBody>
      </p:sp>
      <p:sp>
        <p:nvSpPr>
          <p:cNvPr id="3" name="Content Placeholder 2"/>
          <p:cNvSpPr>
            <a:spLocks noGrp="1"/>
          </p:cNvSpPr>
          <p:nvPr>
            <p:ph sz="quarter" idx="1"/>
          </p:nvPr>
        </p:nvSpPr>
        <p:spPr/>
        <p:txBody>
          <a:bodyPr/>
          <a:lstStyle/>
          <a:p>
            <a:pPr marL="0" indent="0" algn="l">
              <a:buNone/>
            </a:pPr>
            <a:r>
              <a:rPr lang="en-US" altLang="ar-SA" dirty="0"/>
              <a:t>to determine the blood group and therefore the type of antigen carried on the surface of erythrocytes in the ABO system.</a:t>
            </a:r>
          </a:p>
          <a:p>
            <a:pPr marL="0" indent="0" algn="l">
              <a:buNone/>
            </a:pPr>
            <a:endParaRPr lang="en-US" altLang="ar-SA" dirty="0"/>
          </a:p>
          <a:p>
            <a:pPr marL="0" indent="0" algn="l">
              <a:buNone/>
            </a:pPr>
            <a:r>
              <a:rPr lang="en-US" altLang="ar-SA" dirty="0"/>
              <a:t>to test for the availability of the Rh factor (D antigen) on the surface of </a:t>
            </a:r>
            <a:r>
              <a:rPr lang="en-US" altLang="ar-SA" dirty="0" err="1"/>
              <a:t>erethrocytes</a:t>
            </a:r>
            <a:endParaRPr lang="en-US" altLang="ar-SA" dirty="0"/>
          </a:p>
          <a:p>
            <a:endParaRPr lang="ar-SA" dirty="0"/>
          </a:p>
        </p:txBody>
      </p:sp>
    </p:spTree>
    <p:extLst>
      <p:ext uri="{BB962C8B-B14F-4D97-AF65-F5344CB8AC3E}">
        <p14:creationId xmlns:p14="http://schemas.microsoft.com/office/powerpoint/2010/main" val="739028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descr="C:\Users\Areej\Desktop\untitled.pn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762000" y="2286000"/>
            <a:ext cx="73152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105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marL="0" indent="0" algn="l">
              <a:buNone/>
            </a:pPr>
            <a:r>
              <a:rPr lang="en-US" dirty="0"/>
              <a:t>There are more than </a:t>
            </a:r>
            <a:r>
              <a:rPr lang="en-US" dirty="0" smtClean="0"/>
              <a:t>30 </a:t>
            </a:r>
            <a:r>
              <a:rPr lang="en-US" dirty="0"/>
              <a:t>genetically determined blood group systems known today, but the </a:t>
            </a:r>
            <a:r>
              <a:rPr lang="en-US" b="1" dirty="0">
                <a:solidFill>
                  <a:schemeClr val="accent1">
                    <a:lumMod val="75000"/>
                  </a:schemeClr>
                </a:solidFill>
              </a:rPr>
              <a:t>AB0</a:t>
            </a:r>
            <a:r>
              <a:rPr lang="en-US" dirty="0"/>
              <a:t> and </a:t>
            </a:r>
            <a:r>
              <a:rPr lang="en-US" b="1" dirty="0">
                <a:solidFill>
                  <a:schemeClr val="accent1">
                    <a:lumMod val="75000"/>
                  </a:schemeClr>
                </a:solidFill>
              </a:rPr>
              <a:t>Rh systems </a:t>
            </a:r>
            <a:r>
              <a:rPr lang="en-US" dirty="0"/>
              <a:t>are the most important ones used for </a:t>
            </a:r>
            <a:r>
              <a:rPr lang="ar-SA" dirty="0" smtClean="0"/>
              <a:t> </a:t>
            </a:r>
            <a:r>
              <a:rPr lang="en-US" dirty="0" smtClean="0"/>
              <a:t>blood </a:t>
            </a:r>
            <a:r>
              <a:rPr lang="en-US" dirty="0"/>
              <a:t>transfusions. </a:t>
            </a:r>
            <a:endParaRPr lang="en-US" dirty="0" smtClean="0"/>
          </a:p>
          <a:p>
            <a:pPr marL="0" indent="0" algn="l">
              <a:buNone/>
            </a:pPr>
            <a:endParaRPr lang="en-US" dirty="0"/>
          </a:p>
          <a:p>
            <a:pPr marL="0" indent="0" algn="l">
              <a:buNone/>
            </a:pPr>
            <a:r>
              <a:rPr lang="en-US" dirty="0"/>
              <a:t>The differences in human blood are due to the presence or absence of certain protein molecules called antigens and antibodies. The antigens are located on the surface of the red blood cells and the antibodies are in the blood plasma</a:t>
            </a:r>
            <a:endParaRPr lang="ar-SA" dirty="0"/>
          </a:p>
        </p:txBody>
      </p:sp>
    </p:spTree>
    <p:extLst>
      <p:ext uri="{BB962C8B-B14F-4D97-AF65-F5344CB8AC3E}">
        <p14:creationId xmlns:p14="http://schemas.microsoft.com/office/powerpoint/2010/main" val="4144748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marL="0" indent="0" algn="l">
              <a:buNone/>
            </a:pPr>
            <a:r>
              <a:rPr lang="en-US" dirty="0" smtClean="0">
                <a:solidFill>
                  <a:schemeClr val="accent1">
                    <a:lumMod val="75000"/>
                  </a:schemeClr>
                </a:solidFill>
              </a:rPr>
              <a:t>*</a:t>
            </a:r>
            <a:r>
              <a:rPr lang="en-US" dirty="0" smtClean="0"/>
              <a:t> The </a:t>
            </a:r>
            <a:r>
              <a:rPr lang="en-US" dirty="0"/>
              <a:t>ABO system is associated with three blood group substances (antigens) on erythrocytes designated as the A,B and H antigens. These antigens have the following antigenic determinants at the </a:t>
            </a:r>
            <a:r>
              <a:rPr lang="en-US" dirty="0" smtClean="0"/>
              <a:t>non-reducing </a:t>
            </a:r>
            <a:r>
              <a:rPr lang="en-US" dirty="0"/>
              <a:t>termini of oligosaccharides </a:t>
            </a:r>
            <a:endParaRPr lang="en-US" dirty="0" smtClean="0"/>
          </a:p>
          <a:p>
            <a:pPr marL="0" indent="0" algn="l">
              <a:buNone/>
            </a:pPr>
            <a:r>
              <a:rPr lang="en-US" altLang="ar-SA" dirty="0" smtClean="0">
                <a:solidFill>
                  <a:schemeClr val="accent1">
                    <a:lumMod val="75000"/>
                  </a:schemeClr>
                </a:solidFill>
              </a:rPr>
              <a:t>*</a:t>
            </a:r>
            <a:r>
              <a:rPr lang="en-US" altLang="ar-SA" dirty="0" smtClean="0"/>
              <a:t> blood </a:t>
            </a:r>
            <a:r>
              <a:rPr lang="en-US" altLang="ar-SA" dirty="0"/>
              <a:t>group antigens are </a:t>
            </a:r>
            <a:r>
              <a:rPr lang="en-US" altLang="ar-SA" b="1" dirty="0"/>
              <a:t>not found </a:t>
            </a:r>
            <a:r>
              <a:rPr lang="en-US" altLang="ar-SA" dirty="0"/>
              <a:t>only as part of erythrocyte membrane but also found in a wide variety of tissues and biological fluids such as saliva, milk , seminal fluid, urine , and gastric juice.</a:t>
            </a:r>
          </a:p>
          <a:p>
            <a:pPr marL="0" indent="0" algn="l">
              <a:buNone/>
            </a:pPr>
            <a:endParaRPr lang="en-US" dirty="0" smtClean="0"/>
          </a:p>
          <a:p>
            <a:pPr algn="l">
              <a:buFont typeface="Arial" panose="020B0604020202020204" pitchFamily="34" charset="0"/>
              <a:buChar char="•"/>
            </a:pPr>
            <a:endParaRPr lang="ar-SA" dirty="0"/>
          </a:p>
        </p:txBody>
      </p:sp>
    </p:spTree>
    <p:extLst>
      <p:ext uri="{BB962C8B-B14F-4D97-AF65-F5344CB8AC3E}">
        <p14:creationId xmlns:p14="http://schemas.microsoft.com/office/powerpoint/2010/main" val="2224172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Importance of the ABO system: </a:t>
            </a:r>
            <a:br>
              <a:rPr lang="en-US" b="1" dirty="0"/>
            </a:br>
            <a:endParaRPr lang="ar-SA" dirty="0"/>
          </a:p>
        </p:txBody>
      </p:sp>
      <p:sp>
        <p:nvSpPr>
          <p:cNvPr id="3" name="Content Placeholder 2"/>
          <p:cNvSpPr>
            <a:spLocks noGrp="1"/>
          </p:cNvSpPr>
          <p:nvPr>
            <p:ph sz="quarter" idx="1"/>
          </p:nvPr>
        </p:nvSpPr>
        <p:spPr/>
        <p:txBody>
          <a:bodyPr/>
          <a:lstStyle/>
          <a:p>
            <a:pPr marL="0" indent="0" algn="l">
              <a:buNone/>
            </a:pPr>
            <a:r>
              <a:rPr lang="en-US" altLang="ar-SA" b="1" dirty="0" smtClean="0">
                <a:solidFill>
                  <a:schemeClr val="accent1">
                    <a:lumMod val="75000"/>
                  </a:schemeClr>
                </a:solidFill>
              </a:rPr>
              <a:t>*</a:t>
            </a:r>
            <a:r>
              <a:rPr lang="en-US" altLang="ar-SA" dirty="0" smtClean="0"/>
              <a:t> Blood </a:t>
            </a:r>
            <a:r>
              <a:rPr lang="en-US" altLang="ar-SA" dirty="0"/>
              <a:t>group antigens must be determined to </a:t>
            </a:r>
            <a:r>
              <a:rPr lang="en-US" altLang="ar-SA" dirty="0" smtClean="0"/>
              <a:t>secure</a:t>
            </a:r>
            <a:r>
              <a:rPr lang="ar-SA" altLang="ar-SA" dirty="0" smtClean="0"/>
              <a:t>     </a:t>
            </a:r>
            <a:r>
              <a:rPr lang="en-US" altLang="ar-SA" dirty="0" smtClean="0"/>
              <a:t>a safe practice of blood transfusion </a:t>
            </a:r>
          </a:p>
          <a:p>
            <a:pPr marL="0" indent="0" algn="l">
              <a:buNone/>
            </a:pPr>
            <a:endParaRPr lang="en-US" dirty="0"/>
          </a:p>
          <a:p>
            <a:pPr marL="0" indent="0" algn="l">
              <a:buNone/>
            </a:pPr>
            <a:endParaRPr lang="en-US" dirty="0" smtClean="0"/>
          </a:p>
          <a:p>
            <a:pPr marL="0" indent="0" algn="l">
              <a:buNone/>
            </a:pPr>
            <a:r>
              <a:rPr lang="en-US" b="1" dirty="0" smtClean="0">
                <a:solidFill>
                  <a:schemeClr val="accent1">
                    <a:lumMod val="75000"/>
                  </a:schemeClr>
                </a:solidFill>
              </a:rPr>
              <a:t>*</a:t>
            </a:r>
            <a:r>
              <a:rPr lang="en-US" dirty="0" smtClean="0"/>
              <a:t> They </a:t>
            </a:r>
            <a:r>
              <a:rPr lang="en-US" dirty="0"/>
              <a:t>are also useful in determining familial relationships in forensic medicine</a:t>
            </a:r>
            <a:r>
              <a:rPr lang="ar-SA" altLang="ar-SA" dirty="0" smtClean="0"/>
              <a:t> </a:t>
            </a:r>
            <a:endParaRPr lang="ar-SA" dirty="0"/>
          </a:p>
        </p:txBody>
      </p:sp>
    </p:spTree>
    <p:extLst>
      <p:ext uri="{BB962C8B-B14F-4D97-AF65-F5344CB8AC3E}">
        <p14:creationId xmlns:p14="http://schemas.microsoft.com/office/powerpoint/2010/main" val="3232034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sz="3200" b="1" dirty="0">
                <a:solidFill>
                  <a:schemeClr val="accent2">
                    <a:lumMod val="50000"/>
                  </a:schemeClr>
                </a:solidFill>
              </a:rPr>
              <a:t>Genetics of Blood Types</a:t>
            </a:r>
            <a:endParaRPr lang="ar-SA" dirty="0">
              <a:solidFill>
                <a:schemeClr val="accent2">
                  <a:lumMod val="50000"/>
                </a:schemeClr>
              </a:solidFill>
            </a:endParaRPr>
          </a:p>
        </p:txBody>
      </p:sp>
      <p:sp>
        <p:nvSpPr>
          <p:cNvPr id="3" name="Content Placeholder 2"/>
          <p:cNvSpPr>
            <a:spLocks noGrp="1"/>
          </p:cNvSpPr>
          <p:nvPr>
            <p:ph sz="quarter" idx="1"/>
          </p:nvPr>
        </p:nvSpPr>
        <p:spPr/>
        <p:txBody>
          <a:bodyPr/>
          <a:lstStyle/>
          <a:p>
            <a:pPr marL="0" indent="0" algn="l">
              <a:lnSpc>
                <a:spcPct val="90000"/>
              </a:lnSpc>
              <a:buNone/>
            </a:pPr>
            <a:r>
              <a:rPr lang="en-US" altLang="ar-SA" b="1" dirty="0" smtClean="0">
                <a:solidFill>
                  <a:schemeClr val="accent1">
                    <a:lumMod val="75000"/>
                  </a:schemeClr>
                </a:solidFill>
              </a:rPr>
              <a:t>*</a:t>
            </a:r>
            <a:r>
              <a:rPr lang="en-US" altLang="ar-SA" dirty="0" smtClean="0"/>
              <a:t> Your </a:t>
            </a:r>
            <a:r>
              <a:rPr lang="en-US" altLang="ar-SA" dirty="0"/>
              <a:t>blood type is established before you are </a:t>
            </a:r>
            <a:r>
              <a:rPr lang="en-US" altLang="ar-SA" b="1" dirty="0"/>
              <a:t>BORN</a:t>
            </a:r>
            <a:r>
              <a:rPr lang="en-US" altLang="ar-SA" dirty="0"/>
              <a:t>, by specific </a:t>
            </a:r>
            <a:r>
              <a:rPr lang="en-US" altLang="ar-SA" b="1" dirty="0"/>
              <a:t>GENES</a:t>
            </a:r>
            <a:r>
              <a:rPr lang="en-US" altLang="ar-SA" dirty="0"/>
              <a:t> inherited from your parents. </a:t>
            </a:r>
          </a:p>
          <a:p>
            <a:pPr marL="0" indent="0" algn="l">
              <a:lnSpc>
                <a:spcPct val="90000"/>
              </a:lnSpc>
              <a:buNone/>
            </a:pPr>
            <a:endParaRPr lang="en-US" altLang="ar-SA" dirty="0"/>
          </a:p>
          <a:p>
            <a:pPr marL="0" indent="0" algn="l">
              <a:lnSpc>
                <a:spcPct val="90000"/>
              </a:lnSpc>
              <a:buNone/>
            </a:pPr>
            <a:r>
              <a:rPr lang="en-US" altLang="ar-SA" b="1" dirty="0" smtClean="0">
                <a:solidFill>
                  <a:schemeClr val="accent1">
                    <a:lumMod val="75000"/>
                  </a:schemeClr>
                </a:solidFill>
              </a:rPr>
              <a:t>*</a:t>
            </a:r>
            <a:r>
              <a:rPr lang="en-US" altLang="ar-SA" dirty="0" smtClean="0"/>
              <a:t> You </a:t>
            </a:r>
            <a:r>
              <a:rPr lang="en-US" altLang="ar-SA" dirty="0"/>
              <a:t>inherit one gene from your </a:t>
            </a:r>
            <a:r>
              <a:rPr lang="en-US" altLang="ar-SA" b="1" dirty="0"/>
              <a:t>MOTHER</a:t>
            </a:r>
            <a:r>
              <a:rPr lang="en-US" altLang="ar-SA" dirty="0"/>
              <a:t> and </a:t>
            </a:r>
            <a:r>
              <a:rPr lang="ar-SA" altLang="ar-SA" dirty="0" smtClean="0"/>
              <a:t>  </a:t>
            </a:r>
            <a:r>
              <a:rPr lang="en-US" altLang="ar-SA" dirty="0" smtClean="0"/>
              <a:t>one </a:t>
            </a:r>
            <a:r>
              <a:rPr lang="en-US" altLang="ar-SA" dirty="0"/>
              <a:t>from your </a:t>
            </a:r>
            <a:r>
              <a:rPr lang="en-US" altLang="ar-SA" b="1" dirty="0"/>
              <a:t>FATHER</a:t>
            </a:r>
            <a:r>
              <a:rPr lang="en-US" altLang="ar-SA" b="1" dirty="0" smtClean="0"/>
              <a:t>.  </a:t>
            </a:r>
          </a:p>
          <a:p>
            <a:pPr marL="0" indent="0" algn="l">
              <a:lnSpc>
                <a:spcPct val="90000"/>
              </a:lnSpc>
              <a:buNone/>
            </a:pPr>
            <a:endParaRPr lang="en-US" altLang="ar-SA" b="1" dirty="0"/>
          </a:p>
          <a:p>
            <a:pPr marL="0" indent="0" algn="l">
              <a:lnSpc>
                <a:spcPct val="90000"/>
              </a:lnSpc>
              <a:buNone/>
            </a:pPr>
            <a:r>
              <a:rPr lang="en-US" b="1" dirty="0" smtClean="0">
                <a:solidFill>
                  <a:schemeClr val="accent1">
                    <a:lumMod val="75000"/>
                  </a:schemeClr>
                </a:solidFill>
              </a:rPr>
              <a:t>*</a:t>
            </a:r>
            <a:r>
              <a:rPr lang="en-US" dirty="0" smtClean="0"/>
              <a:t> All </a:t>
            </a:r>
            <a:r>
              <a:rPr lang="en-US" dirty="0"/>
              <a:t>are inherited according to </a:t>
            </a:r>
            <a:r>
              <a:rPr lang="en-US" dirty="0" err="1"/>
              <a:t>mendelian</a:t>
            </a:r>
            <a:r>
              <a:rPr lang="en-US" dirty="0"/>
              <a:t> laws of genetics. </a:t>
            </a:r>
            <a:endParaRPr lang="en-US" altLang="ar-SA" b="1" dirty="0"/>
          </a:p>
          <a:p>
            <a:pPr marL="0" indent="0" algn="l">
              <a:lnSpc>
                <a:spcPct val="90000"/>
              </a:lnSpc>
              <a:buNone/>
            </a:pPr>
            <a:endParaRPr lang="en-US" altLang="ar-SA" b="1" dirty="0"/>
          </a:p>
          <a:p>
            <a:pPr marL="0" indent="0" algn="l">
              <a:lnSpc>
                <a:spcPct val="90000"/>
              </a:lnSpc>
              <a:buNone/>
            </a:pPr>
            <a:r>
              <a:rPr lang="en-US" altLang="ar-SA" b="1" dirty="0" smtClean="0">
                <a:solidFill>
                  <a:schemeClr val="accent1">
                    <a:lumMod val="75000"/>
                  </a:schemeClr>
                </a:solidFill>
              </a:rPr>
              <a:t>*</a:t>
            </a:r>
            <a:r>
              <a:rPr lang="en-US" altLang="ar-SA" dirty="0" smtClean="0"/>
              <a:t> These </a:t>
            </a:r>
            <a:r>
              <a:rPr lang="en-US" altLang="ar-SA" dirty="0"/>
              <a:t>genes determine your blood type by causing proteins called </a:t>
            </a:r>
            <a:r>
              <a:rPr lang="en-US" altLang="ar-SA" b="1" dirty="0"/>
              <a:t>AGGLUTINOGENS</a:t>
            </a:r>
            <a:r>
              <a:rPr lang="en-US" altLang="ar-SA" dirty="0"/>
              <a:t> to exist on the surface of all of your red blood cells. </a:t>
            </a:r>
          </a:p>
          <a:p>
            <a:pPr marL="0" indent="0" algn="l">
              <a:buNone/>
            </a:pPr>
            <a:endParaRPr lang="ar-SA" dirty="0"/>
          </a:p>
        </p:txBody>
      </p:sp>
    </p:spTree>
    <p:extLst>
      <p:ext uri="{BB962C8B-B14F-4D97-AF65-F5344CB8AC3E}">
        <p14:creationId xmlns:p14="http://schemas.microsoft.com/office/powerpoint/2010/main" val="346118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kern="10" spc="720" dirty="0">
                <a:gradFill rotWithShape="1">
                  <a:gsLst>
                    <a:gs pos="0">
                      <a:srgbClr val="800000"/>
                    </a:gs>
                    <a:gs pos="100000">
                      <a:srgbClr val="FF0000"/>
                    </a:gs>
                  </a:gsLst>
                  <a:lin ang="5400000" scaled="1"/>
                </a:gradFill>
                <a:effectLst>
                  <a:outerShdw dist="45791" dir="3378596" algn="ctr" rotWithShape="0">
                    <a:srgbClr val="4D4D4D"/>
                  </a:outerShdw>
                </a:effectLst>
                <a:latin typeface="Arial Black"/>
              </a:rPr>
              <a:t>Blood Typing</a:t>
            </a:r>
            <a:r>
              <a:rPr lang="ar-SA" sz="3200" kern="10" spc="720" dirty="0">
                <a:gradFill rotWithShape="1">
                  <a:gsLst>
                    <a:gs pos="0">
                      <a:srgbClr val="800000"/>
                    </a:gs>
                    <a:gs pos="100000">
                      <a:srgbClr val="FF0000"/>
                    </a:gs>
                  </a:gsLst>
                  <a:lin ang="5400000" scaled="1"/>
                </a:gradFill>
                <a:effectLst>
                  <a:outerShdw dist="45791" dir="3378596" algn="ctr" rotWithShape="0">
                    <a:srgbClr val="4D4D4D"/>
                  </a:outerShdw>
                </a:effectLst>
                <a:latin typeface="Arial Black"/>
              </a:rPr>
              <a:t/>
            </a:r>
            <a:br>
              <a:rPr lang="ar-SA" sz="3200" kern="10" spc="720" dirty="0">
                <a:gradFill rotWithShape="1">
                  <a:gsLst>
                    <a:gs pos="0">
                      <a:srgbClr val="800000"/>
                    </a:gs>
                    <a:gs pos="100000">
                      <a:srgbClr val="FF0000"/>
                    </a:gs>
                  </a:gsLst>
                  <a:lin ang="5400000" scaled="1"/>
                </a:gradFill>
                <a:effectLst>
                  <a:outerShdw dist="45791" dir="3378596" algn="ctr" rotWithShape="0">
                    <a:srgbClr val="4D4D4D"/>
                  </a:outerShdw>
                </a:effectLst>
                <a:latin typeface="Arial Black"/>
              </a:rPr>
            </a:br>
            <a:endParaRPr lang="ar-SA" dirty="0"/>
          </a:p>
        </p:txBody>
      </p:sp>
      <p:sp>
        <p:nvSpPr>
          <p:cNvPr id="4" name="Text Box 2"/>
          <p:cNvSpPr txBox="1">
            <a:spLocks noGrp="1" noChangeArrowheads="1"/>
          </p:cNvSpPr>
          <p:nvPr>
            <p:ph sz="quarter" idx="1"/>
          </p:nvPr>
        </p:nvSpPr>
        <p:spPr bwMode="auto">
          <a:xfrm>
            <a:off x="457200" y="1143000"/>
            <a:ext cx="7543800"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pPr marL="0" indent="0" algn="l">
              <a:buNone/>
            </a:pPr>
            <a:r>
              <a:rPr lang="en-US" altLang="ar-SA" dirty="0">
                <a:solidFill>
                  <a:srgbClr val="000000"/>
                </a:solidFill>
              </a:rPr>
              <a:t>Blood type is based on the presence of 2 major </a:t>
            </a:r>
            <a:r>
              <a:rPr lang="en-US" altLang="ar-SA" dirty="0" smtClean="0">
                <a:solidFill>
                  <a:srgbClr val="000000"/>
                </a:solidFill>
              </a:rPr>
              <a:t>antigens </a:t>
            </a:r>
            <a:r>
              <a:rPr lang="en-US" altLang="ar-SA" dirty="0">
                <a:solidFill>
                  <a:srgbClr val="000000"/>
                </a:solidFill>
              </a:rPr>
              <a:t>in RBC membranes-- A and </a:t>
            </a:r>
            <a:r>
              <a:rPr lang="en-US" altLang="ar-SA" dirty="0" smtClean="0">
                <a:solidFill>
                  <a:srgbClr val="000000"/>
                </a:solidFill>
              </a:rPr>
              <a:t>B  </a:t>
            </a:r>
          </a:p>
          <a:p>
            <a:pPr marL="0" indent="0" algn="l">
              <a:buNone/>
            </a:pPr>
            <a:endParaRPr lang="en-US" altLang="ar-SA" dirty="0">
              <a:solidFill>
                <a:srgbClr val="000000"/>
              </a:solidFill>
            </a:endParaRPr>
          </a:p>
          <a:p>
            <a:pPr marL="0" indent="0" algn="l">
              <a:buNone/>
            </a:pPr>
            <a:endParaRPr lang="en-US" altLang="ar-SA" dirty="0" smtClean="0">
              <a:solidFill>
                <a:srgbClr val="000000"/>
              </a:solidFill>
            </a:endParaRPr>
          </a:p>
          <a:p>
            <a:pPr marL="0" indent="0" algn="l">
              <a:buNone/>
            </a:pPr>
            <a:endParaRPr lang="en-US" altLang="ar-SA" dirty="0">
              <a:solidFill>
                <a:srgbClr val="000000"/>
              </a:solidFill>
            </a:endParaRPr>
          </a:p>
          <a:p>
            <a:pPr marL="0" indent="0" algn="l">
              <a:buNone/>
            </a:pPr>
            <a:endParaRPr lang="en-US" altLang="ar-SA" dirty="0" smtClean="0">
              <a:solidFill>
                <a:srgbClr val="000000"/>
              </a:solidFill>
            </a:endParaRPr>
          </a:p>
          <a:p>
            <a:pPr marL="0" indent="0" algn="l">
              <a:buNone/>
            </a:pPr>
            <a:r>
              <a:rPr lang="en-US" altLang="ar-SA" b="1" u="sng" dirty="0" smtClean="0">
                <a:solidFill>
                  <a:srgbClr val="000000"/>
                </a:solidFill>
              </a:rPr>
              <a:t>Antigen</a:t>
            </a:r>
            <a:r>
              <a:rPr lang="en-US" altLang="ar-SA" dirty="0" smtClean="0">
                <a:solidFill>
                  <a:srgbClr val="000000"/>
                </a:solidFill>
              </a:rPr>
              <a:t>- molecule on the surface of a RBC membrane</a:t>
            </a:r>
            <a:endParaRPr lang="en-US" altLang="ar-SA" b="1" u="sng" dirty="0">
              <a:solidFill>
                <a:srgbClr val="000000"/>
              </a:solidFill>
            </a:endParaRPr>
          </a:p>
          <a:p>
            <a:pPr marL="0" indent="0" algn="l">
              <a:buNone/>
            </a:pPr>
            <a:r>
              <a:rPr lang="en-US" altLang="ar-SA" b="1" u="sng" dirty="0">
                <a:solidFill>
                  <a:srgbClr val="000000"/>
                </a:solidFill>
              </a:rPr>
              <a:t>Antibody-</a:t>
            </a:r>
            <a:r>
              <a:rPr lang="en-US" altLang="ar-SA" dirty="0">
                <a:solidFill>
                  <a:srgbClr val="000000"/>
                </a:solidFill>
              </a:rPr>
              <a:t> proteins made by lymphocytes in plasma which are made in response to the presence of antigens.</a:t>
            </a:r>
          </a:p>
          <a:p>
            <a:pPr marL="0" indent="0" algn="l">
              <a:buNone/>
            </a:pPr>
            <a:r>
              <a:rPr lang="en-US" altLang="ar-SA" dirty="0">
                <a:solidFill>
                  <a:srgbClr val="000000"/>
                </a:solidFill>
              </a:rPr>
              <a:t>They attack foreign antigens, which result in clumping (agglutination)</a:t>
            </a:r>
          </a:p>
        </p:txBody>
      </p:sp>
      <p:pic>
        <p:nvPicPr>
          <p:cNvPr id="2051" name="Picture 3" descr="C:\Users\Areej\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727" y="1981200"/>
            <a:ext cx="6248400" cy="1819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737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b="1" dirty="0">
                <a:solidFill>
                  <a:schemeClr val="accent2">
                    <a:lumMod val="50000"/>
                  </a:schemeClr>
                </a:solidFill>
              </a:rPr>
              <a:t>What are blood types?</a:t>
            </a:r>
            <a:endParaRPr lang="ar-SA" dirty="0">
              <a:solidFill>
                <a:schemeClr val="accent2">
                  <a:lumMod val="50000"/>
                </a:schemeClr>
              </a:solidFill>
            </a:endParaRPr>
          </a:p>
        </p:txBody>
      </p:sp>
      <p:sp>
        <p:nvSpPr>
          <p:cNvPr id="3" name="Content Placeholder 2"/>
          <p:cNvSpPr>
            <a:spLocks noGrp="1"/>
          </p:cNvSpPr>
          <p:nvPr>
            <p:ph sz="quarter" idx="1"/>
          </p:nvPr>
        </p:nvSpPr>
        <p:spPr/>
        <p:txBody>
          <a:bodyPr/>
          <a:lstStyle/>
          <a:p>
            <a:pPr marL="0" indent="0" algn="l">
              <a:buNone/>
            </a:pPr>
            <a:r>
              <a:rPr lang="en-US" altLang="ar-SA" dirty="0">
                <a:latin typeface="Times New Roman" pitchFamily="18" charset="0"/>
              </a:rPr>
              <a:t>There are 3 alleles or genes for blood type:  A, B, &amp; O. Since we have 2 genes, there are 6 possible combinations.</a:t>
            </a:r>
          </a:p>
          <a:p>
            <a:endParaRPr lang="ar-SA" dirty="0"/>
          </a:p>
        </p:txBody>
      </p:sp>
      <p:sp>
        <p:nvSpPr>
          <p:cNvPr id="4" name="Text Box 8"/>
          <p:cNvSpPr txBox="1">
            <a:spLocks noChangeArrowheads="1"/>
          </p:cNvSpPr>
          <p:nvPr/>
        </p:nvSpPr>
        <p:spPr bwMode="auto">
          <a:xfrm>
            <a:off x="5943600" y="3034361"/>
            <a:ext cx="2438400" cy="18462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1428" tIns="45715" rIns="91428" bIns="45715">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l" rtl="0" eaLnBrk="0" fontAlgn="base" hangingPunct="0">
              <a:spcBef>
                <a:spcPct val="0"/>
              </a:spcBef>
              <a:spcAft>
                <a:spcPct val="0"/>
              </a:spcAft>
              <a:defRPr sz="2400">
                <a:solidFill>
                  <a:schemeClr val="tx1"/>
                </a:solidFill>
                <a:latin typeface="Arial" pitchFamily="34" charset="0"/>
              </a:defRPr>
            </a:lvl6pPr>
            <a:lvl7pPr marL="2971800" indent="-228600" algn="l" rtl="0" eaLnBrk="0" fontAlgn="base" hangingPunct="0">
              <a:spcBef>
                <a:spcPct val="0"/>
              </a:spcBef>
              <a:spcAft>
                <a:spcPct val="0"/>
              </a:spcAft>
              <a:defRPr sz="2400">
                <a:solidFill>
                  <a:schemeClr val="tx1"/>
                </a:solidFill>
                <a:latin typeface="Arial" pitchFamily="34" charset="0"/>
              </a:defRPr>
            </a:lvl7pPr>
            <a:lvl8pPr marL="3429000" indent="-228600" algn="l" rtl="0" eaLnBrk="0" fontAlgn="base" hangingPunct="0">
              <a:spcBef>
                <a:spcPct val="0"/>
              </a:spcBef>
              <a:spcAft>
                <a:spcPct val="0"/>
              </a:spcAft>
              <a:defRPr sz="2400">
                <a:solidFill>
                  <a:schemeClr val="tx1"/>
                </a:solidFill>
                <a:latin typeface="Arial" pitchFamily="34" charset="0"/>
              </a:defRPr>
            </a:lvl8pPr>
            <a:lvl9pPr marL="3886200" indent="-228600" algn="l" rtl="0" eaLnBrk="0" fontAlgn="base" hangingPunct="0">
              <a:spcBef>
                <a:spcPct val="0"/>
              </a:spcBef>
              <a:spcAft>
                <a:spcPct val="0"/>
              </a:spcAft>
              <a:defRPr sz="2400">
                <a:solidFill>
                  <a:schemeClr val="tx1"/>
                </a:solidFill>
                <a:latin typeface="Arial" pitchFamily="34" charset="0"/>
              </a:defRPr>
            </a:lvl9pPr>
          </a:lstStyle>
          <a:p>
            <a:pPr algn="ctr" eaLnBrk="1" hangingPunct="1">
              <a:spcBef>
                <a:spcPct val="50000"/>
              </a:spcBef>
            </a:pPr>
            <a:r>
              <a:rPr lang="en-US" altLang="ar-SA" b="1" dirty="0">
                <a:latin typeface="Times New Roman" pitchFamily="18" charset="0"/>
              </a:rPr>
              <a:t>Blood Types</a:t>
            </a:r>
          </a:p>
          <a:p>
            <a:pPr algn="ctr" eaLnBrk="1" hangingPunct="1">
              <a:spcBef>
                <a:spcPct val="50000"/>
              </a:spcBef>
            </a:pPr>
            <a:r>
              <a:rPr lang="en-US" altLang="ar-SA" sz="2000" b="1" dirty="0">
                <a:latin typeface="Times New Roman" pitchFamily="18" charset="0"/>
              </a:rPr>
              <a:t>AA or AO = Type A</a:t>
            </a:r>
            <a:br>
              <a:rPr lang="en-US" altLang="ar-SA" sz="2000" b="1" dirty="0">
                <a:latin typeface="Times New Roman" pitchFamily="18" charset="0"/>
              </a:rPr>
            </a:br>
            <a:r>
              <a:rPr lang="en-US" altLang="ar-SA" sz="2000" b="1" dirty="0">
                <a:latin typeface="Times New Roman" pitchFamily="18" charset="0"/>
              </a:rPr>
              <a:t>BB or BO = Type B</a:t>
            </a:r>
            <a:br>
              <a:rPr lang="en-US" altLang="ar-SA" sz="2000" b="1" dirty="0">
                <a:latin typeface="Times New Roman" pitchFamily="18" charset="0"/>
              </a:rPr>
            </a:br>
            <a:r>
              <a:rPr lang="en-US" altLang="ar-SA" sz="2000" b="1" dirty="0">
                <a:latin typeface="Times New Roman" pitchFamily="18" charset="0"/>
              </a:rPr>
              <a:t>OO = Type O</a:t>
            </a:r>
            <a:br>
              <a:rPr lang="en-US" altLang="ar-SA" sz="2000" b="1" dirty="0">
                <a:latin typeface="Times New Roman" pitchFamily="18" charset="0"/>
              </a:rPr>
            </a:br>
            <a:r>
              <a:rPr lang="en-US" altLang="ar-SA" sz="2000" b="1" dirty="0">
                <a:latin typeface="Times New Roman" pitchFamily="18" charset="0"/>
              </a:rPr>
              <a:t>AB = Type AB</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276600"/>
            <a:ext cx="5562600" cy="305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4775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371</TotalTime>
  <Words>525</Words>
  <Application>Microsoft Office PowerPoint</Application>
  <PresentationFormat>On-screen Show (4:3)</PresentationFormat>
  <Paragraphs>64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Oriel</vt:lpstr>
      <vt:lpstr>ABO BLOOD GROUPNG &amp;  Rh GROUPS </vt:lpstr>
      <vt:lpstr>Objectives</vt:lpstr>
      <vt:lpstr>PowerPoint Presentation</vt:lpstr>
      <vt:lpstr>PowerPoint Presentation</vt:lpstr>
      <vt:lpstr>PowerPoint Presentation</vt:lpstr>
      <vt:lpstr>Importance of the ABO system:  </vt:lpstr>
      <vt:lpstr>Genetics of Blood Types</vt:lpstr>
      <vt:lpstr>Blood Typing </vt:lpstr>
      <vt:lpstr>What are blood types?</vt:lpstr>
      <vt:lpstr>Blood transfusions – who can receive blood from whom?</vt:lpstr>
      <vt:lpstr>Rh Blood Group </vt:lpstr>
      <vt:lpstr>Rh Factor and Pregnancy</vt:lpstr>
      <vt:lpstr>Blood being tested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 BLOOD GROUPNG &amp;  Rh GROUPS </dc:title>
  <dc:creator>Areej Alzahrani</dc:creator>
  <cp:lastModifiedBy>Areej Alzahrani</cp:lastModifiedBy>
  <cp:revision>11</cp:revision>
  <dcterms:created xsi:type="dcterms:W3CDTF">2006-08-16T00:00:00Z</dcterms:created>
  <dcterms:modified xsi:type="dcterms:W3CDTF">2015-03-09T07:42:00Z</dcterms:modified>
</cp:coreProperties>
</file>