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70" r:id="rId5"/>
    <p:sldId id="259" r:id="rId6"/>
    <p:sldId id="271" r:id="rId7"/>
    <p:sldId id="261" r:id="rId8"/>
    <p:sldId id="268" r:id="rId9"/>
    <p:sldId id="267" r:id="rId10"/>
    <p:sldId id="262" r:id="rId11"/>
    <p:sldId id="276" r:id="rId12"/>
    <p:sldId id="278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B3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54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84C68-1E29-4F72-9A7A-B320D3E100AB}" type="datetimeFigureOut">
              <a:rPr lang="en-US" smtClean="0"/>
              <a:t>1/31/2016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AE5C9-55E4-430A-882C-8C829AEB6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713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AE5C9-55E4-430A-882C-8C829AEB65D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51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6C53E-EF9F-4300-A19D-49F0595C3867}" type="datetimeFigureOut">
              <a:rPr lang="en-US" smtClean="0"/>
              <a:t>1/31/2016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4ABD8-D608-4EA2-8D5C-CC7AF896A77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6C53E-EF9F-4300-A19D-49F0595C3867}" type="datetimeFigureOut">
              <a:rPr lang="en-US" smtClean="0"/>
              <a:t>1/31/2016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4ABD8-D608-4EA2-8D5C-CC7AF896A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6C53E-EF9F-4300-A19D-49F0595C3867}" type="datetimeFigureOut">
              <a:rPr lang="en-US" smtClean="0"/>
              <a:t>1/31/2016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4ABD8-D608-4EA2-8D5C-CC7AF896A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6C53E-EF9F-4300-A19D-49F0595C3867}" type="datetimeFigureOut">
              <a:rPr lang="en-US" smtClean="0"/>
              <a:t>1/31/2016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4ABD8-D608-4EA2-8D5C-CC7AF896A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6C53E-EF9F-4300-A19D-49F0595C3867}" type="datetimeFigureOut">
              <a:rPr lang="en-US" smtClean="0"/>
              <a:t>1/31/2016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4ABD8-D608-4EA2-8D5C-CC7AF896A77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6C53E-EF9F-4300-A19D-49F0595C3867}" type="datetimeFigureOut">
              <a:rPr lang="en-US" smtClean="0"/>
              <a:t>1/31/2016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4ABD8-D608-4EA2-8D5C-CC7AF896A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6C53E-EF9F-4300-A19D-49F0595C3867}" type="datetimeFigureOut">
              <a:rPr lang="en-US" smtClean="0"/>
              <a:t>1/31/2016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4ABD8-D608-4EA2-8D5C-CC7AF896A777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6C53E-EF9F-4300-A19D-49F0595C3867}" type="datetimeFigureOut">
              <a:rPr lang="en-US" smtClean="0"/>
              <a:t>1/31/2016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4ABD8-D608-4EA2-8D5C-CC7AF896A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6C53E-EF9F-4300-A19D-49F0595C3867}" type="datetimeFigureOut">
              <a:rPr lang="en-US" smtClean="0"/>
              <a:t>1/31/2016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4ABD8-D608-4EA2-8D5C-CC7AF896A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6C53E-EF9F-4300-A19D-49F0595C3867}" type="datetimeFigureOut">
              <a:rPr lang="en-US" smtClean="0"/>
              <a:t>1/31/2016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4ABD8-D608-4EA2-8D5C-CC7AF896A77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6C53E-EF9F-4300-A19D-49F0595C3867}" type="datetimeFigureOut">
              <a:rPr lang="en-US" smtClean="0"/>
              <a:t>1/31/2016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4ABD8-D608-4EA2-8D5C-CC7AF896A7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B46C53E-EF9F-4300-A19D-49F0595C3867}" type="datetimeFigureOut">
              <a:rPr lang="en-US" smtClean="0"/>
              <a:t>1/31/2016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DC4ABD8-D608-4EA2-8D5C-CC7AF896A77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581400"/>
            <a:ext cx="7543800" cy="1524000"/>
          </a:xfrm>
        </p:spPr>
        <p:txBody>
          <a:bodyPr/>
          <a:lstStyle/>
          <a:p>
            <a:r>
              <a:rPr lang="en-US" sz="4400" dirty="0" smtClean="0"/>
              <a:t>Absorption spectrum and spectrophotometric determination of concentration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953000"/>
            <a:ext cx="6858000" cy="990600"/>
          </a:xfrm>
        </p:spPr>
        <p:txBody>
          <a:bodyPr/>
          <a:lstStyle/>
          <a:p>
            <a:r>
              <a:rPr lang="en-US" dirty="0" smtClean="0"/>
              <a:t>Experiment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66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001000" cy="38862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</a:t>
            </a:r>
            <a:r>
              <a:rPr lang="en-US" b="1" dirty="0"/>
              <a:t>molar extinction coefficient</a:t>
            </a:r>
            <a:r>
              <a:rPr lang="en-US" dirty="0"/>
              <a:t>, </a:t>
            </a:r>
            <a:r>
              <a:rPr lang="en-US" i="1" dirty="0"/>
              <a:t>ε</a:t>
            </a:r>
            <a:r>
              <a:rPr lang="en-US" dirty="0"/>
              <a:t>, is a measurement of how strongly a chemical species absorbs light at a given wavelength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It is calculated from </a:t>
            </a:r>
            <a:r>
              <a:rPr lang="en-GB" dirty="0">
                <a:solidFill>
                  <a:srgbClr val="0070C0"/>
                </a:solidFill>
                <a:latin typeface="Calibri" pitchFamily="34" charset="0"/>
              </a:rPr>
              <a:t>A = </a:t>
            </a:r>
            <a:r>
              <a:rPr lang="el-GR" dirty="0">
                <a:solidFill>
                  <a:srgbClr val="0070C0"/>
                </a:solidFill>
                <a:latin typeface="Calibri" pitchFamily="34" charset="0"/>
              </a:rPr>
              <a:t>ε</a:t>
            </a:r>
            <a:r>
              <a:rPr lang="en-GB" dirty="0" err="1">
                <a:solidFill>
                  <a:srgbClr val="0070C0"/>
                </a:solidFill>
                <a:latin typeface="Calibri" pitchFamily="34" charset="0"/>
              </a:rPr>
              <a:t>lc</a:t>
            </a:r>
            <a:r>
              <a:rPr lang="en-GB" dirty="0">
                <a:solidFill>
                  <a:srgbClr val="0070C0"/>
                </a:solidFill>
                <a:latin typeface="Calibri" pitchFamily="34" charset="0"/>
              </a:rPr>
              <a:t> </a:t>
            </a:r>
            <a:endParaRPr lang="en-GB" dirty="0" smtClean="0">
              <a:solidFill>
                <a:srgbClr val="0070C0"/>
              </a:solidFill>
              <a:latin typeface="Calibri" pitchFamily="34" charset="0"/>
            </a:endParaRP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/>
              <a:t>It is different for </a:t>
            </a:r>
            <a:r>
              <a:rPr lang="en-US" b="1" dirty="0" smtClean="0">
                <a:solidFill>
                  <a:srgbClr val="0070C0"/>
                </a:solidFill>
              </a:rPr>
              <a:t>different substances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0070C0"/>
                </a:solidFill>
              </a:rPr>
              <a:t>wave length</a:t>
            </a:r>
            <a:r>
              <a:rPr lang="en-US" dirty="0" smtClean="0"/>
              <a:t>..</a:t>
            </a:r>
          </a:p>
          <a:p>
            <a:endParaRPr lang="en-US" dirty="0" smtClean="0"/>
          </a:p>
          <a:p>
            <a:r>
              <a:rPr lang="en-US" dirty="0"/>
              <a:t>Extinction coefficient has many units but they must relate to the units of  concentration and length of light path. If the concentration if in </a:t>
            </a:r>
            <a:r>
              <a:rPr lang="en-US" dirty="0" smtClean="0"/>
              <a:t>molarity E </a:t>
            </a:r>
            <a:r>
              <a:rPr lang="en-US" dirty="0"/>
              <a:t> is  the  molar  extinction  coefficient(ε</a:t>
            </a:r>
            <a:r>
              <a:rPr lang="en-US" dirty="0" smtClean="0"/>
              <a:t>)</a:t>
            </a:r>
            <a:endParaRPr lang="en-US" dirty="0"/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70C0"/>
                </a:solidFill>
              </a:rPr>
              <a:t>(M</a:t>
            </a:r>
            <a:r>
              <a:rPr lang="en-US" b="1" baseline="30000" dirty="0" smtClean="0">
                <a:solidFill>
                  <a:srgbClr val="0070C0"/>
                </a:solidFill>
              </a:rPr>
              <a:t>-1</a:t>
            </a:r>
            <a:r>
              <a:rPr lang="en-US" b="1" dirty="0" smtClean="0">
                <a:solidFill>
                  <a:srgbClr val="0070C0"/>
                </a:solidFill>
              </a:rPr>
              <a:t> cm</a:t>
            </a:r>
            <a:r>
              <a:rPr lang="en-US" b="1" baseline="30000" dirty="0" smtClean="0">
                <a:solidFill>
                  <a:srgbClr val="0070C0"/>
                </a:solidFill>
              </a:rPr>
              <a:t>-1 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6858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3-Molar </a:t>
            </a:r>
            <a:r>
              <a:rPr lang="en-US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extinction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coefficient</a:t>
            </a:r>
            <a:endParaRPr lang="en-US" sz="24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59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619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114800" y="34290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Determination of Absorption Spectrum</a:t>
            </a:r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5659800" y="388646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267200" y="4920734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Detection the concentration </a:t>
            </a:r>
            <a:r>
              <a:rPr lang="en-US" smtClean="0"/>
              <a:t>of Standard curve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285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1-Absorption </a:t>
            </a:r>
            <a:r>
              <a:rPr lang="en-US" b="1" dirty="0"/>
              <a:t>Spectrum: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9403207"/>
              </p:ext>
            </p:extLst>
          </p:nvPr>
        </p:nvGraphicFramePr>
        <p:xfrm>
          <a:off x="1219200" y="2133600"/>
          <a:ext cx="5334000" cy="1894588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3663471">
                  <a:extLst>
                    <a:ext uri="{9D8B030D-6E8A-4147-A177-3AD203B41FA5}">
                      <a16:colId xmlns:a16="http://schemas.microsoft.com/office/drawing/2014/main" val="657657094"/>
                    </a:ext>
                  </a:extLst>
                </a:gridCol>
                <a:gridCol w="1670529">
                  <a:extLst>
                    <a:ext uri="{9D8B030D-6E8A-4147-A177-3AD203B41FA5}">
                      <a16:colId xmlns:a16="http://schemas.microsoft.com/office/drawing/2014/main" val="383370669"/>
                    </a:ext>
                  </a:extLst>
                </a:gridCol>
              </a:tblGrid>
              <a:tr h="47364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Reagent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Volume (ml)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509827"/>
                  </a:ext>
                </a:extLst>
              </a:tr>
              <a:tr h="47364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0.1 M citrate buffer, pH 2.4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8656827"/>
                  </a:ext>
                </a:extLst>
              </a:tr>
              <a:tr h="47364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7.5 x 10 </a:t>
                      </a:r>
                      <a:r>
                        <a:rPr lang="en-US" sz="1800" baseline="30000">
                          <a:effectLst/>
                        </a:rPr>
                        <a:t>- 5</a:t>
                      </a:r>
                      <a:r>
                        <a:rPr lang="en-US" sz="1800">
                          <a:effectLst/>
                        </a:rPr>
                        <a:t> M bromophenol blue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07885881"/>
                  </a:ext>
                </a:extLst>
              </a:tr>
              <a:tr h="47364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95% ethanol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0166223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19200" y="1076495"/>
            <a:ext cx="5420074" cy="56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Take a test tube and add the following reagents: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56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1-Absorption Spectrum: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7543800" cy="3886200"/>
          </a:xfrm>
        </p:spPr>
        <p:txBody>
          <a:bodyPr>
            <a:normAutofit fontScale="92500"/>
          </a:bodyPr>
          <a:lstStyle/>
          <a:p>
            <a:pPr lvl="0"/>
            <a:r>
              <a:rPr lang="en-US" b="1" dirty="0"/>
              <a:t>Mix and measure the absorbance of the solution from 320 to 620 nm at 20 nm intervals, using a scanning spectrophotometer, against a water </a:t>
            </a:r>
            <a:r>
              <a:rPr lang="en-US" b="1" u="sng" dirty="0"/>
              <a:t>blank</a:t>
            </a:r>
            <a:r>
              <a:rPr lang="en-US" b="1" dirty="0"/>
              <a:t>. Remember to zero the instrument at each wavelength setting</a:t>
            </a:r>
            <a:r>
              <a:rPr lang="en-US" b="1" dirty="0" smtClean="0"/>
              <a:t>.</a:t>
            </a:r>
          </a:p>
          <a:p>
            <a:pPr lvl="0"/>
            <a:endParaRPr lang="en-US" b="1" dirty="0"/>
          </a:p>
          <a:p>
            <a:r>
              <a:rPr lang="en-US" dirty="0"/>
              <a:t>-Plot a graph of absorbance against wavelength (absorption spectrum curve), From the graph or spectrum determine </a:t>
            </a:r>
            <a:r>
              <a:rPr lang="en-US" dirty="0" err="1"/>
              <a:t>λmax</a:t>
            </a:r>
            <a:r>
              <a:rPr lang="en-US" dirty="0"/>
              <a:t> for bromophenol blue at pH 2.4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-</a:t>
            </a:r>
            <a:r>
              <a:rPr lang="en-US" dirty="0" err="1"/>
              <a:t>λmax</a:t>
            </a:r>
            <a:r>
              <a:rPr lang="en-US" dirty="0"/>
              <a:t> for bromophenol blue at pH 2.4 =……………. nm.</a:t>
            </a:r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026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altLang="en-US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2. Standard </a:t>
            </a:r>
            <a:r>
              <a:rPr lang="en-US" altLang="en-US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curve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3283657"/>
              </p:ext>
            </p:extLst>
          </p:nvPr>
        </p:nvGraphicFramePr>
        <p:xfrm>
          <a:off x="914400" y="861580"/>
          <a:ext cx="5952475" cy="2523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8398">
                  <a:extLst>
                    <a:ext uri="{9D8B030D-6E8A-4147-A177-3AD203B41FA5}">
                      <a16:colId xmlns:a16="http://schemas.microsoft.com/office/drawing/2014/main" val="3822837863"/>
                    </a:ext>
                  </a:extLst>
                </a:gridCol>
                <a:gridCol w="1638224">
                  <a:extLst>
                    <a:ext uri="{9D8B030D-6E8A-4147-A177-3AD203B41FA5}">
                      <a16:colId xmlns:a16="http://schemas.microsoft.com/office/drawing/2014/main" val="3268023377"/>
                    </a:ext>
                  </a:extLst>
                </a:gridCol>
                <a:gridCol w="904886">
                  <a:extLst>
                    <a:ext uri="{9D8B030D-6E8A-4147-A177-3AD203B41FA5}">
                      <a16:colId xmlns:a16="http://schemas.microsoft.com/office/drawing/2014/main" val="1902651972"/>
                    </a:ext>
                  </a:extLst>
                </a:gridCol>
                <a:gridCol w="1481080">
                  <a:extLst>
                    <a:ext uri="{9D8B030D-6E8A-4147-A177-3AD203B41FA5}">
                      <a16:colId xmlns:a16="http://schemas.microsoft.com/office/drawing/2014/main" val="3896972352"/>
                    </a:ext>
                  </a:extLst>
                </a:gridCol>
                <a:gridCol w="1069887">
                  <a:extLst>
                    <a:ext uri="{9D8B030D-6E8A-4147-A177-3AD203B41FA5}">
                      <a16:colId xmlns:a16="http://schemas.microsoft.com/office/drawing/2014/main" val="884237454"/>
                    </a:ext>
                  </a:extLst>
                </a:gridCol>
              </a:tblGrid>
              <a:tr h="75946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Tube No.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7.5x10 </a:t>
                      </a:r>
                      <a:r>
                        <a:rPr lang="en-US" sz="1200" baseline="30000" dirty="0">
                          <a:effectLst/>
                        </a:rPr>
                        <a:t>- 5</a:t>
                      </a:r>
                      <a:r>
                        <a:rPr lang="en-US" sz="1200" dirty="0">
                          <a:effectLst/>
                        </a:rPr>
                        <a:t>M bromophenol blue (ml) [std.]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95% ethanol (ml)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 M citrate buffer [pH 2.4] (ml)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Unknown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sample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(ml)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68113118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0 . 9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9 . 0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0893340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9 . 0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4810520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9 . 0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5429485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9 . 0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441520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9 . 0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8524084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9 . 0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0728047"/>
                  </a:ext>
                </a:extLst>
              </a:tr>
              <a:tr h="38036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 [unknown]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9 . 0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5846465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064384" y="418241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819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819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819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819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819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819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819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819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819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19150" algn="l"/>
              </a:tabLst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2. Standard curve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19150" algn="l"/>
              </a:tabLst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           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19150" algn="l"/>
              </a:tabLst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a) Set up 8 test tubes as follows: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19150" algn="l"/>
              </a:tabLst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b) Mix and measure the absorbance of all the tubes 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at ………. nm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 against a water </a:t>
            </a:r>
            <a:r>
              <a:rPr kumimoji="0" lang="en-US" altLang="en-US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blank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.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19150" algn="l"/>
              </a:tabLst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Results: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19150" algn="l"/>
              </a:tabLst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a-Record the absorbance in the table below: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19150" algn="l"/>
              </a:tabLst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b-Plot a standard curve of absorbance against Molar concentration of bromophenol blue x10</a:t>
            </a:r>
            <a:r>
              <a:rPr kumimoji="0" lang="en-US" altLang="en-US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 – 6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.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19150" algn="l"/>
              </a:tabLst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c-From the curve determine the molar concentration of the unknown sample (tube 8).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1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498666"/>
              </p:ext>
            </p:extLst>
          </p:nvPr>
        </p:nvGraphicFramePr>
        <p:xfrm>
          <a:off x="1143000" y="685800"/>
          <a:ext cx="6248400" cy="3124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02885">
                  <a:extLst>
                    <a:ext uri="{9D8B030D-6E8A-4147-A177-3AD203B41FA5}">
                      <a16:colId xmlns:a16="http://schemas.microsoft.com/office/drawing/2014/main" val="3037648588"/>
                    </a:ext>
                  </a:extLst>
                </a:gridCol>
                <a:gridCol w="2516150">
                  <a:extLst>
                    <a:ext uri="{9D8B030D-6E8A-4147-A177-3AD203B41FA5}">
                      <a16:colId xmlns:a16="http://schemas.microsoft.com/office/drawing/2014/main" val="2831530409"/>
                    </a:ext>
                  </a:extLst>
                </a:gridCol>
                <a:gridCol w="2629365">
                  <a:extLst>
                    <a:ext uri="{9D8B030D-6E8A-4147-A177-3AD203B41FA5}">
                      <a16:colId xmlns:a16="http://schemas.microsoft.com/office/drawing/2014/main" val="3060378334"/>
                    </a:ext>
                  </a:extLst>
                </a:gridCol>
              </a:tblGrid>
              <a:tr h="60196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200">
                          <a:effectLst/>
                        </a:rPr>
                        <a:t>Tube No.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Molar concentration of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200">
                          <a:effectLst/>
                        </a:rPr>
                        <a:t>bromophenol blue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200">
                          <a:effectLst/>
                        </a:rPr>
                        <a:t>Absorbance at 430 nm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65540438"/>
                  </a:ext>
                </a:extLst>
              </a:tr>
              <a:tr h="3232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90176525"/>
                  </a:ext>
                </a:extLst>
              </a:tr>
              <a:tr h="3232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931686"/>
                  </a:ext>
                </a:extLst>
              </a:tr>
              <a:tr h="337853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3639144"/>
                  </a:ext>
                </a:extLst>
              </a:tr>
              <a:tr h="3232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2230443"/>
                  </a:ext>
                </a:extLst>
              </a:tr>
              <a:tr h="3232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863825"/>
                  </a:ext>
                </a:extLst>
              </a:tr>
              <a:tr h="32327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76500340"/>
                  </a:ext>
                </a:extLst>
              </a:tr>
              <a:tr h="568005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200">
                          <a:effectLst/>
                        </a:rPr>
                        <a:t>7[unknown]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...................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1915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055926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1671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609600"/>
            <a:ext cx="7010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this lab, three things that will be discussed</a:t>
            </a:r>
          </a:p>
          <a:p>
            <a:endParaRPr lang="en-US" sz="20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Absorption spectrum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find the concentration of unknown sample</a:t>
            </a:r>
          </a:p>
          <a:p>
            <a:endParaRPr lang="en-US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Extinction coefficient calculation </a:t>
            </a:r>
            <a:r>
              <a:rPr lang="el-GR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(ε)</a:t>
            </a:r>
            <a:endParaRPr lang="en-US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68" t="41280" r="51086" b="37538"/>
          <a:stretch/>
        </p:blipFill>
        <p:spPr bwMode="auto">
          <a:xfrm>
            <a:off x="1219200" y="1981200"/>
            <a:ext cx="1758137" cy="990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://static.enzolifesciences.com/fileadmin/files/image/Standard_Curve_we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029" y="3810000"/>
            <a:ext cx="1432171" cy="1031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76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939" y="517237"/>
            <a:ext cx="5410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1-Absorption Spectrum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1630" y="947586"/>
            <a:ext cx="815340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>
              <a:latin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latin typeface="Calibri" pitchFamily="34" charset="0"/>
              </a:rPr>
              <a:t>The </a:t>
            </a:r>
            <a:r>
              <a:rPr lang="en-GB" sz="2000" dirty="0">
                <a:latin typeface="Calibri" pitchFamily="34" charset="0"/>
              </a:rPr>
              <a:t>curve that display the action or </a:t>
            </a:r>
            <a:r>
              <a:rPr lang="en-GB" sz="2000" dirty="0" smtClean="0">
                <a:latin typeface="Calibri" pitchFamily="34" charset="0"/>
              </a:rPr>
              <a:t>behaviour </a:t>
            </a:r>
            <a:r>
              <a:rPr lang="en-GB" sz="2000" dirty="0">
                <a:latin typeface="Calibri" pitchFamily="34" charset="0"/>
              </a:rPr>
              <a:t>of absorption of  </a:t>
            </a:r>
            <a:r>
              <a:rPr lang="en-GB" sz="2000" dirty="0" smtClean="0">
                <a:latin typeface="Calibri" pitchFamily="34" charset="0"/>
              </a:rPr>
              <a:t>molecule</a:t>
            </a:r>
            <a:r>
              <a:rPr lang="ar-SA" sz="2000" dirty="0" smtClean="0">
                <a:latin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</a:rPr>
              <a:t>at </a:t>
            </a:r>
            <a:r>
              <a:rPr lang="en-GB" sz="2000" dirty="0">
                <a:latin typeface="Calibri" pitchFamily="34" charset="0"/>
              </a:rPr>
              <a:t>different  weave lengths. </a:t>
            </a:r>
            <a:endParaRPr lang="ar-SA" sz="2000" dirty="0" smtClean="0">
              <a:latin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ar-SA" sz="2000" dirty="0">
              <a:latin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latin typeface="Calibri" pitchFamily="34" charset="0"/>
              </a:rPr>
              <a:t>Every </a:t>
            </a:r>
            <a:r>
              <a:rPr lang="en-GB" sz="2000" dirty="0">
                <a:latin typeface="Calibri" pitchFamily="34" charset="0"/>
              </a:rPr>
              <a:t>molecule has its own </a:t>
            </a:r>
            <a:r>
              <a:rPr lang="en-US" sz="2000" dirty="0">
                <a:latin typeface="Calibri" pitchFamily="34" charset="0"/>
              </a:rPr>
              <a:t>Absorption spectrum, </a:t>
            </a:r>
            <a:r>
              <a:rPr lang="en-US" sz="2000" b="1" dirty="0">
                <a:solidFill>
                  <a:srgbClr val="0070C0"/>
                </a:solidFill>
                <a:latin typeface="Calibri" pitchFamily="34" charset="0"/>
              </a:rPr>
              <a:t>So it’s act as fingerprint for each molecule</a:t>
            </a:r>
            <a:r>
              <a:rPr lang="en-US" sz="2000" b="1" dirty="0" smtClean="0">
                <a:solidFill>
                  <a:srgbClr val="0070C0"/>
                </a:solidFill>
                <a:latin typeface="Calibri" pitchFamily="34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rgbClr val="0070C0"/>
                </a:solidFill>
                <a:latin typeface="Calibri" pitchFamily="34" charset="0"/>
              </a:rPr>
              <a:t>be shown as a plot of the light absorbed by that </a:t>
            </a:r>
            <a:r>
              <a:rPr lang="en-US" sz="2000" b="1" dirty="0" smtClean="0">
                <a:solidFill>
                  <a:srgbClr val="0070C0"/>
                </a:solidFill>
                <a:latin typeface="Calibri" pitchFamily="34" charset="0"/>
              </a:rPr>
              <a:t>compound </a:t>
            </a:r>
            <a:r>
              <a:rPr lang="en-US" sz="2000" b="1" dirty="0">
                <a:solidFill>
                  <a:srgbClr val="0070C0"/>
                </a:solidFill>
                <a:latin typeface="Calibri" pitchFamily="34" charset="0"/>
              </a:rPr>
              <a:t>against wavelength</a:t>
            </a:r>
          </a:p>
          <a:p>
            <a:endParaRPr lang="en-US" dirty="0">
              <a:latin typeface="Calibri" pitchFamily="34" charset="0"/>
            </a:endParaRPr>
          </a:p>
        </p:txBody>
      </p:sp>
      <p:pic>
        <p:nvPicPr>
          <p:cNvPr id="1026" name="Picture 2" descr="http://www2.estrellamountain.edu/faculty/farabee/BIOBK/pigmen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200400"/>
            <a:ext cx="4419600" cy="313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04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0070C0"/>
                </a:solidFill>
                <a:latin typeface="Calibri" pitchFamily="34" charset="0"/>
              </a:rPr>
              <a:t>Uses:</a:t>
            </a:r>
          </a:p>
          <a:p>
            <a:endParaRPr lang="en-US" dirty="0"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Arial" pitchFamily="34" charset="0"/>
                <a:cs typeface="Arial" pitchFamily="34" charset="0"/>
              </a:rPr>
              <a:t>Identification of  unknown molecules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l-GR" dirty="0">
                <a:latin typeface="Arial" pitchFamily="34" charset="0"/>
                <a:cs typeface="Arial" pitchFamily="34" charset="0"/>
              </a:rPr>
              <a:t>λ</a:t>
            </a:r>
            <a:r>
              <a:rPr lang="en-US" dirty="0">
                <a:latin typeface="Arial" pitchFamily="34" charset="0"/>
                <a:cs typeface="Arial" pitchFamily="34" charset="0"/>
              </a:rPr>
              <a:t>max</a:t>
            </a:r>
            <a:r>
              <a:rPr lang="ar-SA" dirty="0">
                <a:latin typeface="Arial" pitchFamily="34" charset="0"/>
                <a:cs typeface="Arial" pitchFamily="34" charset="0"/>
              </a:rPr>
              <a:t> </a:t>
            </a:r>
            <a:r>
              <a:rPr lang="en-GB" dirty="0">
                <a:latin typeface="Arial" pitchFamily="34" charset="0"/>
                <a:cs typeface="Arial" pitchFamily="34" charset="0"/>
              </a:rPr>
              <a:t>(</a:t>
            </a:r>
            <a:r>
              <a:rPr lang="en-GB" dirty="0">
                <a:latin typeface="Calibri" pitchFamily="34" charset="0"/>
              </a:rPr>
              <a:t>it is the weave length at which the molecule has the  maximum </a:t>
            </a:r>
            <a:r>
              <a:rPr lang="en-GB" dirty="0" smtClean="0">
                <a:latin typeface="Calibri" pitchFamily="34" charset="0"/>
              </a:rPr>
              <a:t>absorbance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)</a:t>
            </a:r>
            <a:endParaRPr lang="en-GB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Arial" pitchFamily="34" charset="0"/>
                <a:cs typeface="Arial" pitchFamily="34" charset="0"/>
              </a:rPr>
              <a:t>Contamination detection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66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lantingscience.org/index.php?module=MediaAttach&amp;func=download&amp;inline=1&amp;fileid=2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66800"/>
            <a:ext cx="6695123" cy="50292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2743200" y="2514600"/>
            <a:ext cx="0" cy="213360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2514600" y="4343400"/>
            <a:ext cx="4572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466753" y="4930331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latin typeface="Arial" pitchFamily="34" charset="0"/>
                <a:cs typeface="Arial" pitchFamily="34" charset="0"/>
              </a:rPr>
              <a:t>λ</a:t>
            </a:r>
            <a:r>
              <a:rPr lang="en-GB" dirty="0">
                <a:latin typeface="Arial" pitchFamily="34" charset="0"/>
                <a:cs typeface="Arial" pitchFamily="34" charset="0"/>
              </a:rPr>
              <a:t>max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72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0668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2-Unknown Concentration of  </a:t>
            </a:r>
            <a:r>
              <a:rPr lang="en-US" sz="36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sample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8886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077200" cy="5105400"/>
          </a:xfrm>
        </p:spPr>
        <p:txBody>
          <a:bodyPr>
            <a:normAutofit fontScale="92500" lnSpcReduction="10000"/>
          </a:bodyPr>
          <a:lstStyle/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latin typeface="Cambria" pitchFamily="18" charset="0"/>
              <a:cs typeface="Arial" pitchFamily="34" charset="0"/>
            </a:endParaRPr>
          </a:p>
          <a:p>
            <a:r>
              <a:rPr lang="en-US" sz="2000" dirty="0" smtClean="0">
                <a:latin typeface="Cambria" pitchFamily="18" charset="0"/>
                <a:cs typeface="Arial" pitchFamily="34" charset="0"/>
              </a:rPr>
              <a:t>The </a:t>
            </a:r>
            <a:r>
              <a:rPr lang="en-US" sz="2000" dirty="0">
                <a:latin typeface="Cambria" pitchFamily="18" charset="0"/>
                <a:cs typeface="Arial" pitchFamily="34" charset="0"/>
              </a:rPr>
              <a:t>Beer-Lambert law </a:t>
            </a:r>
            <a:r>
              <a:rPr lang="en-US" sz="2000" dirty="0" smtClean="0">
                <a:latin typeface="Cambria" pitchFamily="18" charset="0"/>
                <a:cs typeface="Arial" pitchFamily="34" charset="0"/>
              </a:rPr>
              <a:t>shows  </a:t>
            </a:r>
            <a:r>
              <a:rPr lang="en-US" sz="2000" dirty="0">
                <a:latin typeface="Cambria" pitchFamily="18" charset="0"/>
                <a:cs typeface="Arial" pitchFamily="34" charset="0"/>
              </a:rPr>
              <a:t>linear relationship between absorbance and </a:t>
            </a:r>
            <a:r>
              <a:rPr lang="en-US" sz="2000" dirty="0" smtClean="0">
                <a:latin typeface="Cambria" pitchFamily="18" charset="0"/>
                <a:cs typeface="Arial" pitchFamily="34" charset="0"/>
              </a:rPr>
              <a:t>concentration.</a:t>
            </a:r>
          </a:p>
          <a:p>
            <a:pPr marL="0" indent="0">
              <a:buNone/>
            </a:pPr>
            <a:r>
              <a:rPr lang="en-US" sz="2000" dirty="0" smtClean="0">
                <a:latin typeface="Cambria" pitchFamily="18" charset="0"/>
                <a:cs typeface="Arial" pitchFamily="34" charset="0"/>
              </a:rPr>
              <a:t> </a:t>
            </a:r>
          </a:p>
          <a:p>
            <a:r>
              <a:rPr lang="en-US" sz="2000" dirty="0" smtClean="0">
                <a:latin typeface="Cambria" pitchFamily="18" charset="0"/>
                <a:cs typeface="Arial" pitchFamily="34" charset="0"/>
              </a:rPr>
              <a:t>So, from this they </a:t>
            </a:r>
            <a:r>
              <a:rPr lang="en-US" sz="2000" dirty="0">
                <a:latin typeface="Cambria" pitchFamily="18" charset="0"/>
                <a:cs typeface="Arial" pitchFamily="34" charset="0"/>
              </a:rPr>
              <a:t>use </a:t>
            </a:r>
            <a:r>
              <a:rPr lang="en-US" sz="2000" b="1" i="1" dirty="0" smtClean="0">
                <a:latin typeface="Cambria" pitchFamily="18" charset="0"/>
                <a:cs typeface="Arial" pitchFamily="34" charset="0"/>
              </a:rPr>
              <a:t>standard </a:t>
            </a:r>
            <a:r>
              <a:rPr lang="en-US" sz="2000" b="1" i="1" dirty="0">
                <a:latin typeface="Cambria" pitchFamily="18" charset="0"/>
                <a:cs typeface="Arial" pitchFamily="34" charset="0"/>
              </a:rPr>
              <a:t>curve</a:t>
            </a:r>
            <a:r>
              <a:rPr lang="en-US" sz="20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2000" dirty="0" smtClean="0">
                <a:latin typeface="Cambria" pitchFamily="18" charset="0"/>
                <a:cs typeface="Arial" pitchFamily="34" charset="0"/>
              </a:rPr>
              <a:t>that shows a </a:t>
            </a:r>
            <a:r>
              <a:rPr lang="en-US" sz="2000" dirty="0">
                <a:latin typeface="Cambria" pitchFamily="18" charset="0"/>
                <a:cs typeface="Arial" pitchFamily="34" charset="0"/>
              </a:rPr>
              <a:t>relationship between </a:t>
            </a:r>
            <a:r>
              <a:rPr lang="en-US" sz="2000" dirty="0" smtClean="0">
                <a:latin typeface="Cambria" pitchFamily="18" charset="0"/>
                <a:cs typeface="Arial" pitchFamily="34" charset="0"/>
              </a:rPr>
              <a:t>A </a:t>
            </a:r>
            <a:r>
              <a:rPr lang="en-US" sz="2000" dirty="0">
                <a:latin typeface="Cambria" pitchFamily="18" charset="0"/>
                <a:cs typeface="Arial" pitchFamily="34" charset="0"/>
              </a:rPr>
              <a:t>and concentration </a:t>
            </a:r>
            <a:r>
              <a:rPr lang="en-US" sz="2000" dirty="0" smtClean="0">
                <a:latin typeface="Cambria" pitchFamily="18" charset="0"/>
                <a:cs typeface="Arial" pitchFamily="34" charset="0"/>
              </a:rPr>
              <a:t>depending </a:t>
            </a:r>
            <a:r>
              <a:rPr lang="en-US" sz="2000" dirty="0">
                <a:latin typeface="Cambria" pitchFamily="18" charset="0"/>
                <a:cs typeface="Arial" pitchFamily="34" charset="0"/>
              </a:rPr>
              <a:t>on the </a:t>
            </a:r>
            <a:r>
              <a:rPr lang="en-US" sz="2000" b="1" i="1" dirty="0">
                <a:latin typeface="Cambria" pitchFamily="18" charset="0"/>
                <a:cs typeface="Arial" pitchFamily="34" charset="0"/>
              </a:rPr>
              <a:t>Beer</a:t>
            </a:r>
            <a:r>
              <a:rPr lang="en-US" sz="2000" dirty="0">
                <a:latin typeface="Cambria" pitchFamily="18" charset="0"/>
                <a:cs typeface="Arial" pitchFamily="34" charset="0"/>
              </a:rPr>
              <a:t>–</a:t>
            </a:r>
            <a:r>
              <a:rPr lang="en-US" sz="2000" b="1" i="1" dirty="0">
                <a:latin typeface="Cambria" pitchFamily="18" charset="0"/>
                <a:cs typeface="Arial" pitchFamily="34" charset="0"/>
              </a:rPr>
              <a:t>Lambert </a:t>
            </a:r>
            <a:r>
              <a:rPr lang="en-US" sz="2000" b="1" i="1" dirty="0" smtClean="0">
                <a:latin typeface="Cambria" pitchFamily="18" charset="0"/>
                <a:cs typeface="Arial" pitchFamily="34" charset="0"/>
              </a:rPr>
              <a:t>law</a:t>
            </a:r>
          </a:p>
          <a:p>
            <a:pPr marL="0" indent="0">
              <a:buNone/>
            </a:pPr>
            <a:endParaRPr lang="en-US" sz="2000" b="1" i="1" dirty="0" smtClean="0">
              <a:latin typeface="Cambria" pitchFamily="18" charset="0"/>
            </a:endParaRPr>
          </a:p>
          <a:p>
            <a:r>
              <a:rPr lang="en-US" sz="2000" dirty="0">
                <a:latin typeface="Cambria" pitchFamily="18" charset="0"/>
              </a:rPr>
              <a:t>Standard curve are most commonly used to determine the concentration of a substance, using serial dilution of solutions of  known </a:t>
            </a:r>
            <a:r>
              <a:rPr lang="en-US" sz="2000" dirty="0" smtClean="0">
                <a:latin typeface="Cambria" pitchFamily="18" charset="0"/>
              </a:rPr>
              <a:t>concentrations(standard solutions) </a:t>
            </a:r>
            <a:r>
              <a:rPr lang="en-US" sz="1800" dirty="0">
                <a:latin typeface="Calibri" pitchFamily="34" charset="0"/>
              </a:rPr>
              <a:t>is a solution containing a </a:t>
            </a:r>
            <a:r>
              <a:rPr lang="en-US" sz="1800" dirty="0" smtClean="0">
                <a:latin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</a:rPr>
              <a:t>known concentration of an element or a substance. </a:t>
            </a:r>
            <a:endParaRPr lang="ar-SA" sz="1800" dirty="0">
              <a:latin typeface="Calibri" pitchFamily="34" charset="0"/>
            </a:endParaRPr>
          </a:p>
          <a:p>
            <a:endParaRPr lang="en-US" sz="2000" dirty="0">
              <a:latin typeface="Cambria" pitchFamily="18" charset="0"/>
            </a:endParaRPr>
          </a:p>
          <a:p>
            <a:r>
              <a:rPr lang="en-US" sz="2200" dirty="0">
                <a:latin typeface="Cambria" pitchFamily="18" charset="0"/>
              </a:rPr>
              <a:t>Once the </a:t>
            </a:r>
            <a:r>
              <a:rPr lang="en-US" sz="2200" dirty="0" smtClean="0">
                <a:latin typeface="Cambria" pitchFamily="18" charset="0"/>
              </a:rPr>
              <a:t>standard </a:t>
            </a:r>
            <a:r>
              <a:rPr lang="en-US" sz="2200" dirty="0">
                <a:latin typeface="Cambria" pitchFamily="18" charset="0"/>
              </a:rPr>
              <a:t>curve is drawn, the concentration of an unknown sample may be determined by </a:t>
            </a:r>
            <a:r>
              <a:rPr lang="en-US" sz="2200" dirty="0" smtClean="0">
                <a:latin typeface="Cambria" pitchFamily="18" charset="0"/>
              </a:rPr>
              <a:t>measuring </a:t>
            </a:r>
            <a:r>
              <a:rPr lang="en-US" sz="2200" dirty="0">
                <a:latin typeface="Cambria" pitchFamily="18" charset="0"/>
              </a:rPr>
              <a:t>the absorption of the sample at the same wavelength and </a:t>
            </a:r>
            <a:r>
              <a:rPr lang="en-US" sz="2200" dirty="0" err="1">
                <a:latin typeface="Cambria" pitchFamily="18" charset="0"/>
              </a:rPr>
              <a:t>pathlength</a:t>
            </a:r>
            <a:r>
              <a:rPr lang="en-US" sz="2200" dirty="0" smtClean="0">
                <a:latin typeface="Cambria" pitchFamily="18" charset="0"/>
              </a:rPr>
              <a:t>.</a:t>
            </a:r>
          </a:p>
          <a:p>
            <a:endParaRPr lang="en-US" dirty="0" smtClean="0">
              <a:latin typeface="Cambria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12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lliancechemistry.weebly.com/uploads/8/8/4/9/8849208/8801771_orig.png?34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11"/>
          <a:stretch/>
        </p:blipFill>
        <p:spPr bwMode="auto">
          <a:xfrm>
            <a:off x="1981200" y="533400"/>
            <a:ext cx="4572000" cy="3321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2743200" y="1981200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4495800" y="1981200"/>
            <a:ext cx="0" cy="114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343400" y="2971800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Elbow Connector 8"/>
          <p:cNvCxnSpPr>
            <a:stCxn id="7" idx="6"/>
          </p:cNvCxnSpPr>
          <p:nvPr/>
        </p:nvCxnSpPr>
        <p:spPr>
          <a:xfrm>
            <a:off x="4648200" y="3124200"/>
            <a:ext cx="533400" cy="9144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495800" y="40386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Concentration of unknown sample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42900" y="4667254"/>
            <a:ext cx="8305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What should you do if the absorbance of the unknown sample is higher than the highest absorbance of the standard solution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r>
              <a:rPr lang="en-US" dirty="0">
                <a:latin typeface="Cambria" pitchFamily="18" charset="0"/>
              </a:rPr>
              <a:t>Standard curve are most commonly used to determine the concentration of a substance, using serial dilution of solutions of  known concentrations(standard solutions)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33600" y="1371600"/>
            <a:ext cx="228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49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two ways to find unknown concentration: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cxnSp>
        <p:nvCxnSpPr>
          <p:cNvPr id="8" name="Elbow Connector 7"/>
          <p:cNvCxnSpPr/>
          <p:nvPr/>
        </p:nvCxnSpPr>
        <p:spPr>
          <a:xfrm rot="16200000" flipH="1">
            <a:off x="4495800" y="1905000"/>
            <a:ext cx="1905000" cy="1600200"/>
          </a:xfrm>
          <a:prstGeom prst="bentConnector3">
            <a:avLst>
              <a:gd name="adj1" fmla="val 1037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800600" y="3810000"/>
            <a:ext cx="4360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 applying Beer-lambert law directly using </a:t>
            </a:r>
            <a:endParaRPr lang="en-US" dirty="0"/>
          </a:p>
        </p:txBody>
      </p:sp>
      <p:cxnSp>
        <p:nvCxnSpPr>
          <p:cNvPr id="16" name="Elbow Connector 15"/>
          <p:cNvCxnSpPr/>
          <p:nvPr/>
        </p:nvCxnSpPr>
        <p:spPr>
          <a:xfrm rot="5400000">
            <a:off x="2438400" y="1905000"/>
            <a:ext cx="1905000" cy="1600200"/>
          </a:xfrm>
          <a:prstGeom prst="bentConnector3">
            <a:avLst>
              <a:gd name="adj1" fmla="val 1037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905000" y="3886200"/>
            <a:ext cx="157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Standard curve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773133" y="43434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available </a:t>
            </a:r>
            <a:r>
              <a:rPr lang="en-US" dirty="0">
                <a:latin typeface="Calibri" pitchFamily="34" charset="0"/>
              </a:rPr>
              <a:t>information of any standard solution to determine the “</a:t>
            </a:r>
            <a:r>
              <a:rPr lang="el-GR" dirty="0">
                <a:latin typeface="Calibri" pitchFamily="34" charset="0"/>
              </a:rPr>
              <a:t>ε</a:t>
            </a:r>
            <a:r>
              <a:rPr lang="en-US" dirty="0" smtClean="0">
                <a:latin typeface="Calibri" pitchFamily="34" charset="0"/>
              </a:rPr>
              <a:t>”,</a:t>
            </a:r>
            <a:endParaRPr lang="en-US" dirty="0">
              <a:latin typeface="Calibri" pitchFamily="34" charset="0"/>
            </a:endParaRPr>
          </a:p>
          <a:p>
            <a:r>
              <a:rPr lang="en-US" dirty="0">
                <a:latin typeface="Calibri" pitchFamily="34" charset="0"/>
              </a:rPr>
              <a:t> then using these information to get the unknown concentration. Using:</a:t>
            </a:r>
            <a:r>
              <a:rPr lang="en-GB" dirty="0">
                <a:latin typeface="Calibri" pitchFamily="34" charset="0"/>
              </a:rPr>
              <a:t>A = </a:t>
            </a:r>
            <a:r>
              <a:rPr lang="el-GR" dirty="0">
                <a:latin typeface="Calibri" pitchFamily="34" charset="0"/>
              </a:rPr>
              <a:t>ε</a:t>
            </a:r>
            <a:r>
              <a:rPr lang="en-GB" dirty="0" err="1" smtClean="0">
                <a:latin typeface="Calibri" pitchFamily="34" charset="0"/>
              </a:rPr>
              <a:t>lc</a:t>
            </a:r>
            <a:endParaRPr lang="en-US" dirty="0">
              <a:latin typeface="Calibri" pitchFamily="34" charset="0"/>
            </a:endParaRPr>
          </a:p>
          <a:p>
            <a:r>
              <a:rPr lang="en-US" dirty="0">
                <a:latin typeface="Calibri" pitchFamily="34" charset="0"/>
              </a:rPr>
              <a:t>Note: “</a:t>
            </a:r>
            <a:r>
              <a:rPr lang="el-GR" dirty="0">
                <a:latin typeface="Calibri" pitchFamily="34" charset="0"/>
              </a:rPr>
              <a:t>ε</a:t>
            </a:r>
            <a:r>
              <a:rPr lang="en-US" dirty="0">
                <a:latin typeface="Calibri" pitchFamily="34" charset="0"/>
              </a:rPr>
              <a:t>” will changed if when the weave length changed. </a:t>
            </a:r>
            <a:endParaRPr lang="ar-SA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00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15061</TotalTime>
  <Words>707</Words>
  <Application>Microsoft Office PowerPoint</Application>
  <PresentationFormat>On-screen Show (4:3)</PresentationFormat>
  <Paragraphs>162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</vt:lpstr>
      <vt:lpstr>Impact</vt:lpstr>
      <vt:lpstr>Times New Roman</vt:lpstr>
      <vt:lpstr>TimesNewRomanPSMT</vt:lpstr>
      <vt:lpstr>NewsPrint</vt:lpstr>
      <vt:lpstr>Absorption spectrum and spectrophotometric determination of concentration</vt:lpstr>
      <vt:lpstr>PowerPoint Presentation</vt:lpstr>
      <vt:lpstr>PowerPoint Presentation</vt:lpstr>
      <vt:lpstr>PowerPoint Presentation</vt:lpstr>
      <vt:lpstr>PowerPoint Presentation</vt:lpstr>
      <vt:lpstr>2-Unknown Concentration of  sample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Method</vt:lpstr>
      <vt:lpstr>1-Absorption Spectrum: </vt:lpstr>
      <vt:lpstr>1-Absorption Spectrum:</vt:lpstr>
      <vt:lpstr>2. Standard curve</vt:lpstr>
      <vt:lpstr>Result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first first</dc:creator>
  <cp:lastModifiedBy>first first</cp:lastModifiedBy>
  <cp:revision>109</cp:revision>
  <dcterms:created xsi:type="dcterms:W3CDTF">2013-01-27T07:06:30Z</dcterms:created>
  <dcterms:modified xsi:type="dcterms:W3CDTF">2016-01-31T20:14:07Z</dcterms:modified>
</cp:coreProperties>
</file>